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Average"/>
      <p:regular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Average-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5bec95c1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5bec95c1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D1D2D3"/>
                </a:solidFill>
                <a:highlight>
                  <a:srgbClr val="222529"/>
                </a:highlight>
              </a:rPr>
              <a:t>Slide 1: Introduction to Olympic Medal Trends</a:t>
            </a:r>
            <a:endParaRPr b="1"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Talking Points:</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Welcome everyone to the presentation. Today, we'll explore how global events, economic factors, and population have influenced the Olympic medal counts over the years.</a:t>
            </a:r>
            <a:endParaRPr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The Olympics have always been more than just a sporting event; they've been a stage for global power dynamics, economic prowess, and cultural influence.</a:t>
            </a:r>
            <a:endParaRPr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Script:</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"Good [morning/afternoon], everyone. Thank you for joining today's discussion on the trends in Olympic medal counts over the years. We'll dive into how geopolitics, economic strength, and population sizes have shaped the competition at the Summer Olympics. The Olympics, since their modern inception, have often mirrored the political and economic climates of their time, serving as a microcosm of global power dynamics."</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rPr b="1" lang="en" sz="1150">
                <a:solidFill>
                  <a:srgbClr val="D1D2D3"/>
                </a:solidFill>
                <a:highlight>
                  <a:srgbClr val="222529"/>
                </a:highlight>
              </a:rPr>
              <a:t>Slide 1: Introduction to Olympic Medal Trends</a:t>
            </a:r>
            <a:endParaRPr b="1"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Talking Points:</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Welcome everyone to the presentation. Today, we'll explore how global events, economic factors, and population have influenced the Olympic medal counts over the years.</a:t>
            </a:r>
            <a:endParaRPr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The Olympics have always been more than just a sporting event; they've been a stage for global power dynamics, economic prowess, and cultural influence.</a:t>
            </a:r>
            <a:endParaRPr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Script:</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"Good [morning/afternoon], everyone. Thank you for joining today's discussion on the trends in Olympic medal counts over the years. We'll dive into how geopolitics, economic strength, and population sizes have shaped the competition at the Summer Olympics. The Olympics, since their modern inception, have often mirrored the political and economic climates of their time, serving as a microcosm of global power dynamics."</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rPr b="1" lang="en" sz="1150">
                <a:solidFill>
                  <a:srgbClr val="D1D2D3"/>
                </a:solidFill>
                <a:highlight>
                  <a:srgbClr val="222529"/>
                </a:highlight>
              </a:rPr>
              <a:t>Slide 1: Introduction to Olympic Medal Trends</a:t>
            </a:r>
            <a:endParaRPr b="1"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Talking Points:</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Welcome everyone to the presentation. Today, we'll explore how global events, economic factors, and population have influenced the Olympic medal counts over the years.</a:t>
            </a:r>
            <a:endParaRPr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The Olympics have always been more than just a sporting event; they've been a stage for global power dynamics, economic prowess, and cultural influence.</a:t>
            </a:r>
            <a:endParaRPr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Script:</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"Good [morning/afternoon], everyone. Thank you for joining today's discussion on the trends in Olympic medal counts over the years. We'll dive into how geopolitics, economic strength, and population sizes have shaped the competition at the Summer Olympics. The Olympics, since their modern inception, have often mirrored the political and economic climates of their time, serving as a microcosm of global power dynamics."</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rPr b="1" lang="en" sz="1150">
                <a:solidFill>
                  <a:srgbClr val="D1D2D3"/>
                </a:solidFill>
                <a:highlight>
                  <a:srgbClr val="222529"/>
                </a:highlight>
              </a:rPr>
              <a:t>Slide 1: Introduction to Olympic Medal Trends</a:t>
            </a:r>
            <a:endParaRPr b="1"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Talking Points:</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Welcome everyone to the presentation. Today, we'll explore how global events, economic factors, and population have influenced the Olympic medal counts over the years.</a:t>
            </a:r>
            <a:endParaRPr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The Olympics have always been more than just a sporting event; they've been a stage for global power dynamics, economic prowess, and cultural influence.</a:t>
            </a:r>
            <a:endParaRPr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b="1" lang="en" sz="1150">
                <a:solidFill>
                  <a:srgbClr val="D1D2D3"/>
                </a:solidFill>
                <a:highlight>
                  <a:srgbClr val="222529"/>
                </a:highlight>
              </a:rPr>
              <a:t>Script:</a:t>
            </a:r>
            <a:endParaRPr b="1" sz="1150">
              <a:solidFill>
                <a:srgbClr val="D1D2D3"/>
              </a:solidFill>
              <a:highlight>
                <a:srgbClr val="222529"/>
              </a:highlight>
            </a:endParaRPr>
          </a:p>
          <a:p>
            <a:pPr indent="-228600" lvl="0" marL="990600" rtl="0" algn="l">
              <a:lnSpc>
                <a:spcPct val="115000"/>
              </a:lnSpc>
              <a:spcBef>
                <a:spcPts val="0"/>
              </a:spcBef>
              <a:spcAft>
                <a:spcPts val="0"/>
              </a:spcAft>
              <a:buClr>
                <a:srgbClr val="D1D2D3"/>
              </a:buClr>
              <a:buSzPts val="1150"/>
              <a:buNone/>
            </a:pPr>
            <a:r>
              <a:rPr lang="en" sz="1150">
                <a:solidFill>
                  <a:srgbClr val="D1D2D3"/>
                </a:solidFill>
                <a:highlight>
                  <a:srgbClr val="222529"/>
                </a:highlight>
              </a:rPr>
              <a:t>"Good [morning/afternoon], everyone. Thank you for joining today's discussion on the trends in Olympic medal counts over the years. We'll dive into how geopolitics, economic strength, and population sizes have shaped the competition at the Summer Olympics. The Olympics, since their modern inception, have often mirrored the political and economic climates of their time, serving as a microcosm of global power dynamics."</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D1D2D3"/>
              </a:solidFill>
              <a:highlight>
                <a:srgbClr val="222529"/>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5bec95c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5bec95c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D1D2D3"/>
                </a:solidFill>
                <a:highlight>
                  <a:srgbClr val="222529"/>
                </a:highlight>
              </a:rPr>
              <a:t>After 1990, the Olympics became less dominated by a few superpowers, with more countries and regions earning medals.</a:t>
            </a:r>
            <a:endParaRPr sz="1550">
              <a:solidFill>
                <a:srgbClr val="D1D2D3"/>
              </a:solidFill>
              <a:highlight>
                <a:srgbClr val="222529"/>
              </a:highlight>
            </a:endParaRPr>
          </a:p>
          <a:p>
            <a:pPr indent="0" lvl="0" marL="0" rtl="0" algn="l">
              <a:spcBef>
                <a:spcPts val="0"/>
              </a:spcBef>
              <a:spcAft>
                <a:spcPts val="0"/>
              </a:spcAft>
              <a:buNone/>
            </a:pPr>
            <a:r>
              <a:t/>
            </a:r>
            <a:endParaRPr sz="1550">
              <a:solidFill>
                <a:srgbClr val="D1D2D3"/>
              </a:solidFill>
              <a:highlight>
                <a:srgbClr val="222529"/>
              </a:highlight>
            </a:endParaRPr>
          </a:p>
          <a:p>
            <a:pPr indent="0" lvl="0" marL="0" rtl="0" algn="l">
              <a:spcBef>
                <a:spcPts val="0"/>
              </a:spcBef>
              <a:spcAft>
                <a:spcPts val="0"/>
              </a:spcAft>
              <a:buNone/>
            </a:pPr>
            <a:r>
              <a:t/>
            </a:r>
            <a:endParaRPr sz="1550">
              <a:solidFill>
                <a:srgbClr val="D1D2D3"/>
              </a:solidFill>
              <a:highlight>
                <a:srgbClr val="222529"/>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**India’s Population vs. Medal Count**</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Large population but low Olympic medal count.</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Limited sports infrastructure and cultural emphasis on non-Olympic sports.</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Quality of sports programs matters more than population size.</a:t>
            </a:r>
            <a:endParaRPr sz="1150">
              <a:solidFill>
                <a:srgbClr val="1D1C1D"/>
              </a:solidFill>
              <a:highlight>
                <a:srgbClr val="F8F8F8"/>
              </a:highlight>
            </a:endParaRPr>
          </a:p>
          <a:p>
            <a:pPr indent="0" lvl="0" marL="0" rtl="0" algn="l">
              <a:spcBef>
                <a:spcPts val="0"/>
              </a:spcBef>
              <a:spcAft>
                <a:spcPts val="0"/>
              </a:spcAft>
              <a:buNone/>
            </a:pPr>
            <a:r>
              <a:t/>
            </a:r>
            <a:endParaRPr sz="1550">
              <a:solidFill>
                <a:srgbClr val="D1D2D3"/>
              </a:solidFill>
              <a:highlight>
                <a:srgbClr val="222529"/>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723900" rtl="0" algn="l">
              <a:lnSpc>
                <a:spcPct val="115000"/>
              </a:lnSpc>
              <a:spcBef>
                <a:spcPts val="0"/>
              </a:spcBef>
              <a:spcAft>
                <a:spcPts val="0"/>
              </a:spcAft>
              <a:buClr>
                <a:srgbClr val="D1D2D3"/>
              </a:buClr>
              <a:buSzPts val="1150"/>
              <a:buNone/>
            </a:pPr>
            <a:r>
              <a:rPr lang="en" sz="1150">
                <a:solidFill>
                  <a:srgbClr val="D1D2D3"/>
                </a:solidFill>
                <a:highlight>
                  <a:srgbClr val="222529"/>
                </a:highlight>
              </a:rPr>
              <a:t>Introduce the dataset, and explain that the presentation will analyze Olympic medal counts in two distinct periods: before and after the Berlin Wall’s fall in 1989. </a:t>
            </a:r>
            <a:endParaRPr sz="1150">
              <a:solidFill>
                <a:srgbClr val="D1D2D3"/>
              </a:solidFill>
              <a:highlight>
                <a:srgbClr val="222529"/>
              </a:highlight>
            </a:endParaRPr>
          </a:p>
          <a:p>
            <a:pPr indent="0" lvl="0" marL="0" rtl="0" algn="l">
              <a:lnSpc>
                <a:spcPct val="115000"/>
              </a:lnSpc>
              <a:spcBef>
                <a:spcPts val="0"/>
              </a:spcBef>
              <a:spcAft>
                <a:spcPts val="0"/>
              </a:spcAft>
              <a:buNone/>
            </a:pPr>
            <a:r>
              <a:t/>
            </a:r>
            <a:endParaRPr sz="1150">
              <a:solidFill>
                <a:srgbClr val="D1D2D3"/>
              </a:solidFill>
              <a:highlight>
                <a:srgbClr val="222529"/>
              </a:highlight>
            </a:endParaRPr>
          </a:p>
          <a:p>
            <a:pPr indent="0" lvl="0" marL="0" rtl="0" algn="l">
              <a:lnSpc>
                <a:spcPct val="115000"/>
              </a:lnSpc>
              <a:spcBef>
                <a:spcPts val="0"/>
              </a:spcBef>
              <a:spcAft>
                <a:spcPts val="0"/>
              </a:spcAft>
              <a:buNone/>
            </a:pPr>
            <a:r>
              <a:t/>
            </a:r>
            <a:endParaRPr sz="1150">
              <a:solidFill>
                <a:srgbClr val="D1D2D3"/>
              </a:solidFill>
              <a:highlight>
                <a:srgbClr val="222529"/>
              </a:highlight>
            </a:endParaRPr>
          </a:p>
          <a:p>
            <a:pPr indent="-228600" lvl="0" marL="723900" rtl="0" algn="l">
              <a:lnSpc>
                <a:spcPct val="115000"/>
              </a:lnSpc>
              <a:spcBef>
                <a:spcPts val="0"/>
              </a:spcBef>
              <a:spcAft>
                <a:spcPts val="0"/>
              </a:spcAft>
              <a:buClr>
                <a:srgbClr val="D1D2D3"/>
              </a:buClr>
              <a:buSzPts val="1150"/>
              <a:buNone/>
            </a:pPr>
            <a:r>
              <a:rPr lang="en" sz="1150">
                <a:solidFill>
                  <a:srgbClr val="D1D2D3"/>
                </a:solidFill>
                <a:highlight>
                  <a:srgbClr val="222529"/>
                </a:highlight>
              </a:rPr>
              <a:t>Pose the central question: How did global politics and emerging powers shape Olympic performance during these times?</a:t>
            </a:r>
            <a:endParaRPr sz="1150">
              <a:solidFill>
                <a:srgbClr val="D1D2D3"/>
              </a:solidFill>
              <a:highlight>
                <a:srgbClr val="222529"/>
              </a:highlight>
            </a:endParaRPr>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5bec95c1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5bec95c1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D1D2D3"/>
                </a:solidFill>
                <a:highlight>
                  <a:srgbClr val="222529"/>
                </a:highlight>
              </a:rPr>
              <a:t>The breakup of the Soviet Union and the fall of the Berlin Wall led to the emergence of new medal-contending nations in the 1992 Olympics and beyond.</a:t>
            </a:r>
            <a:endParaRPr sz="11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5bec95c1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5bec95c1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D1D2D3"/>
                </a:solidFill>
                <a:highlight>
                  <a:srgbClr val="222529"/>
                </a:highlight>
              </a:rPr>
              <a:t>New powers, particularly China, began to dominate the medal counts in the post-Cold War era, shifting the global balance of Olympic success.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5bec95c1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5bec95c1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60478fcb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60478fcb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5bba58ea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5bba58ea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5bec95c1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5bec95c1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D1D2D3"/>
                </a:solidFill>
                <a:highlight>
                  <a:srgbClr val="222529"/>
                </a:highlight>
              </a:rPr>
              <a:t>The reunification of Germany brought together two strong Olympic teams, but overall medal counts slightly declined due to competition from newly independent countries.S</a:t>
            </a:r>
            <a:endParaRPr sz="1450">
              <a:solidFill>
                <a:srgbClr val="D1D2D3"/>
              </a:solidFill>
              <a:highlight>
                <a:srgbClr val="222529"/>
              </a:highlight>
            </a:endParaRPr>
          </a:p>
          <a:p>
            <a:pPr indent="0" lvl="0" marL="0" rtl="0" algn="l">
              <a:spcBef>
                <a:spcPts val="0"/>
              </a:spcBef>
              <a:spcAft>
                <a:spcPts val="0"/>
              </a:spcAft>
              <a:buNone/>
            </a:pPr>
            <a:r>
              <a:t/>
            </a:r>
            <a:endParaRPr sz="1450">
              <a:solidFill>
                <a:srgbClr val="D1D2D3"/>
              </a:solidFill>
              <a:highlight>
                <a:srgbClr val="222529"/>
              </a:highlight>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Hypotheses, Inferences, and Key Factors</a:t>
            </a:r>
            <a:endParaRPr b="1"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Economic Power as a Key Factor</a:t>
            </a:r>
            <a:endParaRPr b="1"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Higher GDP may predict greater Olympic success due to better resources.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Population Alone is Insufficient</a:t>
            </a:r>
            <a:endParaRPr b="1"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 large population doesn’t guarantee Olympic success; infrastructure and support are crucial.</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Sport-Specific Success</a:t>
            </a:r>
            <a:endParaRPr b="1"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GDP or population might have more impact on certain sports depending on cultural focus.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USA as an Outlier</a:t>
            </a:r>
            <a:endParaRPr b="1"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High medal counts due to GDP, sports culture, and infrastructure.</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Visualization without the USA might reveal clearer patterns for other countries.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Factors to Consider</a:t>
            </a:r>
            <a:endParaRPr b="1"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GDP:</a:t>
            </a:r>
            <a:r>
              <a:rPr lang="en" sz="1050">
                <a:solidFill>
                  <a:srgbClr val="0E0E0E"/>
                </a:solidFill>
              </a:rPr>
              <a:t> Availability of resources for sports development.</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Population:</a:t>
            </a:r>
            <a:r>
              <a:rPr lang="en" sz="1050">
                <a:solidFill>
                  <a:srgbClr val="0E0E0E"/>
                </a:solidFill>
              </a:rPr>
              <a:t> Potential talent pool.</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Sports Infrastructure:</a:t>
            </a:r>
            <a:r>
              <a:rPr lang="en" sz="1050">
                <a:solidFill>
                  <a:srgbClr val="0E0E0E"/>
                </a:solidFill>
              </a:rPr>
              <a:t> Facilities, training, and coaching.</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Cultural Emphasis:</a:t>
            </a:r>
            <a:r>
              <a:rPr lang="en" sz="1050">
                <a:solidFill>
                  <a:srgbClr val="0E0E0E"/>
                </a:solidFill>
              </a:rPr>
              <a:t> National interest in specific sports.</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Government Support:</a:t>
            </a:r>
            <a:r>
              <a:rPr lang="en" sz="1050">
                <a:solidFill>
                  <a:srgbClr val="0E0E0E"/>
                </a:solidFill>
              </a:rPr>
              <a:t> Influence of state-sponsored programs and initiatives.</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rPr b="1" lang="en" sz="1050">
                <a:solidFill>
                  <a:srgbClr val="0E0E0E"/>
                </a:solidFill>
              </a:rPr>
              <a:t>Notes Section for Presentation:</a:t>
            </a:r>
            <a:endParaRPr b="1"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Economic Power</a:t>
            </a:r>
            <a:r>
              <a:rPr lang="en" sz="1050">
                <a:solidFill>
                  <a:srgbClr val="0E0E0E"/>
                </a:solidFill>
              </a:rPr>
              <a:t>: Emphasize that countries with higher GDP often have the resources to invest heavily in sports, leading to higher Olympic success. This is particularly evident in countries like China, where economic growth has paralleled increased medal counts.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Population Alone</a:t>
            </a:r>
            <a:r>
              <a:rPr lang="en" sz="1050">
                <a:solidFill>
                  <a:srgbClr val="0E0E0E"/>
                </a:solidFill>
              </a:rPr>
              <a:t>: Point out that despite a large population, countries like India struggle in the Olympics due to inadequate infrastructure and a focus on sports outside the Olympic spectrum. Highlight that quality over quantity matters.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Sport-Specific Success</a:t>
            </a:r>
            <a:r>
              <a:rPr lang="en" sz="1050">
                <a:solidFill>
                  <a:srgbClr val="0E0E0E"/>
                </a:solidFill>
              </a:rPr>
              <a:t>: Discuss how GDP or population might influence success differently depending on the sport and cultural priorities. For instance, a country might excel in a few sports due to targeted investments.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USA as an Outlier</a:t>
            </a:r>
            <a:r>
              <a:rPr lang="en" sz="1050">
                <a:solidFill>
                  <a:srgbClr val="0E0E0E"/>
                </a:solidFill>
              </a:rPr>
              <a:t>: Explain that the USA’s consistent high medal count can skew the overall analysis. By removing it from visualizations, we can better understand trends among other countries.</a:t>
            </a:r>
            <a:endParaRPr sz="1050">
              <a:solidFill>
                <a:srgbClr val="0E0E0E"/>
              </a:solidFill>
            </a:endParaRPr>
          </a:p>
          <a:p>
            <a:pPr indent="-127000" lvl="0" marL="1270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Key Factors</a:t>
            </a:r>
            <a:r>
              <a:rPr lang="en" sz="1050">
                <a:solidFill>
                  <a:srgbClr val="0E0E0E"/>
                </a:solidFill>
              </a:rPr>
              <a:t>: Summarize the critical factors influencing Olympic success:</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GDP</a:t>
            </a:r>
            <a:r>
              <a:rPr lang="en" sz="1050">
                <a:solidFill>
                  <a:srgbClr val="0E0E0E"/>
                </a:solidFill>
              </a:rPr>
              <a:t>: More resources lead to better facilities and training.</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Population</a:t>
            </a:r>
            <a:r>
              <a:rPr lang="en" sz="1050">
                <a:solidFill>
                  <a:srgbClr val="0E0E0E"/>
                </a:solidFill>
              </a:rPr>
              <a:t>: A larger talent pool, but not a guarantee of success.</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Sports Infrastructure</a:t>
            </a:r>
            <a:r>
              <a:rPr lang="en" sz="1050">
                <a:solidFill>
                  <a:srgbClr val="0E0E0E"/>
                </a:solidFill>
              </a:rPr>
              <a:t>: The backbone of athlete development.</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Cultural Emphasis</a:t>
            </a:r>
            <a:r>
              <a:rPr lang="en" sz="1050">
                <a:solidFill>
                  <a:srgbClr val="0E0E0E"/>
                </a:solidFill>
              </a:rPr>
              <a:t>: Some sports are prioritized over others based on national interest.</a:t>
            </a:r>
            <a:endParaRPr sz="1050">
              <a:solidFill>
                <a:srgbClr val="0E0E0E"/>
              </a:solidFill>
            </a:endParaRPr>
          </a:p>
          <a:p>
            <a:pPr indent="-317500" lvl="0" marL="317500" rtl="0" algn="l">
              <a:lnSpc>
                <a:spcPct val="115000"/>
              </a:lnSpc>
              <a:spcBef>
                <a:spcPts val="0"/>
              </a:spcBef>
              <a:spcAft>
                <a:spcPts val="0"/>
              </a:spcAft>
              <a:buClr>
                <a:schemeClr val="dk1"/>
              </a:buClr>
              <a:buSzPts val="1100"/>
              <a:buFont typeface="Arial"/>
              <a:buNone/>
            </a:pPr>
            <a:r>
              <a:rPr lang="en" sz="1050">
                <a:solidFill>
                  <a:srgbClr val="0E0E0E"/>
                </a:solidFill>
              </a:rPr>
              <a:t>	•	</a:t>
            </a:r>
            <a:r>
              <a:rPr b="1" lang="en" sz="1050">
                <a:solidFill>
                  <a:srgbClr val="0E0E0E"/>
                </a:solidFill>
              </a:rPr>
              <a:t>Government Support</a:t>
            </a:r>
            <a:r>
              <a:rPr lang="en" sz="1050">
                <a:solidFill>
                  <a:srgbClr val="0E0E0E"/>
                </a:solidFill>
              </a:rPr>
              <a:t>: State-sponsored programs can significantly impact performance.</a:t>
            </a:r>
            <a:endParaRPr sz="1050">
              <a:solidFill>
                <a:srgbClr val="0E0E0E"/>
              </a:solidFill>
            </a:endParaRPr>
          </a:p>
          <a:p>
            <a:pPr indent="0" lvl="0" marL="0" rtl="0" algn="l">
              <a:spcBef>
                <a:spcPts val="0"/>
              </a:spcBef>
              <a:spcAft>
                <a:spcPts val="0"/>
              </a:spcAft>
              <a:buNone/>
            </a:pPr>
            <a:r>
              <a:t/>
            </a:r>
            <a:endParaRPr sz="1450">
              <a:solidFill>
                <a:srgbClr val="D1D2D3"/>
              </a:solidFill>
              <a:highlight>
                <a:srgbClr val="222529"/>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5bec95c1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5bec95c1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50">
                <a:solidFill>
                  <a:srgbClr val="D1D2D3"/>
                </a:solidFill>
                <a:highlight>
                  <a:srgbClr val="222529"/>
                </a:highlight>
              </a:rPr>
              <a:t>The post-Cold War era saw a broader range of countries winning medals, reflecting a more global and competitive Olympic field.</a:t>
            </a:r>
            <a:endParaRPr sz="1550">
              <a:solidFill>
                <a:srgbClr val="D1D2D3"/>
              </a:solidFill>
              <a:highlight>
                <a:srgbClr val="222529"/>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**China's Rising Olympic Success and GDP**</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Rapid growth in Olympic medals and GDP since early 2000s.</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Correlation between economic power and sporting success.</a:t>
            </a:r>
            <a:endParaRPr sz="1150">
              <a:solidFill>
                <a:srgbClr val="1D1C1D"/>
              </a:solidFill>
              <a:highlight>
                <a:srgbClr val="F8F8F8"/>
              </a:highlight>
            </a:endParaRPr>
          </a:p>
          <a:p>
            <a:pPr indent="-228600" lvl="0" marL="990600" rtl="0" algn="l">
              <a:lnSpc>
                <a:spcPct val="115000"/>
              </a:lnSpc>
              <a:spcBef>
                <a:spcPts val="0"/>
              </a:spcBef>
              <a:spcAft>
                <a:spcPts val="0"/>
              </a:spcAft>
              <a:buClr>
                <a:srgbClr val="1D1C1D"/>
              </a:buClr>
              <a:buSzPts val="1150"/>
              <a:buNone/>
            </a:pPr>
            <a:r>
              <a:rPr lang="en" sz="1150">
                <a:solidFill>
                  <a:srgbClr val="1D1C1D"/>
                </a:solidFill>
                <a:highlight>
                  <a:srgbClr val="F8F8F8"/>
                </a:highlight>
              </a:rPr>
              <a:t>Government investment in sports infrastructure.</a:t>
            </a:r>
            <a:endParaRPr sz="1150">
              <a:solidFill>
                <a:srgbClr val="1D1C1D"/>
              </a:solidFill>
              <a:highlight>
                <a:srgbClr val="F8F8F8"/>
              </a:highlight>
            </a:endParaRPr>
          </a:p>
          <a:p>
            <a:pPr indent="0" lvl="0" marL="0" rtl="0" algn="l">
              <a:lnSpc>
                <a:spcPct val="115000"/>
              </a:lnSpc>
              <a:spcBef>
                <a:spcPts val="0"/>
              </a:spcBef>
              <a:spcAft>
                <a:spcPts val="0"/>
              </a:spcAft>
              <a:buNone/>
            </a:pPr>
            <a:r>
              <a:t/>
            </a:r>
            <a:endParaRPr sz="1150">
              <a:solidFill>
                <a:srgbClr val="1D1C1D"/>
              </a:solidFill>
              <a:highlight>
                <a:srgbClr val="F8F8F8"/>
              </a:highlight>
            </a:endParaRPr>
          </a:p>
          <a:p>
            <a:pPr indent="0" lvl="0" marL="0" rtl="0" algn="l">
              <a:lnSpc>
                <a:spcPct val="115000"/>
              </a:lnSpc>
              <a:spcBef>
                <a:spcPts val="0"/>
              </a:spcBef>
              <a:spcAft>
                <a:spcPts val="0"/>
              </a:spcAft>
              <a:buNone/>
            </a:pPr>
            <a:r>
              <a:rPr lang="en" sz="1150">
                <a:solidFill>
                  <a:srgbClr val="1D1C1D"/>
                </a:solidFill>
                <a:highlight>
                  <a:srgbClr val="F8F8F8"/>
                </a:highlight>
              </a:rPr>
              <a:t>Important note, sports infrastructure</a:t>
            </a:r>
            <a:endParaRPr sz="1150">
              <a:solidFill>
                <a:srgbClr val="1D1C1D"/>
              </a:solidFill>
              <a:highlight>
                <a:srgbClr val="F8F8F8"/>
              </a:highlight>
            </a:endParaRPr>
          </a:p>
          <a:p>
            <a:pPr indent="0" lvl="0" marL="0" rtl="0" algn="l">
              <a:lnSpc>
                <a:spcPct val="115000"/>
              </a:lnSpc>
              <a:spcBef>
                <a:spcPts val="0"/>
              </a:spcBef>
              <a:spcAft>
                <a:spcPts val="0"/>
              </a:spcAft>
              <a:buNone/>
            </a:pPr>
            <a:r>
              <a:rPr lang="en" sz="1150">
                <a:solidFill>
                  <a:srgbClr val="1D1C1D"/>
                </a:solidFill>
                <a:highlight>
                  <a:srgbClr val="F8F8F8"/>
                </a:highlight>
              </a:rPr>
              <a:t>Takes time to teach and coach from an early age</a:t>
            </a:r>
            <a:endParaRPr sz="1150">
              <a:solidFill>
                <a:srgbClr val="1D1C1D"/>
              </a:solidFill>
              <a:highlight>
                <a:srgbClr val="F8F8F8"/>
              </a:highlight>
            </a:endParaRPr>
          </a:p>
          <a:p>
            <a:pPr indent="0" lvl="0" marL="0" rtl="0" algn="l">
              <a:lnSpc>
                <a:spcPct val="115000"/>
              </a:lnSpc>
              <a:spcBef>
                <a:spcPts val="0"/>
              </a:spcBef>
              <a:spcAft>
                <a:spcPts val="0"/>
              </a:spcAft>
              <a:buNone/>
            </a:pPr>
            <a:r>
              <a:rPr lang="en" sz="1150">
                <a:solidFill>
                  <a:srgbClr val="1D1C1D"/>
                </a:solidFill>
                <a:highlight>
                  <a:srgbClr val="F8F8F8"/>
                </a:highlight>
              </a:rPr>
              <a:t>Would expect to see continued growth as long as gdp is growing</a:t>
            </a:r>
            <a:endParaRPr sz="1150">
              <a:solidFill>
                <a:srgbClr val="1D1C1D"/>
              </a:solidFill>
              <a:highlight>
                <a:srgbClr val="F8F8F8"/>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TkDwpLY_HA4"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42475" y="1404100"/>
            <a:ext cx="82179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Merriweather"/>
                <a:ea typeface="Merriweather"/>
                <a:cs typeface="Merriweather"/>
                <a:sym typeface="Merriweather"/>
              </a:rPr>
              <a:t>Overview of the Olympic Games</a:t>
            </a:r>
            <a:endParaRPr sz="3600">
              <a:latin typeface="Merriweather"/>
              <a:ea typeface="Merriweather"/>
              <a:cs typeface="Merriweather"/>
              <a:sym typeface="Merriweather"/>
            </a:endParaRPr>
          </a:p>
        </p:txBody>
      </p:sp>
      <p:sp>
        <p:nvSpPr>
          <p:cNvPr id="87" name="Google Shape;87;p13"/>
          <p:cNvSpPr txBox="1"/>
          <p:nvPr>
            <p:ph idx="1" type="subTitle"/>
          </p:nvPr>
        </p:nvSpPr>
        <p:spPr>
          <a:xfrm>
            <a:off x="1692325" y="2512650"/>
            <a:ext cx="6111600" cy="583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000">
                <a:latin typeface="Merriweather"/>
                <a:ea typeface="Merriweather"/>
                <a:cs typeface="Merriweather"/>
                <a:sym typeface="Merriweather"/>
              </a:rPr>
              <a:t>Brief history and significance of the Olympics.</a:t>
            </a:r>
            <a:endParaRPr sz="2000">
              <a:latin typeface="Merriweather"/>
              <a:ea typeface="Merriweather"/>
              <a:cs typeface="Merriweather"/>
              <a:sym typeface="Merriweather"/>
            </a:endParaRPr>
          </a:p>
          <a:p>
            <a:pPr indent="0" lvl="0" marL="0" rtl="0" algn="l">
              <a:lnSpc>
                <a:spcPct val="80000"/>
              </a:lnSpc>
              <a:spcBef>
                <a:spcPts val="0"/>
              </a:spcBef>
              <a:spcAft>
                <a:spcPts val="0"/>
              </a:spcAft>
              <a:buNone/>
            </a:pPr>
            <a:r>
              <a:t/>
            </a:r>
            <a:endParaRPr>
              <a:latin typeface="Merriweather"/>
              <a:ea typeface="Merriweather"/>
              <a:cs typeface="Merriweather"/>
              <a:sym typeface="Merriweather"/>
            </a:endParaRPr>
          </a:p>
        </p:txBody>
      </p:sp>
      <p:sp>
        <p:nvSpPr>
          <p:cNvPr id="88" name="Google Shape;88;p13"/>
          <p:cNvSpPr txBox="1"/>
          <p:nvPr/>
        </p:nvSpPr>
        <p:spPr>
          <a:xfrm>
            <a:off x="3808950" y="3170350"/>
            <a:ext cx="15261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Presented By:</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Omid Khan</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Evan Wall</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Grant Itow</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0" y="1318650"/>
            <a:ext cx="420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290">
                <a:solidFill>
                  <a:srgbClr val="000000"/>
                </a:solidFill>
                <a:latin typeface="Merriweather"/>
                <a:ea typeface="Merriweather"/>
                <a:cs typeface="Merriweather"/>
                <a:sym typeface="Merriweather"/>
              </a:rPr>
              <a:t>Hypothesis: Population size doesn’t matter to be successful in the Olympics </a:t>
            </a:r>
            <a:endParaRPr sz="1290">
              <a:solidFill>
                <a:srgbClr val="000000"/>
              </a:solidFill>
              <a:latin typeface="Merriweather"/>
              <a:ea typeface="Merriweather"/>
              <a:cs typeface="Merriweather"/>
              <a:sym typeface="Merriweather"/>
            </a:endParaRPr>
          </a:p>
          <a:p>
            <a:pPr indent="0" lvl="0" marL="0" rtl="0" algn="l">
              <a:spcBef>
                <a:spcPts val="1200"/>
              </a:spcBef>
              <a:spcAft>
                <a:spcPts val="0"/>
              </a:spcAft>
              <a:buSzPts val="990"/>
              <a:buNone/>
            </a:pPr>
            <a:r>
              <a:t/>
            </a:r>
            <a:endParaRPr sz="1575">
              <a:solidFill>
                <a:srgbClr val="D1D2D3"/>
              </a:solidFill>
              <a:highlight>
                <a:srgbClr val="222529"/>
              </a:highlight>
              <a:latin typeface="Arial"/>
              <a:ea typeface="Arial"/>
              <a:cs typeface="Arial"/>
              <a:sym typeface="Arial"/>
            </a:endParaRPr>
          </a:p>
        </p:txBody>
      </p:sp>
      <p:sp>
        <p:nvSpPr>
          <p:cNvPr id="151" name="Google Shape;151;p22"/>
          <p:cNvSpPr txBox="1"/>
          <p:nvPr>
            <p:ph idx="1" type="body"/>
          </p:nvPr>
        </p:nvSpPr>
        <p:spPr>
          <a:xfrm>
            <a:off x="4572000" y="2078875"/>
            <a:ext cx="4290600" cy="2261100"/>
          </a:xfrm>
          <a:prstGeom prst="rect">
            <a:avLst/>
          </a:prstGeom>
        </p:spPr>
        <p:txBody>
          <a:bodyPr anchorCtr="0" anchor="t" bIns="91425" lIns="91425" spcFirstLastPara="1" rIns="91425" wrap="square" tIns="91425">
            <a:normAutofit fontScale="92500" lnSpcReduction="20000"/>
          </a:bodyPr>
          <a:lstStyle/>
          <a:p>
            <a:pPr indent="-293211" lvl="0" marL="457200" rtl="0" algn="l">
              <a:lnSpc>
                <a:spcPct val="200000"/>
              </a:lnSpc>
              <a:spcBef>
                <a:spcPts val="120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Despite a large population, </a:t>
            </a:r>
            <a:r>
              <a:rPr b="1" lang="en" sz="1100">
                <a:solidFill>
                  <a:srgbClr val="000000"/>
                </a:solidFill>
                <a:latin typeface="Merriweather"/>
                <a:ea typeface="Merriweather"/>
                <a:cs typeface="Merriweather"/>
                <a:sym typeface="Merriweather"/>
              </a:rPr>
              <a:t>India</a:t>
            </a:r>
            <a:r>
              <a:rPr lang="en" sz="1100">
                <a:solidFill>
                  <a:srgbClr val="000000"/>
                </a:solidFill>
                <a:latin typeface="Merriweather"/>
                <a:ea typeface="Merriweather"/>
                <a:cs typeface="Merriweather"/>
                <a:sym typeface="Merriweather"/>
              </a:rPr>
              <a:t> has historically underperformed in the Olympics.</a:t>
            </a:r>
            <a:endParaRPr sz="1100">
              <a:solidFill>
                <a:srgbClr val="000000"/>
              </a:solidFill>
              <a:latin typeface="Merriweather"/>
              <a:ea typeface="Merriweather"/>
              <a:cs typeface="Merriweather"/>
              <a:sym typeface="Merriweather"/>
            </a:endParaRPr>
          </a:p>
          <a:p>
            <a:pPr indent="-293211" lvl="0" marL="457200" rtl="0" algn="l">
              <a:lnSpc>
                <a:spcPct val="200000"/>
              </a:lnSpc>
              <a:spcBef>
                <a:spcPts val="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Factors include limited funding for sports, lack of infrastructure, and a cultural focus on cricket.</a:t>
            </a:r>
            <a:endParaRPr sz="1100">
              <a:solidFill>
                <a:srgbClr val="000000"/>
              </a:solidFill>
              <a:latin typeface="Merriweather"/>
              <a:ea typeface="Merriweather"/>
              <a:cs typeface="Merriweather"/>
              <a:sym typeface="Merriweather"/>
            </a:endParaRPr>
          </a:p>
          <a:p>
            <a:pPr indent="-293211" lvl="0" marL="457200" rtl="0" algn="l">
              <a:lnSpc>
                <a:spcPct val="200000"/>
              </a:lnSpc>
              <a:spcBef>
                <a:spcPts val="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Recent improvements have been seen in sports like badminton and wrestling.</a:t>
            </a:r>
            <a:endParaRPr sz="1100">
              <a:solidFill>
                <a:srgbClr val="000000"/>
              </a:solidFill>
              <a:latin typeface="Merriweather"/>
              <a:ea typeface="Merriweather"/>
              <a:cs typeface="Merriweather"/>
              <a:sym typeface="Merriweather"/>
            </a:endParaRPr>
          </a:p>
          <a:p>
            <a:pPr indent="0" lvl="0" marL="0" rtl="0" algn="l">
              <a:lnSpc>
                <a:spcPct val="200000"/>
              </a:lnSpc>
              <a:spcBef>
                <a:spcPts val="1200"/>
              </a:spcBef>
              <a:spcAft>
                <a:spcPts val="1200"/>
              </a:spcAft>
              <a:buNone/>
            </a:pPr>
            <a:r>
              <a:t/>
            </a:r>
            <a:endParaRPr b="1" sz="1150">
              <a:solidFill>
                <a:srgbClr val="D1D2D3"/>
              </a:solidFill>
              <a:highlight>
                <a:srgbClr val="222529"/>
              </a:highlight>
              <a:latin typeface="Arial"/>
              <a:ea typeface="Arial"/>
              <a:cs typeface="Arial"/>
              <a:sym typeface="Arial"/>
            </a:endParaRPr>
          </a:p>
        </p:txBody>
      </p:sp>
      <p:pic>
        <p:nvPicPr>
          <p:cNvPr id="152" name="Google Shape;152;p22"/>
          <p:cNvPicPr preferRelativeResize="0"/>
          <p:nvPr/>
        </p:nvPicPr>
        <p:blipFill rotWithShape="1">
          <a:blip r:embed="rId3">
            <a:alphaModFix/>
          </a:blip>
          <a:srcRect b="0" l="0" r="52765" t="38210"/>
          <a:stretch/>
        </p:blipFill>
        <p:spPr>
          <a:xfrm>
            <a:off x="671775" y="1419699"/>
            <a:ext cx="3772227" cy="292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529"/>
                </a:solidFill>
                <a:latin typeface="Merriweather"/>
                <a:ea typeface="Merriweather"/>
                <a:cs typeface="Merriweather"/>
                <a:sym typeface="Merriweather"/>
              </a:rPr>
              <a:t>From Dominance to Division: Olympic Medal Trends Before and After the Fall of the Berlin Wall</a:t>
            </a:r>
            <a:endParaRPr sz="1350">
              <a:solidFill>
                <a:srgbClr val="222529"/>
              </a:solidFill>
              <a:latin typeface="Merriweather"/>
              <a:ea typeface="Merriweather"/>
              <a:cs typeface="Merriweather"/>
              <a:sym typeface="Merriweather"/>
            </a:endParaRPr>
          </a:p>
        </p:txBody>
      </p:sp>
      <p:sp>
        <p:nvSpPr>
          <p:cNvPr id="94" name="Google Shape;94;p14"/>
          <p:cNvSpPr txBox="1"/>
          <p:nvPr>
            <p:ph idx="1" type="body"/>
          </p:nvPr>
        </p:nvSpPr>
        <p:spPr>
          <a:xfrm>
            <a:off x="663025" y="2100425"/>
            <a:ext cx="7688700" cy="22611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Clr>
                <a:srgbClr val="0E0E0E"/>
              </a:buClr>
              <a:buSzPts val="1100"/>
              <a:buFont typeface="Merriweather"/>
              <a:buChar char="●"/>
            </a:pPr>
            <a:r>
              <a:rPr lang="en" sz="1100">
                <a:solidFill>
                  <a:srgbClr val="0E0E0E"/>
                </a:solidFill>
                <a:latin typeface="Merriweather"/>
                <a:ea typeface="Merriweather"/>
                <a:cs typeface="Merriweather"/>
                <a:sym typeface="Merriweather"/>
              </a:rPr>
              <a:t>Pre-WWII, Germany was a major force in the Olympics, hosting the 1936 Games in Berlin.</a:t>
            </a:r>
            <a:endParaRPr sz="1100">
              <a:solidFill>
                <a:srgbClr val="0E0E0E"/>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E0E0E"/>
              </a:buClr>
              <a:buSzPts val="1100"/>
              <a:buFont typeface="Merriweather"/>
              <a:buChar char="●"/>
            </a:pPr>
            <a:r>
              <a:rPr lang="en" sz="1100">
                <a:solidFill>
                  <a:srgbClr val="0E0E0E"/>
                </a:solidFill>
                <a:latin typeface="Merriweather"/>
                <a:ea typeface="Merriweather"/>
                <a:cs typeface="Merriweather"/>
                <a:sym typeface="Merriweather"/>
              </a:rPr>
              <a:t>Post-WWII, Germany was banned from the 1948 Olympics due to the war.</a:t>
            </a:r>
            <a:endParaRPr sz="1100">
              <a:solidFill>
                <a:srgbClr val="0E0E0E"/>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E0E0E"/>
              </a:buClr>
              <a:buSzPts val="1100"/>
              <a:buFont typeface="Merriweather"/>
              <a:buChar char="●"/>
            </a:pPr>
            <a:r>
              <a:rPr lang="en" sz="1100">
                <a:solidFill>
                  <a:srgbClr val="0E0E0E"/>
                </a:solidFill>
                <a:latin typeface="Merriweather"/>
                <a:ea typeface="Merriweather"/>
                <a:cs typeface="Merriweather"/>
                <a:sym typeface="Merriweather"/>
              </a:rPr>
              <a:t>The split into East and West Germany led to separate teams and competition until reunification in 1990.</a:t>
            </a:r>
            <a:endParaRPr sz="1100">
              <a:solidFill>
                <a:srgbClr val="0E0E0E"/>
              </a:solidFill>
              <a:latin typeface="Merriweather"/>
              <a:ea typeface="Merriweather"/>
              <a:cs typeface="Merriweather"/>
              <a:sym typeface="Merriweather"/>
            </a:endParaRPr>
          </a:p>
          <a:p>
            <a:pPr indent="0" lvl="0" marL="0" rtl="0" algn="l">
              <a:spcBef>
                <a:spcPts val="0"/>
              </a:spcBef>
              <a:spcAft>
                <a:spcPts val="1200"/>
              </a:spcAft>
              <a:buNone/>
            </a:pPr>
            <a:r>
              <a:t/>
            </a:r>
            <a:endParaRPr sz="1650">
              <a:solidFill>
                <a:srgbClr val="D1D2D3"/>
              </a:solidFill>
              <a:highlight>
                <a:srgbClr val="222529"/>
              </a:highlight>
              <a:latin typeface="Arial"/>
              <a:ea typeface="Arial"/>
              <a:cs typeface="Arial"/>
              <a:sym typeface="Arial"/>
            </a:endParaRPr>
          </a:p>
        </p:txBody>
      </p:sp>
      <p:sp>
        <p:nvSpPr>
          <p:cNvPr id="95" name="Google Shape;95;p14"/>
          <p:cNvSpPr txBox="1"/>
          <p:nvPr/>
        </p:nvSpPr>
        <p:spPr>
          <a:xfrm>
            <a:off x="8034950" y="1154325"/>
            <a:ext cx="115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E0E0E"/>
                </a:solidFill>
                <a:latin typeface="Merriweather"/>
                <a:ea typeface="Merriweather"/>
                <a:cs typeface="Merriweather"/>
                <a:sym typeface="Merriweather"/>
              </a:rPr>
              <a:t>The Fall of the Berlin Wall and Its Immediate Impact (1989–1992)</a:t>
            </a:r>
            <a:endParaRPr sz="1350">
              <a:solidFill>
                <a:srgbClr val="0E0E0E"/>
              </a:solidFill>
              <a:latin typeface="Merriweather"/>
              <a:ea typeface="Merriweather"/>
              <a:cs typeface="Merriweather"/>
              <a:sym typeface="Merriweathe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1D1C1D"/>
                </a:solidFill>
                <a:latin typeface="Arial"/>
                <a:ea typeface="Arial"/>
                <a:cs typeface="Arial"/>
                <a:sym typeface="Arial"/>
              </a:rPr>
              <a:t>The geopolitical transformation after 1989 and how it reshaped the Olympics. </a:t>
            </a:r>
            <a:endParaRPr sz="1150">
              <a:solidFill>
                <a:srgbClr val="1D1C1D"/>
              </a:solidFill>
              <a:latin typeface="Arial"/>
              <a:ea typeface="Arial"/>
              <a:cs typeface="Arial"/>
              <a:sym typeface="Arial"/>
            </a:endParaRPr>
          </a:p>
          <a:p>
            <a:pPr indent="0" lvl="0" marL="0" rtl="0" algn="l">
              <a:spcBef>
                <a:spcPts val="1200"/>
              </a:spcBef>
              <a:spcAft>
                <a:spcPts val="0"/>
              </a:spcAft>
              <a:buNone/>
            </a:pPr>
            <a:r>
              <a:t/>
            </a:r>
            <a:endParaRPr sz="1150">
              <a:solidFill>
                <a:srgbClr val="1D1C1D"/>
              </a:solidFill>
              <a:latin typeface="Arial"/>
              <a:ea typeface="Arial"/>
              <a:cs typeface="Arial"/>
              <a:sym typeface="Arial"/>
            </a:endParaRPr>
          </a:p>
          <a:p>
            <a:pPr indent="0" lvl="0" marL="0" rtl="0" algn="l">
              <a:spcBef>
                <a:spcPts val="1200"/>
              </a:spcBef>
              <a:spcAft>
                <a:spcPts val="0"/>
              </a:spcAft>
              <a:buNone/>
            </a:pPr>
            <a:r>
              <a:rPr b="1" lang="en" sz="1150">
                <a:solidFill>
                  <a:srgbClr val="1D1C1D"/>
                </a:solidFill>
                <a:latin typeface="Arial"/>
                <a:ea typeface="Arial"/>
                <a:cs typeface="Arial"/>
                <a:sym typeface="Arial"/>
              </a:rPr>
              <a:t>Before and After: </a:t>
            </a:r>
            <a:r>
              <a:rPr lang="en" sz="1150">
                <a:solidFill>
                  <a:srgbClr val="1D1C1D"/>
                </a:solidFill>
                <a:latin typeface="Arial"/>
                <a:ea typeface="Arial"/>
                <a:cs typeface="Arial"/>
                <a:sym typeface="Arial"/>
              </a:rPr>
              <a:t>Shows the shift in medal distribution after the fall of the Berlin Wall and the collapse of the USSR in 1991.</a:t>
            </a:r>
            <a:endParaRPr sz="1150">
              <a:solidFill>
                <a:srgbClr val="1D1C1D"/>
              </a:solidFill>
              <a:latin typeface="Arial"/>
              <a:ea typeface="Arial"/>
              <a:cs typeface="Arial"/>
              <a:sym typeface="Arial"/>
            </a:endParaRPr>
          </a:p>
          <a:p>
            <a:pPr indent="0" lvl="0" marL="0" rtl="0" algn="l">
              <a:spcBef>
                <a:spcPts val="0"/>
              </a:spcBef>
              <a:spcAft>
                <a:spcPts val="0"/>
              </a:spcAft>
              <a:buNone/>
            </a:pPr>
            <a:r>
              <a:t/>
            </a:r>
            <a:endParaRPr b="1" sz="1150">
              <a:solidFill>
                <a:srgbClr val="D1D2D3"/>
              </a:solidFill>
              <a:highlight>
                <a:srgbClr val="222529"/>
              </a:highlight>
              <a:latin typeface="Arial"/>
              <a:ea typeface="Arial"/>
              <a:cs typeface="Arial"/>
              <a:sym typeface="Arial"/>
            </a:endParaRPr>
          </a:p>
          <a:p>
            <a:pPr indent="0" lvl="0" marL="0" rtl="0" algn="l">
              <a:spcBef>
                <a:spcPts val="0"/>
              </a:spcBef>
              <a:spcAft>
                <a:spcPts val="0"/>
              </a:spcAft>
              <a:buNone/>
            </a:pPr>
            <a:r>
              <a:t/>
            </a:r>
            <a:endParaRPr b="1" sz="1150">
              <a:solidFill>
                <a:srgbClr val="D1D2D3"/>
              </a:solidFill>
              <a:highlight>
                <a:srgbClr val="222529"/>
              </a:highlight>
              <a:latin typeface="Arial"/>
              <a:ea typeface="Arial"/>
              <a:cs typeface="Arial"/>
              <a:sym typeface="Arial"/>
            </a:endParaRPr>
          </a:p>
          <a:p>
            <a:pPr indent="0" lvl="0" marL="0" rtl="0" algn="l">
              <a:spcBef>
                <a:spcPts val="0"/>
              </a:spcBef>
              <a:spcAft>
                <a:spcPts val="1200"/>
              </a:spcAft>
              <a:buNone/>
            </a:pPr>
            <a:r>
              <a:t/>
            </a:r>
            <a:endParaRPr sz="1150">
              <a:solidFill>
                <a:srgbClr val="D1D2D3"/>
              </a:solidFill>
              <a:highlight>
                <a:srgbClr val="222529"/>
              </a:highlight>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4746875" y="3096825"/>
            <a:ext cx="2016750" cy="2046674"/>
          </a:xfrm>
          <a:prstGeom prst="rect">
            <a:avLst/>
          </a:prstGeom>
          <a:noFill/>
          <a:ln>
            <a:noFill/>
          </a:ln>
        </p:spPr>
      </p:pic>
      <p:pic>
        <p:nvPicPr>
          <p:cNvPr id="103" name="Google Shape;103;p15"/>
          <p:cNvPicPr preferRelativeResize="0"/>
          <p:nvPr/>
        </p:nvPicPr>
        <p:blipFill>
          <a:blip r:embed="rId4">
            <a:alphaModFix/>
          </a:blip>
          <a:stretch>
            <a:fillRect/>
          </a:stretch>
        </p:blipFill>
        <p:spPr>
          <a:xfrm>
            <a:off x="1859300" y="3096825"/>
            <a:ext cx="1879375" cy="204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290">
                <a:solidFill>
                  <a:srgbClr val="000000"/>
                </a:solidFill>
                <a:latin typeface="Merriweather"/>
                <a:ea typeface="Merriweather"/>
                <a:cs typeface="Merriweather"/>
                <a:sym typeface="Merriweather"/>
              </a:rPr>
              <a:t>Impact of World War II on Germany's Olympic Performance</a:t>
            </a:r>
            <a:endParaRPr sz="1290">
              <a:solidFill>
                <a:srgbClr val="000000"/>
              </a:solidFill>
              <a:latin typeface="Merriweather"/>
              <a:ea typeface="Merriweather"/>
              <a:cs typeface="Merriweather"/>
              <a:sym typeface="Merriweather"/>
            </a:endParaRPr>
          </a:p>
          <a:p>
            <a:pPr indent="0" lvl="0" marL="0" rtl="0" algn="l">
              <a:spcBef>
                <a:spcPts val="1200"/>
              </a:spcBef>
              <a:spcAft>
                <a:spcPts val="0"/>
              </a:spcAft>
              <a:buSzPts val="990"/>
              <a:buNone/>
            </a:pPr>
            <a:r>
              <a:t/>
            </a:r>
            <a:endParaRPr sz="1575">
              <a:solidFill>
                <a:srgbClr val="D1D2D3"/>
              </a:solidFill>
              <a:highlight>
                <a:srgbClr val="222529"/>
              </a:highlight>
              <a:latin typeface="Arial"/>
              <a:ea typeface="Arial"/>
              <a:cs typeface="Arial"/>
              <a:sym typeface="Arial"/>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120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Pre-WWII, Germany was a major force in the Olympics, hosting the 1936 Games in Berlin.</a:t>
            </a:r>
            <a:endParaRPr sz="1100">
              <a:solidFill>
                <a:srgbClr val="000000"/>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Post-WWII, Germany was banned from the 1948 Olympics due to the war.</a:t>
            </a:r>
            <a:endParaRPr sz="1100">
              <a:solidFill>
                <a:srgbClr val="000000"/>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The split into East and West Germany led to separate teams and competition until reunification in 1990.</a:t>
            </a:r>
            <a:endParaRPr sz="11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sz="1150">
              <a:solidFill>
                <a:srgbClr val="D1D2D3"/>
              </a:solidFill>
              <a:highlight>
                <a:srgbClr val="222529"/>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350">
                <a:solidFill>
                  <a:srgbClr val="000000"/>
                </a:solidFill>
                <a:latin typeface="Merriweather"/>
                <a:ea typeface="Merriweather"/>
                <a:cs typeface="Merriweather"/>
                <a:sym typeface="Merriweather"/>
              </a:rPr>
              <a:t>Cold War Rivalry - USA vs. Soviet Union</a:t>
            </a:r>
            <a:endParaRPr sz="1350">
              <a:latin typeface="Merriweather"/>
              <a:ea typeface="Merriweather"/>
              <a:cs typeface="Merriweather"/>
              <a:sym typeface="Merriweather"/>
            </a:endParaRPr>
          </a:p>
        </p:txBody>
      </p:sp>
      <p:sp>
        <p:nvSpPr>
          <p:cNvPr id="115" name="Google Shape;115;p17"/>
          <p:cNvSpPr txBox="1"/>
          <p:nvPr>
            <p:ph idx="1" type="body"/>
          </p:nvPr>
        </p:nvSpPr>
        <p:spPr>
          <a:xfrm>
            <a:off x="729450" y="2078875"/>
            <a:ext cx="8190300" cy="22611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120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The Olympics became a battleground for ideological dominance between the USA and the Soviet Union.</a:t>
            </a:r>
            <a:endParaRPr sz="1100">
              <a:solidFill>
                <a:srgbClr val="000000"/>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Political boycotts in 1980 (Moscow) and 1984 (Los Angeles) highlighted tensions.</a:t>
            </a:r>
            <a:endParaRPr sz="1100">
              <a:solidFill>
                <a:srgbClr val="000000"/>
              </a:solidFill>
              <a:latin typeface="Merriweather"/>
              <a:ea typeface="Merriweather"/>
              <a:cs typeface="Merriweather"/>
              <a:sym typeface="Merriweather"/>
            </a:endParaRPr>
          </a:p>
          <a:p>
            <a:pPr indent="-298450" lvl="0" marL="457200" rtl="0" algn="l">
              <a:lnSpc>
                <a:spcPct val="200000"/>
              </a:lnSpc>
              <a:spcBef>
                <a:spcPts val="0"/>
              </a:spcBef>
              <a:spcAft>
                <a:spcPts val="0"/>
              </a:spcAft>
              <a:buClr>
                <a:srgbClr val="000000"/>
              </a:buClr>
              <a:buSzPts val="1100"/>
              <a:buFont typeface="Merriweather"/>
              <a:buChar char="●"/>
            </a:pPr>
            <a:r>
              <a:rPr lang="en" sz="1100">
                <a:solidFill>
                  <a:srgbClr val="000000"/>
                </a:solidFill>
                <a:latin typeface="Merriweather"/>
                <a:ea typeface="Merriweather"/>
                <a:cs typeface="Merriweather"/>
                <a:sym typeface="Merriweather"/>
              </a:rPr>
              <a:t>The competition was not just about sports; it was about proving the superiority of political systems.</a:t>
            </a:r>
            <a:endParaRPr sz="1100">
              <a:solidFill>
                <a:srgbClr val="000000"/>
              </a:solidFill>
              <a:latin typeface="Merriweather"/>
              <a:ea typeface="Merriweather"/>
              <a:cs typeface="Merriweather"/>
              <a:sym typeface="Merriweathe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20300" y="1229975"/>
            <a:ext cx="3820800" cy="720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None/>
            </a:pPr>
            <a:r>
              <a:rPr lang="en" sz="1200">
                <a:solidFill>
                  <a:srgbClr val="000000"/>
                </a:solidFill>
                <a:latin typeface="Merriweather"/>
                <a:ea typeface="Merriweather"/>
                <a:cs typeface="Merriweather"/>
                <a:sym typeface="Merriweather"/>
              </a:rPr>
              <a:t>United States not participating </a:t>
            </a:r>
            <a:r>
              <a:rPr lang="en" sz="1200">
                <a:solidFill>
                  <a:srgbClr val="000000"/>
                </a:solidFill>
                <a:latin typeface="Merriweather"/>
                <a:ea typeface="Merriweather"/>
                <a:cs typeface="Merriweather"/>
                <a:sym typeface="Merriweather"/>
              </a:rPr>
              <a:t>in the 1980 Olympics (Moscow) </a:t>
            </a:r>
            <a:endParaRPr sz="2340"/>
          </a:p>
        </p:txBody>
      </p:sp>
      <p:pic>
        <p:nvPicPr>
          <p:cNvPr id="121" name="Google Shape;121;p18"/>
          <p:cNvPicPr preferRelativeResize="0"/>
          <p:nvPr/>
        </p:nvPicPr>
        <p:blipFill>
          <a:blip r:embed="rId3">
            <a:alphaModFix/>
          </a:blip>
          <a:stretch>
            <a:fillRect/>
          </a:stretch>
        </p:blipFill>
        <p:spPr>
          <a:xfrm>
            <a:off x="4685325" y="1987525"/>
            <a:ext cx="4458676" cy="3155975"/>
          </a:xfrm>
          <a:prstGeom prst="rect">
            <a:avLst/>
          </a:prstGeom>
          <a:noFill/>
          <a:ln>
            <a:noFill/>
          </a:ln>
        </p:spPr>
      </p:pic>
      <p:pic>
        <p:nvPicPr>
          <p:cNvPr id="122" name="Google Shape;122;p18"/>
          <p:cNvPicPr preferRelativeResize="0"/>
          <p:nvPr/>
        </p:nvPicPr>
        <p:blipFill>
          <a:blip r:embed="rId4">
            <a:alphaModFix/>
          </a:blip>
          <a:stretch>
            <a:fillRect/>
          </a:stretch>
        </p:blipFill>
        <p:spPr>
          <a:xfrm>
            <a:off x="0" y="1950975"/>
            <a:ext cx="4572000" cy="3192525"/>
          </a:xfrm>
          <a:prstGeom prst="rect">
            <a:avLst/>
          </a:prstGeom>
          <a:noFill/>
          <a:ln>
            <a:noFill/>
          </a:ln>
        </p:spPr>
      </p:pic>
      <p:sp>
        <p:nvSpPr>
          <p:cNvPr id="123" name="Google Shape;123;p18"/>
          <p:cNvSpPr txBox="1"/>
          <p:nvPr>
            <p:ph type="title"/>
          </p:nvPr>
        </p:nvSpPr>
        <p:spPr>
          <a:xfrm>
            <a:off x="4685325" y="1229975"/>
            <a:ext cx="3820800" cy="720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200">
                <a:solidFill>
                  <a:srgbClr val="000000"/>
                </a:solidFill>
                <a:latin typeface="Merriweather"/>
                <a:ea typeface="Merriweather"/>
                <a:cs typeface="Merriweather"/>
                <a:sym typeface="Merriweather"/>
              </a:rPr>
              <a:t>S</a:t>
            </a:r>
            <a:r>
              <a:rPr lang="en" sz="1200">
                <a:solidFill>
                  <a:srgbClr val="000000"/>
                </a:solidFill>
                <a:latin typeface="Merriweather"/>
                <a:ea typeface="Merriweather"/>
                <a:cs typeface="Merriweather"/>
                <a:sym typeface="Merriweather"/>
              </a:rPr>
              <a:t>oviet Union not participating in the 1984 Olympics (Los Angeles) </a:t>
            </a:r>
            <a:endParaRPr sz="1200">
              <a:solidFill>
                <a:srgbClr val="000000"/>
              </a:solidFill>
              <a:latin typeface="Merriweather"/>
              <a:ea typeface="Merriweather"/>
              <a:cs typeface="Merriweather"/>
              <a:sym typeface="Merriweather"/>
            </a:endParaRPr>
          </a:p>
          <a:p>
            <a:pPr indent="0" lvl="0" marL="0" rtl="0" algn="l">
              <a:spcBef>
                <a:spcPts val="1200"/>
              </a:spcBef>
              <a:spcAft>
                <a:spcPts val="0"/>
              </a:spcAft>
              <a:buSzPts val="990"/>
              <a:buNone/>
            </a:pPr>
            <a:r>
              <a:t/>
            </a:r>
            <a:endParaRPr sz="23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2043665" y="637675"/>
            <a:ext cx="3680670" cy="5143501"/>
          </a:xfrm>
          <a:prstGeom prst="rect">
            <a:avLst/>
          </a:prstGeom>
          <a:noFill/>
          <a:ln>
            <a:noFill/>
          </a:ln>
        </p:spPr>
      </p:pic>
      <p:pic>
        <p:nvPicPr>
          <p:cNvPr id="130" name="Google Shape;130;p19"/>
          <p:cNvPicPr preferRelativeResize="0"/>
          <p:nvPr/>
        </p:nvPicPr>
        <p:blipFill>
          <a:blip r:embed="rId4">
            <a:alphaModFix/>
          </a:blip>
          <a:stretch>
            <a:fillRect/>
          </a:stretch>
        </p:blipFill>
        <p:spPr>
          <a:xfrm>
            <a:off x="1379225" y="1410225"/>
            <a:ext cx="6389150" cy="2929751"/>
          </a:xfrm>
          <a:prstGeom prst="rect">
            <a:avLst/>
          </a:prstGeom>
          <a:noFill/>
          <a:ln>
            <a:noFill/>
          </a:ln>
        </p:spPr>
      </p:pic>
      <p:sp>
        <p:nvSpPr>
          <p:cNvPr id="131" name="Google Shape;131;p19"/>
          <p:cNvSpPr txBox="1"/>
          <p:nvPr/>
        </p:nvSpPr>
        <p:spPr>
          <a:xfrm>
            <a:off x="1623000" y="68575"/>
            <a:ext cx="589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Total Unique Country Winners: 157!</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290">
                <a:solidFill>
                  <a:srgbClr val="000000"/>
                </a:solidFill>
                <a:latin typeface="Merriweather"/>
                <a:ea typeface="Merriweather"/>
                <a:cs typeface="Merriweather"/>
                <a:sym typeface="Merriweather"/>
              </a:rPr>
              <a:t>The Role of GDP and Population in Medal Success</a:t>
            </a:r>
            <a:endParaRPr sz="1290">
              <a:solidFill>
                <a:srgbClr val="000000"/>
              </a:solidFill>
              <a:latin typeface="Merriweather"/>
              <a:ea typeface="Merriweather"/>
              <a:cs typeface="Merriweather"/>
              <a:sym typeface="Merriweather"/>
            </a:endParaRPr>
          </a:p>
          <a:p>
            <a:pPr indent="0" lvl="0" marL="0" rtl="0" algn="l">
              <a:spcBef>
                <a:spcPts val="1200"/>
              </a:spcBef>
              <a:spcAft>
                <a:spcPts val="0"/>
              </a:spcAft>
              <a:buSzPts val="990"/>
              <a:buNone/>
            </a:pPr>
            <a:r>
              <a:t/>
            </a:r>
            <a:endParaRPr sz="1665">
              <a:solidFill>
                <a:srgbClr val="D1D2D3"/>
              </a:solidFill>
              <a:highlight>
                <a:srgbClr val="222529"/>
              </a:highlight>
              <a:latin typeface="Arial"/>
              <a:ea typeface="Arial"/>
              <a:cs typeface="Arial"/>
              <a:sym typeface="Arial"/>
            </a:endParaRPr>
          </a:p>
        </p:txBody>
      </p:sp>
      <p:sp>
        <p:nvSpPr>
          <p:cNvPr id="137" name="Google Shape;137;p20"/>
          <p:cNvSpPr txBox="1"/>
          <p:nvPr>
            <p:ph idx="1" type="body"/>
          </p:nvPr>
        </p:nvSpPr>
        <p:spPr>
          <a:xfrm>
            <a:off x="660875" y="1700775"/>
            <a:ext cx="7688700" cy="3045000"/>
          </a:xfrm>
          <a:prstGeom prst="rect">
            <a:avLst/>
          </a:prstGeom>
        </p:spPr>
        <p:txBody>
          <a:bodyPr anchorCtr="0" anchor="t" bIns="91425" lIns="91425" spcFirstLastPara="1" rIns="91425" wrap="square" tIns="91425">
            <a:noAutofit/>
          </a:bodyPr>
          <a:lstStyle/>
          <a:p>
            <a:pPr indent="0" lvl="0" marL="0" rtl="0" algn="ctr">
              <a:lnSpc>
                <a:spcPct val="190000"/>
              </a:lnSpc>
              <a:spcBef>
                <a:spcPts val="0"/>
              </a:spcBef>
              <a:spcAft>
                <a:spcPts val="0"/>
              </a:spcAft>
              <a:buSzPts val="523"/>
              <a:buNone/>
            </a:pPr>
            <a:r>
              <a:rPr lang="en" sz="3798">
                <a:solidFill>
                  <a:srgbClr val="0E0E0E"/>
                </a:solidFill>
                <a:latin typeface="Impact"/>
                <a:ea typeface="Impact"/>
                <a:cs typeface="Impact"/>
                <a:sym typeface="Impact"/>
              </a:rPr>
              <a:t>Economic Power as a Key Factor</a:t>
            </a:r>
            <a:endParaRPr sz="3798">
              <a:solidFill>
                <a:srgbClr val="0E0E0E"/>
              </a:solidFill>
              <a:latin typeface="Impact"/>
              <a:ea typeface="Impact"/>
              <a:cs typeface="Impact"/>
              <a:sym typeface="Impact"/>
            </a:endParaRPr>
          </a:p>
          <a:p>
            <a:pPr indent="0" lvl="0" marL="0" rtl="0" algn="ctr">
              <a:lnSpc>
                <a:spcPct val="190000"/>
              </a:lnSpc>
              <a:spcBef>
                <a:spcPts val="1200"/>
              </a:spcBef>
              <a:spcAft>
                <a:spcPts val="0"/>
              </a:spcAft>
              <a:buSzPts val="523"/>
              <a:buNone/>
            </a:pPr>
            <a:r>
              <a:rPr lang="en" sz="3798">
                <a:solidFill>
                  <a:srgbClr val="0E0E0E"/>
                </a:solidFill>
                <a:latin typeface="Impact"/>
                <a:ea typeface="Impact"/>
                <a:cs typeface="Impact"/>
                <a:sym typeface="Impact"/>
              </a:rPr>
              <a:t>Population Alone is Insufficient Data</a:t>
            </a:r>
            <a:endParaRPr sz="3798">
              <a:solidFill>
                <a:srgbClr val="0E0E0E"/>
              </a:solidFill>
              <a:latin typeface="Impact"/>
              <a:ea typeface="Impact"/>
              <a:cs typeface="Impact"/>
              <a:sym typeface="Impact"/>
            </a:endParaRPr>
          </a:p>
          <a:p>
            <a:pPr indent="0" lvl="0" marL="0" rtl="0" algn="ctr">
              <a:lnSpc>
                <a:spcPct val="190000"/>
              </a:lnSpc>
              <a:spcBef>
                <a:spcPts val="1200"/>
              </a:spcBef>
              <a:spcAft>
                <a:spcPts val="1200"/>
              </a:spcAft>
              <a:buSzPts val="523"/>
              <a:buNone/>
            </a:pPr>
            <a:r>
              <a:t/>
            </a:r>
            <a:endParaRPr sz="3798">
              <a:solidFill>
                <a:srgbClr val="0E0E0E"/>
              </a:solidFill>
              <a:latin typeface="Impact"/>
              <a:ea typeface="Impact"/>
              <a:cs typeface="Impact"/>
              <a:sym typeface="Impact"/>
            </a:endParaRPr>
          </a:p>
        </p:txBody>
      </p:sp>
      <p:sp>
        <p:nvSpPr>
          <p:cNvPr id="138" name="Google Shape;138;p20"/>
          <p:cNvSpPr txBox="1"/>
          <p:nvPr/>
        </p:nvSpPr>
        <p:spPr>
          <a:xfrm>
            <a:off x="6076200" y="864100"/>
            <a:ext cx="309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290">
                <a:solidFill>
                  <a:srgbClr val="000000"/>
                </a:solidFill>
                <a:latin typeface="Merriweather"/>
                <a:ea typeface="Merriweather"/>
                <a:cs typeface="Merriweather"/>
                <a:sym typeface="Merriweather"/>
              </a:rPr>
              <a:t>Hypothesis: GDP is a measure of Olympic success</a:t>
            </a:r>
            <a:endParaRPr sz="1575">
              <a:solidFill>
                <a:srgbClr val="D1D2D3"/>
              </a:solidFill>
              <a:highlight>
                <a:srgbClr val="222529"/>
              </a:highlight>
              <a:latin typeface="Arial"/>
              <a:ea typeface="Arial"/>
              <a:cs typeface="Arial"/>
              <a:sym typeface="Arial"/>
            </a:endParaRPr>
          </a:p>
        </p:txBody>
      </p:sp>
      <p:sp>
        <p:nvSpPr>
          <p:cNvPr id="144" name="Google Shape;144;p21"/>
          <p:cNvSpPr txBox="1"/>
          <p:nvPr>
            <p:ph idx="1" type="body"/>
          </p:nvPr>
        </p:nvSpPr>
        <p:spPr>
          <a:xfrm>
            <a:off x="496275" y="2065150"/>
            <a:ext cx="3681300" cy="2261100"/>
          </a:xfrm>
          <a:prstGeom prst="rect">
            <a:avLst/>
          </a:prstGeom>
        </p:spPr>
        <p:txBody>
          <a:bodyPr anchorCtr="0" anchor="t" bIns="91425" lIns="91425" spcFirstLastPara="1" rIns="91425" wrap="square" tIns="91425">
            <a:normAutofit fontScale="70000" lnSpcReduction="10000"/>
          </a:bodyPr>
          <a:lstStyle/>
          <a:p>
            <a:pPr indent="-277495" lvl="0" marL="457200" rtl="0" algn="l">
              <a:lnSpc>
                <a:spcPct val="200000"/>
              </a:lnSpc>
              <a:spcBef>
                <a:spcPts val="120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Before 1984, China's presence in the Olympics was limited.</a:t>
            </a:r>
            <a:endParaRPr sz="1100">
              <a:solidFill>
                <a:srgbClr val="000000"/>
              </a:solidFill>
              <a:latin typeface="Merriweather"/>
              <a:ea typeface="Merriweather"/>
              <a:cs typeface="Merriweather"/>
              <a:sym typeface="Merriweather"/>
            </a:endParaRPr>
          </a:p>
          <a:p>
            <a:pPr indent="-277495" lvl="0" marL="457200" rtl="0" algn="l">
              <a:lnSpc>
                <a:spcPct val="200000"/>
              </a:lnSpc>
              <a:spcBef>
                <a:spcPts val="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Rapid</a:t>
            </a:r>
            <a:r>
              <a:rPr lang="en" sz="1100">
                <a:solidFill>
                  <a:srgbClr val="000000"/>
                </a:solidFill>
                <a:latin typeface="Merriweather"/>
                <a:ea typeface="Merriweather"/>
                <a:cs typeface="Merriweather"/>
                <a:sym typeface="Merriweather"/>
              </a:rPr>
              <a:t> growth in GDP matches  Olympic medal counts</a:t>
            </a:r>
            <a:endParaRPr sz="1100">
              <a:solidFill>
                <a:srgbClr val="000000"/>
              </a:solidFill>
              <a:latin typeface="Merriweather"/>
              <a:ea typeface="Merriweather"/>
              <a:cs typeface="Merriweather"/>
              <a:sym typeface="Merriweather"/>
            </a:endParaRPr>
          </a:p>
          <a:p>
            <a:pPr indent="-277495" lvl="0" marL="457200" rtl="0" algn="l">
              <a:lnSpc>
                <a:spcPct val="200000"/>
              </a:lnSpc>
              <a:spcBef>
                <a:spcPts val="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The 2008 Beijing Olympics marked China's emergence as a leading sports nation, topping the gold medal tally.</a:t>
            </a:r>
            <a:endParaRPr sz="1100">
              <a:solidFill>
                <a:srgbClr val="000000"/>
              </a:solidFill>
              <a:latin typeface="Merriweather"/>
              <a:ea typeface="Merriweather"/>
              <a:cs typeface="Merriweather"/>
              <a:sym typeface="Merriweather"/>
            </a:endParaRPr>
          </a:p>
          <a:p>
            <a:pPr indent="-277495" lvl="0" marL="457200" rtl="0" algn="l">
              <a:lnSpc>
                <a:spcPct val="200000"/>
              </a:lnSpc>
              <a:spcBef>
                <a:spcPts val="0"/>
              </a:spcBef>
              <a:spcAft>
                <a:spcPts val="0"/>
              </a:spcAft>
              <a:buClr>
                <a:srgbClr val="000000"/>
              </a:buClr>
              <a:buSzPct val="100000"/>
              <a:buFont typeface="Merriweather"/>
              <a:buChar char="●"/>
            </a:pPr>
            <a:r>
              <a:rPr lang="en" sz="1100">
                <a:solidFill>
                  <a:srgbClr val="000000"/>
                </a:solidFill>
                <a:latin typeface="Merriweather"/>
                <a:ea typeface="Merriweather"/>
                <a:cs typeface="Merriweather"/>
                <a:sym typeface="Merriweather"/>
              </a:rPr>
              <a:t>Economic power and sporting success is demonstrated by </a:t>
            </a:r>
            <a:r>
              <a:rPr lang="en" sz="1100">
                <a:solidFill>
                  <a:srgbClr val="000000"/>
                </a:solidFill>
                <a:latin typeface="Merriweather"/>
                <a:ea typeface="Merriweather"/>
                <a:cs typeface="Merriweather"/>
                <a:sym typeface="Merriweather"/>
              </a:rPr>
              <a:t>China's</a:t>
            </a:r>
            <a:r>
              <a:rPr lang="en" sz="1100">
                <a:solidFill>
                  <a:srgbClr val="000000"/>
                </a:solidFill>
                <a:latin typeface="Merriweather"/>
                <a:ea typeface="Merriweather"/>
                <a:cs typeface="Merriweather"/>
                <a:sym typeface="Merriweather"/>
              </a:rPr>
              <a:t> rise as a major olympic competitor</a:t>
            </a:r>
            <a:endParaRPr sz="1100">
              <a:solidFill>
                <a:srgbClr val="000000"/>
              </a:solidFill>
              <a:latin typeface="Merriweather"/>
              <a:ea typeface="Merriweather"/>
              <a:cs typeface="Merriweather"/>
              <a:sym typeface="Merriweathe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pic>
        <p:nvPicPr>
          <p:cNvPr id="145" name="Google Shape;145;p21" title="China Rise">
            <a:hlinkClick r:id="rId3"/>
          </p:cNvPr>
          <p:cNvPicPr preferRelativeResize="0"/>
          <p:nvPr/>
        </p:nvPicPr>
        <p:blipFill>
          <a:blip r:embed="rId4">
            <a:alphaModFix/>
          </a:blip>
          <a:stretch>
            <a:fillRect/>
          </a:stretch>
        </p:blipFill>
        <p:spPr>
          <a:xfrm>
            <a:off x="4008875" y="1714500"/>
            <a:ext cx="4998700" cy="281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