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529" r:id="rId2"/>
    <p:sldId id="530" r:id="rId3"/>
    <p:sldId id="533" r:id="rId4"/>
    <p:sldId id="531" r:id="rId5"/>
    <p:sldId id="580" r:id="rId6"/>
    <p:sldId id="581" r:id="rId7"/>
    <p:sldId id="582" r:id="rId8"/>
    <p:sldId id="583" r:id="rId9"/>
    <p:sldId id="559" r:id="rId10"/>
    <p:sldId id="57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06"/>
    <p:restoredTop sz="96327"/>
  </p:normalViewPr>
  <p:slideViewPr>
    <p:cSldViewPr snapToGrid="0">
      <p:cViewPr varScale="1">
        <p:scale>
          <a:sx n="108" d="100"/>
          <a:sy n="108" d="100"/>
        </p:scale>
        <p:origin x="1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03C70-1FC0-4C45-AB6D-550C3A1FA7ED}" type="datetimeFigureOut">
              <a:rPr lang="en-US" smtClean="0"/>
              <a:t>6/14/23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05665-39A2-DE4D-B243-C0A62511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23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higher activity is what leads to greater reactivation, thein it would make sense that the engram cells have higher activity than fear conditioning active cells that were not reactivated.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BFF17-F66B-8B45-AF27-96A8044623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8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BFF17-F66B-8B45-AF27-96A8044623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84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BFF17-F66B-8B45-AF27-96A8044623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9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9A8A-72C2-E049-82F8-19E6C1B98985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D33B-0FF0-704E-B380-1C88D401C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9A8A-72C2-E049-82F8-19E6C1B98985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D33B-0FF0-704E-B380-1C88D401C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9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9A8A-72C2-E049-82F8-19E6C1B98985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D33B-0FF0-704E-B380-1C88D401C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3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9A8A-72C2-E049-82F8-19E6C1B98985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D33B-0FF0-704E-B380-1C88D401C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9A8A-72C2-E049-82F8-19E6C1B98985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D33B-0FF0-704E-B380-1C88D401C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6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9A8A-72C2-E049-82F8-19E6C1B98985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D33B-0FF0-704E-B380-1C88D401C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7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9A8A-72C2-E049-82F8-19E6C1B98985}" type="datetimeFigureOut">
              <a:rPr lang="en-US" smtClean="0"/>
              <a:t>6/14/23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D33B-0FF0-704E-B380-1C88D401C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3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9A8A-72C2-E049-82F8-19E6C1B98985}" type="datetimeFigureOut">
              <a:rPr lang="en-US" smtClean="0"/>
              <a:t>6/14/23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D33B-0FF0-704E-B380-1C88D401C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2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9A8A-72C2-E049-82F8-19E6C1B98985}" type="datetimeFigureOut">
              <a:rPr lang="en-US" smtClean="0"/>
              <a:t>6/14/23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D33B-0FF0-704E-B380-1C88D401C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6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9A8A-72C2-E049-82F8-19E6C1B98985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D33B-0FF0-704E-B380-1C88D401C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6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9A8A-72C2-E049-82F8-19E6C1B98985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D33B-0FF0-704E-B380-1C88D401C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9A8A-72C2-E049-82F8-19E6C1B98985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BD33B-0FF0-704E-B380-1C88D401C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1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18.emf"/><Relationship Id="rId7" Type="http://schemas.openxmlformats.org/officeDocument/2006/relationships/image" Target="../media/image31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Relationship Id="rId9" Type="http://schemas.openxmlformats.org/officeDocument/2006/relationships/image" Target="../media/image3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emf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7832B09-5CAE-43FA-3B04-8CE951E95BF9}"/>
              </a:ext>
            </a:extLst>
          </p:cNvPr>
          <p:cNvSpPr txBox="1"/>
          <p:nvPr/>
        </p:nvSpPr>
        <p:spPr>
          <a:xfrm>
            <a:off x="642592" y="77660"/>
            <a:ext cx="7858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Fear conditioning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elicits higher activity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in participating neurons than a neutral experience does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98105B3-EC22-F7E6-6B43-56AE22C003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87"/>
          <a:stretch/>
        </p:blipFill>
        <p:spPr>
          <a:xfrm>
            <a:off x="642592" y="3650443"/>
            <a:ext cx="2952302" cy="25636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6886BA0-7092-CE46-DB7C-EB39D9B7B44C}"/>
              </a:ext>
            </a:extLst>
          </p:cNvPr>
          <p:cNvSpPr txBox="1"/>
          <p:nvPr/>
        </p:nvSpPr>
        <p:spPr>
          <a:xfrm>
            <a:off x="1165731" y="3305889"/>
            <a:ext cx="22669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Distribution of IEI | Entire Experience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08ADFF-EB2A-9DB2-FC44-C16FF499A781}"/>
              </a:ext>
            </a:extLst>
          </p:cNvPr>
          <p:cNvSpPr txBox="1"/>
          <p:nvPr/>
        </p:nvSpPr>
        <p:spPr>
          <a:xfrm>
            <a:off x="2665386" y="4211683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6FE0069-F4E3-4612-0823-617340AF1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315" y="4149834"/>
            <a:ext cx="1214154" cy="18129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2A9A8E-7C75-AE1B-FBA8-3218ED86D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2647" y="525627"/>
            <a:ext cx="4897782" cy="2470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FAEA32-355B-3BDA-6EDA-373BA3FB23CD}"/>
              </a:ext>
            </a:extLst>
          </p:cNvPr>
          <p:cNvSpPr txBox="1"/>
          <p:nvPr/>
        </p:nvSpPr>
        <p:spPr>
          <a:xfrm>
            <a:off x="6920525" y="3305889"/>
            <a:ext cx="15808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Frequency |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Post-shock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EF7464-7DC6-04CF-DB25-F2C9F5BE053D}"/>
              </a:ext>
            </a:extLst>
          </p:cNvPr>
          <p:cNvSpPr txBox="1"/>
          <p:nvPr/>
        </p:nvSpPr>
        <p:spPr>
          <a:xfrm>
            <a:off x="4764514" y="3305888"/>
            <a:ext cx="1508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Frequency |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Pre-shock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B457F2-9A0F-F226-C92A-7C3AF620A2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6192" y="3650443"/>
            <a:ext cx="1879600" cy="2768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F44191E-BD74-3648-94DD-E7C268A2AE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4217" y="3650443"/>
            <a:ext cx="18796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25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121EE-8582-450C-C761-5885C0FD1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796" y="2399411"/>
            <a:ext cx="3734992" cy="42043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56CE3E-FBE6-4180-1B2B-EB95A4C33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405" y="349743"/>
            <a:ext cx="2730782" cy="14049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1B0629-7EBB-4E1D-A204-291DF985D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439" y="349743"/>
            <a:ext cx="2732113" cy="14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1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76199D-5EB9-A8A4-58AA-FCC4A39AEC4F}"/>
              </a:ext>
            </a:extLst>
          </p:cNvPr>
          <p:cNvSpPr txBox="1"/>
          <p:nvPr/>
        </p:nvSpPr>
        <p:spPr>
          <a:xfrm>
            <a:off x="953669" y="37696"/>
            <a:ext cx="7236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Engram neurons are more active during Fear Conditioning than non-engram neurons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7139A0-F9E5-2D4A-282D-59E7461410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62704" y="693204"/>
            <a:ext cx="2318481" cy="15591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AEDAB4-6D16-9DC3-E3DC-6D0CA8A48C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127"/>
          <a:stretch/>
        </p:blipFill>
        <p:spPr>
          <a:xfrm>
            <a:off x="3214344" y="693204"/>
            <a:ext cx="2312617" cy="15591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29D217-EEF4-69BC-FB2C-01ED3215AB7E}"/>
              </a:ext>
            </a:extLst>
          </p:cNvPr>
          <p:cNvSpPr txBox="1"/>
          <p:nvPr/>
        </p:nvSpPr>
        <p:spPr>
          <a:xfrm>
            <a:off x="3323708" y="2824932"/>
            <a:ext cx="15808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Frequency |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Post-shock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BD2D03-BAA7-C039-6B18-658B1B6FC103}"/>
              </a:ext>
            </a:extLst>
          </p:cNvPr>
          <p:cNvSpPr txBox="1"/>
          <p:nvPr/>
        </p:nvSpPr>
        <p:spPr>
          <a:xfrm>
            <a:off x="477775" y="2820096"/>
            <a:ext cx="1508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Frequency |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Pre-shock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375D54-172C-259F-44B5-BE580CA4D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0625" y="3066757"/>
            <a:ext cx="2117922" cy="27554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258930-72CB-F96B-817C-EBC642DEE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187" y="3109980"/>
            <a:ext cx="2117922" cy="266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2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76199D-5EB9-A8A4-58AA-FCC4A39AEC4F}"/>
              </a:ext>
            </a:extLst>
          </p:cNvPr>
          <p:cNvSpPr txBox="1"/>
          <p:nvPr/>
        </p:nvSpPr>
        <p:spPr>
          <a:xfrm>
            <a:off x="953669" y="37696"/>
            <a:ext cx="7236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Engram neurons are more active during Fear Conditioning than non-engram neurons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7139A0-F9E5-2D4A-282D-59E7461410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62704" y="693204"/>
            <a:ext cx="2318481" cy="15591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AEDAB4-6D16-9DC3-E3DC-6D0CA8A48C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127"/>
          <a:stretch/>
        </p:blipFill>
        <p:spPr>
          <a:xfrm>
            <a:off x="3214344" y="693204"/>
            <a:ext cx="2312617" cy="15591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29D217-EEF4-69BC-FB2C-01ED3215AB7E}"/>
              </a:ext>
            </a:extLst>
          </p:cNvPr>
          <p:cNvSpPr txBox="1"/>
          <p:nvPr/>
        </p:nvSpPr>
        <p:spPr>
          <a:xfrm>
            <a:off x="3323708" y="2824932"/>
            <a:ext cx="15808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Frequency |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Post-shock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BD2D03-BAA7-C039-6B18-658B1B6FC103}"/>
              </a:ext>
            </a:extLst>
          </p:cNvPr>
          <p:cNvSpPr txBox="1"/>
          <p:nvPr/>
        </p:nvSpPr>
        <p:spPr>
          <a:xfrm>
            <a:off x="477775" y="2820096"/>
            <a:ext cx="1508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Frequency |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Pre-shock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375D54-172C-259F-44B5-BE580CA4D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0625" y="3066757"/>
            <a:ext cx="2117922" cy="27554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258930-72CB-F96B-817C-EBC642DEE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187" y="3109980"/>
            <a:ext cx="2117922" cy="26690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39C4F7-ABBB-86A1-64DA-78CB1FBF8C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1630" y="3491239"/>
            <a:ext cx="2117922" cy="22288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2BDAC9-AE1A-D102-44FB-C974920D2F87}"/>
              </a:ext>
            </a:extLst>
          </p:cNvPr>
          <p:cNvSpPr txBox="1"/>
          <p:nvPr/>
        </p:nvSpPr>
        <p:spPr>
          <a:xfrm>
            <a:off x="5560287" y="2820095"/>
            <a:ext cx="1999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Frequency |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Mapping sessions</a:t>
            </a:r>
          </a:p>
        </p:txBody>
      </p:sp>
    </p:spTree>
    <p:extLst>
      <p:ext uri="{BB962C8B-B14F-4D97-AF65-F5344CB8AC3E}">
        <p14:creationId xmlns:p14="http://schemas.microsoft.com/office/powerpoint/2010/main" val="1953910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E923AA-BE77-699F-F2C4-EC582F3E784C}"/>
              </a:ext>
            </a:extLst>
          </p:cNvPr>
          <p:cNvSpPr txBox="1"/>
          <p:nvPr/>
        </p:nvSpPr>
        <p:spPr>
          <a:xfrm>
            <a:off x="1361764" y="1417710"/>
            <a:ext cx="2441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First 2.5 minutes of each experience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811DC7-9CDE-1FEE-2853-38E13B15D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43" y="2006643"/>
            <a:ext cx="3848089" cy="30752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17C768-42B9-7B4B-ED2D-3A4D7CD8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057" y="2006643"/>
            <a:ext cx="3848089" cy="30752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AE26BE-4064-B683-E268-5ADCA64A16D2}"/>
              </a:ext>
            </a:extLst>
          </p:cNvPr>
          <p:cNvSpPr txBox="1"/>
          <p:nvPr/>
        </p:nvSpPr>
        <p:spPr>
          <a:xfrm>
            <a:off x="6385710" y="1417709"/>
            <a:ext cx="773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 engram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0009E2B-C557-EF7D-61B0-AC94C78B29EE}"/>
              </a:ext>
            </a:extLst>
          </p:cNvPr>
          <p:cNvCxnSpPr/>
          <p:nvPr/>
        </p:nvCxnSpPr>
        <p:spPr>
          <a:xfrm>
            <a:off x="2410406" y="2412382"/>
            <a:ext cx="344037" cy="0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B8F35B-C5AB-C589-129E-FD36201847E7}"/>
              </a:ext>
            </a:extLst>
          </p:cNvPr>
          <p:cNvCxnSpPr/>
          <p:nvPr/>
        </p:nvCxnSpPr>
        <p:spPr>
          <a:xfrm>
            <a:off x="2410406" y="2575293"/>
            <a:ext cx="344037" cy="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24302E-2866-F5FE-1469-DC432C922607}"/>
              </a:ext>
            </a:extLst>
          </p:cNvPr>
          <p:cNvCxnSpPr/>
          <p:nvPr/>
        </p:nvCxnSpPr>
        <p:spPr>
          <a:xfrm>
            <a:off x="2410406" y="2743457"/>
            <a:ext cx="344037" cy="0"/>
          </a:xfrm>
          <a:prstGeom prst="line">
            <a:avLst/>
          </a:prstGeom>
          <a:ln w="3810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15685AF-AB0A-A740-A4A2-3864465B93CE}"/>
              </a:ext>
            </a:extLst>
          </p:cNvPr>
          <p:cNvSpPr txBox="1"/>
          <p:nvPr/>
        </p:nvSpPr>
        <p:spPr>
          <a:xfrm>
            <a:off x="2754443" y="2263359"/>
            <a:ext cx="1269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Fear conditioning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10C65-35EC-F2B0-7646-7970355DB09B}"/>
              </a:ext>
            </a:extLst>
          </p:cNvPr>
          <p:cNvSpPr txBox="1"/>
          <p:nvPr/>
        </p:nvSpPr>
        <p:spPr>
          <a:xfrm>
            <a:off x="2754443" y="2436793"/>
            <a:ext cx="1373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Neutral experience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828074-510E-9659-BA05-60CC01C3FFC1}"/>
              </a:ext>
            </a:extLst>
          </p:cNvPr>
          <p:cNvSpPr txBox="1"/>
          <p:nvPr/>
        </p:nvSpPr>
        <p:spPr>
          <a:xfrm>
            <a:off x="2754443" y="2599703"/>
            <a:ext cx="1529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Exploration sessions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75C628-70CA-021D-88FF-8A0D1771312E}"/>
              </a:ext>
            </a:extLst>
          </p:cNvPr>
          <p:cNvCxnSpPr/>
          <p:nvPr/>
        </p:nvCxnSpPr>
        <p:spPr>
          <a:xfrm>
            <a:off x="7332056" y="2412382"/>
            <a:ext cx="344037" cy="0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C15C91F-41EE-EDD7-D2F8-36F675849FFE}"/>
              </a:ext>
            </a:extLst>
          </p:cNvPr>
          <p:cNvSpPr txBox="1"/>
          <p:nvPr/>
        </p:nvSpPr>
        <p:spPr>
          <a:xfrm>
            <a:off x="7676093" y="2263359"/>
            <a:ext cx="847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FC engram</a:t>
            </a:r>
          </a:p>
        </p:txBody>
      </p:sp>
    </p:spTree>
    <p:extLst>
      <p:ext uri="{BB962C8B-B14F-4D97-AF65-F5344CB8AC3E}">
        <p14:creationId xmlns:p14="http://schemas.microsoft.com/office/powerpoint/2010/main" val="352123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undefined">
            <a:extLst>
              <a:ext uri="{FF2B5EF4-FFF2-40B4-BE49-F238E27FC236}">
                <a16:creationId xmlns:a16="http://schemas.microsoft.com/office/drawing/2014/main" id="{4092B752-5B7E-EF7B-30B7-255409463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85" b="32221"/>
          <a:stretch/>
        </p:blipFill>
        <p:spPr bwMode="auto">
          <a:xfrm>
            <a:off x="917893" y="427493"/>
            <a:ext cx="2961564" cy="224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llustration of the cross-correlation analysis. (A) For each subject... |  Download Scientific Diagram">
            <a:extLst>
              <a:ext uri="{FF2B5EF4-FFF2-40B4-BE49-F238E27FC236}">
                <a16:creationId xmlns:a16="http://schemas.microsoft.com/office/drawing/2014/main" id="{C4CBD54B-FA1C-97EB-CF0A-A20EC90E8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93" y="3017183"/>
            <a:ext cx="2572706" cy="349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osscorrelation">
            <a:extLst>
              <a:ext uri="{FF2B5EF4-FFF2-40B4-BE49-F238E27FC236}">
                <a16:creationId xmlns:a16="http://schemas.microsoft.com/office/drawing/2014/main" id="{FAA0B81A-91DA-DAB7-561E-5DDA29641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495" y="427493"/>
            <a:ext cx="3933812" cy="211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2F5DBAE-C9CD-9CA9-57E9-A9A739D7A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9003" y="3102483"/>
            <a:ext cx="4525690" cy="35393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5604F3-D6DA-DFBC-7D40-1C5EF240AD1C}"/>
              </a:ext>
            </a:extLst>
          </p:cNvPr>
          <p:cNvSpPr txBox="1"/>
          <p:nvPr/>
        </p:nvSpPr>
        <p:spPr>
          <a:xfrm>
            <a:off x="4396495" y="2794706"/>
            <a:ext cx="4450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Engram neuron cross-correlation coefficients for mouse #1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2E8102-AB1E-C301-F8B2-3086AFF95932}"/>
              </a:ext>
            </a:extLst>
          </p:cNvPr>
          <p:cNvSpPr txBox="1"/>
          <p:nvPr/>
        </p:nvSpPr>
        <p:spPr>
          <a:xfrm>
            <a:off x="0" y="0"/>
            <a:ext cx="9144000" cy="261610"/>
          </a:xfrm>
          <a:prstGeom prst="rect">
            <a:avLst/>
          </a:prstGeom>
          <a:solidFill>
            <a:srgbClr val="521B93">
              <a:alpha val="2027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1. What are the network rules for engram allocation in the hippocampus?</a:t>
            </a:r>
          </a:p>
        </p:txBody>
      </p:sp>
    </p:spTree>
    <p:extLst>
      <p:ext uri="{BB962C8B-B14F-4D97-AF65-F5344CB8AC3E}">
        <p14:creationId xmlns:p14="http://schemas.microsoft.com/office/powerpoint/2010/main" val="3884859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59CF24-24A8-DBD6-9895-98F131CA4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843" y="798546"/>
            <a:ext cx="2730782" cy="1404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8A49BC-2A73-0CD5-B205-E7B20C854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877" y="798546"/>
            <a:ext cx="2732113" cy="14056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925C0C6-6635-08A4-69C1-5416C1F5F940}"/>
              </a:ext>
            </a:extLst>
          </p:cNvPr>
          <p:cNvGrpSpPr/>
          <p:nvPr/>
        </p:nvGrpSpPr>
        <p:grpSpPr>
          <a:xfrm>
            <a:off x="4466478" y="2616989"/>
            <a:ext cx="1646280" cy="1003629"/>
            <a:chOff x="6852491" y="3127472"/>
            <a:chExt cx="1646280" cy="10036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C8A07F0-BA07-8D48-0B07-33679C4784C0}"/>
                </a:ext>
              </a:extLst>
            </p:cNvPr>
            <p:cNvSpPr txBox="1"/>
            <p:nvPr/>
          </p:nvSpPr>
          <p:spPr>
            <a:xfrm>
              <a:off x="7185961" y="3127472"/>
              <a:ext cx="8242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FC engram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8D8E46-337D-6AF3-DEA6-B97E6D7AC29B}"/>
                </a:ext>
              </a:extLst>
            </p:cNvPr>
            <p:cNvSpPr txBox="1"/>
            <p:nvPr/>
          </p:nvSpPr>
          <p:spPr>
            <a:xfrm>
              <a:off x="7216048" y="3656940"/>
              <a:ext cx="8306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NE engram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CBDED0-3BD5-D900-F661-FD9DB2590DD2}"/>
                </a:ext>
              </a:extLst>
            </p:cNvPr>
            <p:cNvSpPr txBox="1"/>
            <p:nvPr/>
          </p:nvSpPr>
          <p:spPr>
            <a:xfrm>
              <a:off x="7185961" y="3327224"/>
              <a:ext cx="12827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shuffled peak times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594979-7A4F-460B-2C0F-90E5DD229070}"/>
                </a:ext>
              </a:extLst>
            </p:cNvPr>
            <p:cNvSpPr txBox="1"/>
            <p:nvPr/>
          </p:nvSpPr>
          <p:spPr>
            <a:xfrm>
              <a:off x="7216048" y="3884880"/>
              <a:ext cx="12827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shuffled peak times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FA87A72-107D-194C-69BF-4B5AD7DE7F73}"/>
                </a:ext>
              </a:extLst>
            </p:cNvPr>
            <p:cNvSpPr/>
            <p:nvPr/>
          </p:nvSpPr>
          <p:spPr>
            <a:xfrm>
              <a:off x="6852491" y="3188725"/>
              <a:ext cx="363557" cy="1443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2A724F4-53A3-C088-E03C-E358DA6B1833}"/>
                </a:ext>
              </a:extLst>
            </p:cNvPr>
            <p:cNvSpPr/>
            <p:nvPr/>
          </p:nvSpPr>
          <p:spPr>
            <a:xfrm>
              <a:off x="6852491" y="3407978"/>
              <a:ext cx="363557" cy="144396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1A69C0-387F-578B-6DE9-53AF1CA26674}"/>
                </a:ext>
              </a:extLst>
            </p:cNvPr>
            <p:cNvSpPr/>
            <p:nvPr/>
          </p:nvSpPr>
          <p:spPr>
            <a:xfrm>
              <a:off x="6852491" y="3729681"/>
              <a:ext cx="363557" cy="14439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4DF0091-DD66-2540-2E0D-448E0B78CCB9}"/>
                </a:ext>
              </a:extLst>
            </p:cNvPr>
            <p:cNvSpPr/>
            <p:nvPr/>
          </p:nvSpPr>
          <p:spPr>
            <a:xfrm>
              <a:off x="6852491" y="3951181"/>
              <a:ext cx="363557" cy="144396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8258921-25CD-35AB-E8DD-A8DC48BCD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33" y="2822052"/>
            <a:ext cx="4887144" cy="31232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E59019-F933-E54A-137C-9477299B9F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315"/>
          <a:stretch/>
        </p:blipFill>
        <p:spPr>
          <a:xfrm>
            <a:off x="5552141" y="4068136"/>
            <a:ext cx="3054830" cy="25775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7F171E-A316-625F-52E7-B2ADA6C0E5B8}"/>
              </a:ext>
            </a:extLst>
          </p:cNvPr>
          <p:cNvSpPr txBox="1"/>
          <p:nvPr/>
        </p:nvSpPr>
        <p:spPr>
          <a:xfrm>
            <a:off x="2500759" y="329532"/>
            <a:ext cx="4142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FC engram is more synchronous during FC and recall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712905-DE02-1C01-B14D-9F5D54505646}"/>
              </a:ext>
            </a:extLst>
          </p:cNvPr>
          <p:cNvSpPr txBox="1"/>
          <p:nvPr/>
        </p:nvSpPr>
        <p:spPr>
          <a:xfrm>
            <a:off x="0" y="0"/>
            <a:ext cx="9144000" cy="261610"/>
          </a:xfrm>
          <a:prstGeom prst="rect">
            <a:avLst/>
          </a:prstGeom>
          <a:solidFill>
            <a:srgbClr val="521B93">
              <a:alpha val="2027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1. What are the network rules for engram allocation in the hippocampus?</a:t>
            </a:r>
          </a:p>
        </p:txBody>
      </p:sp>
    </p:spTree>
    <p:extLst>
      <p:ext uri="{BB962C8B-B14F-4D97-AF65-F5344CB8AC3E}">
        <p14:creationId xmlns:p14="http://schemas.microsoft.com/office/powerpoint/2010/main" val="325084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ED07EC-BDE3-244A-D88A-C7833BC6D870}"/>
              </a:ext>
            </a:extLst>
          </p:cNvPr>
          <p:cNvSpPr txBox="1"/>
          <p:nvPr/>
        </p:nvSpPr>
        <p:spPr>
          <a:xfrm>
            <a:off x="5357421" y="364685"/>
            <a:ext cx="268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Example cell pairs with </a:t>
            </a:r>
            <a:r>
              <a:rPr lang="en-US" sz="1200" dirty="0" err="1"/>
              <a:t>corr</a:t>
            </a:r>
            <a:r>
              <a:rPr lang="en-US" sz="1200" dirty="0"/>
              <a:t> </a:t>
            </a:r>
            <a:r>
              <a:rPr lang="en-US" sz="1200" dirty="0" err="1"/>
              <a:t>coeff</a:t>
            </a:r>
            <a:r>
              <a:rPr lang="en-US" sz="1200" dirty="0"/>
              <a:t> &gt; 0.01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72B5BD-1D31-6AFC-FA75-0CE67432C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63" y="315917"/>
            <a:ext cx="3886200" cy="29827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102C1D-0FC2-94E3-1B8D-EF36D09DE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402" y="645376"/>
            <a:ext cx="4530235" cy="6922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4282EB-2F55-80ED-312B-1B01A1A01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402" y="1454484"/>
            <a:ext cx="4530235" cy="6745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3AE0AC-C697-A67A-2396-BA32EF865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4402" y="2245857"/>
            <a:ext cx="4530235" cy="6898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CDBDD3-7510-C776-17AB-9A3291CCD7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1157" y="3676064"/>
            <a:ext cx="4530234" cy="7073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FD6C23-E036-5402-E9A7-913F0D6CD3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1155" y="4506882"/>
            <a:ext cx="4530236" cy="6866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322DFB-E0B2-B463-6F9D-B5704AE6A0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1156" y="5244907"/>
            <a:ext cx="4530236" cy="7073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4F1FB9-A860-04C3-DE6B-19169D23175C}"/>
              </a:ext>
            </a:extLst>
          </p:cNvPr>
          <p:cNvSpPr txBox="1"/>
          <p:nvPr/>
        </p:nvSpPr>
        <p:spPr>
          <a:xfrm>
            <a:off x="1397745" y="3240542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correlation coefficient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EB8794-64D0-CEEF-5B92-6D6CEEA85A3A}"/>
              </a:ext>
            </a:extLst>
          </p:cNvPr>
          <p:cNvSpPr txBox="1"/>
          <p:nvPr/>
        </p:nvSpPr>
        <p:spPr>
          <a:xfrm rot="16200000">
            <a:off x="-574141" y="1604968"/>
            <a:ext cx="12875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Number of cell pairs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86C9D-DADF-1DAE-1FF1-F336EF24CFFC}"/>
              </a:ext>
            </a:extLst>
          </p:cNvPr>
          <p:cNvSpPr txBox="1"/>
          <p:nvPr/>
        </p:nvSpPr>
        <p:spPr>
          <a:xfrm>
            <a:off x="5357421" y="3399065"/>
            <a:ext cx="268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Example cell pairs with </a:t>
            </a:r>
            <a:r>
              <a:rPr lang="en-US" sz="1200" dirty="0" err="1"/>
              <a:t>corr</a:t>
            </a:r>
            <a:r>
              <a:rPr lang="en-US" sz="1200" dirty="0"/>
              <a:t> </a:t>
            </a:r>
            <a:r>
              <a:rPr lang="en-US" sz="1200" dirty="0" err="1"/>
              <a:t>coeff</a:t>
            </a:r>
            <a:r>
              <a:rPr lang="en-US" sz="1200" dirty="0"/>
              <a:t> &lt; 0.01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313BC8-93E5-5F57-73A6-735744E03039}"/>
              </a:ext>
            </a:extLst>
          </p:cNvPr>
          <p:cNvSpPr txBox="1"/>
          <p:nvPr/>
        </p:nvSpPr>
        <p:spPr>
          <a:xfrm rot="16200000">
            <a:off x="4036225" y="864562"/>
            <a:ext cx="4940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Pair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484992-1E70-50EE-3559-92B68743F928}"/>
              </a:ext>
            </a:extLst>
          </p:cNvPr>
          <p:cNvSpPr txBox="1"/>
          <p:nvPr/>
        </p:nvSpPr>
        <p:spPr>
          <a:xfrm rot="16200000">
            <a:off x="4041274" y="3902795"/>
            <a:ext cx="4940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Pair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DD4860-AE21-6EB0-5723-8DB0FAECFF32}"/>
              </a:ext>
            </a:extLst>
          </p:cNvPr>
          <p:cNvSpPr txBox="1"/>
          <p:nvPr/>
        </p:nvSpPr>
        <p:spPr>
          <a:xfrm rot="16200000">
            <a:off x="4040081" y="1723303"/>
            <a:ext cx="4940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Pair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BBD0C-58EB-06EB-F0A2-BBC27D022F06}"/>
              </a:ext>
            </a:extLst>
          </p:cNvPr>
          <p:cNvSpPr txBox="1"/>
          <p:nvPr/>
        </p:nvSpPr>
        <p:spPr>
          <a:xfrm rot="16200000">
            <a:off x="4036225" y="4723225"/>
            <a:ext cx="4940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Pair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847C3D-6EBE-5A21-4482-3F2BCBCD57FF}"/>
              </a:ext>
            </a:extLst>
          </p:cNvPr>
          <p:cNvSpPr txBox="1"/>
          <p:nvPr/>
        </p:nvSpPr>
        <p:spPr>
          <a:xfrm rot="16200000">
            <a:off x="4036225" y="2463822"/>
            <a:ext cx="4940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Pair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C5701D-F05B-991D-139F-5940E28825F2}"/>
              </a:ext>
            </a:extLst>
          </p:cNvPr>
          <p:cNvSpPr txBox="1"/>
          <p:nvPr/>
        </p:nvSpPr>
        <p:spPr>
          <a:xfrm rot="16200000">
            <a:off x="4036225" y="5471638"/>
            <a:ext cx="4940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Pair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90D933-DBAC-C886-CF8E-221D51A2ECF8}"/>
              </a:ext>
            </a:extLst>
          </p:cNvPr>
          <p:cNvSpPr txBox="1"/>
          <p:nvPr/>
        </p:nvSpPr>
        <p:spPr>
          <a:xfrm>
            <a:off x="0" y="0"/>
            <a:ext cx="9144000" cy="261610"/>
          </a:xfrm>
          <a:prstGeom prst="rect">
            <a:avLst/>
          </a:prstGeom>
          <a:solidFill>
            <a:srgbClr val="521B93">
              <a:alpha val="2027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1. What are the network rules for engram allocation in the hippocampus?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0D656D-90EB-FA07-998F-A60B667DB2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0813" y="3782756"/>
            <a:ext cx="35433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6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436763-FDE1-6CF6-78C9-6E939199A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15" y="3291852"/>
            <a:ext cx="2482348" cy="18417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265B4C-6550-5135-EB6B-A4C320C66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" y="1078722"/>
            <a:ext cx="2482349" cy="1660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744D39-C883-046C-6AD3-B9129046B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308" y="3576991"/>
            <a:ext cx="2098508" cy="15562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287D13-285E-C6D5-BB21-7568574F4E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1308" y="1211800"/>
            <a:ext cx="2098508" cy="15149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DA30BD-EAC4-C008-8A70-675DB9BFE4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2430" y="1225891"/>
            <a:ext cx="2614388" cy="15149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95C811-B64E-C271-C290-539DD85F8A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2430" y="3576991"/>
            <a:ext cx="2614388" cy="15562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9EB9C9-98AE-EDEF-3480-F7EF0BB538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9786" y="1225891"/>
            <a:ext cx="1687907" cy="15149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4BD222-2BB9-B67A-3D25-92CD5B8632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89786" y="3351694"/>
            <a:ext cx="1687907" cy="172205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9FA224A-66F4-52D8-726D-739127B3E063}"/>
              </a:ext>
            </a:extLst>
          </p:cNvPr>
          <p:cNvSpPr/>
          <p:nvPr/>
        </p:nvSpPr>
        <p:spPr>
          <a:xfrm>
            <a:off x="0" y="576943"/>
            <a:ext cx="2458680" cy="471351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07B657-CE2A-A3EA-719F-37D363D868B6}"/>
              </a:ext>
            </a:extLst>
          </p:cNvPr>
          <p:cNvSpPr/>
          <p:nvPr/>
        </p:nvSpPr>
        <p:spPr>
          <a:xfrm>
            <a:off x="2465651" y="1078722"/>
            <a:ext cx="2224165" cy="4054472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C51A1A-E4BF-6FD4-C2A4-B29EB9424F3A}"/>
              </a:ext>
            </a:extLst>
          </p:cNvPr>
          <p:cNvSpPr/>
          <p:nvPr/>
        </p:nvSpPr>
        <p:spPr>
          <a:xfrm>
            <a:off x="4678929" y="576943"/>
            <a:ext cx="1687907" cy="471351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2001BA-9EFC-6238-7F17-6889CC460080}"/>
              </a:ext>
            </a:extLst>
          </p:cNvPr>
          <p:cNvSpPr/>
          <p:nvPr/>
        </p:nvSpPr>
        <p:spPr>
          <a:xfrm>
            <a:off x="6377723" y="1078722"/>
            <a:ext cx="2761734" cy="4054472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E81D3A-A992-BCAB-2014-E198F67A93DF}"/>
              </a:ext>
            </a:extLst>
          </p:cNvPr>
          <p:cNvGrpSpPr/>
          <p:nvPr/>
        </p:nvGrpSpPr>
        <p:grpSpPr>
          <a:xfrm>
            <a:off x="7361499" y="5497381"/>
            <a:ext cx="1352944" cy="683685"/>
            <a:chOff x="6852491" y="3037942"/>
            <a:chExt cx="1646280" cy="105763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8FB658-99DC-E7E8-4F55-948508B76641}"/>
                </a:ext>
              </a:extLst>
            </p:cNvPr>
            <p:cNvSpPr txBox="1"/>
            <p:nvPr/>
          </p:nvSpPr>
          <p:spPr>
            <a:xfrm>
              <a:off x="7185961" y="3037942"/>
              <a:ext cx="8242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FC engram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666B7CE-86CA-57AB-627B-4B6EEB9F4A73}"/>
                </a:ext>
              </a:extLst>
            </p:cNvPr>
            <p:cNvSpPr txBox="1"/>
            <p:nvPr/>
          </p:nvSpPr>
          <p:spPr>
            <a:xfrm>
              <a:off x="7216048" y="3585316"/>
              <a:ext cx="8306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NE engram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702212-72D3-AB47-9798-7FCC9FFC8B91}"/>
                </a:ext>
              </a:extLst>
            </p:cNvPr>
            <p:cNvSpPr txBox="1"/>
            <p:nvPr/>
          </p:nvSpPr>
          <p:spPr>
            <a:xfrm>
              <a:off x="7185961" y="3255600"/>
              <a:ext cx="12827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shuffled peak times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40303B-94AA-F0FE-C52C-2F8CA7B38F2E}"/>
                </a:ext>
              </a:extLst>
            </p:cNvPr>
            <p:cNvSpPr txBox="1"/>
            <p:nvPr/>
          </p:nvSpPr>
          <p:spPr>
            <a:xfrm>
              <a:off x="7216048" y="3813256"/>
              <a:ext cx="12827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shuffled peak times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46ABE19-E476-A03E-2AC7-1565B87AD5D2}"/>
                </a:ext>
              </a:extLst>
            </p:cNvPr>
            <p:cNvSpPr/>
            <p:nvPr/>
          </p:nvSpPr>
          <p:spPr>
            <a:xfrm>
              <a:off x="6852491" y="3188725"/>
              <a:ext cx="363557" cy="1443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501FB55-690D-FC3D-7C53-C4DF82C164A0}"/>
                </a:ext>
              </a:extLst>
            </p:cNvPr>
            <p:cNvSpPr/>
            <p:nvPr/>
          </p:nvSpPr>
          <p:spPr>
            <a:xfrm>
              <a:off x="6852491" y="3407978"/>
              <a:ext cx="363557" cy="144396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985B3E6-695C-BDA2-7BCD-F7EC2EFC4434}"/>
                </a:ext>
              </a:extLst>
            </p:cNvPr>
            <p:cNvSpPr/>
            <p:nvPr/>
          </p:nvSpPr>
          <p:spPr>
            <a:xfrm>
              <a:off x="6852491" y="3729681"/>
              <a:ext cx="363557" cy="14439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86BAC7C-0E58-1D45-9EA7-7E9EEA80EA7C}"/>
                </a:ext>
              </a:extLst>
            </p:cNvPr>
            <p:cNvSpPr/>
            <p:nvPr/>
          </p:nvSpPr>
          <p:spPr>
            <a:xfrm>
              <a:off x="6852491" y="3951181"/>
              <a:ext cx="363557" cy="144396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7E016E5-36E3-D76F-89B4-1BE6FC4F2195}"/>
              </a:ext>
            </a:extLst>
          </p:cNvPr>
          <p:cNvSpPr txBox="1"/>
          <p:nvPr/>
        </p:nvSpPr>
        <p:spPr>
          <a:xfrm>
            <a:off x="394816" y="488169"/>
            <a:ext cx="1669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FC engram vs NE engram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414087-3B04-2B7D-9B18-9CA45E3A87C3}"/>
              </a:ext>
            </a:extLst>
          </p:cNvPr>
          <p:cNvSpPr txBox="1"/>
          <p:nvPr/>
        </p:nvSpPr>
        <p:spPr>
          <a:xfrm>
            <a:off x="2820250" y="334280"/>
            <a:ext cx="14638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All neurons (FC mice)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All neurons (NE mice)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80D556-BB28-BF19-7A51-15355A09B202}"/>
              </a:ext>
            </a:extLst>
          </p:cNvPr>
          <p:cNvSpPr txBox="1"/>
          <p:nvPr/>
        </p:nvSpPr>
        <p:spPr>
          <a:xfrm>
            <a:off x="4582622" y="404973"/>
            <a:ext cx="1895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FC engram vs NE engram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(Pre-shock exploration period)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84BD22-8E4A-3D74-B26F-87C6645BF3AD}"/>
              </a:ext>
            </a:extLst>
          </p:cNvPr>
          <p:cNvSpPr txBox="1"/>
          <p:nvPr/>
        </p:nvSpPr>
        <p:spPr>
          <a:xfrm>
            <a:off x="6985522" y="404973"/>
            <a:ext cx="1669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FC engram vs NE engram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(Days 1-3 Exploration)</a:t>
            </a:r>
          </a:p>
        </p:txBody>
      </p:sp>
    </p:spTree>
    <p:extLst>
      <p:ext uri="{BB962C8B-B14F-4D97-AF65-F5344CB8AC3E}">
        <p14:creationId xmlns:p14="http://schemas.microsoft.com/office/powerpoint/2010/main" val="179616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369929E-AAF1-FB00-F9DB-C0906EA9ED0F}"/>
              </a:ext>
            </a:extLst>
          </p:cNvPr>
          <p:cNvSpPr txBox="1"/>
          <p:nvPr/>
        </p:nvSpPr>
        <p:spPr>
          <a:xfrm>
            <a:off x="0" y="0"/>
            <a:ext cx="9144000" cy="261610"/>
          </a:xfrm>
          <a:prstGeom prst="rect">
            <a:avLst/>
          </a:prstGeom>
          <a:solidFill>
            <a:srgbClr val="521B93">
              <a:alpha val="2027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1. What are the network rules for engram allocation in the hippocampus?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194E9C-0901-7B7D-4919-6365D0385F65}"/>
              </a:ext>
            </a:extLst>
          </p:cNvPr>
          <p:cNvGrpSpPr/>
          <p:nvPr/>
        </p:nvGrpSpPr>
        <p:grpSpPr>
          <a:xfrm>
            <a:off x="2851956" y="5375247"/>
            <a:ext cx="6057775" cy="1111302"/>
            <a:chOff x="0" y="423998"/>
            <a:chExt cx="9144000" cy="1384169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E78C94D-DB0E-EA1B-ED10-9F359BF95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0" y="423998"/>
              <a:ext cx="9144000" cy="1384169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9114B48-3298-1C38-0B23-7059525E0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423998"/>
              <a:ext cx="9144000" cy="1384169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7A60572-1B6E-D9E0-CA96-EF15E64B3FE5}"/>
              </a:ext>
            </a:extLst>
          </p:cNvPr>
          <p:cNvGrpSpPr/>
          <p:nvPr/>
        </p:nvGrpSpPr>
        <p:grpSpPr>
          <a:xfrm>
            <a:off x="2851956" y="758277"/>
            <a:ext cx="6057775" cy="1111302"/>
            <a:chOff x="0" y="4474055"/>
            <a:chExt cx="9144000" cy="1395468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E5C184A-CFEC-791B-CB8B-92D1E4DA3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0" y="4485354"/>
              <a:ext cx="9144000" cy="1384169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82DD86A-D0E5-F9E4-9558-42E8A70A3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4474055"/>
              <a:ext cx="9144000" cy="138417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16C9581-4A57-DDAF-A928-DA44D94F5439}"/>
              </a:ext>
            </a:extLst>
          </p:cNvPr>
          <p:cNvGrpSpPr/>
          <p:nvPr/>
        </p:nvGrpSpPr>
        <p:grpSpPr>
          <a:xfrm>
            <a:off x="234269" y="1916979"/>
            <a:ext cx="3594044" cy="2643099"/>
            <a:chOff x="2889693" y="4147429"/>
            <a:chExt cx="3594044" cy="2643099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819FEDE-58A3-9513-07A4-D40F48803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89693" y="4147429"/>
              <a:ext cx="3364614" cy="2643099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11848EF-F93C-D586-48E7-07EE5BE10C28}"/>
                </a:ext>
              </a:extLst>
            </p:cNvPr>
            <p:cNvSpPr txBox="1"/>
            <p:nvPr/>
          </p:nvSpPr>
          <p:spPr>
            <a:xfrm>
              <a:off x="4328980" y="4673039"/>
              <a:ext cx="21547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95% Bootstrap confidence interval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47EDE2B-1F7D-A601-8082-F37EA3DDA66C}"/>
                </a:ext>
              </a:extLst>
            </p:cNvPr>
            <p:cNvCxnSpPr>
              <a:cxnSpLocks/>
            </p:cNvCxnSpPr>
            <p:nvPr/>
          </p:nvCxnSpPr>
          <p:spPr>
            <a:xfrm>
              <a:off x="4251707" y="4147429"/>
              <a:ext cx="0" cy="2548352"/>
            </a:xfrm>
            <a:prstGeom prst="line">
              <a:avLst/>
            </a:prstGeom>
            <a:ln w="25400">
              <a:solidFill>
                <a:schemeClr val="tx2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415F2B56-7188-C2A6-43BC-CA067628858E}"/>
              </a:ext>
            </a:extLst>
          </p:cNvPr>
          <p:cNvSpPr txBox="1"/>
          <p:nvPr/>
        </p:nvSpPr>
        <p:spPr>
          <a:xfrm>
            <a:off x="4696798" y="395237"/>
            <a:ext cx="1820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Freezing coefficient = 3.27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E3E7D0-6475-15A1-B1DD-826457BE6626}"/>
              </a:ext>
            </a:extLst>
          </p:cNvPr>
          <p:cNvSpPr txBox="1"/>
          <p:nvPr/>
        </p:nvSpPr>
        <p:spPr>
          <a:xfrm>
            <a:off x="1244020" y="4557210"/>
            <a:ext cx="11849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Freezing coefficient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072B822-3FD2-78FD-3DB3-953D783E6AC6}"/>
              </a:ext>
            </a:extLst>
          </p:cNvPr>
          <p:cNvSpPr txBox="1"/>
          <p:nvPr/>
        </p:nvSpPr>
        <p:spPr>
          <a:xfrm rot="16200000">
            <a:off x="-242784" y="2929365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5D779EA-3E38-7615-AD48-879549654F59}"/>
              </a:ext>
            </a:extLst>
          </p:cNvPr>
          <p:cNvSpPr txBox="1"/>
          <p:nvPr/>
        </p:nvSpPr>
        <p:spPr>
          <a:xfrm>
            <a:off x="4696797" y="5014815"/>
            <a:ext cx="1820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Freezing coefficient = 0.29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E51145-4FD5-DBFD-7ECA-D384A03873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5689" y="2614441"/>
            <a:ext cx="1662803" cy="23094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FE6E90-97EA-0725-5504-7E6FCDA6D494}"/>
              </a:ext>
            </a:extLst>
          </p:cNvPr>
          <p:cNvSpPr txBox="1"/>
          <p:nvPr/>
        </p:nvSpPr>
        <p:spPr>
          <a:xfrm>
            <a:off x="4041843" y="2075951"/>
            <a:ext cx="4950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“Freeze cells” during fear conditioning are &gt; 2X more likely to become engram neurons</a:t>
            </a:r>
          </a:p>
        </p:txBody>
      </p:sp>
    </p:spTree>
    <p:extLst>
      <p:ext uri="{BB962C8B-B14F-4D97-AF65-F5344CB8AC3E}">
        <p14:creationId xmlns:p14="http://schemas.microsoft.com/office/powerpoint/2010/main" val="256636894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</TotalTime>
  <Words>313</Words>
  <Application>Microsoft Macintosh PowerPoint</Application>
  <PresentationFormat>On-screen Show (4:3)</PresentationFormat>
  <Paragraphs>60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Miry</dc:creator>
  <cp:lastModifiedBy>Omid Miry</cp:lastModifiedBy>
  <cp:revision>2</cp:revision>
  <dcterms:created xsi:type="dcterms:W3CDTF">2023-06-14T23:10:58Z</dcterms:created>
  <dcterms:modified xsi:type="dcterms:W3CDTF">2023-06-14T23:19:37Z</dcterms:modified>
</cp:coreProperties>
</file>