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88" r:id="rId2"/>
    <p:sldId id="378" r:id="rId3"/>
    <p:sldId id="488" r:id="rId4"/>
    <p:sldId id="489" r:id="rId5"/>
    <p:sldId id="490" r:id="rId6"/>
    <p:sldId id="492" r:id="rId7"/>
    <p:sldId id="493" r:id="rId8"/>
    <p:sldId id="494" r:id="rId9"/>
    <p:sldId id="508" r:id="rId10"/>
    <p:sldId id="509" r:id="rId11"/>
    <p:sldId id="510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11" r:id="rId25"/>
    <p:sldId id="512" r:id="rId26"/>
    <p:sldId id="513" r:id="rId27"/>
    <p:sldId id="514" r:id="rId28"/>
    <p:sldId id="515" r:id="rId29"/>
    <p:sldId id="516" r:id="rId30"/>
    <p:sldId id="48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65" r:id="rId51"/>
    <p:sldId id="466" r:id="rId52"/>
    <p:sldId id="46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/>
    <p:restoredTop sz="93910"/>
  </p:normalViewPr>
  <p:slideViewPr>
    <p:cSldViewPr snapToGrid="0" snapToObjects="1">
      <p:cViewPr>
        <p:scale>
          <a:sx n="86" d="100"/>
          <a:sy n="86" d="100"/>
        </p:scale>
        <p:origin x="-672" y="-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13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16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17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19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20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28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29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36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37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41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42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43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47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50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81435-C3BB-4124-8E91-FEFD045DB9DA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1381C-9C24-429D-B71A-A8E64D7896F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3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hyperlink" Target="http://www.ibm.com/us/en/" TargetMode="External"/><Relationship Id="rId5" Type="http://schemas.openxmlformats.org/officeDocument/2006/relationships/image" Target="../media/image2.gif"/><Relationship Id="rId6" Type="http://schemas.openxmlformats.org/officeDocument/2006/relationships/hyperlink" Target="http://www.oracle.com/index.html" TargetMode="External"/><Relationship Id="rId7" Type="http://schemas.openxmlformats.org/officeDocument/2006/relationships/image" Target="../media/image3.gif"/><Relationship Id="rId8" Type="http://schemas.openxmlformats.org/officeDocument/2006/relationships/hyperlink" Target="http://www.microsoft.com/" TargetMode="External"/><Relationship Id="rId9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3_1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.yazd.ac.ir/lms/course/view.php?id=111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94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28460" y="5845052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C148-71A6-4219-B2B5-06E3FD297E0C}" type="slidenum">
              <a:rPr lang="en-US"/>
              <a:pPr/>
              <a:t>10</a:t>
            </a:fld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Motivating, Running Example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building a course management system (</a:t>
            </a:r>
            <a:r>
              <a:rPr lang="en-US" b="1" dirty="0"/>
              <a:t>CMS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Students</a:t>
            </a:r>
          </a:p>
          <a:p>
            <a:pPr lvl="1"/>
            <a:r>
              <a:rPr lang="en-US" dirty="0"/>
              <a:t>Courses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Who takes what</a:t>
            </a:r>
          </a:p>
          <a:p>
            <a:pPr lvl="1"/>
            <a:r>
              <a:rPr lang="en-US" dirty="0"/>
              <a:t>Who teaches what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229100" y="2588269"/>
            <a:ext cx="381000" cy="1295400"/>
          </a:xfrm>
          <a:prstGeom prst="rightBrac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300513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9100" y="4692742"/>
            <a:ext cx="381000" cy="685800"/>
          </a:xfrm>
          <a:prstGeom prst="rightBrace">
            <a:avLst/>
          </a:prstGeom>
          <a:noFill/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8596" y="480480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F0"/>
                </a:solidFill>
              </a:rPr>
              <a:t>Relationships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80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/>
      <p:bldP spid="5" grpId="0" animBg="1"/>
      <p:bldP spid="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7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data model </a:t>
            </a:r>
            <a:r>
              <a:rPr lang="en-US" dirty="0"/>
              <a:t>is a collection of concepts for describing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today</a:t>
            </a:r>
          </a:p>
          <a:p>
            <a:pPr lvl="2"/>
            <a:r>
              <a:rPr lang="en-US" dirty="0"/>
              <a:t>Main Concept: the </a:t>
            </a:r>
            <a:r>
              <a:rPr lang="en-US" i="1" dirty="0"/>
              <a:t>relation</a:t>
            </a:r>
            <a:r>
              <a:rPr lang="en-US" dirty="0"/>
              <a:t>- essentially, a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is a description of a particular collection of data, </a:t>
            </a:r>
            <a:r>
              <a:rPr lang="en-US" b="1" dirty="0"/>
              <a:t>using the given data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every </a:t>
            </a:r>
            <a:r>
              <a:rPr lang="en-US" i="1" dirty="0"/>
              <a:t>relation</a:t>
            </a:r>
            <a:r>
              <a:rPr lang="en-US" dirty="0"/>
              <a:t> in a relational data model has a </a:t>
            </a:r>
            <a:r>
              <a:rPr lang="en-US" i="1" dirty="0"/>
              <a:t>schema</a:t>
            </a:r>
            <a:r>
              <a:rPr lang="en-US" dirty="0"/>
              <a:t> describing types, etc.</a:t>
            </a:r>
            <a:endParaRPr lang="en-US" i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19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10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13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63809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28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11976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50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66838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55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17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04615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28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242254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732123"/>
            <a:ext cx="363893" cy="21292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048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19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61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Quick review of the previous 2 sessions</a:t>
            </a:r>
            <a:endParaRPr lang="en-US" sz="2900" dirty="0"/>
          </a:p>
          <a:p>
            <a:pPr lvl="1"/>
            <a:r>
              <a:rPr lang="en-US" sz="2900" dirty="0">
                <a:latin typeface="+mj-lt"/>
              </a:rPr>
              <a:t>ACTIVITY: </a:t>
            </a:r>
            <a:r>
              <a:rPr lang="en-US" sz="2900" dirty="0" smtClean="0">
                <a:latin typeface="+mj-lt"/>
              </a:rPr>
              <a:t>Single-</a:t>
            </a:r>
            <a:r>
              <a:rPr lang="en-US" sz="2900" dirty="0">
                <a:latin typeface="+mj-lt"/>
              </a:rPr>
              <a:t>table </a:t>
            </a:r>
            <a:r>
              <a:rPr lang="en-US" sz="2900" dirty="0" smtClean="0">
                <a:latin typeface="+mj-lt"/>
              </a:rPr>
              <a:t>queries (left from previous session)</a:t>
            </a:r>
            <a:endParaRPr lang="en-US" sz="29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latin typeface="+mj-lt"/>
              </a:rPr>
              <a:t>Multi-table queries</a:t>
            </a:r>
          </a:p>
          <a:p>
            <a:pPr lvl="1"/>
            <a:r>
              <a:rPr lang="en-US" sz="2900" dirty="0">
                <a:latin typeface="+mj-lt"/>
              </a:rPr>
              <a:t>ACTIVITY: Multi-</a:t>
            </a:r>
            <a:r>
              <a:rPr lang="en-US" sz="2900">
                <a:latin typeface="+mj-lt"/>
              </a:rPr>
              <a:t>table </a:t>
            </a:r>
            <a:r>
              <a:rPr lang="en-US" sz="2900" smtClean="0">
                <a:latin typeface="+mj-lt"/>
              </a:rPr>
              <a:t>queries</a:t>
            </a:r>
            <a:endParaRPr lang="en-US" sz="29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20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9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84590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58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65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6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3931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87422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55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312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01548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0178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55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101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06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28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3892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29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593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21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you</a:t>
            </a:r>
            <a:r>
              <a:rPr lang="en-US" dirty="0"/>
              <a:t> study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Mercenary</a:t>
            </a:r>
            <a:r>
              <a:rPr lang="en-US" dirty="0"/>
              <a:t>- </a:t>
            </a:r>
            <a:r>
              <a:rPr lang="en-US" b="1" dirty="0"/>
              <a:t>make more $$$:</a:t>
            </a:r>
          </a:p>
          <a:p>
            <a:pPr lvl="1"/>
            <a:r>
              <a:rPr lang="en-US" dirty="0"/>
              <a:t>Startups need DB talent right away = low employee #</a:t>
            </a:r>
          </a:p>
          <a:p>
            <a:pPr lvl="1"/>
            <a:r>
              <a:rPr lang="en-US" dirty="0"/>
              <a:t>Massive industry…</a:t>
            </a:r>
          </a:p>
          <a:p>
            <a:endParaRPr lang="en-US" dirty="0"/>
          </a:p>
          <a:p>
            <a:r>
              <a:rPr lang="en-US" b="1" dirty="0"/>
              <a:t>Intellectual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Science: data poor to data rich</a:t>
            </a:r>
          </a:p>
          <a:p>
            <a:pPr lvl="2"/>
            <a:r>
              <a:rPr lang="en-US" dirty="0"/>
              <a:t>No idea how to handle the data!</a:t>
            </a:r>
          </a:p>
          <a:p>
            <a:pPr lvl="1"/>
            <a:r>
              <a:rPr lang="en-US" dirty="0"/>
              <a:t>Fundamental ideas to/from all of CS: </a:t>
            </a:r>
          </a:p>
          <a:p>
            <a:pPr lvl="2"/>
            <a:r>
              <a:rPr lang="en-US" dirty="0"/>
              <a:t>Systems, theory, AI, logic, stats, analysis….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106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878" y="2715866"/>
            <a:ext cx="1714500" cy="683316"/>
          </a:xfrm>
          <a:prstGeom prst="rect">
            <a:avLst/>
          </a:prstGeom>
          <a:noFill/>
        </p:spPr>
      </p:pic>
      <p:pic>
        <p:nvPicPr>
          <p:cNvPr id="47110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746" y="2819399"/>
            <a:ext cx="1047750" cy="476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7114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90540" y="2971799"/>
            <a:ext cx="1266825" cy="171450"/>
          </a:xfrm>
          <a:prstGeom prst="rect">
            <a:avLst/>
          </a:prstGeom>
          <a:noFill/>
        </p:spPr>
      </p:pic>
      <p:pic>
        <p:nvPicPr>
          <p:cNvPr id="47116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07859" y="2938462"/>
            <a:ext cx="1257300" cy="238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8001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6024890"/>
            <a:ext cx="8077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Many great computer systems ideas started in DB.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54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20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8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91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01302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88033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82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dirty="0" smtClean="0"/>
              <a:t>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8573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82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26264" y="2077617"/>
            <a:ext cx="10187555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07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82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36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02576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93458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82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7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37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56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atomic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30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38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56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1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56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6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Instructor (me) Mohammad Dashti</a:t>
            </a:r>
          </a:p>
          <a:p>
            <a:pPr lvl="1"/>
            <a:r>
              <a:rPr lang="en-US" dirty="0" smtClean="0"/>
              <a:t>Faculty in Software Engineering</a:t>
            </a:r>
          </a:p>
          <a:p>
            <a:pPr lvl="1"/>
            <a:r>
              <a:rPr lang="en-US" dirty="0" smtClean="0"/>
              <a:t>First year at Yazd University, first time teaching Database Systems!</a:t>
            </a:r>
          </a:p>
          <a:p>
            <a:pPr lvl="1"/>
            <a:r>
              <a:rPr lang="en-US" b="1" dirty="0" smtClean="0"/>
              <a:t>Research</a:t>
            </a:r>
            <a:r>
              <a:rPr lang="en-US" dirty="0"/>
              <a:t>: database and machine learning </a:t>
            </a:r>
            <a:r>
              <a:rPr lang="en-US" dirty="0" smtClean="0"/>
              <a:t>systems</a:t>
            </a:r>
          </a:p>
          <a:p>
            <a:pPr lvl="1"/>
            <a:endParaRPr lang="en-US" dirty="0"/>
          </a:p>
          <a:p>
            <a:r>
              <a:rPr lang="en-US" dirty="0" smtClean="0"/>
              <a:t>TAs?</a:t>
            </a:r>
          </a:p>
          <a:p>
            <a:pPr lvl="1"/>
            <a:r>
              <a:rPr lang="en-US" dirty="0" smtClean="0"/>
              <a:t>N/A (for now)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88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06934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17641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75342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209501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56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  <p:extLst>
      <p:ext uri="{BB962C8B-B14F-4D97-AF65-F5344CB8AC3E}">
        <p14:creationId xmlns:p14="http://schemas.microsoft.com/office/powerpoint/2010/main" val="14334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41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253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38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253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3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43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241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22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49409"/>
              </p:ext>
            </p:extLst>
          </p:nvPr>
        </p:nvGraphicFramePr>
        <p:xfrm>
          <a:off x="974813" y="2590773"/>
          <a:ext cx="609600" cy="15544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7434"/>
              </p:ext>
            </p:extLst>
          </p:nvPr>
        </p:nvGraphicFramePr>
        <p:xfrm>
          <a:off x="974813" y="4511013"/>
          <a:ext cx="990600" cy="20726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72384"/>
              </p:ext>
            </p:extLst>
          </p:nvPr>
        </p:nvGraphicFramePr>
        <p:xfrm>
          <a:off x="4283532" y="2972853"/>
          <a:ext cx="1447800" cy="36271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8559"/>
              </p:ext>
            </p:extLst>
          </p:nvPr>
        </p:nvGraphicFramePr>
        <p:xfrm>
          <a:off x="8033661" y="4801870"/>
          <a:ext cx="1447800" cy="15544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2856"/>
              </p:ext>
            </p:extLst>
          </p:nvPr>
        </p:nvGraphicFramePr>
        <p:xfrm>
          <a:off x="8559973" y="1460152"/>
          <a:ext cx="533400" cy="15544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241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79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241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16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241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84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47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241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48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84188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28949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38432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241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4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Lecture-3-</a:t>
            </a:r>
            <a:r>
              <a:rPr lang="en-US" dirty="0">
                <a:hlinkClick r:id="rId2" action="ppaction://hlinkfile"/>
              </a:rPr>
              <a:t>1</a:t>
            </a:r>
            <a:r>
              <a:rPr lang="en-US" dirty="0" smtClean="0">
                <a:hlinkClick r:id="rId2" action="ppaction://hlinkfile"/>
              </a:rPr>
              <a:t>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5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0036"/>
            <a:ext cx="10515600" cy="5527963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I dislike mandatory attendance</a:t>
            </a:r>
            <a:r>
              <a:rPr lang="is-IS" dirty="0"/>
              <a:t>… </a:t>
            </a:r>
            <a:r>
              <a:rPr lang="en-US" dirty="0"/>
              <a:t>but in the past we noticed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People who did not attend did worse </a:t>
            </a:r>
            <a:r>
              <a:rPr lang="en-US" dirty="0">
                <a:sym typeface="Wingdings"/>
              </a:rPr>
              <a:t></a:t>
            </a:r>
          </a:p>
          <a:p>
            <a:pPr lvl="1"/>
            <a:r>
              <a:rPr lang="en-US" dirty="0">
                <a:sym typeface="Wingdings"/>
              </a:rPr>
              <a:t>People who did not attend used more course resources </a:t>
            </a:r>
          </a:p>
          <a:p>
            <a:pPr lvl="1"/>
            <a:r>
              <a:rPr lang="en-US" dirty="0">
                <a:sym typeface="Wingdings"/>
              </a:rPr>
              <a:t>People who did not attend were less happy with the course </a:t>
            </a:r>
          </a:p>
          <a:p>
            <a:pPr marL="0" indent="0">
              <a:lnSpc>
                <a:spcPct val="50000"/>
              </a:lnSpc>
              <a:buNone/>
            </a:pPr>
            <a:endParaRPr lang="en-US" dirty="0"/>
          </a:p>
          <a:p>
            <a:r>
              <a:rPr lang="en-US" dirty="0"/>
              <a:t>Thus: mandatory attendance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08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50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02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51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32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91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“Hello World”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662" cy="4895850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 are interactive shells which </a:t>
            </a:r>
            <a:r>
              <a:rPr lang="en-US" b="1" dirty="0"/>
              <a:t>save output in a nice notebook format</a:t>
            </a:r>
          </a:p>
          <a:p>
            <a:pPr lvl="1"/>
            <a:r>
              <a:rPr lang="en-US" dirty="0"/>
              <a:t>They also can display markdown, </a:t>
            </a:r>
            <a:r>
              <a:rPr lang="en-US" dirty="0" err="1"/>
              <a:t>LaTeX</a:t>
            </a:r>
            <a:r>
              <a:rPr lang="en-US" dirty="0"/>
              <a:t>, HTML, </a:t>
            </a:r>
            <a:r>
              <a:rPr lang="en-US" dirty="0" err="1"/>
              <a:t>js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You’ll use these for </a:t>
            </a:r>
          </a:p>
          <a:p>
            <a:pPr lvl="1"/>
            <a:r>
              <a:rPr lang="en-US" dirty="0"/>
              <a:t>in-class activities</a:t>
            </a:r>
          </a:p>
          <a:p>
            <a:pPr lvl="1"/>
            <a:r>
              <a:rPr lang="en-US" dirty="0"/>
              <a:t>interactive lecture supplements/recaps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, projects, etc.- if helpful!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981615" y="1964455"/>
            <a:ext cx="284324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i="1" dirty="0"/>
              <a:t>FYI</a:t>
            </a:r>
            <a:r>
              <a:rPr lang="en-US" sz="1400" i="1"/>
              <a:t>: “</a:t>
            </a:r>
            <a:r>
              <a:rPr lang="en-US" sz="1400" i="1" dirty="0" err="1"/>
              <a:t>Jupyter</a:t>
            </a:r>
            <a:r>
              <a:rPr lang="en-US" sz="1400" i="1" dirty="0"/>
              <a:t> Notebook” are also called </a:t>
            </a:r>
            <a:r>
              <a:rPr lang="en-US" sz="1400" i="1" dirty="0" err="1"/>
              <a:t>iPython</a:t>
            </a:r>
            <a:r>
              <a:rPr lang="en-US" sz="1400" i="1" dirty="0"/>
              <a:t> notebooks but they handle other languages too.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4685" y="4528311"/>
            <a:ext cx="325589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Note: you </a:t>
            </a:r>
            <a:r>
              <a:rPr lang="en-US" sz="2400" b="1" u="sng" dirty="0"/>
              <a:t>do</a:t>
            </a:r>
            <a:r>
              <a:rPr lang="en-US" sz="2400" b="1" dirty="0"/>
              <a:t> need to know or learn python </a:t>
            </a:r>
            <a:r>
              <a:rPr lang="en-US" sz="2400" dirty="0"/>
              <a:t>for this course!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65" y="3109500"/>
            <a:ext cx="1991753" cy="23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1" y="5514135"/>
            <a:ext cx="10515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As a general policy in upper-level CS courses, </a:t>
            </a:r>
            <a:r>
              <a:rPr lang="en-US" sz="2400" b="1" u="sng" dirty="0">
                <a:latin typeface="+mj-lt"/>
              </a:rPr>
              <a:t>Windows is not officially supported</a:t>
            </a:r>
            <a:r>
              <a:rPr lang="en-US" sz="2400" dirty="0">
                <a:latin typeface="+mj-lt"/>
              </a:rPr>
              <a:t>.  However we are making a best-effort attempt to provide some solutions 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3842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HIGHLY RECOMMENDED. </a:t>
            </a:r>
            <a:r>
              <a:rPr lang="en-US" dirty="0"/>
              <a:t>Install </a:t>
            </a:r>
            <a:r>
              <a:rPr lang="en-US" b="1" u="sng" dirty="0"/>
              <a:t>on your laptop</a:t>
            </a:r>
            <a:r>
              <a:rPr lang="en-US" dirty="0"/>
              <a:t> via the instructions on the next slide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Other options running via one of the alternative methods: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Ubuntu VM.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u="sng" dirty="0"/>
              <a:t>Corn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6743" y="3100189"/>
            <a:ext cx="25958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Please help out your peers by posting issues / solutions on the forum (once it’s created!)</a:t>
            </a:r>
          </a:p>
        </p:txBody>
      </p:sp>
    </p:spTree>
    <p:extLst>
      <p:ext uri="{BB962C8B-B14F-4D97-AF65-F5344CB8AC3E}">
        <p14:creationId xmlns:p14="http://schemas.microsoft.com/office/powerpoint/2010/main" val="185299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Content Placeholder 10"/>
          <p:cNvSpPr txBox="1">
            <a:spLocks/>
          </p:cNvSpPr>
          <p:nvPr/>
        </p:nvSpPr>
        <p:spPr>
          <a:xfrm>
            <a:off x="6455229" y="1847850"/>
            <a:ext cx="5151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763982"/>
            <a:ext cx="11222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Instructions on course page (for session 1):</a:t>
            </a:r>
          </a:p>
          <a:p>
            <a:endParaRPr lang="en-US" sz="4000" dirty="0"/>
          </a:p>
          <a:p>
            <a:r>
              <a:rPr lang="en-US" sz="4000" dirty="0">
                <a:hlinkClick r:id="rId2"/>
              </a:rPr>
              <a:t>http://el.yazd.ac.ir/lms/course/view.php?id=</a:t>
            </a:r>
            <a:r>
              <a:rPr lang="en-US" sz="4000" dirty="0" smtClean="0">
                <a:hlinkClick r:id="rId2"/>
              </a:rPr>
              <a:t>1112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293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large, integrated collection of data</a:t>
            </a:r>
          </a:p>
          <a:p>
            <a:endParaRPr lang="en-US" dirty="0"/>
          </a:p>
          <a:p>
            <a:r>
              <a:rPr lang="en-US" dirty="0"/>
              <a:t>Models a real-world </a:t>
            </a:r>
            <a:r>
              <a:rPr lang="en-US" i="1" u="sng" dirty="0"/>
              <a:t>enterprise</a:t>
            </a:r>
          </a:p>
          <a:p>
            <a:pPr lvl="1"/>
            <a:r>
              <a:rPr lang="en-US" i="1" dirty="0"/>
              <a:t>Entities </a:t>
            </a:r>
            <a:r>
              <a:rPr lang="en-US" dirty="0"/>
              <a:t>(e.g., Students, Courses)</a:t>
            </a:r>
          </a:p>
          <a:p>
            <a:pPr lvl="1"/>
            <a:r>
              <a:rPr lang="en-US" i="1" dirty="0"/>
              <a:t>Relationships </a:t>
            </a:r>
            <a:r>
              <a:rPr lang="en-US" dirty="0"/>
              <a:t>(e.g.,</a:t>
            </a:r>
            <a:r>
              <a:rPr lang="en-US" i="1" dirty="0"/>
              <a:t> </a:t>
            </a:r>
            <a:r>
              <a:rPr lang="en-US" dirty="0"/>
              <a:t>Ali is enrolled in the Database Systems course)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50" y="4833307"/>
            <a:ext cx="68199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Database Management System (DBMS)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piece of software designed to store and manage databases</a:t>
            </a:r>
            <a:endParaRPr lang="en-US" sz="2800" u="sng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669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77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3209</Words>
  <Application>Microsoft Macintosh PowerPoint</Application>
  <PresentationFormat>Custom</PresentationFormat>
  <Paragraphs>844</Paragraphs>
  <Slides>52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Lecture 3: SQL Part II</vt:lpstr>
      <vt:lpstr>Today’s Lecture</vt:lpstr>
      <vt:lpstr>Why should you study databases?</vt:lpstr>
      <vt:lpstr>Who we are…</vt:lpstr>
      <vt:lpstr>Attendance</vt:lpstr>
      <vt:lpstr>Jupyter Notebook “Hello World”</vt:lpstr>
      <vt:lpstr>Jupyter Notebook Setup</vt:lpstr>
      <vt:lpstr>Jupyter Notebook Setup</vt:lpstr>
      <vt:lpstr>What is a DBMS?</vt:lpstr>
      <vt:lpstr>A Motivating, Running Example</vt:lpstr>
      <vt:lpstr>Data models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SQL Query</vt:lpstr>
      <vt:lpstr>Simple SQL Query: Selection</vt:lpstr>
      <vt:lpstr>Simple SQL Query: Projection</vt:lpstr>
      <vt:lpstr>LIKE: Simple String Pattern Matching</vt:lpstr>
      <vt:lpstr>DISTINCT: Eliminating Duplicates</vt:lpstr>
      <vt:lpstr>ORDER BY: Sorting the Results</vt:lpstr>
      <vt:lpstr>ACTIVITY:  Activity-2-2.ipynb</vt:lpstr>
      <vt:lpstr>2.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Lecture-3-1.ipynb</vt:lpstr>
      <vt:lpstr>An Unintuitive Query</vt:lpstr>
      <vt:lpstr>An Unintuitive Query</vt:lpstr>
      <vt:lpstr>An Unintuitive Query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Mohammad Dashti</cp:lastModifiedBy>
  <cp:revision>266</cp:revision>
  <dcterms:created xsi:type="dcterms:W3CDTF">2015-09-12T15:05:51Z</dcterms:created>
  <dcterms:modified xsi:type="dcterms:W3CDTF">2018-09-23T06:49:37Z</dcterms:modified>
</cp:coreProperties>
</file>