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2" r:id="rId7"/>
    <p:sldId id="260" r:id="rId8"/>
    <p:sldId id="263" r:id="rId9"/>
    <p:sldId id="271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8CB1C-A77C-4DF9-B149-F6AD7C62D5B0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C6FEDA8-1095-40D7-AD97-09642B774DD2}" type="pres">
      <dgm:prSet presAssocID="{B388CB1C-A77C-4DF9-B149-F6AD7C62D5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9701B4B-2E78-4142-B3D0-7308A66947E4}" type="presOf" srcId="{B388CB1C-A77C-4DF9-B149-F6AD7C62D5B0}" destId="{7C6FEDA8-1095-40D7-AD97-09642B774DD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orienteddesign.com/dodbook" TargetMode="External"/><Relationship Id="rId2" Type="http://schemas.openxmlformats.org/officeDocument/2006/relationships/hyperlink" Target="https://agner.org/optim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midshahbazi.github.io/" TargetMode="External"/><Relationship Id="rId4" Type="http://schemas.openxmlformats.org/officeDocument/2006/relationships/hyperlink" Target="http://yz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Approach 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Data-Oriented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Omid Shahbazi</a:t>
            </a:r>
          </a:p>
          <a:p>
            <a:r>
              <a:rPr lang="en-US" sz="1800" dirty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Studing better impl.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635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2097"/>
              </p:ext>
            </p:extLst>
          </p:nvPr>
        </p:nvGraphicFramePr>
        <p:xfrm>
          <a:off x="2167466" y="4529665"/>
          <a:ext cx="81392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5537200" y="3649133"/>
            <a:ext cx="558800" cy="70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14276"/>
              </p:ext>
            </p:extLst>
          </p:nvPr>
        </p:nvGraphicFramePr>
        <p:xfrm>
          <a:off x="753533" y="2048934"/>
          <a:ext cx="10464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0x...n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 x 20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understand the data, you don’t understand the problem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Different problems, require different solutions.</a:t>
            </a:r>
          </a:p>
          <a:p>
            <a:r>
              <a:rPr lang="en-US" dirty="0"/>
              <a:t>If you have different data, you have </a:t>
            </a:r>
            <a:r>
              <a:rPr lang="en-US" dirty="0" smtClean="0"/>
              <a:t>different </a:t>
            </a:r>
            <a:r>
              <a:rPr lang="en-US" dirty="0"/>
              <a:t>problem.</a:t>
            </a:r>
          </a:p>
          <a:p>
            <a:r>
              <a:rPr lang="en-US" dirty="0"/>
              <a:t>If you don’t understand the cost of solving the problem, you don’t understand the problem.</a:t>
            </a:r>
          </a:p>
          <a:p>
            <a:r>
              <a:rPr lang="en-US" dirty="0"/>
              <a:t>If you don’t understand the hardware, language, compiler, OS you can’t reason about the cost of solving the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just a name, understand </a:t>
            </a:r>
            <a:r>
              <a:rPr lang="en-US" smtClean="0"/>
              <a:t>the </a:t>
            </a:r>
            <a:r>
              <a:rPr lang="en-US" smtClean="0"/>
              <a:t>hardware, </a:t>
            </a:r>
            <a:r>
              <a:rPr lang="en-US" dirty="0" smtClean="0"/>
              <a:t>language, compiler, OS, data, then solve the problem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6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Anger Fog, Optimization </a:t>
            </a:r>
            <a:r>
              <a:rPr lang="en-US" dirty="0" smtClean="0"/>
              <a:t>Manuals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://agner.org/optimize</a:t>
            </a:r>
            <a:endParaRPr lang="en-US" dirty="0"/>
          </a:p>
          <a:p>
            <a:pPr lvl="1"/>
            <a:r>
              <a:rPr lang="en-US" dirty="0"/>
              <a:t>Richard Fabian, “Data-Oriented </a:t>
            </a:r>
            <a:r>
              <a:rPr lang="en-US" dirty="0" smtClean="0"/>
              <a:t>Design”</a:t>
            </a:r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://dataorienteddesign.com/dodbook</a:t>
            </a:r>
            <a:endParaRPr lang="en-US" dirty="0"/>
          </a:p>
          <a:p>
            <a:pPr lvl="1"/>
            <a:r>
              <a:rPr lang="en-US" dirty="0"/>
              <a:t>Yaser Zhian, </a:t>
            </a:r>
            <a:r>
              <a:rPr lang="en-US" dirty="0" smtClean="0"/>
              <a:t>“Data Oriented”</a:t>
            </a:r>
          </a:p>
          <a:p>
            <a:pPr lvl="2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://yzt.github.io/</a:t>
            </a:r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>
                <a:hlinkClick r:id="rId5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176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Discussion About Possible Solutions</a:t>
            </a:r>
          </a:p>
          <a:p>
            <a:r>
              <a:rPr lang="en-US" dirty="0"/>
              <a:t>What's the actual problem?</a:t>
            </a:r>
          </a:p>
          <a:p>
            <a:r>
              <a:rPr lang="en-US" dirty="0"/>
              <a:t>Go Over the Problem</a:t>
            </a:r>
          </a:p>
          <a:p>
            <a:r>
              <a:rPr lang="en-US" dirty="0"/>
              <a:t>Studing Better Impl.</a:t>
            </a:r>
          </a:p>
          <a:p>
            <a:r>
              <a:rPr lang="en-US" dirty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behavior of, and Render massive ants crawling on a map</a:t>
            </a:r>
          </a:p>
          <a:p>
            <a:pPr lvl="1"/>
            <a:r>
              <a:rPr lang="en-US" dirty="0"/>
              <a:t>Each ant is a pixel</a:t>
            </a:r>
          </a:p>
          <a:p>
            <a:pPr lvl="1"/>
            <a:r>
              <a:rPr lang="en-US" dirty="0"/>
              <a:t>We’re going to benchmark and impl. some solutions</a:t>
            </a:r>
          </a:p>
          <a:p>
            <a:r>
              <a:rPr lang="en-US" dirty="0"/>
              <a:t>Do you need more to know?</a:t>
            </a:r>
          </a:p>
        </p:txBody>
      </p:sp>
    </p:spTree>
    <p:extLst>
      <p:ext uri="{BB962C8B-B14F-4D97-AF65-F5344CB8AC3E}">
        <p14:creationId xmlns:p14="http://schemas.microsoft.com/office/powerpoint/2010/main" val="18099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our data?</a:t>
            </a:r>
          </a:p>
          <a:p>
            <a:r>
              <a:rPr lang="en-US" dirty="0"/>
              <a:t>What is our behavior(s)?</a:t>
            </a:r>
          </a:p>
          <a:p>
            <a:r>
              <a:rPr lang="en-US" dirty="0"/>
              <a:t>How do we render?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15575"/>
              </p:ext>
            </p:extLst>
          </p:nvPr>
        </p:nvGraphicFramePr>
        <p:xfrm>
          <a:off x="321734" y="4001294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2816"/>
              </p:ext>
            </p:extLst>
          </p:nvPr>
        </p:nvGraphicFramePr>
        <p:xfrm>
          <a:off x="4842933" y="2856600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929"/>
              </p:ext>
            </p:extLst>
          </p:nvPr>
        </p:nvGraphicFramePr>
        <p:xfrm>
          <a:off x="8153398" y="4938606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4" name="Curved Connector 13"/>
          <p:cNvCxnSpPr>
            <a:stCxn id="5" idx="3"/>
            <a:endCxn id="6" idx="1"/>
          </p:cNvCxnSpPr>
          <p:nvPr/>
        </p:nvCxnSpPr>
        <p:spPr>
          <a:xfrm flipH="1">
            <a:off x="8153398" y="3598280"/>
            <a:ext cx="177803" cy="2082006"/>
          </a:xfrm>
          <a:prstGeom prst="curvedConnector5">
            <a:avLst>
              <a:gd name="adj1" fmla="val -128569"/>
              <a:gd name="adj2" fmla="val 50000"/>
              <a:gd name="adj3" fmla="val 2285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3"/>
            <a:endCxn id="5" idx="1"/>
          </p:cNvCxnSpPr>
          <p:nvPr/>
        </p:nvCxnSpPr>
        <p:spPr>
          <a:xfrm flipV="1">
            <a:off x="3810002" y="3598280"/>
            <a:ext cx="1032931" cy="1144694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impl.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should it take?</a:t>
            </a:r>
          </a:p>
          <a:p>
            <a:r>
              <a:rPr lang="en-US" dirty="0"/>
              <a:t>Give me some solutions</a:t>
            </a:r>
          </a:p>
        </p:txBody>
      </p:sp>
    </p:spTree>
    <p:extLst>
      <p:ext uri="{BB962C8B-B14F-4D97-AF65-F5344CB8AC3E}">
        <p14:creationId xmlns:p14="http://schemas.microsoft.com/office/powerpoint/2010/main" val="22064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happy?</a:t>
            </a:r>
          </a:p>
          <a:p>
            <a:r>
              <a:rPr lang="en-US" dirty="0"/>
              <a:t>Any other solution?</a:t>
            </a:r>
          </a:p>
        </p:txBody>
      </p:sp>
    </p:spTree>
    <p:extLst>
      <p:ext uri="{BB962C8B-B14F-4D97-AF65-F5344CB8AC3E}">
        <p14:creationId xmlns:p14="http://schemas.microsoft.com/office/powerpoint/2010/main" val="17028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 optimization !?</a:t>
            </a:r>
          </a:p>
          <a:p>
            <a:r>
              <a:rPr lang="en-US" dirty="0" smtClean="0"/>
              <a:t>Change the memory layout !?</a:t>
            </a:r>
          </a:p>
          <a:p>
            <a:r>
              <a:rPr lang="en-US" dirty="0" smtClean="0"/>
              <a:t>Anything else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60547"/>
              </p:ext>
            </p:extLst>
          </p:nvPr>
        </p:nvGraphicFramePr>
        <p:xfrm>
          <a:off x="838200" y="4165600"/>
          <a:ext cx="10464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0x...n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 x 20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1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actual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Abstractions</a:t>
            </a:r>
          </a:p>
          <a:p>
            <a:r>
              <a:rPr lang="en-US" dirty="0"/>
              <a:t>Branch (mis)predictions</a:t>
            </a:r>
          </a:p>
          <a:p>
            <a:r>
              <a:rPr lang="en-US" dirty="0"/>
              <a:t>Cost of Hitting RAM</a:t>
            </a:r>
          </a:p>
          <a:p>
            <a:r>
              <a:rPr lang="en-US" dirty="0"/>
              <a:t>Cache Misses</a:t>
            </a:r>
          </a:p>
          <a:p>
            <a:r>
              <a:rPr lang="en-US" dirty="0" smtClean="0"/>
              <a:t>So, </a:t>
            </a:r>
            <a:r>
              <a:rPr lang="en-US" dirty="0"/>
              <a:t>what we have to do?</a:t>
            </a:r>
          </a:p>
        </p:txBody>
      </p:sp>
    </p:spTree>
    <p:extLst>
      <p:ext uri="{BB962C8B-B14F-4D97-AF65-F5344CB8AC3E}">
        <p14:creationId xmlns:p14="http://schemas.microsoft.com/office/powerpoint/2010/main" val="13676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/>
              <a:t>Memory Access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ElementSize: 4b Count: </a:t>
            </a:r>
            <a:r>
              <a:rPr lang="en-US" sz="2000" dirty="0" smtClean="0"/>
              <a:t>~</a:t>
            </a:r>
            <a:r>
              <a:rPr lang="en-US" dirty="0" smtClean="0"/>
              <a:t>269M </a:t>
            </a:r>
            <a:r>
              <a:rPr lang="en-US" dirty="0"/>
              <a:t>Size: 1gb CPU-Freq</a:t>
            </a:r>
            <a:r>
              <a:rPr lang="en-US" dirty="0" smtClean="0"/>
              <a:t>.: </a:t>
            </a:r>
            <a:r>
              <a:rPr lang="en-US" sz="2000" dirty="0" smtClean="0"/>
              <a:t>~</a:t>
            </a:r>
            <a:r>
              <a:rPr lang="en-US" dirty="0" smtClean="0"/>
              <a:t>4.3GHz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RandomMemoryAccess is Running</a:t>
            </a:r>
          </a:p>
          <a:p>
            <a:pPr marL="0" indent="0">
              <a:buNone/>
            </a:pPr>
            <a:r>
              <a:rPr lang="en-US" dirty="0"/>
              <a:t>Cycles: </a:t>
            </a:r>
            <a:r>
              <a:rPr lang="en-US" sz="2000" dirty="0" smtClean="0"/>
              <a:t>~</a:t>
            </a:r>
            <a:r>
              <a:rPr lang="en-US" dirty="0" smtClean="0"/>
              <a:t>17M </a:t>
            </a:r>
            <a:r>
              <a:rPr lang="en-US" dirty="0"/>
              <a:t>Time: </a:t>
            </a:r>
            <a:r>
              <a:rPr lang="en-US" sz="2000" dirty="0" smtClean="0"/>
              <a:t>~</a:t>
            </a:r>
            <a:r>
              <a:rPr lang="en-US" dirty="0" smtClean="0"/>
              <a:t>4.3s </a:t>
            </a:r>
            <a:r>
              <a:rPr lang="en-US" dirty="0"/>
              <a:t>Speed: </a:t>
            </a:r>
            <a:r>
              <a:rPr lang="en-US" sz="2000" dirty="0" smtClean="0"/>
              <a:t>~</a:t>
            </a:r>
            <a:r>
              <a:rPr lang="en-US" dirty="0" smtClean="0"/>
              <a:t>242mb/s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SequentialMemoryAccess is Running</a:t>
            </a:r>
          </a:p>
          <a:p>
            <a:pPr marL="0" indent="0">
              <a:buNone/>
            </a:pPr>
            <a:r>
              <a:rPr lang="en-US" dirty="0"/>
              <a:t>Cycles: </a:t>
            </a:r>
            <a:r>
              <a:rPr lang="en-US" sz="2000" dirty="0" smtClean="0"/>
              <a:t>~</a:t>
            </a:r>
            <a:r>
              <a:rPr lang="en-US" dirty="0" smtClean="0"/>
              <a:t>1M </a:t>
            </a:r>
            <a:r>
              <a:rPr lang="en-US" dirty="0"/>
              <a:t>Time: </a:t>
            </a:r>
            <a:r>
              <a:rPr lang="en-US" sz="2000" dirty="0" smtClean="0"/>
              <a:t>~</a:t>
            </a:r>
            <a:r>
              <a:rPr lang="en-US" dirty="0" smtClean="0"/>
              <a:t>327ms </a:t>
            </a:r>
            <a:r>
              <a:rPr lang="en-US" dirty="0"/>
              <a:t>Speed: </a:t>
            </a:r>
            <a:r>
              <a:rPr lang="en-US" sz="2000" dirty="0" smtClean="0"/>
              <a:t>~</a:t>
            </a:r>
            <a:r>
              <a:rPr lang="en-US" dirty="0" smtClean="0"/>
              <a:t>3.2gb/s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2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2011</TotalTime>
  <Words>434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Approach to Data-Oriented Design</vt:lpstr>
      <vt:lpstr>Agenda</vt:lpstr>
      <vt:lpstr>Problem Statement</vt:lpstr>
      <vt:lpstr>Let’s Discuss</vt:lpstr>
      <vt:lpstr>Let’s see the impl.</vt:lpstr>
      <vt:lpstr>Optimize</vt:lpstr>
      <vt:lpstr>Optimize</vt:lpstr>
      <vt:lpstr>What’s the actual problem?</vt:lpstr>
      <vt:lpstr>Benchmark Memory Access</vt:lpstr>
      <vt:lpstr>Studing better impl.</vt:lpstr>
      <vt:lpstr>Data-Oriented Design Principles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103</cp:revision>
  <dcterms:created xsi:type="dcterms:W3CDTF">2019-08-01T09:01:32Z</dcterms:created>
  <dcterms:modified xsi:type="dcterms:W3CDTF">2019-09-18T17:00:58Z</dcterms:modified>
</cp:coreProperties>
</file>