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3" r:id="rId8"/>
    <p:sldId id="271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88CB1C-A77C-4DF9-B149-F6AD7C62D5B0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7C6FEDA8-1095-40D7-AD97-09642B774DD2}" type="pres">
      <dgm:prSet presAssocID="{B388CB1C-A77C-4DF9-B149-F6AD7C62D5B0}" presName="Name0" presStyleCnt="0">
        <dgm:presLayoutVars>
          <dgm:dir/>
          <dgm:resizeHandles val="exact"/>
        </dgm:presLayoutVars>
      </dgm:prSet>
      <dgm:spPr/>
    </dgm:pt>
  </dgm:ptLst>
  <dgm:cxnLst>
    <dgm:cxn modelId="{69701B4B-2E78-4142-B3D0-7308A66947E4}" type="presOf" srcId="{B388CB1C-A77C-4DF9-B149-F6AD7C62D5B0}" destId="{7C6FEDA8-1095-40D7-AD97-09642B774DD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8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E1E2-61BE-4B8C-866A-656E5D30116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midshahbaz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orienteddesign.com/dodbook" TargetMode="External"/><Relationship Id="rId2" Type="http://schemas.openxmlformats.org/officeDocument/2006/relationships/hyperlink" Target="https://agner.org/optimiz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midshahbazi.github.io/" TargetMode="External"/><Relationship Id="rId4" Type="http://schemas.openxmlformats.org/officeDocument/2006/relationships/hyperlink" Target="http://yzt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Approach 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Data-Oriented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Omid Shahbazi</a:t>
            </a:r>
          </a:p>
          <a:p>
            <a:r>
              <a:rPr lang="en-US" sz="1800" dirty="0" smtClean="0">
                <a:hlinkClick r:id="rId2"/>
              </a:rPr>
              <a:t>https://omidshahbazi.github.io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5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don’t understand the data you don’t understand the problem.”</a:t>
            </a:r>
          </a:p>
          <a:p>
            <a:r>
              <a:rPr lang="en-US" dirty="0"/>
              <a:t>Different problems require different solutions.</a:t>
            </a:r>
          </a:p>
          <a:p>
            <a:r>
              <a:rPr lang="en-US" dirty="0"/>
              <a:t>If you have different data, you have a different problem.</a:t>
            </a:r>
          </a:p>
          <a:p>
            <a:r>
              <a:rPr lang="en-US" dirty="0"/>
              <a:t>If you don’t understand the cost of solving the problem, you don’t understand the problem.</a:t>
            </a:r>
          </a:p>
          <a:p>
            <a:r>
              <a:rPr lang="en-US" dirty="0"/>
              <a:t>If you don’t understand the hardware, language, compiler, OS you can’t reason about the cost of solving the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US" dirty="0"/>
              <a:t>Anger Fog, Optimization </a:t>
            </a:r>
            <a:r>
              <a:rPr lang="en-US" dirty="0" smtClean="0"/>
              <a:t>Manuals </a:t>
            </a:r>
            <a:r>
              <a:rPr lang="en-US" dirty="0" smtClean="0">
                <a:hlinkClick r:id="rId2"/>
              </a:rPr>
              <a:t>https://agner.org/optimize</a:t>
            </a:r>
            <a:endParaRPr lang="en-US" dirty="0" smtClean="0"/>
          </a:p>
          <a:p>
            <a:pPr lvl="1"/>
            <a:r>
              <a:rPr lang="en-US" dirty="0" smtClean="0"/>
              <a:t>Richard </a:t>
            </a:r>
            <a:r>
              <a:rPr lang="en-US" dirty="0"/>
              <a:t>Fabian, “Data-Oriented </a:t>
            </a:r>
            <a:r>
              <a:rPr lang="en-US" dirty="0" smtClean="0"/>
              <a:t>Design” </a:t>
            </a:r>
            <a:r>
              <a:rPr lang="en-US" dirty="0" smtClean="0">
                <a:hlinkClick r:id="rId3"/>
              </a:rPr>
              <a:t>http://dataorienteddesign.com/dodbook</a:t>
            </a:r>
            <a:endParaRPr lang="en-US" dirty="0" smtClean="0"/>
          </a:p>
          <a:p>
            <a:pPr lvl="1"/>
            <a:r>
              <a:rPr lang="en-US" dirty="0" smtClean="0"/>
              <a:t>Yaser Zhian, Data Oriented </a:t>
            </a:r>
            <a:r>
              <a:rPr lang="en-US" dirty="0">
                <a:hlinkClick r:id="rId4"/>
              </a:rPr>
              <a:t>http://yzt.github.io/</a:t>
            </a:r>
            <a:endParaRPr lang="en-US" dirty="0"/>
          </a:p>
          <a:p>
            <a:r>
              <a:rPr lang="en-US" dirty="0" smtClean="0"/>
              <a:t>Any Questions?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1800" dirty="0" smtClean="0">
                <a:hlinkClick r:id="rId5"/>
              </a:rPr>
              <a:t>https</a:t>
            </a:r>
            <a:r>
              <a:rPr lang="en-US" sz="1800" dirty="0">
                <a:hlinkClick r:id="rId5"/>
              </a:rPr>
              <a:t>://</a:t>
            </a:r>
            <a:r>
              <a:rPr lang="en-US" sz="1800" dirty="0" smtClean="0">
                <a:hlinkClick r:id="rId5"/>
              </a:rPr>
              <a:t>omidshahbazi.github.io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17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Discussion About Possible Solutions</a:t>
            </a:r>
          </a:p>
          <a:p>
            <a:r>
              <a:rPr lang="en-US" dirty="0"/>
              <a:t>What's the actual </a:t>
            </a:r>
            <a:r>
              <a:rPr lang="en-US" dirty="0" smtClean="0"/>
              <a:t>problem?</a:t>
            </a:r>
          </a:p>
          <a:p>
            <a:r>
              <a:rPr lang="en-US" dirty="0" smtClean="0"/>
              <a:t>Go Over the Problem</a:t>
            </a:r>
          </a:p>
          <a:p>
            <a:r>
              <a:rPr lang="en-US" dirty="0" smtClean="0"/>
              <a:t>Studing Better Impl.</a:t>
            </a:r>
          </a:p>
          <a:p>
            <a:r>
              <a:rPr lang="en-US" dirty="0" smtClean="0"/>
              <a:t>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Simulate behavior of, and Render massive ants crawling on a map</a:t>
            </a:r>
          </a:p>
          <a:p>
            <a:pPr lvl="1"/>
            <a:r>
              <a:rPr lang="en-US" dirty="0" smtClean="0"/>
              <a:t>Each ant is a pixel</a:t>
            </a:r>
          </a:p>
          <a:p>
            <a:pPr lvl="1"/>
            <a:r>
              <a:rPr lang="en-US" dirty="0" smtClean="0"/>
              <a:t>We’re going to benchmark and impl. some solutions</a:t>
            </a:r>
          </a:p>
          <a:p>
            <a:r>
              <a:rPr lang="en-US" dirty="0" smtClean="0"/>
              <a:t>Do you need more to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1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our data?</a:t>
            </a:r>
          </a:p>
          <a:p>
            <a:r>
              <a:rPr lang="en-US" dirty="0" smtClean="0"/>
              <a:t>What is our behavior(s)?</a:t>
            </a:r>
          </a:p>
          <a:p>
            <a:r>
              <a:rPr lang="en-US" dirty="0" smtClean="0"/>
              <a:t>How do we render?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64080"/>
              </p:ext>
            </p:extLst>
          </p:nvPr>
        </p:nvGraphicFramePr>
        <p:xfrm>
          <a:off x="838200" y="4165600"/>
          <a:ext cx="10464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...n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16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the impl.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should it take?</a:t>
            </a:r>
          </a:p>
          <a:p>
            <a:r>
              <a:rPr lang="en-US" dirty="0"/>
              <a:t>Give me some solutions</a:t>
            </a:r>
          </a:p>
        </p:txBody>
      </p:sp>
    </p:spTree>
    <p:extLst>
      <p:ext uri="{BB962C8B-B14F-4D97-AF65-F5344CB8AC3E}">
        <p14:creationId xmlns:p14="http://schemas.microsoft.com/office/powerpoint/2010/main" val="220641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we happy</a:t>
            </a:r>
            <a:r>
              <a:rPr lang="en-US" dirty="0" smtClean="0"/>
              <a:t>?</a:t>
            </a:r>
          </a:p>
          <a:p>
            <a:r>
              <a:rPr lang="en-US" dirty="0"/>
              <a:t>Any other solution?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35083"/>
              </p:ext>
            </p:extLst>
          </p:nvPr>
        </p:nvGraphicFramePr>
        <p:xfrm>
          <a:off x="838200" y="4165600"/>
          <a:ext cx="10464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...n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11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actual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Abstractions</a:t>
            </a:r>
          </a:p>
          <a:p>
            <a:r>
              <a:rPr lang="en-US" dirty="0"/>
              <a:t>Branch (</a:t>
            </a:r>
            <a:r>
              <a:rPr lang="en-US" dirty="0" smtClean="0"/>
              <a:t>mis)predictions</a:t>
            </a:r>
          </a:p>
          <a:p>
            <a:r>
              <a:rPr lang="en-US" dirty="0" smtClean="0"/>
              <a:t>Cost of hitting </a:t>
            </a:r>
            <a:r>
              <a:rPr lang="en-US" dirty="0" smtClean="0"/>
              <a:t>RAM</a:t>
            </a:r>
            <a:endParaRPr lang="en-US" dirty="0" smtClean="0"/>
          </a:p>
          <a:p>
            <a:r>
              <a:rPr lang="en-US" dirty="0" smtClean="0"/>
              <a:t>Cache Misses</a:t>
            </a:r>
          </a:p>
          <a:p>
            <a:r>
              <a:rPr lang="en-US" dirty="0"/>
              <a:t>So </a:t>
            </a:r>
            <a:r>
              <a:rPr lang="en-US" dirty="0" smtClean="0"/>
              <a:t>what have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8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2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Studing better impl.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635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62097"/>
              </p:ext>
            </p:extLst>
          </p:nvPr>
        </p:nvGraphicFramePr>
        <p:xfrm>
          <a:off x="2167466" y="4529665"/>
          <a:ext cx="81392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8bytes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988387"/>
              </p:ext>
            </p:extLst>
          </p:nvPr>
        </p:nvGraphicFramePr>
        <p:xfrm>
          <a:off x="888996" y="2353734"/>
          <a:ext cx="10464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  <a:gridCol w="116275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Ant ...n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5537200" y="3649133"/>
            <a:ext cx="558800" cy="70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1631</TotalTime>
  <Words>333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Approach to Data-Oriented Design</vt:lpstr>
      <vt:lpstr>Agenda</vt:lpstr>
      <vt:lpstr>Problem Statement</vt:lpstr>
      <vt:lpstr>Let's Discuss</vt:lpstr>
      <vt:lpstr>Let’s see the impl.</vt:lpstr>
      <vt:lpstr>Optimize</vt:lpstr>
      <vt:lpstr>What's the actual problem?</vt:lpstr>
      <vt:lpstr>Benchmark Memory Access</vt:lpstr>
      <vt:lpstr>Studing better impl.</vt:lpstr>
      <vt:lpstr>Data-Oriented Design Principles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Shahbazi</dc:creator>
  <cp:lastModifiedBy>Omid Shahbazi</cp:lastModifiedBy>
  <cp:revision>71</cp:revision>
  <dcterms:created xsi:type="dcterms:W3CDTF">2019-08-01T09:01:32Z</dcterms:created>
  <dcterms:modified xsi:type="dcterms:W3CDTF">2019-08-25T15:44:27Z</dcterms:modified>
</cp:coreProperties>
</file>