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9" r:id="rId12"/>
    <p:sldId id="267" r:id="rId13"/>
    <p:sldId id="268" r:id="rId14"/>
    <p:sldId id="266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4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3ADB11B-E519-4F92-B367-C3939BBD222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03D0406-1160-4601-997E-B83A38925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ADB11B-E519-4F92-B367-C3939BBD222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3D0406-1160-4601-997E-B83A38925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ADB11B-E519-4F92-B367-C3939BBD222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3D0406-1160-4601-997E-B83A38925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ADB11B-E519-4F92-B367-C3939BBD222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3D0406-1160-4601-997E-B83A38925B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ADB11B-E519-4F92-B367-C3939BBD222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3D0406-1160-4601-997E-B83A38925B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ADB11B-E519-4F92-B367-C3939BBD222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3D0406-1160-4601-997E-B83A38925B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ADB11B-E519-4F92-B367-C3939BBD222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3D0406-1160-4601-997E-B83A38925BD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ADB11B-E519-4F92-B367-C3939BBD222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3D0406-1160-4601-997E-B83A38925BDE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3ADB11B-E519-4F92-B367-C3939BBD222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3D0406-1160-4601-997E-B83A38925BD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3ADB11B-E519-4F92-B367-C3939BBD222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3D0406-1160-4601-997E-B83A38925BD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3ADB11B-E519-4F92-B367-C3939BBD222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03D0406-1160-4601-997E-B83A38925BD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3ADB11B-E519-4F92-B367-C3939BBD222E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03D0406-1160-4601-997E-B83A38925BD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47800" y="0"/>
            <a:ext cx="9829800" cy="5108575"/>
          </a:xfrm>
        </p:spPr>
        <p:txBody>
          <a:bodyPr>
            <a:normAutofit/>
          </a:bodyPr>
          <a:lstStyle/>
          <a:p>
            <a:r>
              <a:rPr lang="en-US" sz="13800" dirty="0" smtClean="0"/>
              <a:t>CSS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59549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Absolute Units</a:t>
            </a:r>
            <a:endParaRPr lang="en-US" sz="2800" b="1" dirty="0" smtClean="0"/>
          </a:p>
          <a:p>
            <a:r>
              <a:rPr lang="en-US" dirty="0" smtClean="0"/>
              <a:t>px</a:t>
            </a:r>
          </a:p>
          <a:p>
            <a:r>
              <a:rPr lang="en-US" dirty="0" smtClean="0"/>
              <a:t>in</a:t>
            </a:r>
          </a:p>
          <a:p>
            <a:r>
              <a:rPr lang="en-US" dirty="0"/>
              <a:t>c</a:t>
            </a:r>
            <a:r>
              <a:rPr lang="en-US" dirty="0" smtClean="0"/>
              <a:t>m</a:t>
            </a:r>
            <a:br>
              <a:rPr lang="en-US" dirty="0" smtClean="0"/>
            </a:br>
            <a:endParaRPr lang="fa-IR" dirty="0" smtClean="0"/>
          </a:p>
          <a:p>
            <a:r>
              <a:rPr lang="en-US" sz="2800" b="1" dirty="0"/>
              <a:t>Relative Units</a:t>
            </a:r>
          </a:p>
          <a:p>
            <a:r>
              <a:rPr lang="en-US" sz="2000" dirty="0" smtClean="0"/>
              <a:t>%</a:t>
            </a:r>
            <a:endParaRPr lang="en-US" sz="2000" dirty="0"/>
          </a:p>
          <a:p>
            <a:r>
              <a:rPr lang="en-US" sz="2000" dirty="0" smtClean="0"/>
              <a:t>em</a:t>
            </a:r>
            <a:endParaRPr lang="en-US" sz="2000" dirty="0"/>
          </a:p>
          <a:p>
            <a:r>
              <a:rPr lang="en-US" sz="2000" dirty="0" smtClean="0"/>
              <a:t>rem</a:t>
            </a:r>
          </a:p>
          <a:p>
            <a:r>
              <a:rPr lang="en-US" sz="2000" dirty="0"/>
              <a:t>v</a:t>
            </a:r>
            <a:r>
              <a:rPr lang="en-US" sz="2000" dirty="0" smtClean="0"/>
              <a:t>w</a:t>
            </a:r>
          </a:p>
          <a:p>
            <a:r>
              <a:rPr lang="en-US" sz="2000" dirty="0"/>
              <a:t>v</a:t>
            </a:r>
            <a:r>
              <a:rPr lang="en-US" sz="2000" dirty="0" smtClean="0"/>
              <a:t>h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Size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893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dirty="0" smtClean="0"/>
          </a:p>
          <a:p>
            <a:r>
              <a:rPr lang="en-US" dirty="0"/>
              <a:t>Margin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sz="1800" dirty="0" smtClean="0"/>
              <a:t>margin</a:t>
            </a:r>
            <a:r>
              <a:rPr lang="en-US" sz="1800" dirty="0"/>
              <a:t>: 20px;</a:t>
            </a:r>
            <a:endParaRPr lang="en-US" sz="1800" dirty="0" smtClean="0"/>
          </a:p>
          <a:p>
            <a:endParaRPr lang="en-US" dirty="0"/>
          </a:p>
          <a:p>
            <a:r>
              <a:rPr lang="en-US" dirty="0" smtClean="0"/>
              <a:t>Paddin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sz="1800" dirty="0" smtClean="0"/>
              <a:t>margin</a:t>
            </a:r>
            <a:r>
              <a:rPr lang="en-US" sz="1800" dirty="0"/>
              <a:t>: 20px</a:t>
            </a:r>
            <a:r>
              <a:rPr lang="en-US" sz="2800" dirty="0"/>
              <a:t>;</a:t>
            </a:r>
          </a:p>
          <a:p>
            <a:pPr marL="109728" indent="0">
              <a:buNone/>
            </a:pPr>
            <a:endParaRPr lang="en-US" dirty="0"/>
          </a:p>
          <a:p>
            <a:r>
              <a:rPr lang="en-US" dirty="0" smtClean="0"/>
              <a:t>Border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fa-IR" dirty="0" smtClean="0"/>
              <a:t>	</a:t>
            </a:r>
            <a:r>
              <a:rPr lang="en-US" sz="1800" dirty="0" smtClean="0"/>
              <a:t>border</a:t>
            </a:r>
            <a:r>
              <a:rPr lang="en-US" sz="1800" dirty="0"/>
              <a:t>: 2px solid red; </a:t>
            </a:r>
            <a:endParaRPr lang="en-US" sz="18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2800" dirty="0"/>
              <a:t>CSS Box Model: </a:t>
            </a:r>
            <a:r>
              <a:rPr lang="en-US" sz="2800" dirty="0" smtClean="0"/>
              <a:t>Margin</a:t>
            </a:r>
            <a:r>
              <a:rPr lang="en-US" sz="2800" dirty="0"/>
              <a:t>, </a:t>
            </a:r>
            <a:r>
              <a:rPr lang="en-US" sz="2800" dirty="0" smtClean="0"/>
              <a:t>Padding</a:t>
            </a:r>
            <a:r>
              <a:rPr lang="fa-IR" sz="2800" dirty="0" smtClean="0"/>
              <a:t> </a:t>
            </a:r>
            <a:r>
              <a:rPr lang="en-US" sz="2800" dirty="0" smtClean="0"/>
              <a:t>and Border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5604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</a:p>
          <a:p>
            <a:endParaRPr lang="en-US" dirty="0"/>
          </a:p>
          <a:p>
            <a:r>
              <a:rPr lang="en-US" dirty="0" smtClean="0"/>
              <a:t>Padding</a:t>
            </a:r>
          </a:p>
          <a:p>
            <a:endParaRPr lang="en-US" dirty="0" smtClean="0"/>
          </a:p>
          <a:p>
            <a:r>
              <a:rPr lang="en-US" dirty="0" smtClean="0"/>
              <a:t>Border</a:t>
            </a:r>
          </a:p>
          <a:p>
            <a:endParaRPr lang="en-US" dirty="0"/>
          </a:p>
          <a:p>
            <a:r>
              <a:rPr lang="en-US" dirty="0" smtClean="0"/>
              <a:t>Margin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16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3600" dirty="0" smtClean="0"/>
              <a:t>Border box</a:t>
            </a:r>
          </a:p>
          <a:p>
            <a:endParaRPr lang="en-US" sz="3600" dirty="0"/>
          </a:p>
          <a:p>
            <a:r>
              <a:rPr lang="en-US" sz="3600" dirty="0" smtClean="0"/>
              <a:t>Content box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Sizing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27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@font-face {</a:t>
            </a:r>
          </a:p>
          <a:p>
            <a:r>
              <a:rPr lang="en-US" sz="2000" dirty="0"/>
              <a:t>  font-family: </a:t>
            </a:r>
            <a:r>
              <a:rPr lang="en-US" sz="2000" dirty="0" smtClean="0"/>
              <a:t>‘FontName';</a:t>
            </a:r>
            <a:endParaRPr lang="en-US" sz="2000" dirty="0"/>
          </a:p>
          <a:p>
            <a:r>
              <a:rPr lang="en-US" sz="2000" dirty="0"/>
              <a:t>  src: url('../</a:t>
            </a:r>
            <a:r>
              <a:rPr lang="en-US" sz="2000" dirty="0" smtClean="0"/>
              <a:t>font/</a:t>
            </a:r>
            <a:r>
              <a:rPr lang="en-US" sz="2000" dirty="0"/>
              <a:t>FontName</a:t>
            </a:r>
            <a:r>
              <a:rPr lang="en-US" sz="2000" dirty="0" smtClean="0"/>
              <a:t>.woff2</a:t>
            </a:r>
            <a:r>
              <a:rPr lang="en-US" sz="2000" dirty="0"/>
              <a:t>') format('woff2'),</a:t>
            </a:r>
          </a:p>
          <a:p>
            <a:r>
              <a:rPr lang="en-US" sz="2000" dirty="0"/>
              <a:t>       url('../</a:t>
            </a:r>
            <a:r>
              <a:rPr lang="en-US" sz="2000" dirty="0" smtClean="0"/>
              <a:t>font/FontName.woff</a:t>
            </a:r>
            <a:r>
              <a:rPr lang="en-US" sz="2000" dirty="0"/>
              <a:t>') format('woff'),</a:t>
            </a:r>
          </a:p>
          <a:p>
            <a:r>
              <a:rPr lang="en-US" sz="2000" dirty="0"/>
              <a:t>       url('../</a:t>
            </a:r>
            <a:r>
              <a:rPr lang="en-US" sz="2000" dirty="0" smtClean="0"/>
              <a:t>font/</a:t>
            </a:r>
            <a:r>
              <a:rPr lang="en-US" sz="2000" dirty="0"/>
              <a:t>FontName</a:t>
            </a:r>
            <a:r>
              <a:rPr lang="en-US" sz="2000" dirty="0" smtClean="0"/>
              <a:t>.ttf</a:t>
            </a:r>
            <a:r>
              <a:rPr lang="en-US" sz="2000" dirty="0"/>
              <a:t>') format('truetype');</a:t>
            </a:r>
          </a:p>
          <a:p>
            <a:r>
              <a:rPr lang="en-US" sz="2000" dirty="0"/>
              <a:t>}</a:t>
            </a:r>
          </a:p>
          <a:p>
            <a:endParaRPr lang="en-US" sz="2400" dirty="0"/>
          </a:p>
          <a:p>
            <a:r>
              <a:rPr lang="en-US" sz="2000" dirty="0"/>
              <a:t>body {</a:t>
            </a:r>
          </a:p>
          <a:p>
            <a:r>
              <a:rPr lang="en-US" sz="2000" dirty="0"/>
              <a:t>  font-family: </a:t>
            </a:r>
            <a:r>
              <a:rPr lang="en-US" sz="2000" dirty="0" smtClean="0"/>
              <a:t>'FontName', </a:t>
            </a:r>
            <a:r>
              <a:rPr lang="en-US" sz="2000" dirty="0"/>
              <a:t>sans-serif;</a:t>
            </a:r>
          </a:p>
          <a:p>
            <a:r>
              <a:rPr lang="en-US" sz="2000" dirty="0"/>
              <a:t>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Fonts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76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Block</a:t>
            </a:r>
          </a:p>
          <a:p>
            <a:endParaRPr lang="en-US" dirty="0"/>
          </a:p>
          <a:p>
            <a:r>
              <a:rPr lang="en-US" dirty="0" smtClean="0"/>
              <a:t>Inline</a:t>
            </a:r>
          </a:p>
          <a:p>
            <a:endParaRPr lang="en-US" dirty="0"/>
          </a:p>
          <a:p>
            <a:r>
              <a:rPr lang="en-US" dirty="0" smtClean="0"/>
              <a:t>Inline block</a:t>
            </a:r>
          </a:p>
          <a:p>
            <a:endParaRPr lang="en-US" dirty="0"/>
          </a:p>
          <a:p>
            <a:r>
              <a:rPr lang="en-US" dirty="0" smtClean="0"/>
              <a:t>Flex</a:t>
            </a:r>
          </a:p>
          <a:p>
            <a:pPr marL="109728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888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</a:t>
            </a:r>
            <a:endParaRPr lang="fa-IR" dirty="0" smtClean="0"/>
          </a:p>
          <a:p>
            <a:endParaRPr lang="fa-IR" dirty="0"/>
          </a:p>
          <a:p>
            <a:r>
              <a:rPr lang="en-US" dirty="0" smtClean="0"/>
              <a:t>Relative</a:t>
            </a:r>
            <a:endParaRPr lang="fa-IR" dirty="0" smtClean="0"/>
          </a:p>
          <a:p>
            <a:endParaRPr lang="fa-IR" dirty="0"/>
          </a:p>
          <a:p>
            <a:r>
              <a:rPr lang="en-US" dirty="0" smtClean="0"/>
              <a:t>Absolute</a:t>
            </a:r>
            <a:endParaRPr lang="fa-IR" dirty="0" smtClean="0"/>
          </a:p>
          <a:p>
            <a:endParaRPr lang="fa-IR" dirty="0"/>
          </a:p>
          <a:p>
            <a:r>
              <a:rPr lang="en-US" dirty="0" smtClean="0"/>
              <a:t>Fixed</a:t>
            </a:r>
            <a:endParaRPr lang="fa-IR" dirty="0" smtClean="0"/>
          </a:p>
          <a:p>
            <a:endParaRPr lang="fa-IR" dirty="0"/>
          </a:p>
          <a:p>
            <a:r>
              <a:rPr lang="en-US" dirty="0" smtClean="0"/>
              <a:t>Sticky</a:t>
            </a:r>
            <a:endParaRPr lang="fa-IR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ositions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43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sz="2000" dirty="0" smtClean="0"/>
              <a:t>:</a:t>
            </a:r>
            <a:r>
              <a:rPr lang="en-US" sz="2000" dirty="0" smtClean="0"/>
              <a:t>Hover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en-US" sz="1600" dirty="0"/>
              <a:t>a:hover { color: red; text-decoration: underline; </a:t>
            </a:r>
            <a:r>
              <a:rPr lang="en-US" sz="1600" dirty="0" smtClean="0"/>
              <a:t>}</a:t>
            </a:r>
            <a:r>
              <a:rPr lang="fa-IR" sz="1600" dirty="0"/>
              <a:t/>
            </a:r>
            <a:br>
              <a:rPr lang="fa-IR" sz="1600" dirty="0"/>
            </a:br>
            <a:endParaRPr lang="fa-IR" dirty="0"/>
          </a:p>
          <a:p>
            <a:r>
              <a:rPr lang="fa-IR" sz="2000" dirty="0" smtClean="0"/>
              <a:t>:</a:t>
            </a:r>
            <a:r>
              <a:rPr lang="en-US" sz="2000" dirty="0" smtClean="0"/>
              <a:t>nth-child(n)</a:t>
            </a:r>
            <a:r>
              <a:rPr lang="fa-IR" dirty="0" smtClean="0"/>
              <a:t/>
            </a:r>
            <a:br>
              <a:rPr lang="fa-IR" dirty="0" smtClean="0"/>
            </a:br>
            <a:r>
              <a:rPr lang="en-US" sz="1600" dirty="0"/>
              <a:t>li:nth-child(odd) { background-color: lightblue; </a:t>
            </a:r>
            <a:r>
              <a:rPr lang="en-US" sz="1600" dirty="0" smtClean="0"/>
              <a:t>}</a:t>
            </a:r>
            <a:r>
              <a:rPr lang="fa-IR" sz="1600" dirty="0" smtClean="0"/>
              <a:t/>
            </a:r>
            <a:br>
              <a:rPr lang="fa-IR" sz="1600" dirty="0" smtClean="0"/>
            </a:br>
            <a:r>
              <a:rPr lang="en-US" sz="1600" dirty="0" smtClean="0"/>
              <a:t>li:nth-child(even</a:t>
            </a:r>
            <a:r>
              <a:rPr lang="en-US" sz="1600" dirty="0"/>
              <a:t>) { background-color: lightgray; </a:t>
            </a:r>
            <a:r>
              <a:rPr lang="en-US" sz="1600" dirty="0" smtClean="0"/>
              <a:t>}</a:t>
            </a:r>
            <a:endParaRPr lang="fa-IR" sz="1600" dirty="0" smtClean="0"/>
          </a:p>
          <a:p>
            <a:pPr marL="109728" indent="0">
              <a:buNone/>
            </a:pPr>
            <a:endParaRPr lang="fa-IR" sz="1600" dirty="0" smtClean="0"/>
          </a:p>
          <a:p>
            <a:r>
              <a:rPr lang="en-US" sz="2000" dirty="0"/>
              <a:t>:first-child / :</a:t>
            </a:r>
            <a:r>
              <a:rPr lang="en-US" sz="2000" dirty="0" smtClean="0"/>
              <a:t>last-child</a:t>
            </a:r>
            <a:r>
              <a:rPr lang="fa-IR" sz="2000" dirty="0" smtClean="0"/>
              <a:t/>
            </a:r>
            <a:br>
              <a:rPr lang="fa-IR" sz="2000" dirty="0" smtClean="0"/>
            </a:br>
            <a:r>
              <a:rPr lang="en-US" sz="1400" dirty="0"/>
              <a:t>li:first-child { color: green; </a:t>
            </a:r>
            <a:r>
              <a:rPr lang="en-US" sz="1400" dirty="0" smtClean="0"/>
              <a:t>}</a:t>
            </a:r>
            <a:r>
              <a:rPr lang="fa-IR" sz="1400" dirty="0" smtClean="0"/>
              <a:t/>
            </a:r>
            <a:br>
              <a:rPr lang="fa-IR" sz="1400" dirty="0" smtClean="0"/>
            </a:br>
            <a:r>
              <a:rPr lang="en-US" sz="1400" dirty="0" smtClean="0"/>
              <a:t>li:last-child </a:t>
            </a:r>
            <a:r>
              <a:rPr lang="en-US" sz="1400" dirty="0"/>
              <a:t>{ color: red; </a:t>
            </a:r>
            <a:r>
              <a:rPr lang="en-US" sz="1400" dirty="0" smtClean="0"/>
              <a:t>}</a:t>
            </a:r>
          </a:p>
          <a:p>
            <a:endParaRPr lang="en-US" sz="1400" dirty="0"/>
          </a:p>
          <a:p>
            <a:r>
              <a:rPr lang="fa-IR" sz="1800" dirty="0"/>
              <a:t>:</a:t>
            </a:r>
            <a:r>
              <a:rPr lang="en-US" sz="1800" dirty="0"/>
              <a:t>Focus</a:t>
            </a:r>
            <a:r>
              <a:rPr lang="fa-IR" sz="1800" dirty="0"/>
              <a:t/>
            </a:r>
            <a:br>
              <a:rPr lang="fa-IR" sz="1800" dirty="0"/>
            </a:br>
            <a:r>
              <a:rPr lang="en-US" sz="1400" dirty="0"/>
              <a:t>input:focus { border: 2px solid blue; outline: none; }</a:t>
            </a:r>
            <a:endParaRPr lang="fa-IR" sz="1400" dirty="0"/>
          </a:p>
          <a:p>
            <a:endParaRPr lang="fa-IR" sz="1400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Pseudo-classes</a:t>
            </a:r>
          </a:p>
        </p:txBody>
      </p:sp>
    </p:spTree>
    <p:extLst>
      <p:ext uri="{BB962C8B-B14F-4D97-AF65-F5344CB8AC3E}">
        <p14:creationId xmlns:p14="http://schemas.microsoft.com/office/powerpoint/2010/main" val="3722545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 lnSpcReduction="10000"/>
          </a:bodyPr>
          <a:lstStyle/>
          <a:p>
            <a:r>
              <a:rPr lang="en-US" sz="1600" b="1" dirty="0"/>
              <a:t>::</a:t>
            </a:r>
            <a:r>
              <a:rPr lang="en-US" sz="1600" b="1" dirty="0" smtClean="0"/>
              <a:t>before</a:t>
            </a:r>
          </a:p>
          <a:p>
            <a:r>
              <a:rPr lang="en-US" sz="1200" dirty="0"/>
              <a:t>p::before {</a:t>
            </a:r>
          </a:p>
          <a:p>
            <a:r>
              <a:rPr lang="en-US" sz="1200" dirty="0"/>
              <a:t>    content: </a:t>
            </a:r>
            <a:r>
              <a:rPr lang="en-US" sz="1200" dirty="0" smtClean="0"/>
              <a:t>" </a:t>
            </a:r>
            <a:r>
              <a:rPr lang="fa-IR" sz="1200" dirty="0" smtClean="0"/>
              <a:t>قبل از متن</a:t>
            </a:r>
            <a:r>
              <a:rPr lang="en-US" sz="1200" dirty="0" smtClean="0"/>
              <a:t> </a:t>
            </a:r>
            <a:r>
              <a:rPr lang="fa-IR" sz="1200" dirty="0" smtClean="0"/>
              <a:t>"</a:t>
            </a:r>
            <a:r>
              <a:rPr lang="en-US" sz="1200" dirty="0" smtClean="0"/>
              <a:t> </a:t>
            </a:r>
            <a:r>
              <a:rPr lang="fa-IR" sz="1200" dirty="0" smtClean="0"/>
              <a:t>;</a:t>
            </a:r>
            <a:endParaRPr lang="fa-IR" sz="1200" dirty="0"/>
          </a:p>
          <a:p>
            <a:r>
              <a:rPr lang="en-US" sz="1200" dirty="0" smtClean="0"/>
              <a:t>    color</a:t>
            </a:r>
            <a:r>
              <a:rPr lang="en-US" sz="1200" dirty="0"/>
              <a:t>: red;</a:t>
            </a:r>
          </a:p>
          <a:p>
            <a:r>
              <a:rPr lang="en-US" sz="1200" dirty="0"/>
              <a:t>}</a:t>
            </a:r>
          </a:p>
          <a:p>
            <a:r>
              <a:rPr lang="en-US" sz="2000" dirty="0"/>
              <a:t>::after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>p::after {</a:t>
            </a:r>
          </a:p>
          <a:p>
            <a:r>
              <a:rPr lang="en-US" sz="1200" dirty="0"/>
              <a:t> </a:t>
            </a:r>
            <a:r>
              <a:rPr lang="fa-IR" sz="1200" dirty="0" smtClean="0"/>
              <a:t>  </a:t>
            </a:r>
            <a:r>
              <a:rPr lang="en-US" sz="1200" dirty="0" smtClean="0"/>
              <a:t>content</a:t>
            </a:r>
            <a:r>
              <a:rPr lang="en-US" sz="1200" dirty="0"/>
              <a:t>: " </a:t>
            </a:r>
            <a:r>
              <a:rPr lang="fa-IR" sz="1200" dirty="0" smtClean="0"/>
              <a:t>بعد از </a:t>
            </a:r>
            <a:r>
              <a:rPr lang="fa-IR" sz="1200" dirty="0"/>
              <a:t>متن</a:t>
            </a:r>
            <a:r>
              <a:rPr lang="en-US" sz="1200" dirty="0"/>
              <a:t> </a:t>
            </a:r>
            <a:r>
              <a:rPr lang="fa-IR" sz="1200" dirty="0"/>
              <a:t>"</a:t>
            </a:r>
            <a:r>
              <a:rPr lang="en-US" sz="1200" dirty="0"/>
              <a:t> </a:t>
            </a:r>
            <a:r>
              <a:rPr lang="fa-IR" sz="1200" dirty="0"/>
              <a:t>;</a:t>
            </a:r>
          </a:p>
          <a:p>
            <a:r>
              <a:rPr lang="fa-IR" sz="1200" dirty="0" smtClean="0"/>
              <a:t>   </a:t>
            </a:r>
            <a:r>
              <a:rPr lang="en-US" sz="1200" dirty="0" smtClean="0"/>
              <a:t>color</a:t>
            </a:r>
            <a:r>
              <a:rPr lang="en-US" sz="1200" dirty="0"/>
              <a:t>: blue;</a:t>
            </a:r>
          </a:p>
          <a:p>
            <a:r>
              <a:rPr lang="en-US" sz="1200" dirty="0" smtClean="0"/>
              <a:t>}</a:t>
            </a:r>
            <a:endParaRPr lang="fa-IR" sz="1200" dirty="0" smtClean="0"/>
          </a:p>
          <a:p>
            <a:r>
              <a:rPr lang="en-US" sz="1800" b="1" dirty="0"/>
              <a:t>::</a:t>
            </a:r>
            <a:r>
              <a:rPr lang="en-US" sz="1800" b="1" dirty="0" smtClean="0"/>
              <a:t>first-letter</a:t>
            </a:r>
            <a:r>
              <a:rPr lang="fa-IR" sz="1800" dirty="0" smtClean="0"/>
              <a:t/>
            </a:r>
            <a:br>
              <a:rPr lang="fa-IR" sz="1800" dirty="0" smtClean="0"/>
            </a:br>
            <a:r>
              <a:rPr lang="en-US" sz="1200" dirty="0"/>
              <a:t>p::first-letter {</a:t>
            </a:r>
          </a:p>
          <a:p>
            <a:r>
              <a:rPr lang="en-US" sz="1200" dirty="0"/>
              <a:t>    font-size: 2em;</a:t>
            </a:r>
          </a:p>
          <a:p>
            <a:r>
              <a:rPr lang="fa-IR" sz="1200" dirty="0" smtClean="0"/>
              <a:t>   </a:t>
            </a:r>
            <a:r>
              <a:rPr lang="en-US" sz="1200" dirty="0" smtClean="0"/>
              <a:t>color</a:t>
            </a:r>
            <a:r>
              <a:rPr lang="en-US" sz="1200" dirty="0"/>
              <a:t>: green;</a:t>
            </a:r>
          </a:p>
          <a:p>
            <a:r>
              <a:rPr lang="en-US" sz="1200" dirty="0" smtClean="0"/>
              <a:t>}</a:t>
            </a:r>
            <a:endParaRPr lang="fa-IR" sz="1200" dirty="0" smtClean="0"/>
          </a:p>
          <a:p>
            <a:r>
              <a:rPr lang="en-US" sz="1600" b="1" dirty="0"/>
              <a:t>::</a:t>
            </a:r>
            <a:r>
              <a:rPr lang="en-US" sz="1600" b="1" dirty="0" smtClean="0"/>
              <a:t>first-line</a:t>
            </a:r>
            <a:r>
              <a:rPr lang="fa-IR" sz="1600" b="1" dirty="0" smtClean="0"/>
              <a:t/>
            </a:r>
            <a:br>
              <a:rPr lang="fa-IR" sz="1600" b="1" dirty="0" smtClean="0"/>
            </a:br>
            <a:r>
              <a:rPr lang="en-US" sz="1200" dirty="0"/>
              <a:t>p::first-line {</a:t>
            </a:r>
          </a:p>
          <a:p>
            <a:r>
              <a:rPr lang="en-US" sz="1200" dirty="0"/>
              <a:t>    font-weight: bold;</a:t>
            </a:r>
          </a:p>
          <a:p>
            <a:r>
              <a:rPr lang="en-US" sz="1200" dirty="0"/>
              <a:t>    color: orange;</a:t>
            </a:r>
          </a:p>
          <a:p>
            <a:r>
              <a:rPr lang="en-US" sz="1200" dirty="0"/>
              <a:t>}</a:t>
            </a:r>
          </a:p>
          <a:p>
            <a:endParaRPr lang="en-US" sz="1600" b="1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Pseudo-elements</a:t>
            </a:r>
          </a:p>
        </p:txBody>
      </p:sp>
    </p:spTree>
    <p:extLst>
      <p:ext uri="{BB962C8B-B14F-4D97-AF65-F5344CB8AC3E}">
        <p14:creationId xmlns:p14="http://schemas.microsoft.com/office/powerpoint/2010/main" val="240708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dirty="0"/>
              <a:t>CSS (Cascading Style Sheets</a:t>
            </a:r>
            <a:r>
              <a:rPr lang="en-US" sz="2400" b="1" dirty="0" smtClean="0"/>
              <a:t>),</a:t>
            </a:r>
            <a:r>
              <a:rPr lang="en-US" sz="2400" dirty="0" smtClean="0"/>
              <a:t> </a:t>
            </a:r>
            <a:r>
              <a:rPr lang="en-US" sz="2400" dirty="0"/>
              <a:t>is used to define the appearance and style of web pages. With CSS, you can change colors, fonts, dimensions, and the positioning of </a:t>
            </a:r>
            <a:r>
              <a:rPr lang="en-US" sz="2400" dirty="0" smtClean="0"/>
              <a:t>elements .....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dirty="0" smtClean="0"/>
              <a:t>How To 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490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fa-IR" b="1" dirty="0" smtClean="0"/>
          </a:p>
          <a:p>
            <a:r>
              <a:rPr lang="en-US" b="1" dirty="0" smtClean="0"/>
              <a:t>Inline </a:t>
            </a:r>
            <a:r>
              <a:rPr lang="en-US" b="1" dirty="0"/>
              <a:t>CSS</a:t>
            </a:r>
            <a:r>
              <a:rPr lang="en-US" b="1" dirty="0" smtClean="0"/>
              <a:t>:</a:t>
            </a:r>
            <a:r>
              <a:rPr lang="fa-IR" b="1" dirty="0" smtClean="0"/>
              <a:t/>
            </a:r>
            <a:br>
              <a:rPr lang="fa-IR" b="1" dirty="0" smtClean="0"/>
            </a:br>
            <a:r>
              <a:rPr lang="en-US" sz="2000" b="1" dirty="0"/>
              <a:t>&lt;p style="color: red</a:t>
            </a:r>
            <a:r>
              <a:rPr lang="en-US" sz="2000" b="1" dirty="0" smtClean="0"/>
              <a:t>;"&gt;red paragraph.&lt;/</a:t>
            </a:r>
            <a:r>
              <a:rPr lang="en-US" sz="2000" b="1" dirty="0"/>
              <a:t>p</a:t>
            </a:r>
            <a:r>
              <a:rPr lang="en-US" sz="2000" b="1" dirty="0" smtClean="0"/>
              <a:t>&gt;</a:t>
            </a:r>
          </a:p>
          <a:p>
            <a:pPr marL="109728" indent="0">
              <a:buNone/>
            </a:pPr>
            <a:endParaRPr lang="en-US" dirty="0" smtClean="0"/>
          </a:p>
          <a:p>
            <a:r>
              <a:rPr lang="en-US" b="1" dirty="0" smtClean="0"/>
              <a:t>Internal </a:t>
            </a:r>
            <a:r>
              <a:rPr lang="en-US" b="1" dirty="0"/>
              <a:t>CSS</a:t>
            </a:r>
            <a:r>
              <a:rPr lang="en-US" b="1" dirty="0" smtClean="0"/>
              <a:t>:</a:t>
            </a:r>
            <a:endParaRPr lang="fa-IR" b="1" dirty="0" smtClean="0"/>
          </a:p>
          <a:p>
            <a:r>
              <a:rPr lang="en-US" sz="1400" b="1" dirty="0" smtClean="0">
                <a:solidFill>
                  <a:srgbClr val="0070C0"/>
                </a:solidFill>
              </a:rPr>
              <a:t>&lt;</a:t>
            </a:r>
            <a:r>
              <a:rPr lang="en-US" sz="1400" b="1" dirty="0">
                <a:solidFill>
                  <a:srgbClr val="0070C0"/>
                </a:solidFill>
              </a:rPr>
              <a:t>style&gt;</a:t>
            </a:r>
          </a:p>
          <a:p>
            <a:r>
              <a:rPr lang="en-US" sz="1400" b="1" dirty="0"/>
              <a:t>  p {</a:t>
            </a:r>
          </a:p>
          <a:p>
            <a:r>
              <a:rPr lang="en-US" sz="1400" b="1" dirty="0"/>
              <a:t>    color: blue;</a:t>
            </a:r>
          </a:p>
          <a:p>
            <a:r>
              <a:rPr lang="en-US" sz="1400" b="1" dirty="0"/>
              <a:t>  }</a:t>
            </a:r>
          </a:p>
          <a:p>
            <a:r>
              <a:rPr lang="en-US" sz="1400" b="1" dirty="0">
                <a:solidFill>
                  <a:srgbClr val="0070C0"/>
                </a:solidFill>
              </a:rPr>
              <a:t>&lt;/style&gt;</a:t>
            </a:r>
          </a:p>
          <a:p>
            <a:r>
              <a:rPr lang="en-US" sz="1200" b="1" dirty="0"/>
              <a:t>&lt;p&gt;This paragraph is blue.&lt;/p</a:t>
            </a:r>
            <a:r>
              <a:rPr lang="en-US" sz="1200" b="1" dirty="0" smtClean="0"/>
              <a:t>&gt;</a:t>
            </a:r>
            <a:endParaRPr lang="fa-IR" sz="1200" b="1" dirty="0" smtClean="0"/>
          </a:p>
          <a:p>
            <a:endParaRPr lang="fa-IR" sz="1200" b="1" dirty="0"/>
          </a:p>
          <a:p>
            <a:endParaRPr lang="en-US" sz="1200" b="1" dirty="0"/>
          </a:p>
          <a:p>
            <a:r>
              <a:rPr lang="en-US" sz="2600" b="1" dirty="0"/>
              <a:t>External CSS</a:t>
            </a:r>
            <a:r>
              <a:rPr lang="en-US" sz="2600" b="1" dirty="0" smtClean="0"/>
              <a:t>:</a:t>
            </a:r>
            <a:r>
              <a:rPr lang="fa-IR" sz="1700" dirty="0" smtClean="0"/>
              <a:t/>
            </a:r>
            <a:br>
              <a:rPr lang="fa-IR" sz="1700" dirty="0" smtClean="0"/>
            </a:br>
            <a:r>
              <a:rPr lang="en-US" sz="1700" dirty="0"/>
              <a:t>&lt;link rel="stylesheet" href="styles.css"&gt;</a:t>
            </a:r>
          </a:p>
          <a:p>
            <a:r>
              <a:rPr lang="fa-IR" dirty="0" smtClean="0"/>
              <a:t/>
            </a:r>
            <a:br>
              <a:rPr lang="fa-IR" dirty="0" smtClean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write CSS?</a:t>
            </a:r>
          </a:p>
        </p:txBody>
      </p:sp>
    </p:spTree>
    <p:extLst>
      <p:ext uri="{BB962C8B-B14F-4D97-AF65-F5344CB8AC3E}">
        <p14:creationId xmlns:p14="http://schemas.microsoft.com/office/powerpoint/2010/main" val="388011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smtClean="0"/>
              <a:t>Tag </a:t>
            </a:r>
            <a:r>
              <a:rPr lang="en-US" sz="2000" b="1" dirty="0"/>
              <a:t>Selector: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1600" dirty="0" smtClean="0"/>
              <a:t>p </a:t>
            </a:r>
            <a:r>
              <a:rPr lang="en-US" sz="1600" dirty="0"/>
              <a:t>{</a:t>
            </a:r>
          </a:p>
          <a:p>
            <a:r>
              <a:rPr lang="en-US" sz="1600" dirty="0"/>
              <a:t>  color: green;</a:t>
            </a:r>
          </a:p>
          <a:p>
            <a:r>
              <a:rPr lang="en-US" sz="1600" dirty="0" smtClean="0"/>
              <a:t>}</a:t>
            </a:r>
          </a:p>
          <a:p>
            <a:endParaRPr lang="en-US" dirty="0" smtClean="0"/>
          </a:p>
          <a:p>
            <a:r>
              <a:rPr lang="en-US" sz="2000" b="1" dirty="0" smtClean="0"/>
              <a:t>Class </a:t>
            </a:r>
            <a:r>
              <a:rPr lang="en-US" sz="2000" b="1" dirty="0"/>
              <a:t>Selector: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.example {</a:t>
            </a:r>
          </a:p>
          <a:p>
            <a:r>
              <a:rPr lang="en-US" sz="1800" dirty="0"/>
              <a:t>  font-size: 20px;</a:t>
            </a:r>
          </a:p>
          <a:p>
            <a:r>
              <a:rPr lang="en-US" sz="1800" dirty="0" smtClean="0"/>
              <a:t>}</a:t>
            </a:r>
          </a:p>
          <a:p>
            <a:endParaRPr lang="en-US" sz="1800" dirty="0"/>
          </a:p>
          <a:p>
            <a:r>
              <a:rPr lang="en-US" sz="1800" b="1" dirty="0" smtClean="0"/>
              <a:t>ID </a:t>
            </a:r>
            <a:r>
              <a:rPr lang="en-US" sz="1800" b="1" dirty="0"/>
              <a:t>Selector: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#unique {</a:t>
            </a:r>
          </a:p>
          <a:p>
            <a:r>
              <a:rPr lang="en-US" sz="1800" dirty="0"/>
              <a:t>  background-color: yellow;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Selectors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43272"/>
          </a:xfrm>
        </p:spPr>
        <p:txBody>
          <a:bodyPr>
            <a:normAutofit fontScale="62500" lnSpcReduction="20000"/>
          </a:bodyPr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600" dirty="0">
                <a:cs typeface="Times New Roman" panose="02020603050405020304" pitchFamily="18" charset="0"/>
              </a:rPr>
              <a:t>Grouping Selectors</a:t>
            </a:r>
            <a:endParaRPr lang="fa-IR" sz="2600" dirty="0">
              <a:cs typeface="Times New Roman" panose="02020603050405020304" pitchFamily="18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000" dirty="0">
                <a:solidFill>
                  <a:srgbClr val="0070C0"/>
                </a:solidFill>
                <a:cs typeface="Times New Roman" panose="02020603050405020304" pitchFamily="18" charset="0"/>
              </a:rPr>
              <a:t>.class1, .class2, .class3 </a:t>
            </a:r>
            <a:r>
              <a:rPr lang="en-US" sz="2000" dirty="0">
                <a:cs typeface="Times New Roman" panose="02020603050405020304" pitchFamily="18" charset="0"/>
              </a:rPr>
              <a:t>{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000" dirty="0">
                <a:cs typeface="Times New Roman" panose="02020603050405020304" pitchFamily="18" charset="0"/>
              </a:rPr>
              <a:t>    color: blue;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000" dirty="0">
                <a:cs typeface="Times New Roman" panose="02020603050405020304" pitchFamily="18" charset="0"/>
              </a:rPr>
              <a:t>    font-size: 16px;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000" dirty="0" smtClean="0">
                <a:cs typeface="Times New Roman" panose="02020603050405020304" pitchFamily="18" charset="0"/>
              </a:rPr>
              <a:t>}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200" dirty="0">
                <a:cs typeface="Times New Roman" panose="02020603050405020304" pitchFamily="18" charset="0"/>
              </a:rPr>
              <a:t>.class1, .class2, </a:t>
            </a:r>
            <a:r>
              <a:rPr lang="en-US" sz="2200" dirty="0">
                <a:solidFill>
                  <a:srgbClr val="0070C0"/>
                </a:solidFill>
                <a:cs typeface="Times New Roman" panose="02020603050405020304" pitchFamily="18" charset="0"/>
              </a:rPr>
              <a:t>#id1, #id2 </a:t>
            </a:r>
            <a:r>
              <a:rPr lang="en-US" sz="2200" dirty="0">
                <a:cs typeface="Times New Roman" panose="02020603050405020304" pitchFamily="18" charset="0"/>
              </a:rPr>
              <a:t>{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800" dirty="0">
                <a:cs typeface="Times New Roman" panose="02020603050405020304" pitchFamily="18" charset="0"/>
              </a:rPr>
              <a:t>    background-color: yellow;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800" dirty="0">
                <a:cs typeface="Times New Roman" panose="02020603050405020304" pitchFamily="18" charset="0"/>
              </a:rPr>
              <a:t>    padding: 10px;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800" dirty="0" smtClean="0">
                <a:cs typeface="Times New Roman" panose="02020603050405020304" pitchFamily="18" charset="0"/>
              </a:rPr>
              <a:t>}</a:t>
            </a:r>
            <a:endParaRPr lang="fa-IR" sz="2800" dirty="0" smtClean="0">
              <a:cs typeface="Times New Roman" panose="02020603050405020304" pitchFamily="18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fa-IR" sz="2800" dirty="0" smtClean="0">
              <a:cs typeface="Times New Roman" panose="02020603050405020304" pitchFamily="18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800" dirty="0"/>
              <a:t>Descendant </a:t>
            </a:r>
            <a:r>
              <a:rPr lang="en-US" sz="2800" dirty="0" smtClean="0"/>
              <a:t>Selector</a:t>
            </a:r>
            <a:endParaRPr lang="fa-IR" sz="28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800" dirty="0" smtClean="0"/>
              <a:t>div  </a:t>
            </a:r>
            <a:r>
              <a:rPr lang="en-US" sz="2800" dirty="0"/>
              <a:t>p {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800" dirty="0"/>
              <a:t>    color: red;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800" dirty="0" smtClean="0"/>
              <a:t>}</a:t>
            </a:r>
            <a:endParaRPr lang="fa-IR" sz="2800" dirty="0" smtClean="0">
              <a:cs typeface="Times New Roman" panose="02020603050405020304" pitchFamily="18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fa-IR" sz="2800" dirty="0">
              <a:cs typeface="Times New Roman" panose="02020603050405020304" pitchFamily="18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200" dirty="0"/>
              <a:t>Child </a:t>
            </a:r>
            <a:r>
              <a:rPr lang="en-US" sz="2200" dirty="0" smtClean="0"/>
              <a:t>Selector</a:t>
            </a:r>
            <a:endParaRPr lang="fa-IR" sz="3300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200" dirty="0" smtClean="0"/>
              <a:t>div </a:t>
            </a:r>
            <a:r>
              <a:rPr lang="en-US" sz="2200" dirty="0"/>
              <a:t>&gt; p {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200" dirty="0"/>
              <a:t>    color: red;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200" dirty="0" smtClean="0"/>
              <a:t>}</a:t>
            </a:r>
            <a:endParaRPr lang="fa-IR" sz="2000" dirty="0" smtClean="0">
              <a:cs typeface="Times New Roman" panose="02020603050405020304" pitchFamily="18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endParaRPr lang="fa-IR" sz="2800" dirty="0" smtClean="0"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224572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Adjacent Sibling </a:t>
            </a:r>
            <a:r>
              <a:rPr lang="en-US" dirty="0" smtClean="0"/>
              <a:t>Selector</a:t>
            </a:r>
            <a:endParaRPr lang="fa-IR" dirty="0" smtClean="0"/>
          </a:p>
          <a:p>
            <a:r>
              <a:rPr lang="en-US" sz="2000" dirty="0" smtClean="0"/>
              <a:t>h2 </a:t>
            </a:r>
            <a:r>
              <a:rPr lang="en-US" sz="2000" dirty="0"/>
              <a:t>+ p {</a:t>
            </a:r>
          </a:p>
          <a:p>
            <a:r>
              <a:rPr lang="en-US" sz="2000" dirty="0"/>
              <a:t>    color: red;</a:t>
            </a:r>
          </a:p>
          <a:p>
            <a:r>
              <a:rPr lang="en-US" sz="2000" dirty="0"/>
              <a:t>}</a:t>
            </a:r>
          </a:p>
          <a:p>
            <a:endParaRPr lang="fa-IR" dirty="0" smtClean="0"/>
          </a:p>
          <a:p>
            <a:r>
              <a:rPr lang="en-US" dirty="0"/>
              <a:t>General Sibling </a:t>
            </a:r>
            <a:r>
              <a:rPr lang="en-US" dirty="0" smtClean="0"/>
              <a:t>Selector</a:t>
            </a:r>
            <a:endParaRPr lang="fa-IR" dirty="0" smtClean="0"/>
          </a:p>
          <a:p>
            <a:r>
              <a:rPr lang="en-US" sz="1800" dirty="0" smtClean="0"/>
              <a:t>h2 </a:t>
            </a:r>
            <a:r>
              <a:rPr lang="en-US" sz="1800" dirty="0"/>
              <a:t>~ p {</a:t>
            </a:r>
          </a:p>
          <a:p>
            <a:r>
              <a:rPr lang="en-US" sz="1800" dirty="0"/>
              <a:t>    font-weight: bold;</a:t>
            </a:r>
          </a:p>
          <a:p>
            <a:r>
              <a:rPr lang="en-US" sz="1800" dirty="0"/>
              <a:t>}</a:t>
            </a:r>
          </a:p>
          <a:p>
            <a:endParaRPr lang="fa-IR" dirty="0" smtClean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3200" dirty="0">
                <a:cs typeface="Times New Roman" panose="02020603050405020304" pitchFamily="18" charset="0"/>
              </a:rPr>
              <a:t>Universal Selector</a:t>
            </a:r>
            <a:endParaRPr lang="fa-IR" sz="3200" dirty="0">
              <a:cs typeface="Times New Roman" panose="02020603050405020304" pitchFamily="18" charset="0"/>
            </a:endParaRP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1900" dirty="0">
                <a:cs typeface="Times New Roman" panose="02020603050405020304" pitchFamily="18" charset="0"/>
              </a:rPr>
              <a:t>* {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1900" dirty="0">
                <a:cs typeface="Times New Roman" panose="02020603050405020304" pitchFamily="18" charset="0"/>
              </a:rPr>
              <a:t>    color: blue;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1900" dirty="0">
                <a:cs typeface="Times New Roman" panose="02020603050405020304" pitchFamily="18" charset="0"/>
              </a:rPr>
              <a:t>}</a:t>
            </a:r>
            <a:endParaRPr lang="en-US" sz="3200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328330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525963"/>
          </a:xfrm>
        </p:spPr>
        <p:txBody>
          <a:bodyPr/>
          <a:lstStyle/>
          <a:p>
            <a:r>
              <a:rPr lang="en-US" dirty="0" smtClean="0"/>
              <a:t># Id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smtClean="0"/>
              <a:t>Class</a:t>
            </a:r>
          </a:p>
          <a:p>
            <a:endParaRPr lang="en-US" dirty="0"/>
          </a:p>
          <a:p>
            <a:r>
              <a:rPr lang="en-US" dirty="0" smtClean="0"/>
              <a:t>Id, the </a:t>
            </a:r>
            <a:r>
              <a:rPr lang="en-US" dirty="0"/>
              <a:t>last style given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(Specificity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/>
          <a:lstStyle/>
          <a:p>
            <a:r>
              <a:rPr lang="en-US" dirty="0"/>
              <a:t>Color </a:t>
            </a:r>
            <a:r>
              <a:rPr lang="en-US" dirty="0" smtClean="0"/>
              <a:t>Names: </a:t>
            </a:r>
            <a:r>
              <a:rPr lang="en-US" sz="2000" dirty="0" smtClean="0"/>
              <a:t>red, blue, yellow, ....</a:t>
            </a:r>
          </a:p>
          <a:p>
            <a:endParaRPr lang="en-US" sz="2000" dirty="0" smtClean="0"/>
          </a:p>
          <a:p>
            <a:r>
              <a:rPr lang="en-US" dirty="0"/>
              <a:t>Hexadecimal: </a:t>
            </a:r>
            <a:r>
              <a:rPr lang="en-US" sz="2000" dirty="0"/>
              <a:t>color: #</a:t>
            </a:r>
            <a:r>
              <a:rPr lang="en-US" sz="2000" dirty="0" smtClean="0"/>
              <a:t>ff0000</a:t>
            </a:r>
          </a:p>
          <a:p>
            <a:endParaRPr lang="en-US" sz="2000" dirty="0"/>
          </a:p>
          <a:p>
            <a:r>
              <a:rPr lang="en-US" dirty="0"/>
              <a:t>RGB (Red, Green, Blue): </a:t>
            </a:r>
            <a:r>
              <a:rPr lang="en-US" sz="2000" dirty="0"/>
              <a:t>color: </a:t>
            </a:r>
            <a:r>
              <a:rPr lang="en-US" sz="2000" dirty="0" smtClean="0"/>
              <a:t>rgb(255</a:t>
            </a:r>
            <a:r>
              <a:rPr lang="en-US" sz="2000" dirty="0"/>
              <a:t>, 0, 0</a:t>
            </a:r>
            <a:r>
              <a:rPr lang="en-US" sz="2000" dirty="0" smtClean="0"/>
              <a:t>)</a:t>
            </a:r>
          </a:p>
          <a:p>
            <a:endParaRPr lang="en-US" sz="2000" dirty="0"/>
          </a:p>
          <a:p>
            <a:r>
              <a:rPr lang="en-US" sz="2400" dirty="0"/>
              <a:t>RGBA (Red, Green, Blue, Alpha): </a:t>
            </a:r>
            <a:r>
              <a:rPr lang="en-US" sz="1800" dirty="0"/>
              <a:t>color: rgba(255, 0, 0, 0.5</a:t>
            </a:r>
            <a:r>
              <a:rPr lang="en-US" sz="1800" dirty="0" smtClean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Colors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92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Color</a:t>
            </a:r>
            <a:r>
              <a:rPr lang="en-US" dirty="0" smtClean="0"/>
              <a:t>:</a:t>
            </a:r>
          </a:p>
          <a:p>
            <a:r>
              <a:rPr lang="en-US" sz="1800" dirty="0" smtClean="0"/>
              <a:t>body </a:t>
            </a:r>
            <a:r>
              <a:rPr lang="en-US" sz="1800" dirty="0"/>
              <a:t>{</a:t>
            </a:r>
          </a:p>
          <a:p>
            <a:r>
              <a:rPr lang="en-US" sz="1800" dirty="0"/>
              <a:t>  background-color: lightblue;</a:t>
            </a:r>
          </a:p>
          <a:p>
            <a:r>
              <a:rPr lang="en-US" sz="1800" dirty="0" smtClean="0"/>
              <a:t>}</a:t>
            </a:r>
          </a:p>
          <a:p>
            <a:endParaRPr lang="en-US" sz="1800" dirty="0"/>
          </a:p>
          <a:p>
            <a:r>
              <a:rPr lang="en-US" sz="1800" b="1" dirty="0"/>
              <a:t>background-image:</a:t>
            </a:r>
            <a:r>
              <a:rPr lang="en-US" sz="1800" dirty="0"/>
              <a:t> </a:t>
            </a:r>
            <a:endParaRPr lang="en-US" sz="1800" dirty="0" smtClean="0"/>
          </a:p>
          <a:p>
            <a:r>
              <a:rPr lang="en-US" sz="1400" dirty="0" smtClean="0"/>
              <a:t>body </a:t>
            </a:r>
            <a:r>
              <a:rPr lang="en-US" sz="1400" dirty="0"/>
              <a:t>{</a:t>
            </a:r>
          </a:p>
          <a:p>
            <a:r>
              <a:rPr lang="en-US" sz="1400" dirty="0"/>
              <a:t>  background-image: url('background.jpg');</a:t>
            </a:r>
          </a:p>
          <a:p>
            <a:r>
              <a:rPr lang="en-US" sz="1400" dirty="0" smtClean="0"/>
              <a:t>  background-repeat</a:t>
            </a:r>
            <a:r>
              <a:rPr lang="en-US" sz="1400" dirty="0"/>
              <a:t>: no-repeat;</a:t>
            </a:r>
          </a:p>
          <a:p>
            <a:r>
              <a:rPr lang="en-US" sz="1600" dirty="0" smtClean="0"/>
              <a:t>  </a:t>
            </a:r>
            <a:r>
              <a:rPr lang="en-US" sz="1400" dirty="0" smtClean="0"/>
              <a:t>background-size</a:t>
            </a:r>
            <a:r>
              <a:rPr lang="en-US" sz="1400" dirty="0"/>
              <a:t>: cover</a:t>
            </a:r>
            <a:r>
              <a:rPr lang="en-US" sz="1400" dirty="0" smtClean="0"/>
              <a:t>;</a:t>
            </a:r>
          </a:p>
          <a:p>
            <a:r>
              <a:rPr lang="en-US" sz="1200" dirty="0"/>
              <a:t>}</a:t>
            </a:r>
            <a:endParaRPr lang="en-US" sz="1600" dirty="0"/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39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6340</TotalTime>
  <Words>393</Words>
  <Application>Microsoft Office PowerPoint</Application>
  <PresentationFormat>On-screen Show (4:3)</PresentationFormat>
  <Paragraphs>180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CSS</vt:lpstr>
      <vt:lpstr>How To CSS</vt:lpstr>
      <vt:lpstr>How can we write CSS?</vt:lpstr>
      <vt:lpstr>CSS Selectors</vt:lpstr>
      <vt:lpstr>CSS Selectors</vt:lpstr>
      <vt:lpstr>CSS Selectors</vt:lpstr>
      <vt:lpstr>CSS (Specificity)</vt:lpstr>
      <vt:lpstr>CSS Colors</vt:lpstr>
      <vt:lpstr>Background </vt:lpstr>
      <vt:lpstr>CSS Size </vt:lpstr>
      <vt:lpstr>CSS Box Model: Margin, Padding and Border</vt:lpstr>
      <vt:lpstr>Box Model</vt:lpstr>
      <vt:lpstr>Box Sizing</vt:lpstr>
      <vt:lpstr>CSS Fonts</vt:lpstr>
      <vt:lpstr>Display</vt:lpstr>
      <vt:lpstr>Positions</vt:lpstr>
      <vt:lpstr>Pseudo-classes</vt:lpstr>
      <vt:lpstr>Pseudo-elements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dc:creator>OMID</dc:creator>
  <cp:lastModifiedBy>OMID</cp:lastModifiedBy>
  <cp:revision>88</cp:revision>
  <dcterms:created xsi:type="dcterms:W3CDTF">2024-11-17T07:14:04Z</dcterms:created>
  <dcterms:modified xsi:type="dcterms:W3CDTF">2024-11-27T03:56:06Z</dcterms:modified>
</cp:coreProperties>
</file>