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Tahom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30B769E-D3C5-4072-B4E9-0E4209489944}">
  <a:tblStyle styleId="{830B769E-D3C5-4072-B4E9-0E42094899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bold.fntdata"/><Relationship Id="rId27" Type="http://schemas.openxmlformats.org/officeDocument/2006/relationships/font" Target="fonts/Tahom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5a443208_0_2:notes"/>
          <p:cNvSpPr/>
          <p:nvPr>
            <p:ph idx="2" type="sldImg"/>
          </p:nvPr>
        </p:nvSpPr>
        <p:spPr>
          <a:xfrm>
            <a:off x="1143211"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5a4432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b5b35d215_0_12: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b5b35d2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b5b35d215_0_26: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b5b35d21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b5b35d215_0_33: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b5b35d21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b5b35d215_0_60: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b5b35d21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24c647267_0_12: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24c6472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24c647267_0_29: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24c64726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24c647267_0_40: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24c64726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24c64723b_0_0: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24c647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24c64723b_0_7: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24c6472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24c647267_0_2: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24c6472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b918360a0_0_33: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b918360a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2529aede9_1_0: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529aede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b2066469e_0_2: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b2066469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b918360a0_0_40: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b918360a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b918360a0_0_50: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b918360a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b2066469e_0_14: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2066469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b2066469e_0_22: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2066469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b2066469e_0_31: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b206646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b2066469e_0_44:notes"/>
          <p:cNvSpPr/>
          <p:nvPr>
            <p:ph idx="2" type="sldImg"/>
          </p:nvPr>
        </p:nvSpPr>
        <p:spPr>
          <a:xfrm>
            <a:off x="114322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2066469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2"/>
          <p:cNvSpPr txBox="1"/>
          <p:nvPr>
            <p:ph type="title"/>
          </p:nvPr>
        </p:nvSpPr>
        <p:spPr>
          <a:xfrm>
            <a:off x="1150937" y="214312"/>
            <a:ext cx="7793100" cy="14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21" name="Google Shape;21;p2"/>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8"/>
            <a:ext cx="8229600" cy="11433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a:off x="457200" y="1535113"/>
            <a:ext cx="4040100" cy="6396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74" name="Google Shape;74;p1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298450" lvl="1" marL="914400" algn="l">
              <a:lnSpc>
                <a:spcPct val="100000"/>
              </a:lnSpc>
              <a:spcBef>
                <a:spcPts val="400"/>
              </a:spcBef>
              <a:spcAft>
                <a:spcPts val="0"/>
              </a:spcAft>
              <a:buSzPts val="1100"/>
              <a:buChar char="■"/>
              <a:defRPr sz="2000"/>
            </a:lvl2pPr>
            <a:lvl3pPr indent="-285750" lvl="2" marL="1371600" algn="l">
              <a:lnSpc>
                <a:spcPct val="100000"/>
              </a:lnSpc>
              <a:spcBef>
                <a:spcPts val="360"/>
              </a:spcBef>
              <a:spcAft>
                <a:spcPts val="0"/>
              </a:spcAft>
              <a:buSzPts val="90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75" name="Google Shape;75;p11"/>
          <p:cNvSpPr txBox="1"/>
          <p:nvPr>
            <p:ph idx="3" type="body"/>
          </p:nvPr>
        </p:nvSpPr>
        <p:spPr>
          <a:xfrm>
            <a:off x="4645025" y="1535113"/>
            <a:ext cx="4041900" cy="6396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76" name="Google Shape;76;p1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298450" lvl="1" marL="914400" algn="l">
              <a:lnSpc>
                <a:spcPct val="100000"/>
              </a:lnSpc>
              <a:spcBef>
                <a:spcPts val="400"/>
              </a:spcBef>
              <a:spcAft>
                <a:spcPts val="0"/>
              </a:spcAft>
              <a:buSzPts val="1100"/>
              <a:buChar char="■"/>
              <a:defRPr sz="2000"/>
            </a:lvl2pPr>
            <a:lvl3pPr indent="-285750" lvl="2" marL="1371600" algn="l">
              <a:lnSpc>
                <a:spcPct val="100000"/>
              </a:lnSpc>
              <a:spcBef>
                <a:spcPts val="360"/>
              </a:spcBef>
              <a:spcAft>
                <a:spcPts val="0"/>
              </a:spcAft>
              <a:buSzPts val="90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77" name="Google Shape;77;p11"/>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0" name="Shape 80"/>
        <p:cNvGrpSpPr/>
        <p:nvPr/>
      </p:nvGrpSpPr>
      <p:grpSpPr>
        <a:xfrm>
          <a:off x="0" y="0"/>
          <a:ext cx="0" cy="0"/>
          <a:chOff x="0" y="0"/>
          <a:chExt cx="0" cy="0"/>
        </a:xfrm>
      </p:grpSpPr>
      <p:sp>
        <p:nvSpPr>
          <p:cNvPr id="81" name="Google Shape;81;p12"/>
          <p:cNvSpPr txBox="1"/>
          <p:nvPr>
            <p:ph type="title"/>
          </p:nvPr>
        </p:nvSpPr>
        <p:spPr>
          <a:xfrm>
            <a:off x="1150937" y="214312"/>
            <a:ext cx="7793100" cy="14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12419" lvl="1" marL="914400" algn="l">
              <a:lnSpc>
                <a:spcPct val="100000"/>
              </a:lnSpc>
              <a:spcBef>
                <a:spcPts val="480"/>
              </a:spcBef>
              <a:spcAft>
                <a:spcPts val="0"/>
              </a:spcAft>
              <a:buSzPts val="1320"/>
              <a:buChar char="■"/>
              <a:defRPr sz="2400"/>
            </a:lvl2pPr>
            <a:lvl3pPr indent="-292100" lvl="2" marL="1371600" algn="l">
              <a:lnSpc>
                <a:spcPct val="100000"/>
              </a:lnSpc>
              <a:spcBef>
                <a:spcPts val="400"/>
              </a:spcBef>
              <a:spcAft>
                <a:spcPts val="0"/>
              </a:spcAft>
              <a:buSzPts val="10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83" name="Google Shape;83;p12"/>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12419" lvl="1" marL="914400" algn="l">
              <a:lnSpc>
                <a:spcPct val="100000"/>
              </a:lnSpc>
              <a:spcBef>
                <a:spcPts val="480"/>
              </a:spcBef>
              <a:spcAft>
                <a:spcPts val="0"/>
              </a:spcAft>
              <a:buSzPts val="1320"/>
              <a:buChar char="■"/>
              <a:defRPr sz="2400"/>
            </a:lvl2pPr>
            <a:lvl3pPr indent="-292100" lvl="2" marL="1371600" algn="l">
              <a:lnSpc>
                <a:spcPct val="100000"/>
              </a:lnSpc>
              <a:spcBef>
                <a:spcPts val="400"/>
              </a:spcBef>
              <a:spcAft>
                <a:spcPts val="0"/>
              </a:spcAft>
              <a:buSzPts val="10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84" name="Google Shape;84;p12"/>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7" name="Shape 87"/>
        <p:cNvGrpSpPr/>
        <p:nvPr/>
      </p:nvGrpSpPr>
      <p:grpSpPr>
        <a:xfrm>
          <a:off x="0" y="0"/>
          <a:ext cx="0" cy="0"/>
          <a:chOff x="0" y="0"/>
          <a:chExt cx="0" cy="0"/>
        </a:xfrm>
      </p:grpSpPr>
      <p:sp>
        <p:nvSpPr>
          <p:cNvPr id="88" name="Google Shape;88;p1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 type="body"/>
          </p:nvPr>
        </p:nvSpPr>
        <p:spPr>
          <a:xfrm>
            <a:off x="722313" y="2906713"/>
            <a:ext cx="7772400" cy="1500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vl1pPr>
            <a:lvl2pPr indent="-228600" lvl="1" marL="914400" algn="l">
              <a:lnSpc>
                <a:spcPct val="100000"/>
              </a:lnSpc>
              <a:spcBef>
                <a:spcPts val="360"/>
              </a:spcBef>
              <a:spcAft>
                <a:spcPts val="0"/>
              </a:spcAft>
              <a:buSzPts val="990"/>
              <a:buNone/>
              <a:defRPr sz="1800"/>
            </a:lvl2pPr>
            <a:lvl3pPr indent="-228600" lvl="2" marL="1371600" algn="l">
              <a:lnSpc>
                <a:spcPct val="100000"/>
              </a:lnSpc>
              <a:spcBef>
                <a:spcPts val="320"/>
              </a:spcBef>
              <a:spcAft>
                <a:spcPts val="0"/>
              </a:spcAft>
              <a:buSzPts val="800"/>
              <a:buNone/>
              <a:defRPr sz="1600"/>
            </a:lvl3pPr>
            <a:lvl4pPr indent="-228600" lvl="3" marL="1828800" algn="l">
              <a:lnSpc>
                <a:spcPct val="100000"/>
              </a:lnSpc>
              <a:spcBef>
                <a:spcPts val="280"/>
              </a:spcBef>
              <a:spcAft>
                <a:spcPts val="0"/>
              </a:spcAft>
              <a:buSzPts val="770"/>
              <a:buNone/>
              <a:defRPr sz="1400"/>
            </a:lvl4pPr>
            <a:lvl5pPr indent="-228600" lvl="4" marL="2286000" algn="l">
              <a:lnSpc>
                <a:spcPct val="100000"/>
              </a:lnSpc>
              <a:spcBef>
                <a:spcPts val="280"/>
              </a:spcBef>
              <a:spcAft>
                <a:spcPts val="0"/>
              </a:spcAft>
              <a:buSzPts val="700"/>
              <a:buNone/>
              <a:defRPr sz="1400"/>
            </a:lvl5pPr>
            <a:lvl6pPr indent="-228600" lvl="5" marL="2743200" algn="l">
              <a:lnSpc>
                <a:spcPct val="100000"/>
              </a:lnSpc>
              <a:spcBef>
                <a:spcPts val="280"/>
              </a:spcBef>
              <a:spcAft>
                <a:spcPts val="0"/>
              </a:spcAft>
              <a:buSzPts val="700"/>
              <a:buNone/>
              <a:defRPr sz="1400"/>
            </a:lvl6pPr>
            <a:lvl7pPr indent="-228600" lvl="6" marL="3200400" algn="l">
              <a:lnSpc>
                <a:spcPct val="100000"/>
              </a:lnSpc>
              <a:spcBef>
                <a:spcPts val="280"/>
              </a:spcBef>
              <a:spcAft>
                <a:spcPts val="0"/>
              </a:spcAft>
              <a:buSzPts val="700"/>
              <a:buNone/>
              <a:defRPr sz="1400"/>
            </a:lvl7pPr>
            <a:lvl8pPr indent="-228600" lvl="7" marL="3657600" algn="l">
              <a:lnSpc>
                <a:spcPct val="100000"/>
              </a:lnSpc>
              <a:spcBef>
                <a:spcPts val="280"/>
              </a:spcBef>
              <a:spcAft>
                <a:spcPts val="0"/>
              </a:spcAft>
              <a:buSzPts val="700"/>
              <a:buNone/>
              <a:defRPr sz="1400"/>
            </a:lvl8pPr>
            <a:lvl9pPr indent="-228600" lvl="8" marL="4114800" algn="l">
              <a:lnSpc>
                <a:spcPct val="100000"/>
              </a:lnSpc>
              <a:spcBef>
                <a:spcPts val="280"/>
              </a:spcBef>
              <a:spcAft>
                <a:spcPts val="0"/>
              </a:spcAft>
              <a:buSzPts val="700"/>
              <a:buNone/>
              <a:defRPr sz="1400"/>
            </a:lvl9pPr>
          </a:lstStyle>
          <a:p/>
        </p:txBody>
      </p:sp>
      <p:sp>
        <p:nvSpPr>
          <p:cNvPr id="90" name="Google Shape;90;p13"/>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24" name="Shape 24"/>
        <p:cNvGrpSpPr/>
        <p:nvPr/>
      </p:nvGrpSpPr>
      <p:grpSpPr>
        <a:xfrm>
          <a:off x="0" y="0"/>
          <a:ext cx="0" cy="0"/>
          <a:chOff x="0" y="0"/>
          <a:chExt cx="0" cy="0"/>
        </a:xfrm>
      </p:grpSpPr>
      <p:sp>
        <p:nvSpPr>
          <p:cNvPr id="25" name="Google Shape;25;p3"/>
          <p:cNvSpPr txBox="1"/>
          <p:nvPr>
            <p:ph type="title"/>
          </p:nvPr>
        </p:nvSpPr>
        <p:spPr>
          <a:xfrm>
            <a:off x="1150938" y="214313"/>
            <a:ext cx="7793100" cy="14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29" name="Shape 29"/>
        <p:cNvGrpSpPr/>
        <p:nvPr/>
      </p:nvGrpSpPr>
      <p:grpSpPr>
        <a:xfrm>
          <a:off x="0" y="0"/>
          <a:ext cx="0" cy="0"/>
          <a:chOff x="0" y="0"/>
          <a:chExt cx="0" cy="0"/>
        </a:xfrm>
      </p:grpSpPr>
      <p:sp>
        <p:nvSpPr>
          <p:cNvPr id="30" name="Google Shape;30;p4"/>
          <p:cNvSpPr txBox="1"/>
          <p:nvPr>
            <p:ph type="title"/>
          </p:nvPr>
        </p:nvSpPr>
        <p:spPr>
          <a:xfrm>
            <a:off x="1150938" y="214313"/>
            <a:ext cx="7793100" cy="14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32" name="Google Shape;32;p4"/>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33" name="Google Shape;33;p4"/>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5"/>
          <p:cNvSpPr txBox="1"/>
          <p:nvPr>
            <p:ph type="title"/>
          </p:nvPr>
        </p:nvSpPr>
        <p:spPr>
          <a:xfrm rot="5400000">
            <a:off x="5020438" y="2198063"/>
            <a:ext cx="5918400" cy="1950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 type="body"/>
          </p:nvPr>
        </p:nvSpPr>
        <p:spPr>
          <a:xfrm rot="5400000">
            <a:off x="1042150" y="323213"/>
            <a:ext cx="5918400" cy="57006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39" name="Google Shape;39;p5"/>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2" name="Shape 42"/>
        <p:cNvGrpSpPr/>
        <p:nvPr/>
      </p:nvGrpSpPr>
      <p:grpSpPr>
        <a:xfrm>
          <a:off x="0" y="0"/>
          <a:ext cx="0" cy="0"/>
          <a:chOff x="0" y="0"/>
          <a:chExt cx="0" cy="0"/>
        </a:xfrm>
      </p:grpSpPr>
      <p:sp>
        <p:nvSpPr>
          <p:cNvPr id="43" name="Google Shape;43;p6"/>
          <p:cNvSpPr txBox="1"/>
          <p:nvPr>
            <p:ph type="title"/>
          </p:nvPr>
        </p:nvSpPr>
        <p:spPr>
          <a:xfrm>
            <a:off x="1150937" y="214312"/>
            <a:ext cx="7793100" cy="14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45" name="Google Shape;45;p6"/>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8" name="Shape 48"/>
        <p:cNvGrpSpPr/>
        <p:nvPr/>
      </p:nvGrpSpPr>
      <p:grpSpPr>
        <a:xfrm>
          <a:off x="0" y="0"/>
          <a:ext cx="0" cy="0"/>
          <a:chOff x="0" y="0"/>
          <a:chExt cx="0" cy="0"/>
        </a:xfrm>
      </p:grpSpPr>
      <p:sp>
        <p:nvSpPr>
          <p:cNvPr id="49" name="Google Shape;49;p7"/>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lnSpc>
                <a:spcPct val="100000"/>
              </a:lnSpc>
              <a:spcBef>
                <a:spcPts val="560"/>
              </a:spcBef>
              <a:spcAft>
                <a:spcPts val="0"/>
              </a:spcAft>
              <a:buClr>
                <a:schemeClr val="hlink"/>
              </a:buClr>
              <a:buSzPts val="1540"/>
              <a:buFont typeface="Noto Sans Symbols"/>
              <a:buNone/>
              <a:defRPr b="0" i="0" sz="2800" u="none" cap="none" strike="noStrike">
                <a:solidFill>
                  <a:schemeClr val="dk1"/>
                </a:solidFill>
                <a:latin typeface="Tahoma"/>
                <a:ea typeface="Tahoma"/>
                <a:cs typeface="Tahoma"/>
                <a:sym typeface="Tahoma"/>
              </a:defRPr>
            </a:lvl2pPr>
            <a:lvl3pPr lvl="2" marR="0" rtl="0" algn="l">
              <a:lnSpc>
                <a:spcPct val="100000"/>
              </a:lnSpc>
              <a:spcBef>
                <a:spcPts val="480"/>
              </a:spcBef>
              <a:spcAft>
                <a:spcPts val="0"/>
              </a:spcAft>
              <a:buClr>
                <a:schemeClr val="folHlink"/>
              </a:buClr>
              <a:buSzPts val="1200"/>
              <a:buFont typeface="Noto Sans Symbols"/>
              <a:buNone/>
              <a:defRPr b="0" i="0" sz="2400" u="none" cap="none" strike="noStrike">
                <a:solidFill>
                  <a:schemeClr val="dk1"/>
                </a:solidFill>
                <a:latin typeface="Tahoma"/>
                <a:ea typeface="Tahoma"/>
                <a:cs typeface="Tahoma"/>
                <a:sym typeface="Tahoma"/>
              </a:defRPr>
            </a:lvl3pPr>
            <a:lvl4pPr lvl="3" marR="0" rtl="0" algn="l">
              <a:lnSpc>
                <a:spcPct val="100000"/>
              </a:lnSpc>
              <a:spcBef>
                <a:spcPts val="400"/>
              </a:spcBef>
              <a:spcAft>
                <a:spcPts val="0"/>
              </a:spcAft>
              <a:buClr>
                <a:schemeClr val="accent2"/>
              </a:buClr>
              <a:buSzPts val="1100"/>
              <a:buFont typeface="Noto Sans Symbols"/>
              <a:buNone/>
              <a:defRPr b="0" i="0" sz="2000" u="none" cap="none" strike="noStrike">
                <a:solidFill>
                  <a:schemeClr val="dk1"/>
                </a:solidFill>
                <a:latin typeface="Tahoma"/>
                <a:ea typeface="Tahoma"/>
                <a:cs typeface="Tahoma"/>
                <a:sym typeface="Tahoma"/>
              </a:defRPr>
            </a:lvl4pPr>
            <a:lvl5pPr lvl="4"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5pPr>
            <a:lvl6pPr lvl="5"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6pPr>
            <a:lvl7pPr lvl="6"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7pPr>
            <a:lvl8pPr lvl="7"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8pPr>
            <a:lvl9pPr lvl="8" marR="0" rtl="0" algn="l">
              <a:lnSpc>
                <a:spcPct val="100000"/>
              </a:lnSpc>
              <a:spcBef>
                <a:spcPts val="400"/>
              </a:spcBef>
              <a:spcAft>
                <a:spcPts val="0"/>
              </a:spcAft>
              <a:buClr>
                <a:schemeClr val="accent1"/>
              </a:buClr>
              <a:buSzPts val="1000"/>
              <a:buFont typeface="Noto Sans Symbols"/>
              <a:buNone/>
              <a:defRPr b="0" i="0" sz="2000" u="none" cap="none" strike="noStrike">
                <a:solidFill>
                  <a:schemeClr val="dk1"/>
                </a:solidFill>
                <a:latin typeface="Tahoma"/>
                <a:ea typeface="Tahoma"/>
                <a:cs typeface="Tahoma"/>
                <a:sym typeface="Tahoma"/>
              </a:defRPr>
            </a:lvl9pPr>
          </a:lstStyle>
          <a:p/>
        </p:txBody>
      </p:sp>
      <p:sp>
        <p:nvSpPr>
          <p:cNvPr id="51" name="Google Shape;51;p7"/>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660"/>
              <a:buNone/>
              <a:defRPr sz="1200"/>
            </a:lvl2pPr>
            <a:lvl3pPr indent="-228600" lvl="2" marL="1371600" algn="l">
              <a:lnSpc>
                <a:spcPct val="100000"/>
              </a:lnSpc>
              <a:spcBef>
                <a:spcPts val="200"/>
              </a:spcBef>
              <a:spcAft>
                <a:spcPts val="0"/>
              </a:spcAft>
              <a:buSzPts val="5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52" name="Google Shape;52;p7"/>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5" name="Shape 55"/>
        <p:cNvGrpSpPr/>
        <p:nvPr/>
      </p:nvGrpSpPr>
      <p:grpSpPr>
        <a:xfrm>
          <a:off x="0" y="0"/>
          <a:ext cx="0" cy="0"/>
          <a:chOff x="0" y="0"/>
          <a:chExt cx="0" cy="0"/>
        </a:xfrm>
      </p:grpSpPr>
      <p:sp>
        <p:nvSpPr>
          <p:cNvPr id="56" name="Google Shape;56;p8"/>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 type="body"/>
          </p:nvPr>
        </p:nvSpPr>
        <p:spPr>
          <a:xfrm>
            <a:off x="3575050" y="273050"/>
            <a:ext cx="5111700" cy="5853300"/>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326390" lvl="1" marL="914400" algn="l">
              <a:lnSpc>
                <a:spcPct val="100000"/>
              </a:lnSpc>
              <a:spcBef>
                <a:spcPts val="560"/>
              </a:spcBef>
              <a:spcAft>
                <a:spcPts val="0"/>
              </a:spcAft>
              <a:buSzPts val="1540"/>
              <a:buChar char="■"/>
              <a:defRPr sz="2800"/>
            </a:lvl2pPr>
            <a:lvl3pPr indent="-304800" lvl="2" marL="1371600" algn="l">
              <a:lnSpc>
                <a:spcPct val="100000"/>
              </a:lnSpc>
              <a:spcBef>
                <a:spcPts val="480"/>
              </a:spcBef>
              <a:spcAft>
                <a:spcPts val="0"/>
              </a:spcAft>
              <a:buSzPts val="1200"/>
              <a:buChar char="■"/>
              <a:defRPr sz="2400"/>
            </a:lvl3pPr>
            <a:lvl4pPr indent="-298450" lvl="3" marL="1828800" algn="l">
              <a:lnSpc>
                <a:spcPct val="100000"/>
              </a:lnSpc>
              <a:spcBef>
                <a:spcPts val="400"/>
              </a:spcBef>
              <a:spcAft>
                <a:spcPts val="0"/>
              </a:spcAft>
              <a:buSzPts val="1100"/>
              <a:buChar char="■"/>
              <a:defRPr sz="2000"/>
            </a:lvl4pPr>
            <a:lvl5pPr indent="-292100" lvl="4" marL="2286000" algn="l">
              <a:lnSpc>
                <a:spcPct val="100000"/>
              </a:lnSpc>
              <a:spcBef>
                <a:spcPts val="400"/>
              </a:spcBef>
              <a:spcAft>
                <a:spcPts val="0"/>
              </a:spcAft>
              <a:buSzPts val="1000"/>
              <a:buChar char="■"/>
              <a:defRPr sz="2000"/>
            </a:lvl5pPr>
            <a:lvl6pPr indent="-292100" lvl="5" marL="2743200" algn="l">
              <a:lnSpc>
                <a:spcPct val="100000"/>
              </a:lnSpc>
              <a:spcBef>
                <a:spcPts val="400"/>
              </a:spcBef>
              <a:spcAft>
                <a:spcPts val="0"/>
              </a:spcAft>
              <a:buSzPts val="1000"/>
              <a:buChar char="■"/>
              <a:defRPr sz="2000"/>
            </a:lvl6pPr>
            <a:lvl7pPr indent="-292100" lvl="6" marL="3200400" algn="l">
              <a:lnSpc>
                <a:spcPct val="100000"/>
              </a:lnSpc>
              <a:spcBef>
                <a:spcPts val="400"/>
              </a:spcBef>
              <a:spcAft>
                <a:spcPts val="0"/>
              </a:spcAft>
              <a:buSzPts val="1000"/>
              <a:buChar char="■"/>
              <a:defRPr sz="2000"/>
            </a:lvl7pPr>
            <a:lvl8pPr indent="-292100" lvl="7" marL="3657600" algn="l">
              <a:lnSpc>
                <a:spcPct val="100000"/>
              </a:lnSpc>
              <a:spcBef>
                <a:spcPts val="400"/>
              </a:spcBef>
              <a:spcAft>
                <a:spcPts val="0"/>
              </a:spcAft>
              <a:buSzPts val="1000"/>
              <a:buChar char="■"/>
              <a:defRPr sz="2000"/>
            </a:lvl8pPr>
            <a:lvl9pPr indent="-292100" lvl="8" marL="4114800" algn="l">
              <a:lnSpc>
                <a:spcPct val="100000"/>
              </a:lnSpc>
              <a:spcBef>
                <a:spcPts val="400"/>
              </a:spcBef>
              <a:spcAft>
                <a:spcPts val="0"/>
              </a:spcAft>
              <a:buSzPts val="1000"/>
              <a:buChar char="■"/>
              <a:defRPr sz="2000"/>
            </a:lvl9pPr>
          </a:lstStyle>
          <a:p/>
        </p:txBody>
      </p:sp>
      <p:sp>
        <p:nvSpPr>
          <p:cNvPr id="58" name="Google Shape;58;p8"/>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660"/>
              <a:buNone/>
              <a:defRPr sz="1200"/>
            </a:lvl2pPr>
            <a:lvl3pPr indent="-228600" lvl="2" marL="1371600" algn="l">
              <a:lnSpc>
                <a:spcPct val="100000"/>
              </a:lnSpc>
              <a:spcBef>
                <a:spcPts val="200"/>
              </a:spcBef>
              <a:spcAft>
                <a:spcPts val="0"/>
              </a:spcAft>
              <a:buSzPts val="5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59" name="Google Shape;59;p8"/>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9"/>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10"/>
          <p:cNvSpPr txBox="1"/>
          <p:nvPr>
            <p:ph type="title"/>
          </p:nvPr>
        </p:nvSpPr>
        <p:spPr>
          <a:xfrm>
            <a:off x="1150937" y="214312"/>
            <a:ext cx="7793100" cy="14619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417512" y="1098550"/>
            <a:ext cx="438300" cy="4749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7" name="Google Shape;7;p1"/>
          <p:cNvSpPr txBox="1"/>
          <p:nvPr/>
        </p:nvSpPr>
        <p:spPr>
          <a:xfrm>
            <a:off x="800100" y="1098550"/>
            <a:ext cx="328500" cy="474900"/>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8" name="Google Shape;8;p1"/>
          <p:cNvSpPr txBox="1"/>
          <p:nvPr/>
        </p:nvSpPr>
        <p:spPr>
          <a:xfrm>
            <a:off x="541337" y="1520825"/>
            <a:ext cx="422400" cy="4749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9" name="Google Shape;9;p1"/>
          <p:cNvSpPr txBox="1"/>
          <p:nvPr/>
        </p:nvSpPr>
        <p:spPr>
          <a:xfrm>
            <a:off x="911225" y="1520825"/>
            <a:ext cx="368400" cy="47490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0" name="Google Shape;10;p1"/>
          <p:cNvSpPr txBox="1"/>
          <p:nvPr/>
        </p:nvSpPr>
        <p:spPr>
          <a:xfrm>
            <a:off x="127000" y="1447800"/>
            <a:ext cx="560400" cy="422400"/>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1" name="Google Shape;11;p1"/>
          <p:cNvSpPr txBox="1"/>
          <p:nvPr/>
        </p:nvSpPr>
        <p:spPr>
          <a:xfrm>
            <a:off x="762000" y="990600"/>
            <a:ext cx="31800" cy="1052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2" name="Google Shape;12;p1"/>
          <p:cNvSpPr txBox="1"/>
          <p:nvPr/>
        </p:nvSpPr>
        <p:spPr>
          <a:xfrm>
            <a:off x="442912" y="1781175"/>
            <a:ext cx="8226300" cy="3150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
        <p:nvSpPr>
          <p:cNvPr id="13" name="Google Shape;13;p1"/>
          <p:cNvSpPr txBox="1"/>
          <p:nvPr>
            <p:ph type="title"/>
          </p:nvPr>
        </p:nvSpPr>
        <p:spPr>
          <a:xfrm>
            <a:off x="1150937" y="214312"/>
            <a:ext cx="7793100" cy="1461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14" name="Google Shape;14;p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15" name="Google Shape;15;p1"/>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16" name="Google Shape;16;p1"/>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ahoma"/>
                <a:ea typeface="Tahoma"/>
                <a:cs typeface="Tahoma"/>
                <a:sym typeface="Tahoma"/>
              </a:defRPr>
            </a:lvl9pPr>
          </a:lstStyle>
          <a:p/>
        </p:txBody>
      </p:sp>
      <p:sp>
        <p:nvSpPr>
          <p:cNvPr id="17" name="Google Shape;17;p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722313" y="4406900"/>
            <a:ext cx="7772400" cy="1362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Introduction to IT Security</a:t>
            </a:r>
            <a:endParaRPr/>
          </a:p>
        </p:txBody>
      </p:sp>
      <p:sp>
        <p:nvSpPr>
          <p:cNvPr id="98" name="Google Shape;98;p14"/>
          <p:cNvSpPr txBox="1"/>
          <p:nvPr>
            <p:ph idx="1" type="body"/>
          </p:nvPr>
        </p:nvSpPr>
        <p:spPr>
          <a:xfrm>
            <a:off x="599875" y="2085475"/>
            <a:ext cx="8095200" cy="2252100"/>
          </a:xfrm>
          <a:prstGeom prst="rect">
            <a:avLst/>
          </a:prstGeom>
        </p:spPr>
        <p:txBody>
          <a:bodyPr anchorCtr="0" anchor="b" bIns="45700" lIns="91425" spcFirstLastPara="1" rIns="91425" wrap="square" tIns="45700">
            <a:noAutofit/>
          </a:bodyPr>
          <a:lstStyle/>
          <a:p>
            <a:pPr indent="0" lvl="0" marL="0" rtl="0" algn="l">
              <a:spcBef>
                <a:spcPts val="400"/>
              </a:spcBef>
              <a:spcAft>
                <a:spcPts val="0"/>
              </a:spcAft>
              <a:buNone/>
            </a:pPr>
            <a:r>
              <a:rPr lang="en-US"/>
              <a:t>.</a:t>
            </a:r>
            <a:endParaRPr/>
          </a:p>
        </p:txBody>
      </p:sp>
      <p:graphicFrame>
        <p:nvGraphicFramePr>
          <p:cNvPr id="99" name="Google Shape;99;p14"/>
          <p:cNvGraphicFramePr/>
          <p:nvPr/>
        </p:nvGraphicFramePr>
        <p:xfrm>
          <a:off x="618575" y="2509375"/>
          <a:ext cx="3000000" cy="3000000"/>
        </p:xfrm>
        <a:graphic>
          <a:graphicData uri="http://schemas.openxmlformats.org/drawingml/2006/table">
            <a:tbl>
              <a:tblPr>
                <a:noFill/>
                <a:tableStyleId>{830B769E-D3C5-4072-B4E9-0E4209489944}</a:tableStyleId>
              </a:tblPr>
              <a:tblGrid>
                <a:gridCol w="2561250"/>
                <a:gridCol w="5418650"/>
              </a:tblGrid>
              <a:tr h="1556400">
                <a:tc>
                  <a:txBody>
                    <a:bodyPr/>
                    <a:lstStyle/>
                    <a:p>
                      <a:pPr indent="0" lvl="0" marL="0" rtl="0" algn="l">
                        <a:spcBef>
                          <a:spcPts val="400"/>
                        </a:spcBef>
                        <a:spcAft>
                          <a:spcPts val="0"/>
                        </a:spcAft>
                        <a:buClr>
                          <a:schemeClr val="dk1"/>
                        </a:buClr>
                        <a:buSzPts val="1100"/>
                        <a:buFont typeface="Arial"/>
                        <a:buNone/>
                      </a:pPr>
                      <a:r>
                        <a:rPr lang="en-US" sz="3600">
                          <a:solidFill>
                            <a:schemeClr val="dk1"/>
                          </a:solidFill>
                          <a:latin typeface="Tahoma"/>
                          <a:ea typeface="Tahoma"/>
                          <a:cs typeface="Tahoma"/>
                          <a:sym typeface="Tahoma"/>
                        </a:rPr>
                        <a:t>MTT0610</a:t>
                      </a:r>
                      <a:r>
                        <a:rPr lang="en-US" sz="3600">
                          <a:solidFill>
                            <a:schemeClr val="dk1"/>
                          </a:solidFill>
                          <a:latin typeface="Tahoma"/>
                          <a:ea typeface="Tahoma"/>
                          <a:cs typeface="Tahoma"/>
                          <a:sym typeface="Tahoma"/>
                        </a:rPr>
                        <a:t>5:</a:t>
                      </a:r>
                      <a:endParaRPr sz="1500"/>
                    </a:p>
                  </a:txBody>
                  <a:tcPr marT="91425" marB="91425" marR="91425" marL="91425"/>
                </a:tc>
                <a:tc>
                  <a:txBody>
                    <a:bodyPr/>
                    <a:lstStyle/>
                    <a:p>
                      <a:pPr indent="0" lvl="0" marL="0" rtl="0" algn="ctr">
                        <a:spcBef>
                          <a:spcPts val="400"/>
                        </a:spcBef>
                        <a:spcAft>
                          <a:spcPts val="0"/>
                        </a:spcAft>
                        <a:buClr>
                          <a:schemeClr val="dk1"/>
                        </a:buClr>
                        <a:buSzPts val="1100"/>
                        <a:buFont typeface="Arial"/>
                        <a:buNone/>
                      </a:pPr>
                      <a:r>
                        <a:rPr lang="en-US" sz="3600">
                          <a:solidFill>
                            <a:schemeClr val="dk1"/>
                          </a:solidFill>
                          <a:latin typeface="Tahoma"/>
                          <a:ea typeface="Tahoma"/>
                          <a:cs typeface="Tahoma"/>
                          <a:sym typeface="Tahoma"/>
                        </a:rPr>
                        <a:t>FUNDAMENTALS</a:t>
                      </a:r>
                      <a:r>
                        <a:rPr lang="en-US" sz="3600">
                          <a:solidFill>
                            <a:schemeClr val="dk1"/>
                          </a:solidFill>
                          <a:latin typeface="Tahoma"/>
                          <a:ea typeface="Tahoma"/>
                          <a:cs typeface="Tahoma"/>
                          <a:sym typeface="Tahoma"/>
                        </a:rPr>
                        <a:t> OF IT</a:t>
                      </a:r>
                      <a:endParaRPr sz="3600">
                        <a:solidFill>
                          <a:schemeClr val="dk1"/>
                        </a:solidFill>
                        <a:latin typeface="Tahoma"/>
                        <a:ea typeface="Tahoma"/>
                        <a:cs typeface="Tahoma"/>
                        <a:sym typeface="Tahoma"/>
                      </a:endParaRPr>
                    </a:p>
                    <a:p>
                      <a:pPr indent="0" lvl="0" marL="0" rtl="0" algn="ctr">
                        <a:spcBef>
                          <a:spcPts val="400"/>
                        </a:spcBef>
                        <a:spcAft>
                          <a:spcPts val="0"/>
                        </a:spcAft>
                        <a:buClr>
                          <a:schemeClr val="dk1"/>
                        </a:buClr>
                        <a:buSzPts val="1100"/>
                        <a:buFont typeface="Arial"/>
                        <a:buNone/>
                      </a:pPr>
                      <a:r>
                        <a:rPr lang="en-US" sz="3600">
                          <a:solidFill>
                            <a:schemeClr val="dk1"/>
                          </a:solidFill>
                          <a:latin typeface="Tahoma"/>
                          <a:ea typeface="Tahoma"/>
                          <a:cs typeface="Tahoma"/>
                          <a:sym typeface="Tahoma"/>
                        </a:rPr>
                        <a:t>SECURITY</a:t>
                      </a:r>
                      <a:endParaRPr sz="3600">
                        <a:solidFill>
                          <a:schemeClr val="dk1"/>
                        </a:solidFill>
                        <a:latin typeface="Tahoma"/>
                        <a:ea typeface="Tahoma"/>
                        <a:cs typeface="Tahoma"/>
                        <a:sym typeface="Tahoma"/>
                      </a:endParaRPr>
                    </a:p>
                    <a:p>
                      <a:pPr indent="0" lvl="0" marL="0" rtl="0" algn="l">
                        <a:spcBef>
                          <a:spcPts val="0"/>
                        </a:spcBef>
                        <a:spcAft>
                          <a:spcPts val="0"/>
                        </a:spcAft>
                        <a:buNone/>
                      </a:pPr>
                      <a:r>
                        <a:t/>
                      </a:r>
                      <a:endParaRPr sz="1500"/>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Classes of Threats</a:t>
            </a:r>
            <a:endParaRPr/>
          </a:p>
        </p:txBody>
      </p:sp>
      <p:sp>
        <p:nvSpPr>
          <p:cNvPr id="153" name="Google Shape;153;p23"/>
          <p:cNvSpPr txBox="1"/>
          <p:nvPr>
            <p:ph idx="1" type="body"/>
          </p:nvPr>
        </p:nvSpPr>
        <p:spPr>
          <a:xfrm>
            <a:off x="1182687" y="2017712"/>
            <a:ext cx="7772400" cy="4114800"/>
          </a:xfrm>
          <a:prstGeom prst="rect">
            <a:avLst/>
          </a:prstGeom>
        </p:spPr>
        <p:txBody>
          <a:bodyPr anchorCtr="0" anchor="t" bIns="45700" lIns="91425" spcFirstLastPara="1" rIns="91425" wrap="square" tIns="45700">
            <a:noAutofit/>
          </a:bodyPr>
          <a:lstStyle/>
          <a:p>
            <a:pPr indent="-393700" lvl="0" marL="457200" rtl="0" algn="l">
              <a:lnSpc>
                <a:spcPct val="100000"/>
              </a:lnSpc>
              <a:spcBef>
                <a:spcPts val="700"/>
              </a:spcBef>
              <a:spcAft>
                <a:spcPts val="0"/>
              </a:spcAft>
              <a:buClr>
                <a:srgbClr val="4A86E8"/>
              </a:buClr>
              <a:buSzPts val="2600"/>
              <a:buFont typeface="Arial"/>
              <a:buChar char="■"/>
            </a:pPr>
            <a:r>
              <a:rPr lang="en-US" sz="2600">
                <a:solidFill>
                  <a:srgbClr val="202122"/>
                </a:solidFill>
                <a:latin typeface="Arial"/>
                <a:ea typeface="Arial"/>
                <a:cs typeface="Arial"/>
                <a:sym typeface="Arial"/>
              </a:rPr>
              <a:t>Interception</a:t>
            </a:r>
            <a:endParaRPr sz="2600">
              <a:solidFill>
                <a:srgbClr val="202122"/>
              </a:solidFill>
              <a:latin typeface="Arial"/>
              <a:ea typeface="Arial"/>
              <a:cs typeface="Arial"/>
              <a:sym typeface="Arial"/>
            </a:endParaRPr>
          </a:p>
          <a:p>
            <a:pPr indent="0" lvl="0" marL="457200" rtl="0" algn="l">
              <a:lnSpc>
                <a:spcPct val="100000"/>
              </a:lnSpc>
              <a:spcBef>
                <a:spcPts val="700"/>
              </a:spcBef>
              <a:spcAft>
                <a:spcPts val="0"/>
              </a:spcAft>
              <a:buNone/>
            </a:pPr>
            <a:r>
              <a:rPr lang="en-US" sz="2200">
                <a:latin typeface="Arial"/>
                <a:ea typeface="Arial"/>
                <a:cs typeface="Arial"/>
                <a:sym typeface="Arial"/>
              </a:rPr>
              <a:t>–an unauthorized party (human or not) gains access   to an asset</a:t>
            </a:r>
            <a:endParaRPr sz="2200">
              <a:latin typeface="Arial"/>
              <a:ea typeface="Arial"/>
              <a:cs typeface="Arial"/>
              <a:sym typeface="Arial"/>
            </a:endParaRPr>
          </a:p>
          <a:p>
            <a:pPr indent="-393700" lvl="0" marL="457200" rtl="0" algn="l">
              <a:lnSpc>
                <a:spcPct val="100000"/>
              </a:lnSpc>
              <a:spcBef>
                <a:spcPts val="700"/>
              </a:spcBef>
              <a:spcAft>
                <a:spcPts val="0"/>
              </a:spcAft>
              <a:buClr>
                <a:srgbClr val="4A86E8"/>
              </a:buClr>
              <a:buSzPts val="2600"/>
              <a:buFont typeface="Arial"/>
              <a:buChar char="■"/>
            </a:pPr>
            <a:r>
              <a:rPr lang="en-US" sz="2600">
                <a:solidFill>
                  <a:srgbClr val="202122"/>
                </a:solidFill>
                <a:latin typeface="Arial"/>
                <a:ea typeface="Arial"/>
                <a:cs typeface="Arial"/>
                <a:sym typeface="Arial"/>
              </a:rPr>
              <a:t>Interruption</a:t>
            </a:r>
            <a:endParaRPr sz="2600">
              <a:solidFill>
                <a:srgbClr val="202122"/>
              </a:solidFill>
              <a:latin typeface="Arial"/>
              <a:ea typeface="Arial"/>
              <a:cs typeface="Arial"/>
              <a:sym typeface="Arial"/>
            </a:endParaRPr>
          </a:p>
          <a:p>
            <a:pPr indent="0" lvl="0" marL="457200" rtl="0" algn="l">
              <a:lnSpc>
                <a:spcPct val="100000"/>
              </a:lnSpc>
              <a:spcBef>
                <a:spcPts val="700"/>
              </a:spcBef>
              <a:spcAft>
                <a:spcPts val="0"/>
              </a:spcAft>
              <a:buNone/>
            </a:pPr>
            <a:r>
              <a:rPr lang="en-US" sz="2200">
                <a:latin typeface="Arial"/>
                <a:ea typeface="Arial"/>
                <a:cs typeface="Arial"/>
                <a:sym typeface="Arial"/>
              </a:rPr>
              <a:t>–an asset becomes lost, unavailable, or unusable</a:t>
            </a:r>
            <a:endParaRPr sz="2200">
              <a:latin typeface="Arial"/>
              <a:ea typeface="Arial"/>
              <a:cs typeface="Arial"/>
              <a:sym typeface="Arial"/>
            </a:endParaRPr>
          </a:p>
          <a:p>
            <a:pPr indent="-393700" lvl="0" marL="457200" rtl="0" algn="l">
              <a:lnSpc>
                <a:spcPct val="100000"/>
              </a:lnSpc>
              <a:spcBef>
                <a:spcPts val="700"/>
              </a:spcBef>
              <a:spcAft>
                <a:spcPts val="0"/>
              </a:spcAft>
              <a:buClr>
                <a:srgbClr val="4A86E8"/>
              </a:buClr>
              <a:buSzPts val="2600"/>
              <a:buFont typeface="Arial"/>
              <a:buChar char="■"/>
            </a:pPr>
            <a:r>
              <a:rPr lang="en-US" sz="2600">
                <a:solidFill>
                  <a:srgbClr val="202122"/>
                </a:solidFill>
                <a:latin typeface="Arial"/>
                <a:ea typeface="Arial"/>
                <a:cs typeface="Arial"/>
                <a:sym typeface="Arial"/>
              </a:rPr>
              <a:t>Modification</a:t>
            </a:r>
            <a:endParaRPr sz="2600">
              <a:solidFill>
                <a:srgbClr val="202122"/>
              </a:solidFill>
              <a:latin typeface="Arial"/>
              <a:ea typeface="Arial"/>
              <a:cs typeface="Arial"/>
              <a:sym typeface="Arial"/>
            </a:endParaRPr>
          </a:p>
          <a:p>
            <a:pPr indent="0" lvl="0" marL="457200" rtl="0" algn="l">
              <a:lnSpc>
                <a:spcPct val="100000"/>
              </a:lnSpc>
              <a:spcBef>
                <a:spcPts val="700"/>
              </a:spcBef>
              <a:spcAft>
                <a:spcPts val="0"/>
              </a:spcAft>
              <a:buNone/>
            </a:pPr>
            <a:r>
              <a:rPr lang="en-US" sz="2200">
                <a:latin typeface="Arial"/>
                <a:ea typeface="Arial"/>
                <a:cs typeface="Arial"/>
                <a:sym typeface="Arial"/>
              </a:rPr>
              <a:t>–</a:t>
            </a:r>
            <a:r>
              <a:rPr lang="en-US" sz="2200">
                <a:latin typeface="Arial"/>
                <a:ea typeface="Arial"/>
                <a:cs typeface="Arial"/>
                <a:sym typeface="Arial"/>
              </a:rPr>
              <a:t>an unauthorized party changes the state of an asset</a:t>
            </a:r>
            <a:endParaRPr sz="2200">
              <a:latin typeface="Arial"/>
              <a:ea typeface="Arial"/>
              <a:cs typeface="Arial"/>
              <a:sym typeface="Arial"/>
            </a:endParaRPr>
          </a:p>
          <a:p>
            <a:pPr indent="-393700" lvl="0" marL="457200" rtl="0" algn="l">
              <a:lnSpc>
                <a:spcPct val="100000"/>
              </a:lnSpc>
              <a:spcBef>
                <a:spcPts val="700"/>
              </a:spcBef>
              <a:spcAft>
                <a:spcPts val="0"/>
              </a:spcAft>
              <a:buClr>
                <a:srgbClr val="4A86E8"/>
              </a:buClr>
              <a:buSzPts val="2600"/>
              <a:buFont typeface="Arial"/>
              <a:buChar char="■"/>
            </a:pPr>
            <a:r>
              <a:rPr lang="en-US" sz="2600">
                <a:solidFill>
                  <a:srgbClr val="202122"/>
                </a:solidFill>
                <a:latin typeface="Arial"/>
                <a:ea typeface="Arial"/>
                <a:cs typeface="Arial"/>
                <a:sym typeface="Arial"/>
              </a:rPr>
              <a:t>Fabrication</a:t>
            </a:r>
            <a:endParaRPr sz="2600">
              <a:solidFill>
                <a:srgbClr val="202122"/>
              </a:solidFill>
              <a:latin typeface="Arial"/>
              <a:ea typeface="Arial"/>
              <a:cs typeface="Arial"/>
              <a:sym typeface="Arial"/>
            </a:endParaRPr>
          </a:p>
          <a:p>
            <a:pPr indent="0" lvl="0" marL="457200" rtl="0" algn="l">
              <a:lnSpc>
                <a:spcPct val="100000"/>
              </a:lnSpc>
              <a:spcBef>
                <a:spcPts val="700"/>
              </a:spcBef>
              <a:spcAft>
                <a:spcPts val="0"/>
              </a:spcAft>
              <a:buNone/>
            </a:pPr>
            <a:r>
              <a:rPr lang="en-US" sz="2200">
                <a:latin typeface="Arial"/>
                <a:ea typeface="Arial"/>
                <a:cs typeface="Arial"/>
                <a:sym typeface="Arial"/>
              </a:rPr>
              <a:t>–an unauthorized party counterfeits an asset</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Classes of Threats</a:t>
            </a:r>
            <a:endParaRPr/>
          </a:p>
        </p:txBody>
      </p:sp>
      <p:pic>
        <p:nvPicPr>
          <p:cNvPr id="159" name="Google Shape;159;p24"/>
          <p:cNvPicPr preferRelativeResize="0"/>
          <p:nvPr/>
        </p:nvPicPr>
        <p:blipFill>
          <a:blip r:embed="rId3">
            <a:alphaModFix/>
          </a:blip>
          <a:stretch>
            <a:fillRect/>
          </a:stretch>
        </p:blipFill>
        <p:spPr>
          <a:xfrm>
            <a:off x="1806700" y="1922850"/>
            <a:ext cx="5669075" cy="3581400"/>
          </a:xfrm>
          <a:prstGeom prst="rect">
            <a:avLst/>
          </a:prstGeom>
          <a:noFill/>
          <a:ln>
            <a:noFill/>
          </a:ln>
        </p:spPr>
      </p:pic>
      <p:sp>
        <p:nvSpPr>
          <p:cNvPr id="160" name="Google Shape;160;p24"/>
          <p:cNvSpPr txBox="1"/>
          <p:nvPr/>
        </p:nvSpPr>
        <p:spPr>
          <a:xfrm>
            <a:off x="1556550" y="5750900"/>
            <a:ext cx="6030900" cy="70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System Security Threats.</a:t>
            </a:r>
            <a:endParaRPr>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Categories of Threats</a:t>
            </a:r>
            <a:endParaRPr/>
          </a:p>
        </p:txBody>
      </p:sp>
      <p:sp>
        <p:nvSpPr>
          <p:cNvPr id="166" name="Google Shape;166;p25"/>
          <p:cNvSpPr txBox="1"/>
          <p:nvPr/>
        </p:nvSpPr>
        <p:spPr>
          <a:xfrm>
            <a:off x="795775" y="1784025"/>
            <a:ext cx="7863000" cy="4614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00FF"/>
              </a:buClr>
              <a:buSzPts val="2400"/>
              <a:buFont typeface="Tahoma"/>
              <a:buChar char="■"/>
            </a:pPr>
            <a:r>
              <a:rPr lang="en-US" sz="2400">
                <a:latin typeface="Tahoma"/>
                <a:ea typeface="Tahoma"/>
                <a:cs typeface="Tahoma"/>
                <a:sym typeface="Tahoma"/>
              </a:rPr>
              <a:t>These security threats can be categorized as external versus internal, and unstructured versus structured.</a:t>
            </a:r>
            <a:endParaRPr sz="2400">
              <a:latin typeface="Tahoma"/>
              <a:ea typeface="Tahoma"/>
              <a:cs typeface="Tahoma"/>
              <a:sym typeface="Tahoma"/>
            </a:endParaRPr>
          </a:p>
          <a:p>
            <a:pPr indent="-381000" lvl="0" marL="457200" rtl="0" algn="l">
              <a:spcBef>
                <a:spcPts val="0"/>
              </a:spcBef>
              <a:spcAft>
                <a:spcPts val="0"/>
              </a:spcAft>
              <a:buClr>
                <a:srgbClr val="0000FF"/>
              </a:buClr>
              <a:buSzPts val="2400"/>
              <a:buFont typeface="Tahoma"/>
              <a:buChar char="■"/>
            </a:pPr>
            <a:r>
              <a:rPr b="1" lang="en-US" sz="2400">
                <a:latin typeface="Tahoma"/>
                <a:ea typeface="Tahoma"/>
                <a:cs typeface="Tahoma"/>
                <a:sym typeface="Tahoma"/>
              </a:rPr>
              <a:t>External and Internal Threats</a:t>
            </a:r>
            <a:endParaRPr b="1" sz="2400">
              <a:latin typeface="Tahoma"/>
              <a:ea typeface="Tahoma"/>
              <a:cs typeface="Tahoma"/>
              <a:sym typeface="Tahoma"/>
            </a:endParaRPr>
          </a:p>
          <a:p>
            <a:pPr indent="-381000" lvl="1" marL="914400" rtl="0" algn="l">
              <a:spcBef>
                <a:spcPts val="0"/>
              </a:spcBef>
              <a:spcAft>
                <a:spcPts val="0"/>
              </a:spcAft>
              <a:buSzPts val="2400"/>
              <a:buFont typeface="Tahoma"/>
              <a:buChar char="○"/>
            </a:pPr>
            <a:r>
              <a:rPr lang="en-US" sz="2400">
                <a:latin typeface="Tahoma"/>
                <a:ea typeface="Tahoma"/>
                <a:cs typeface="Tahoma"/>
                <a:sym typeface="Tahoma"/>
              </a:rPr>
              <a:t>Security threats can come from two locations:</a:t>
            </a:r>
            <a:endParaRPr sz="2400">
              <a:latin typeface="Tahoma"/>
              <a:ea typeface="Tahoma"/>
              <a:cs typeface="Tahoma"/>
              <a:sym typeface="Tahoma"/>
            </a:endParaRPr>
          </a:p>
          <a:p>
            <a:pPr indent="-381000" lvl="2" marL="1371600" rtl="0" algn="l">
              <a:spcBef>
                <a:spcPts val="0"/>
              </a:spcBef>
              <a:spcAft>
                <a:spcPts val="0"/>
              </a:spcAft>
              <a:buSzPts val="2400"/>
              <a:buFont typeface="Tahoma"/>
              <a:buAutoNum type="romanLcPeriod"/>
            </a:pPr>
            <a:r>
              <a:rPr lang="en-US" sz="2400">
                <a:latin typeface="Tahoma"/>
                <a:ea typeface="Tahoma"/>
                <a:cs typeface="Tahoma"/>
                <a:sym typeface="Tahoma"/>
              </a:rPr>
              <a:t>External users</a:t>
            </a:r>
            <a:endParaRPr sz="2400">
              <a:latin typeface="Tahoma"/>
              <a:ea typeface="Tahoma"/>
              <a:cs typeface="Tahoma"/>
              <a:sym typeface="Tahoma"/>
            </a:endParaRPr>
          </a:p>
          <a:p>
            <a:pPr indent="-381000" lvl="3" marL="1828800" rtl="0" algn="l">
              <a:spcBef>
                <a:spcPts val="0"/>
              </a:spcBef>
              <a:spcAft>
                <a:spcPts val="0"/>
              </a:spcAft>
              <a:buSzPts val="2400"/>
              <a:buFont typeface="Tahoma"/>
              <a:buChar char="●"/>
            </a:pPr>
            <a:r>
              <a:rPr lang="en-US" sz="2400">
                <a:latin typeface="Tahoma"/>
                <a:ea typeface="Tahoma"/>
                <a:cs typeface="Tahoma"/>
                <a:sym typeface="Tahoma"/>
              </a:rPr>
              <a:t>An external security threat occurs when someone outside your network creates a security threat to your network.</a:t>
            </a:r>
            <a:endParaRPr sz="2400">
              <a:latin typeface="Tahoma"/>
              <a:ea typeface="Tahoma"/>
              <a:cs typeface="Tahoma"/>
              <a:sym typeface="Tahoma"/>
            </a:endParaRPr>
          </a:p>
          <a:p>
            <a:pPr indent="-381000" lvl="2" marL="1371600" rtl="0" algn="l">
              <a:spcBef>
                <a:spcPts val="0"/>
              </a:spcBef>
              <a:spcAft>
                <a:spcPts val="0"/>
              </a:spcAft>
              <a:buSzPts val="2400"/>
              <a:buFont typeface="Tahoma"/>
              <a:buAutoNum type="romanLcPeriod"/>
            </a:pPr>
            <a:r>
              <a:rPr lang="en-US" sz="2400">
                <a:latin typeface="Tahoma"/>
                <a:ea typeface="Tahoma"/>
                <a:cs typeface="Tahoma"/>
                <a:sym typeface="Tahoma"/>
              </a:rPr>
              <a:t>Internal users</a:t>
            </a:r>
            <a:endParaRPr sz="2400">
              <a:latin typeface="Tahoma"/>
              <a:ea typeface="Tahoma"/>
              <a:cs typeface="Tahoma"/>
              <a:sym typeface="Tahoma"/>
            </a:endParaRPr>
          </a:p>
          <a:p>
            <a:pPr indent="-381000" lvl="3" marL="1828800" rtl="0" algn="l">
              <a:spcBef>
                <a:spcPts val="0"/>
              </a:spcBef>
              <a:spcAft>
                <a:spcPts val="0"/>
              </a:spcAft>
              <a:buSzPts val="2400"/>
              <a:buFont typeface="Tahoma"/>
              <a:buChar char="●"/>
            </a:pPr>
            <a:r>
              <a:rPr lang="en-US" sz="2400">
                <a:latin typeface="Tahoma"/>
                <a:ea typeface="Tahoma"/>
                <a:cs typeface="Tahoma"/>
                <a:sym typeface="Tahoma"/>
              </a:rPr>
              <a:t>An internal security threat occurs when someone from inside your network creates a security threat to your network.</a:t>
            </a:r>
            <a:endParaRPr sz="2400">
              <a:latin typeface="Tahoma"/>
              <a:ea typeface="Tahoma"/>
              <a:cs typeface="Tahoma"/>
              <a:sym typeface="Tahoma"/>
            </a:endParaRPr>
          </a:p>
          <a:p>
            <a:pPr indent="0" lvl="0" marL="0" rtl="0" algn="l">
              <a:spcBef>
                <a:spcPts val="0"/>
              </a:spcBef>
              <a:spcAft>
                <a:spcPts val="0"/>
              </a:spcAft>
              <a:buNone/>
            </a:pPr>
            <a:r>
              <a:t/>
            </a:r>
            <a:endParaRPr sz="2400">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Categories of Threats</a:t>
            </a:r>
            <a:endParaRPr/>
          </a:p>
        </p:txBody>
      </p:sp>
      <p:sp>
        <p:nvSpPr>
          <p:cNvPr id="172" name="Google Shape;172;p26"/>
          <p:cNvSpPr txBox="1"/>
          <p:nvPr/>
        </p:nvSpPr>
        <p:spPr>
          <a:xfrm>
            <a:off x="795775" y="1874750"/>
            <a:ext cx="7863000" cy="44289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Clr>
                <a:srgbClr val="0000FF"/>
              </a:buClr>
              <a:buSzPts val="2400"/>
              <a:buFont typeface="Tahoma"/>
              <a:buChar char="■"/>
            </a:pPr>
            <a:r>
              <a:rPr b="1" lang="en-US" sz="2400">
                <a:latin typeface="Tahoma"/>
                <a:ea typeface="Tahoma"/>
                <a:cs typeface="Tahoma"/>
                <a:sym typeface="Tahoma"/>
              </a:rPr>
              <a:t>Unstructured and Structured Threats</a:t>
            </a:r>
            <a:endParaRPr b="1" sz="2400">
              <a:latin typeface="Tahoma"/>
              <a:ea typeface="Tahoma"/>
              <a:cs typeface="Tahoma"/>
              <a:sym typeface="Tahoma"/>
            </a:endParaRPr>
          </a:p>
          <a:p>
            <a:pPr indent="-381000" lvl="1" marL="914400" rtl="0" algn="just">
              <a:spcBef>
                <a:spcPts val="0"/>
              </a:spcBef>
              <a:spcAft>
                <a:spcPts val="0"/>
              </a:spcAft>
              <a:buSzPts val="2400"/>
              <a:buFont typeface="Tahoma"/>
              <a:buChar char="○"/>
            </a:pPr>
            <a:r>
              <a:rPr lang="en-US" sz="2400">
                <a:latin typeface="Tahoma"/>
                <a:ea typeface="Tahoma"/>
                <a:cs typeface="Tahoma"/>
                <a:sym typeface="Tahoma"/>
              </a:rPr>
              <a:t>General methods of security threats fall under two categories:</a:t>
            </a:r>
            <a:endParaRPr sz="2400">
              <a:latin typeface="Tahoma"/>
              <a:ea typeface="Tahoma"/>
              <a:cs typeface="Tahoma"/>
              <a:sym typeface="Tahoma"/>
            </a:endParaRPr>
          </a:p>
          <a:p>
            <a:pPr indent="-381000" lvl="2" marL="1371600" rtl="0" algn="just">
              <a:spcBef>
                <a:spcPts val="0"/>
              </a:spcBef>
              <a:spcAft>
                <a:spcPts val="0"/>
              </a:spcAft>
              <a:buSzPts val="2400"/>
              <a:buFont typeface="Tahoma"/>
              <a:buAutoNum type="romanLcPeriod"/>
            </a:pPr>
            <a:r>
              <a:rPr lang="en-US" sz="2400">
                <a:latin typeface="Tahoma"/>
                <a:ea typeface="Tahoma"/>
                <a:cs typeface="Tahoma"/>
                <a:sym typeface="Tahoma"/>
              </a:rPr>
              <a:t>Unstructured threats</a:t>
            </a:r>
            <a:endParaRPr sz="2400">
              <a:latin typeface="Tahoma"/>
              <a:ea typeface="Tahoma"/>
              <a:cs typeface="Tahoma"/>
              <a:sym typeface="Tahoma"/>
            </a:endParaRPr>
          </a:p>
          <a:p>
            <a:pPr indent="-381000" lvl="3" marL="1828800" rtl="0" algn="just">
              <a:spcBef>
                <a:spcPts val="0"/>
              </a:spcBef>
              <a:spcAft>
                <a:spcPts val="0"/>
              </a:spcAft>
              <a:buSzPts val="2400"/>
              <a:buFont typeface="Tahoma"/>
              <a:buChar char="●"/>
            </a:pPr>
            <a:r>
              <a:rPr lang="en-US" sz="2400">
                <a:latin typeface="Tahoma"/>
                <a:ea typeface="Tahoma"/>
                <a:cs typeface="Tahoma"/>
                <a:sym typeface="Tahoma"/>
              </a:rPr>
              <a:t>An unstructured security threat is one created by an inexperienced person who is trying to gain access to your network.</a:t>
            </a:r>
            <a:endParaRPr sz="2400">
              <a:latin typeface="Tahoma"/>
              <a:ea typeface="Tahoma"/>
              <a:cs typeface="Tahoma"/>
              <a:sym typeface="Tahoma"/>
            </a:endParaRPr>
          </a:p>
          <a:p>
            <a:pPr indent="-381000" lvl="2" marL="1371600" rtl="0" algn="just">
              <a:spcBef>
                <a:spcPts val="0"/>
              </a:spcBef>
              <a:spcAft>
                <a:spcPts val="0"/>
              </a:spcAft>
              <a:buSzPts val="2400"/>
              <a:buFont typeface="Tahoma"/>
              <a:buAutoNum type="romanLcPeriod"/>
            </a:pPr>
            <a:r>
              <a:rPr lang="en-US" sz="2400">
                <a:latin typeface="Tahoma"/>
                <a:ea typeface="Tahoma"/>
                <a:cs typeface="Tahoma"/>
                <a:sym typeface="Tahoma"/>
              </a:rPr>
              <a:t>Structured threats</a:t>
            </a:r>
            <a:endParaRPr sz="2400">
              <a:latin typeface="Tahoma"/>
              <a:ea typeface="Tahoma"/>
              <a:cs typeface="Tahoma"/>
              <a:sym typeface="Tahoma"/>
            </a:endParaRPr>
          </a:p>
          <a:p>
            <a:pPr indent="-381000" lvl="3" marL="1828800" rtl="0" algn="just">
              <a:spcBef>
                <a:spcPts val="0"/>
              </a:spcBef>
              <a:spcAft>
                <a:spcPts val="0"/>
              </a:spcAft>
              <a:buSzPts val="2400"/>
              <a:buFont typeface="Tahoma"/>
              <a:buChar char="●"/>
            </a:pPr>
            <a:r>
              <a:rPr lang="en-US" sz="2400">
                <a:latin typeface="Tahoma"/>
                <a:ea typeface="Tahoma"/>
                <a:cs typeface="Tahoma"/>
                <a:sym typeface="Tahoma"/>
              </a:rPr>
              <a:t>A structured security threat, on the other hand, is implemented by a technically skilled person who is trying to gain access to your network.</a:t>
            </a:r>
            <a:endParaRPr sz="2400">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Types</a:t>
            </a:r>
            <a:r>
              <a:rPr lang="en-US"/>
              <a:t> of Threats</a:t>
            </a:r>
            <a:endParaRPr/>
          </a:p>
        </p:txBody>
      </p:sp>
      <p:sp>
        <p:nvSpPr>
          <p:cNvPr id="178" name="Google Shape;178;p27"/>
          <p:cNvSpPr txBox="1"/>
          <p:nvPr/>
        </p:nvSpPr>
        <p:spPr>
          <a:xfrm>
            <a:off x="795775" y="1874750"/>
            <a:ext cx="7863000" cy="44289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Clr>
                <a:srgbClr val="0000FF"/>
              </a:buClr>
              <a:buSzPts val="2400"/>
              <a:buFont typeface="Tahoma"/>
              <a:buChar char="■"/>
            </a:pPr>
            <a:r>
              <a:rPr b="1" lang="en-US" sz="2400">
                <a:latin typeface="Tahoma"/>
                <a:ea typeface="Tahoma"/>
                <a:cs typeface="Tahoma"/>
                <a:sym typeface="Tahoma"/>
              </a:rPr>
              <a:t>Worms</a:t>
            </a:r>
            <a:endParaRPr b="1" sz="2400">
              <a:latin typeface="Tahoma"/>
              <a:ea typeface="Tahoma"/>
              <a:cs typeface="Tahoma"/>
              <a:sym typeface="Tahoma"/>
            </a:endParaRPr>
          </a:p>
          <a:p>
            <a:pPr indent="0" lvl="0" marL="914400" rtl="0" algn="just">
              <a:spcBef>
                <a:spcPts val="0"/>
              </a:spcBef>
              <a:spcAft>
                <a:spcPts val="0"/>
              </a:spcAft>
              <a:buNone/>
            </a:pPr>
            <a:r>
              <a:rPr lang="en-US" sz="2400">
                <a:solidFill>
                  <a:schemeClr val="dk1"/>
                </a:solidFill>
                <a:latin typeface="Tahoma"/>
                <a:ea typeface="Tahoma"/>
                <a:cs typeface="Tahoma"/>
                <a:sym typeface="Tahoma"/>
              </a:rPr>
              <a:t>This malicious program category largely exploits operating system vulnerabilities to spread itself.</a:t>
            </a:r>
            <a:endParaRPr b="1" sz="2400">
              <a:latin typeface="Tahoma"/>
              <a:ea typeface="Tahoma"/>
              <a:cs typeface="Tahoma"/>
              <a:sym typeface="Tahoma"/>
            </a:endParaRPr>
          </a:p>
          <a:p>
            <a:pPr indent="-381000" lvl="0" marL="457200" rtl="0" algn="just">
              <a:spcBef>
                <a:spcPts val="0"/>
              </a:spcBef>
              <a:spcAft>
                <a:spcPts val="0"/>
              </a:spcAft>
              <a:buClr>
                <a:srgbClr val="0000FF"/>
              </a:buClr>
              <a:buSzPts val="2400"/>
              <a:buFont typeface="Tahoma"/>
              <a:buChar char="■"/>
            </a:pPr>
            <a:r>
              <a:rPr b="1" lang="en-US" sz="2400">
                <a:latin typeface="Tahoma"/>
                <a:ea typeface="Tahoma"/>
                <a:cs typeface="Tahoma"/>
                <a:sym typeface="Tahoma"/>
              </a:rPr>
              <a:t>Viruses</a:t>
            </a:r>
            <a:endParaRPr b="1" sz="2400">
              <a:latin typeface="Tahoma"/>
              <a:ea typeface="Tahoma"/>
              <a:cs typeface="Tahoma"/>
              <a:sym typeface="Tahoma"/>
            </a:endParaRPr>
          </a:p>
          <a:p>
            <a:pPr indent="0" lvl="0" marL="914400" rtl="0" algn="just">
              <a:spcBef>
                <a:spcPts val="0"/>
              </a:spcBef>
              <a:spcAft>
                <a:spcPts val="0"/>
              </a:spcAft>
              <a:buNone/>
            </a:pPr>
            <a:r>
              <a:rPr lang="en-US" sz="2400">
                <a:latin typeface="Tahoma"/>
                <a:ea typeface="Tahoma"/>
                <a:cs typeface="Tahoma"/>
                <a:sym typeface="Tahoma"/>
              </a:rPr>
              <a:t>Programs that infected other programs, adding their own code to them to gain control of the infected files when they are opened.</a:t>
            </a:r>
            <a:endParaRPr sz="2400">
              <a:latin typeface="Tahoma"/>
              <a:ea typeface="Tahoma"/>
              <a:cs typeface="Tahoma"/>
              <a:sym typeface="Tahoma"/>
            </a:endParaRPr>
          </a:p>
          <a:p>
            <a:pPr indent="-381000" lvl="0" marL="457200" rtl="0" algn="just">
              <a:spcBef>
                <a:spcPts val="0"/>
              </a:spcBef>
              <a:spcAft>
                <a:spcPts val="0"/>
              </a:spcAft>
              <a:buClr>
                <a:srgbClr val="0000FF"/>
              </a:buClr>
              <a:buSzPts val="2400"/>
              <a:buFont typeface="Tahoma"/>
              <a:buChar char="■"/>
            </a:pPr>
            <a:r>
              <a:rPr b="1" lang="en-US" sz="2400">
                <a:latin typeface="Tahoma"/>
                <a:ea typeface="Tahoma"/>
                <a:cs typeface="Tahoma"/>
                <a:sym typeface="Tahoma"/>
              </a:rPr>
              <a:t>Trojans</a:t>
            </a:r>
            <a:endParaRPr b="1" sz="2400">
              <a:latin typeface="Tahoma"/>
              <a:ea typeface="Tahoma"/>
              <a:cs typeface="Tahoma"/>
              <a:sym typeface="Tahoma"/>
            </a:endParaRPr>
          </a:p>
          <a:p>
            <a:pPr indent="0" lvl="0" marL="914400" rtl="0" algn="just">
              <a:spcBef>
                <a:spcPts val="0"/>
              </a:spcBef>
              <a:spcAft>
                <a:spcPts val="0"/>
              </a:spcAft>
              <a:buNone/>
            </a:pPr>
            <a:r>
              <a:rPr lang="en-US" sz="2400">
                <a:latin typeface="Tahoma"/>
                <a:ea typeface="Tahoma"/>
                <a:cs typeface="Tahoma"/>
                <a:sym typeface="Tahoma"/>
              </a:rPr>
              <a:t>Programs that carry out unauthorized actions on computers, such as deleting information on drives, making the system hang, stealing confidential information, etc.</a:t>
            </a:r>
            <a:endParaRPr sz="2400">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Types of Threats</a:t>
            </a:r>
            <a:endParaRPr/>
          </a:p>
        </p:txBody>
      </p:sp>
      <p:sp>
        <p:nvSpPr>
          <p:cNvPr id="184" name="Google Shape;184;p28"/>
          <p:cNvSpPr txBox="1"/>
          <p:nvPr/>
        </p:nvSpPr>
        <p:spPr>
          <a:xfrm>
            <a:off x="795775" y="1874750"/>
            <a:ext cx="7863000" cy="44289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Clr>
                <a:srgbClr val="0000FF"/>
              </a:buClr>
              <a:buSzPts val="2400"/>
              <a:buFont typeface="Tahoma"/>
              <a:buChar char="■"/>
            </a:pPr>
            <a:r>
              <a:rPr b="1" lang="en-US" sz="2400">
                <a:latin typeface="Tahoma"/>
                <a:ea typeface="Tahoma"/>
                <a:cs typeface="Tahoma"/>
                <a:sym typeface="Tahoma"/>
              </a:rPr>
              <a:t>Spyware</a:t>
            </a:r>
            <a:endParaRPr b="1" sz="2400">
              <a:latin typeface="Tahoma"/>
              <a:ea typeface="Tahoma"/>
              <a:cs typeface="Tahoma"/>
              <a:sym typeface="Tahoma"/>
            </a:endParaRPr>
          </a:p>
          <a:p>
            <a:pPr indent="0" lvl="0" marL="914400" rtl="0" algn="just">
              <a:spcBef>
                <a:spcPts val="0"/>
              </a:spcBef>
              <a:spcAft>
                <a:spcPts val="0"/>
              </a:spcAft>
              <a:buNone/>
            </a:pPr>
            <a:r>
              <a:rPr lang="en-US" sz="2400">
                <a:solidFill>
                  <a:schemeClr val="dk1"/>
                </a:solidFill>
                <a:latin typeface="Tahoma"/>
                <a:ea typeface="Tahoma"/>
                <a:cs typeface="Tahoma"/>
                <a:sym typeface="Tahoma"/>
              </a:rPr>
              <a:t>Software that collects information about a particular user or organization without their knowledge. You might never guess that you have spyware installed on your computer.</a:t>
            </a:r>
            <a:endParaRPr b="1" sz="2400">
              <a:latin typeface="Tahoma"/>
              <a:ea typeface="Tahoma"/>
              <a:cs typeface="Tahoma"/>
              <a:sym typeface="Tahoma"/>
            </a:endParaRPr>
          </a:p>
          <a:p>
            <a:pPr indent="-381000" lvl="0" marL="457200" rtl="0" algn="just">
              <a:spcBef>
                <a:spcPts val="0"/>
              </a:spcBef>
              <a:spcAft>
                <a:spcPts val="0"/>
              </a:spcAft>
              <a:buClr>
                <a:srgbClr val="0000FF"/>
              </a:buClr>
              <a:buSzPts val="2400"/>
              <a:buFont typeface="Tahoma"/>
              <a:buChar char="■"/>
            </a:pPr>
            <a:r>
              <a:rPr b="1" lang="en-US" sz="2400">
                <a:latin typeface="Tahoma"/>
                <a:ea typeface="Tahoma"/>
                <a:cs typeface="Tahoma"/>
                <a:sym typeface="Tahoma"/>
              </a:rPr>
              <a:t>Riskware</a:t>
            </a:r>
            <a:endParaRPr b="1" sz="2400">
              <a:latin typeface="Tahoma"/>
              <a:ea typeface="Tahoma"/>
              <a:cs typeface="Tahoma"/>
              <a:sym typeface="Tahoma"/>
            </a:endParaRPr>
          </a:p>
          <a:p>
            <a:pPr indent="0" lvl="0" marL="914400" rtl="0" algn="just">
              <a:spcBef>
                <a:spcPts val="0"/>
              </a:spcBef>
              <a:spcAft>
                <a:spcPts val="0"/>
              </a:spcAft>
              <a:buNone/>
            </a:pPr>
            <a:r>
              <a:rPr lang="en-US" sz="2400">
                <a:latin typeface="Tahoma"/>
                <a:ea typeface="Tahoma"/>
                <a:cs typeface="Tahoma"/>
                <a:sym typeface="Tahoma"/>
              </a:rPr>
              <a:t>Potentially dangerous applications include software that has not malicious features but could form part of the development environment for malicious programs or could be used by hackers as auxiliary components for malicious programs.</a:t>
            </a:r>
            <a:endParaRPr sz="2400">
              <a:latin typeface="Tahoma"/>
              <a:ea typeface="Tahoma"/>
              <a:cs typeface="Tahoma"/>
              <a:sym typeface="Tahoma"/>
            </a:endParaRPr>
          </a:p>
          <a:p>
            <a:pPr indent="0" lvl="0" marL="0" rtl="0" algn="just">
              <a:spcBef>
                <a:spcPts val="0"/>
              </a:spcBef>
              <a:spcAft>
                <a:spcPts val="0"/>
              </a:spcAft>
              <a:buNone/>
            </a:pPr>
            <a:r>
              <a:t/>
            </a:r>
            <a:endParaRPr sz="2400">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Types of Threats</a:t>
            </a:r>
            <a:endParaRPr/>
          </a:p>
        </p:txBody>
      </p:sp>
      <p:sp>
        <p:nvSpPr>
          <p:cNvPr id="190" name="Google Shape;190;p29"/>
          <p:cNvSpPr txBox="1"/>
          <p:nvPr/>
        </p:nvSpPr>
        <p:spPr>
          <a:xfrm>
            <a:off x="795775" y="1874750"/>
            <a:ext cx="7863000" cy="4428900"/>
          </a:xfrm>
          <a:prstGeom prst="rect">
            <a:avLst/>
          </a:prstGeom>
          <a:noFill/>
          <a:ln>
            <a:noFill/>
          </a:ln>
        </p:spPr>
        <p:txBody>
          <a:bodyPr anchorCtr="0" anchor="t" bIns="91425" lIns="91425" spcFirstLastPara="1" rIns="91425" wrap="square" tIns="91425">
            <a:noAutofit/>
          </a:bodyPr>
          <a:lstStyle/>
          <a:p>
            <a:pPr indent="-381000" lvl="0" marL="457200" rtl="0" algn="just">
              <a:spcBef>
                <a:spcPts val="0"/>
              </a:spcBef>
              <a:spcAft>
                <a:spcPts val="0"/>
              </a:spcAft>
              <a:buClr>
                <a:srgbClr val="0000FF"/>
              </a:buClr>
              <a:buSzPts val="2400"/>
              <a:buFont typeface="Tahoma"/>
              <a:buChar char="■"/>
            </a:pPr>
            <a:r>
              <a:rPr b="1" lang="en-US" sz="2400">
                <a:latin typeface="Tahoma"/>
                <a:ea typeface="Tahoma"/>
                <a:cs typeface="Tahoma"/>
                <a:sym typeface="Tahoma"/>
              </a:rPr>
              <a:t>Rootkits</a:t>
            </a:r>
            <a:endParaRPr b="1" sz="2400">
              <a:latin typeface="Tahoma"/>
              <a:ea typeface="Tahoma"/>
              <a:cs typeface="Tahoma"/>
              <a:sym typeface="Tahoma"/>
            </a:endParaRPr>
          </a:p>
          <a:p>
            <a:pPr indent="0" lvl="0" marL="914400" rtl="0" algn="just">
              <a:spcBef>
                <a:spcPts val="0"/>
              </a:spcBef>
              <a:spcAft>
                <a:spcPts val="0"/>
              </a:spcAft>
              <a:buNone/>
            </a:pPr>
            <a:r>
              <a:rPr lang="en-US" sz="2400">
                <a:latin typeface="Tahoma"/>
                <a:ea typeface="Tahoma"/>
                <a:cs typeface="Tahoma"/>
                <a:sym typeface="Tahoma"/>
              </a:rPr>
              <a:t>Utilities used to conceal malicious activity. They mask malicious programs to keep anti-virus programs from detecting them. </a:t>
            </a:r>
            <a:endParaRPr sz="2400">
              <a:latin typeface="Tahoma"/>
              <a:ea typeface="Tahoma"/>
              <a:cs typeface="Tahoma"/>
              <a:sym typeface="Tahoma"/>
            </a:endParaRPr>
          </a:p>
          <a:p>
            <a:pPr indent="0" lvl="0" marL="914400" rtl="0" algn="just">
              <a:spcBef>
                <a:spcPts val="0"/>
              </a:spcBef>
              <a:spcAft>
                <a:spcPts val="0"/>
              </a:spcAft>
              <a:buNone/>
            </a:pPr>
            <a:r>
              <a:t/>
            </a:r>
            <a:endParaRPr sz="2400">
              <a:latin typeface="Tahoma"/>
              <a:ea typeface="Tahoma"/>
              <a:cs typeface="Tahoma"/>
              <a:sym typeface="Tahoma"/>
            </a:endParaRPr>
          </a:p>
          <a:p>
            <a:pPr indent="0" lvl="0" marL="914400" rtl="0" algn="just">
              <a:spcBef>
                <a:spcPts val="0"/>
              </a:spcBef>
              <a:spcAft>
                <a:spcPts val="0"/>
              </a:spcAft>
              <a:buNone/>
            </a:pPr>
            <a:r>
              <a:rPr lang="en-US" sz="2400">
                <a:latin typeface="Tahoma"/>
                <a:ea typeface="Tahoma"/>
                <a:cs typeface="Tahoma"/>
                <a:sym typeface="Tahoma"/>
              </a:rPr>
              <a:t>Rootkits modify the operating system on the computer and alter its basic functions to hide its own existence and actions that the hacker undertakes on the infected computer.</a:t>
            </a:r>
            <a:endParaRPr sz="2400">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a:t>
            </a:r>
            <a:r>
              <a:rPr lang="en-US"/>
              <a:t>ources of Threats in IT </a:t>
            </a:r>
            <a:endParaRPr/>
          </a:p>
        </p:txBody>
      </p:sp>
      <p:sp>
        <p:nvSpPr>
          <p:cNvPr id="196" name="Google Shape;196;p30"/>
          <p:cNvSpPr txBox="1"/>
          <p:nvPr/>
        </p:nvSpPr>
        <p:spPr>
          <a:xfrm>
            <a:off x="795775" y="1860225"/>
            <a:ext cx="7863000" cy="4359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0000FF"/>
              </a:buClr>
              <a:buSzPts val="2400"/>
              <a:buFont typeface="Tahoma"/>
              <a:buChar char="■"/>
            </a:pPr>
            <a:r>
              <a:rPr lang="en-US" sz="2400">
                <a:latin typeface="Tahoma"/>
                <a:ea typeface="Tahoma"/>
                <a:cs typeface="Tahoma"/>
                <a:sym typeface="Tahoma"/>
              </a:rPr>
              <a:t>The sources of security threats in IT can be categorized as </a:t>
            </a:r>
            <a:r>
              <a:rPr b="1" lang="en-US" sz="2400">
                <a:latin typeface="Tahoma"/>
                <a:ea typeface="Tahoma"/>
                <a:cs typeface="Tahoma"/>
                <a:sym typeface="Tahoma"/>
              </a:rPr>
              <a:t>External </a:t>
            </a:r>
            <a:r>
              <a:rPr b="1" lang="en-US" sz="2400">
                <a:latin typeface="Tahoma"/>
                <a:ea typeface="Tahoma"/>
                <a:cs typeface="Tahoma"/>
                <a:sym typeface="Tahoma"/>
              </a:rPr>
              <a:t>sources</a:t>
            </a:r>
            <a:r>
              <a:rPr lang="en-US" sz="2400">
                <a:latin typeface="Tahoma"/>
                <a:ea typeface="Tahoma"/>
                <a:cs typeface="Tahoma"/>
                <a:sym typeface="Tahoma"/>
              </a:rPr>
              <a:t> and </a:t>
            </a:r>
            <a:r>
              <a:rPr b="1" lang="en-US" sz="2400">
                <a:latin typeface="Tahoma"/>
                <a:ea typeface="Tahoma"/>
                <a:cs typeface="Tahoma"/>
                <a:sym typeface="Tahoma"/>
              </a:rPr>
              <a:t>Internal </a:t>
            </a:r>
            <a:r>
              <a:rPr b="1" lang="en-US" sz="2400">
                <a:latin typeface="Tahoma"/>
                <a:ea typeface="Tahoma"/>
                <a:cs typeface="Tahoma"/>
                <a:sym typeface="Tahoma"/>
              </a:rPr>
              <a:t>sources</a:t>
            </a:r>
            <a:r>
              <a:rPr lang="en-US" sz="2400">
                <a:latin typeface="Tahoma"/>
                <a:ea typeface="Tahoma"/>
                <a:cs typeface="Tahoma"/>
                <a:sym typeface="Tahoma"/>
              </a:rPr>
              <a:t>, </a:t>
            </a:r>
            <a:endParaRPr b="1" sz="2400">
              <a:latin typeface="Tahoma"/>
              <a:ea typeface="Tahoma"/>
              <a:cs typeface="Tahoma"/>
              <a:sym typeface="Tahoma"/>
            </a:endParaRPr>
          </a:p>
          <a:p>
            <a:pPr indent="-381000" lvl="1" marL="914400" rtl="0" algn="l">
              <a:spcBef>
                <a:spcPts val="0"/>
              </a:spcBef>
              <a:spcAft>
                <a:spcPts val="0"/>
              </a:spcAft>
              <a:buSzPts val="2400"/>
              <a:buFont typeface="Tahoma"/>
              <a:buChar char="○"/>
            </a:pPr>
            <a:r>
              <a:rPr lang="en-US" sz="2400">
                <a:latin typeface="Tahoma"/>
                <a:ea typeface="Tahoma"/>
                <a:cs typeface="Tahoma"/>
                <a:sym typeface="Tahoma"/>
              </a:rPr>
              <a:t>Security threats can come from two locations:</a:t>
            </a:r>
            <a:endParaRPr sz="2400">
              <a:latin typeface="Tahoma"/>
              <a:ea typeface="Tahoma"/>
              <a:cs typeface="Tahoma"/>
              <a:sym typeface="Tahoma"/>
            </a:endParaRPr>
          </a:p>
          <a:p>
            <a:pPr indent="-381000" lvl="2" marL="1371600" rtl="0" algn="l">
              <a:spcBef>
                <a:spcPts val="0"/>
              </a:spcBef>
              <a:spcAft>
                <a:spcPts val="0"/>
              </a:spcAft>
              <a:buSzPts val="2400"/>
              <a:buFont typeface="Tahoma"/>
              <a:buAutoNum type="romanLcPeriod"/>
            </a:pPr>
            <a:r>
              <a:rPr lang="en-US" sz="2400">
                <a:latin typeface="Tahoma"/>
                <a:ea typeface="Tahoma"/>
                <a:cs typeface="Tahoma"/>
                <a:sym typeface="Tahoma"/>
              </a:rPr>
              <a:t>External users</a:t>
            </a:r>
            <a:endParaRPr sz="2400">
              <a:latin typeface="Tahoma"/>
              <a:ea typeface="Tahoma"/>
              <a:cs typeface="Tahoma"/>
              <a:sym typeface="Tahoma"/>
            </a:endParaRPr>
          </a:p>
          <a:p>
            <a:pPr indent="-381000" lvl="3" marL="1828800" rtl="0" algn="l">
              <a:lnSpc>
                <a:spcPct val="115000"/>
              </a:lnSpc>
              <a:spcBef>
                <a:spcPts val="0"/>
              </a:spcBef>
              <a:spcAft>
                <a:spcPts val="0"/>
              </a:spcAft>
              <a:buSzPts val="2400"/>
              <a:buFont typeface="Tahoma"/>
              <a:buChar char="●"/>
            </a:pPr>
            <a:r>
              <a:rPr lang="en-US" sz="2400">
                <a:latin typeface="Tahoma"/>
                <a:ea typeface="Tahoma"/>
                <a:cs typeface="Tahoma"/>
                <a:sym typeface="Tahoma"/>
              </a:rPr>
              <a:t>An external security threat occurs when someone outside your network creates a security threat to your network.</a:t>
            </a:r>
            <a:endParaRPr sz="2400">
              <a:latin typeface="Tahoma"/>
              <a:ea typeface="Tahoma"/>
              <a:cs typeface="Tahoma"/>
              <a:sym typeface="Tahoma"/>
            </a:endParaRPr>
          </a:p>
          <a:p>
            <a:pPr indent="-381000" lvl="3" marL="1828800" rtl="0" algn="l">
              <a:lnSpc>
                <a:spcPct val="115000"/>
              </a:lnSpc>
              <a:spcBef>
                <a:spcPts val="0"/>
              </a:spcBef>
              <a:spcAft>
                <a:spcPts val="0"/>
              </a:spcAft>
              <a:buSzPts val="2400"/>
              <a:buFont typeface="Tahoma"/>
              <a:buChar char="●"/>
            </a:pPr>
            <a:r>
              <a:rPr lang="en-US" sz="2400">
                <a:latin typeface="Tahoma"/>
                <a:ea typeface="Tahoma"/>
                <a:cs typeface="Tahoma"/>
                <a:sym typeface="Tahoma"/>
              </a:rPr>
              <a:t>External, including cyber criminals, hackers, internet scams, unprincipled partners, and criminal structures.</a:t>
            </a:r>
            <a:endParaRPr sz="2400">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a:t>
            </a:r>
            <a:r>
              <a:rPr lang="en-US"/>
              <a:t>ources of Threats in IT </a:t>
            </a:r>
            <a:endParaRPr/>
          </a:p>
        </p:txBody>
      </p:sp>
      <p:sp>
        <p:nvSpPr>
          <p:cNvPr id="202" name="Google Shape;202;p31"/>
          <p:cNvSpPr txBox="1"/>
          <p:nvPr/>
        </p:nvSpPr>
        <p:spPr>
          <a:xfrm>
            <a:off x="785300" y="1843350"/>
            <a:ext cx="8051700" cy="4764000"/>
          </a:xfrm>
          <a:prstGeom prst="rect">
            <a:avLst/>
          </a:prstGeom>
          <a:noFill/>
          <a:ln>
            <a:noFill/>
          </a:ln>
        </p:spPr>
        <p:txBody>
          <a:bodyPr anchorCtr="0" anchor="t" bIns="91425" lIns="91425" spcFirstLastPara="1" rIns="91425" wrap="square" tIns="91425">
            <a:noAutofit/>
          </a:bodyPr>
          <a:lstStyle/>
          <a:p>
            <a:pPr indent="-381000" lvl="2" marL="1371600" rtl="0" algn="l">
              <a:spcBef>
                <a:spcPts val="0"/>
              </a:spcBef>
              <a:spcAft>
                <a:spcPts val="0"/>
              </a:spcAft>
              <a:buSzPts val="2400"/>
              <a:buFont typeface="Tahoma"/>
              <a:buAutoNum type="romanLcPeriod" startAt="2"/>
            </a:pPr>
            <a:r>
              <a:rPr lang="en-US" sz="2400">
                <a:latin typeface="Tahoma"/>
                <a:ea typeface="Tahoma"/>
                <a:cs typeface="Tahoma"/>
                <a:sym typeface="Tahoma"/>
              </a:rPr>
              <a:t>Internal users</a:t>
            </a:r>
            <a:endParaRPr sz="2400">
              <a:latin typeface="Tahoma"/>
              <a:ea typeface="Tahoma"/>
              <a:cs typeface="Tahoma"/>
              <a:sym typeface="Tahoma"/>
            </a:endParaRPr>
          </a:p>
          <a:p>
            <a:pPr indent="-381000" lvl="3" marL="1828800" rtl="0" algn="l">
              <a:lnSpc>
                <a:spcPct val="115000"/>
              </a:lnSpc>
              <a:spcBef>
                <a:spcPts val="0"/>
              </a:spcBef>
              <a:spcAft>
                <a:spcPts val="0"/>
              </a:spcAft>
              <a:buSzPts val="2400"/>
              <a:buFont typeface="Tahoma"/>
              <a:buChar char="●"/>
            </a:pPr>
            <a:r>
              <a:rPr lang="en-US" sz="2400">
                <a:latin typeface="Tahoma"/>
                <a:ea typeface="Tahoma"/>
                <a:cs typeface="Tahoma"/>
                <a:sym typeface="Tahoma"/>
              </a:rPr>
              <a:t>An internal security threat occurs when someone from inside your network creates a security threat to your network.</a:t>
            </a:r>
            <a:endParaRPr sz="2400">
              <a:latin typeface="Tahoma"/>
              <a:ea typeface="Tahoma"/>
              <a:cs typeface="Tahoma"/>
              <a:sym typeface="Tahoma"/>
            </a:endParaRPr>
          </a:p>
          <a:p>
            <a:pPr indent="-381000" lvl="3" marL="1828800" rtl="0" algn="l">
              <a:lnSpc>
                <a:spcPct val="115000"/>
              </a:lnSpc>
              <a:spcBef>
                <a:spcPts val="0"/>
              </a:spcBef>
              <a:spcAft>
                <a:spcPts val="0"/>
              </a:spcAft>
              <a:buSzPts val="2400"/>
              <a:buFont typeface="Tahoma"/>
              <a:buChar char="●"/>
            </a:pPr>
            <a:r>
              <a:rPr lang="en-US" sz="2400">
                <a:latin typeface="Tahoma"/>
                <a:ea typeface="Tahoma"/>
                <a:cs typeface="Tahoma"/>
                <a:sym typeface="Tahoma"/>
              </a:rPr>
              <a:t>Internal, including actions of company staff and users of home PCs. Actions taken by this group could be deliberate or accidental.</a:t>
            </a:r>
            <a:endParaRPr sz="2400">
              <a:latin typeface="Tahoma"/>
              <a:ea typeface="Tahoma"/>
              <a:cs typeface="Tahoma"/>
              <a:sym typeface="Tahoma"/>
            </a:endParaRPr>
          </a:p>
          <a:p>
            <a:pPr indent="0" lvl="0" marL="0" rtl="0" algn="l">
              <a:spcBef>
                <a:spcPts val="0"/>
              </a:spcBef>
              <a:spcAft>
                <a:spcPts val="0"/>
              </a:spcAft>
              <a:buNone/>
            </a:pPr>
            <a:r>
              <a:t/>
            </a:r>
            <a:endParaRPr sz="2400">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Sources of Threats in IT </a:t>
            </a:r>
            <a:endParaRPr/>
          </a:p>
        </p:txBody>
      </p:sp>
      <p:sp>
        <p:nvSpPr>
          <p:cNvPr id="208" name="Google Shape;208;p32"/>
          <p:cNvSpPr txBox="1"/>
          <p:nvPr/>
        </p:nvSpPr>
        <p:spPr>
          <a:xfrm>
            <a:off x="785300" y="1843350"/>
            <a:ext cx="8051700" cy="4764000"/>
          </a:xfrm>
          <a:prstGeom prst="rect">
            <a:avLst/>
          </a:prstGeom>
          <a:noFill/>
          <a:ln>
            <a:noFill/>
          </a:ln>
        </p:spPr>
        <p:txBody>
          <a:bodyPr anchorCtr="0" anchor="t" bIns="91425" lIns="91425" spcFirstLastPara="1" rIns="91425" wrap="square" tIns="91425">
            <a:noAutofit/>
          </a:bodyPr>
          <a:lstStyle/>
          <a:p>
            <a:pPr indent="-381000" lvl="2" marL="1371600" rtl="0" algn="l">
              <a:spcBef>
                <a:spcPts val="0"/>
              </a:spcBef>
              <a:spcAft>
                <a:spcPts val="0"/>
              </a:spcAft>
              <a:buSzPts val="2400"/>
              <a:buFont typeface="Tahoma"/>
              <a:buAutoNum type="romanLcPeriod" startAt="2"/>
            </a:pPr>
            <a:r>
              <a:rPr lang="en-US" sz="2400">
                <a:latin typeface="Tahoma"/>
                <a:ea typeface="Tahoma"/>
                <a:cs typeface="Tahoma"/>
                <a:sym typeface="Tahoma"/>
              </a:rPr>
              <a:t>Internal users</a:t>
            </a:r>
            <a:endParaRPr sz="2400">
              <a:latin typeface="Tahoma"/>
              <a:ea typeface="Tahoma"/>
              <a:cs typeface="Tahoma"/>
              <a:sym typeface="Tahoma"/>
            </a:endParaRPr>
          </a:p>
          <a:p>
            <a:pPr indent="-381000" lvl="3" marL="1828800" rtl="0" algn="l">
              <a:spcBef>
                <a:spcPts val="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Interestingly, the CSI study has found that, of the 70 percent of the companies that had security breaches, 60 percent of these breaches come from internal sources. </a:t>
            </a:r>
            <a:endParaRPr sz="2400">
              <a:solidFill>
                <a:schemeClr val="dk1"/>
              </a:solidFill>
              <a:latin typeface="Tahoma"/>
              <a:ea typeface="Tahoma"/>
              <a:cs typeface="Tahoma"/>
              <a:sym typeface="Tahoma"/>
            </a:endParaRPr>
          </a:p>
          <a:p>
            <a:pPr indent="0" lvl="0" marL="0" rtl="0" algn="l">
              <a:spcBef>
                <a:spcPts val="0"/>
              </a:spcBef>
              <a:spcAft>
                <a:spcPts val="0"/>
              </a:spcAft>
              <a:buNone/>
            </a:pPr>
            <a:r>
              <a:t/>
            </a:r>
            <a:endParaRPr sz="2400">
              <a:latin typeface="Tahoma"/>
              <a:ea typeface="Tahoma"/>
              <a:cs typeface="Tahoma"/>
              <a:sym typeface="Tahoma"/>
            </a:endParaRPr>
          </a:p>
          <a:p>
            <a:pPr indent="0" lvl="0" marL="0" rtl="0" algn="l">
              <a:spcBef>
                <a:spcPts val="0"/>
              </a:spcBef>
              <a:spcAft>
                <a:spcPts val="0"/>
              </a:spcAft>
              <a:buNone/>
            </a:pPr>
            <a:r>
              <a:rPr b="1" lang="en-US" sz="2400">
                <a:latin typeface="Tahoma"/>
                <a:ea typeface="Tahoma"/>
                <a:cs typeface="Tahoma"/>
                <a:sym typeface="Tahoma"/>
              </a:rPr>
              <a:t>CAUTION</a:t>
            </a:r>
            <a:endParaRPr b="1" sz="2400">
              <a:latin typeface="Tahoma"/>
              <a:ea typeface="Tahoma"/>
              <a:cs typeface="Tahoma"/>
              <a:sym typeface="Tahoma"/>
            </a:endParaRPr>
          </a:p>
          <a:p>
            <a:pPr indent="0" lvl="0" marL="0" rtl="0" algn="l">
              <a:spcBef>
                <a:spcPts val="0"/>
              </a:spcBef>
              <a:spcAft>
                <a:spcPts val="0"/>
              </a:spcAft>
              <a:buNone/>
            </a:pPr>
            <a:r>
              <a:rPr lang="en-US" sz="2400">
                <a:latin typeface="Tahoma"/>
                <a:ea typeface="Tahoma"/>
                <a:cs typeface="Tahoma"/>
                <a:sym typeface="Tahoma"/>
              </a:rPr>
              <a:t>Most security threats are internal. Therefore, when you design a security solution, you must address this issue by using internal measures to protect important resources.</a:t>
            </a:r>
            <a:endParaRPr sz="2400">
              <a:latin typeface="Tahoma"/>
              <a:ea typeface="Tahoma"/>
              <a:cs typeface="Tahoma"/>
              <a:sym typeface="Tahoma"/>
            </a:endParaRPr>
          </a:p>
          <a:p>
            <a:pPr indent="0" lvl="0" marL="0" rtl="0" algn="l">
              <a:spcBef>
                <a:spcPts val="0"/>
              </a:spcBef>
              <a:spcAft>
                <a:spcPts val="0"/>
              </a:spcAft>
              <a:buNone/>
            </a:pPr>
            <a:r>
              <a:t/>
            </a:r>
            <a:endParaRPr sz="240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What is “Security”</a:t>
            </a:r>
            <a:endParaRPr/>
          </a:p>
        </p:txBody>
      </p:sp>
      <p:sp>
        <p:nvSpPr>
          <p:cNvPr id="105" name="Google Shape;105;p15"/>
          <p:cNvSpPr txBox="1"/>
          <p:nvPr>
            <p:ph idx="1" type="body"/>
          </p:nvPr>
        </p:nvSpPr>
        <p:spPr>
          <a:xfrm>
            <a:off x="810425" y="1774650"/>
            <a:ext cx="8144700" cy="4804800"/>
          </a:xfrm>
          <a:prstGeom prst="rect">
            <a:avLst/>
          </a:prstGeom>
        </p:spPr>
        <p:txBody>
          <a:bodyPr anchorCtr="0" anchor="t" bIns="45700" lIns="91425" spcFirstLastPara="1" rIns="91425" wrap="square" tIns="45700">
            <a:noAutofit/>
          </a:bodyPr>
          <a:lstStyle/>
          <a:p>
            <a:pPr indent="-406400" lvl="0" marL="457200" rtl="0" algn="l">
              <a:lnSpc>
                <a:spcPct val="90000"/>
              </a:lnSpc>
              <a:spcBef>
                <a:spcPts val="700"/>
              </a:spcBef>
              <a:spcAft>
                <a:spcPts val="0"/>
              </a:spcAft>
              <a:buSzPts val="2800"/>
              <a:buFont typeface="Arial"/>
              <a:buChar char="■"/>
            </a:pPr>
            <a:r>
              <a:rPr b="1" lang="en-US" sz="2800">
                <a:latin typeface="Arial"/>
                <a:ea typeface="Arial"/>
                <a:cs typeface="Arial"/>
                <a:sym typeface="Arial"/>
              </a:rPr>
              <a:t>Security </a:t>
            </a:r>
            <a:r>
              <a:rPr lang="en-US" sz="2800">
                <a:latin typeface="Arial"/>
                <a:ea typeface="Arial"/>
                <a:cs typeface="Arial"/>
                <a:sym typeface="Arial"/>
              </a:rPr>
              <a:t>can be defined as state of freedom from a danger, risk or attack.</a:t>
            </a:r>
            <a:endParaRPr sz="2800">
              <a:latin typeface="Arial"/>
              <a:ea typeface="Arial"/>
              <a:cs typeface="Arial"/>
              <a:sym typeface="Arial"/>
            </a:endParaRPr>
          </a:p>
          <a:p>
            <a:pPr indent="-406400" lvl="0" marL="457200" rtl="0" algn="l">
              <a:lnSpc>
                <a:spcPct val="90000"/>
              </a:lnSpc>
              <a:spcBef>
                <a:spcPts val="0"/>
              </a:spcBef>
              <a:spcAft>
                <a:spcPts val="0"/>
              </a:spcAft>
              <a:buSzPts val="2800"/>
              <a:buFont typeface="Arial"/>
              <a:buChar char="■"/>
            </a:pPr>
            <a:r>
              <a:rPr b="1" lang="en-US" sz="2800">
                <a:latin typeface="Arial"/>
                <a:ea typeface="Arial"/>
                <a:cs typeface="Arial"/>
                <a:sym typeface="Arial"/>
              </a:rPr>
              <a:t>Information security </a:t>
            </a:r>
            <a:r>
              <a:rPr lang="en-US" sz="2800">
                <a:latin typeface="Arial"/>
                <a:ea typeface="Arial"/>
                <a:cs typeface="Arial"/>
                <a:sym typeface="Arial"/>
              </a:rPr>
              <a:t>can be defined as the task of guarding information which is processed by a server, stored on a storage device, and transmitted over a network like Local Area Network or the public Internet.</a:t>
            </a:r>
            <a:endParaRPr sz="2800">
              <a:latin typeface="Arial"/>
              <a:ea typeface="Arial"/>
              <a:cs typeface="Arial"/>
              <a:sym typeface="Arial"/>
            </a:endParaRPr>
          </a:p>
          <a:p>
            <a:pPr indent="-406400" lvl="0" marL="457200" rtl="0" algn="l">
              <a:lnSpc>
                <a:spcPct val="90000"/>
              </a:lnSpc>
              <a:spcBef>
                <a:spcPts val="0"/>
              </a:spcBef>
              <a:spcAft>
                <a:spcPts val="0"/>
              </a:spcAft>
              <a:buSzPts val="2800"/>
              <a:buFont typeface="Arial"/>
              <a:buChar char="■"/>
            </a:pPr>
            <a:r>
              <a:rPr b="1" lang="en-US" sz="2800">
                <a:latin typeface="Arial"/>
                <a:ea typeface="Arial"/>
                <a:cs typeface="Arial"/>
                <a:sym typeface="Arial"/>
              </a:rPr>
              <a:t>Information security </a:t>
            </a:r>
            <a:r>
              <a:rPr lang="en-US" sz="2800">
                <a:latin typeface="Arial"/>
                <a:ea typeface="Arial"/>
                <a:cs typeface="Arial"/>
                <a:sym typeface="Arial"/>
              </a:rPr>
              <a:t>means protecting information and information systems from unauthorized access, use, disclosure, disruption, modification or destruction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Security Attack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What is “Security”</a:t>
            </a:r>
            <a:endParaRPr/>
          </a:p>
        </p:txBody>
      </p:sp>
      <p:sp>
        <p:nvSpPr>
          <p:cNvPr id="111" name="Google Shape;111;p16"/>
          <p:cNvSpPr txBox="1"/>
          <p:nvPr>
            <p:ph idx="1" type="body"/>
          </p:nvPr>
        </p:nvSpPr>
        <p:spPr>
          <a:xfrm>
            <a:off x="810424" y="2017700"/>
            <a:ext cx="8144700" cy="4114800"/>
          </a:xfrm>
          <a:prstGeom prst="rect">
            <a:avLst/>
          </a:prstGeom>
        </p:spPr>
        <p:txBody>
          <a:bodyPr anchorCtr="0" anchor="t" bIns="45700" lIns="91425" spcFirstLastPara="1" rIns="91425" wrap="square" tIns="45700">
            <a:noAutofit/>
          </a:bodyPr>
          <a:lstStyle/>
          <a:p>
            <a:pPr indent="-406400" lvl="0" marL="457200" rtl="0" algn="l">
              <a:lnSpc>
                <a:spcPct val="90000"/>
              </a:lnSpc>
              <a:spcBef>
                <a:spcPts val="700"/>
              </a:spcBef>
              <a:spcAft>
                <a:spcPts val="0"/>
              </a:spcAft>
              <a:buSzPts val="2800"/>
              <a:buFont typeface="Arial"/>
              <a:buChar char="■"/>
            </a:pPr>
            <a:r>
              <a:rPr b="1" lang="en-US" sz="2800">
                <a:latin typeface="Arial"/>
                <a:ea typeface="Arial"/>
                <a:cs typeface="Arial"/>
                <a:sym typeface="Arial"/>
              </a:rPr>
              <a:t>Computer Security</a:t>
            </a:r>
            <a:r>
              <a:rPr lang="en-US" sz="2800">
                <a:latin typeface="Arial"/>
                <a:ea typeface="Arial"/>
                <a:cs typeface="Arial"/>
                <a:sym typeface="Arial"/>
              </a:rPr>
              <a:t> - generic name for the collection of tools designed to protect data and to thwart hackers</a:t>
            </a:r>
            <a:endParaRPr sz="2800">
              <a:latin typeface="Arial"/>
              <a:ea typeface="Arial"/>
              <a:cs typeface="Arial"/>
              <a:sym typeface="Arial"/>
            </a:endParaRPr>
          </a:p>
          <a:p>
            <a:pPr indent="-406400" lvl="0" marL="457200" rtl="0" algn="l">
              <a:lnSpc>
                <a:spcPct val="90000"/>
              </a:lnSpc>
              <a:spcBef>
                <a:spcPts val="0"/>
              </a:spcBef>
              <a:spcAft>
                <a:spcPts val="0"/>
              </a:spcAft>
              <a:buSzPts val="2800"/>
              <a:buFont typeface="Arial"/>
              <a:buChar char="■"/>
            </a:pPr>
            <a:r>
              <a:rPr b="1" lang="en-US" sz="2800">
                <a:latin typeface="Arial"/>
                <a:ea typeface="Arial"/>
                <a:cs typeface="Arial"/>
                <a:sym typeface="Arial"/>
              </a:rPr>
              <a:t>Network Security</a:t>
            </a:r>
            <a:r>
              <a:rPr lang="en-US" sz="2800">
                <a:latin typeface="Arial"/>
                <a:ea typeface="Arial"/>
                <a:cs typeface="Arial"/>
                <a:sym typeface="Arial"/>
              </a:rPr>
              <a:t> - measures to protect data during their transmission in a communication network</a:t>
            </a:r>
            <a:endParaRPr sz="2800">
              <a:latin typeface="Arial"/>
              <a:ea typeface="Arial"/>
              <a:cs typeface="Arial"/>
              <a:sym typeface="Arial"/>
            </a:endParaRPr>
          </a:p>
          <a:p>
            <a:pPr indent="-406400" lvl="0" marL="457200" rtl="0" algn="l">
              <a:lnSpc>
                <a:spcPct val="90000"/>
              </a:lnSpc>
              <a:spcBef>
                <a:spcPts val="0"/>
              </a:spcBef>
              <a:spcAft>
                <a:spcPts val="0"/>
              </a:spcAft>
              <a:buSzPts val="2800"/>
              <a:buFont typeface="Arial"/>
              <a:buChar char="■"/>
            </a:pPr>
            <a:r>
              <a:rPr b="1" lang="en-US" sz="2800">
                <a:latin typeface="Arial"/>
                <a:ea typeface="Arial"/>
                <a:cs typeface="Arial"/>
                <a:sym typeface="Arial"/>
              </a:rPr>
              <a:t>Internet Security</a:t>
            </a:r>
            <a:r>
              <a:rPr lang="en-US" sz="2800">
                <a:latin typeface="Arial"/>
                <a:ea typeface="Arial"/>
                <a:cs typeface="Arial"/>
                <a:sym typeface="Arial"/>
              </a:rPr>
              <a:t> - measures to protect data during their transmission over a collection of interconnected networks.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Why do we need security?</a:t>
            </a:r>
            <a:endParaRPr/>
          </a:p>
        </p:txBody>
      </p:sp>
      <p:sp>
        <p:nvSpPr>
          <p:cNvPr id="117" name="Google Shape;117;p17"/>
          <p:cNvSpPr txBox="1"/>
          <p:nvPr>
            <p:ph idx="1" type="body"/>
          </p:nvPr>
        </p:nvSpPr>
        <p:spPr>
          <a:xfrm>
            <a:off x="1182687" y="2017712"/>
            <a:ext cx="7772400" cy="4114800"/>
          </a:xfrm>
          <a:prstGeom prst="rect">
            <a:avLst/>
          </a:prstGeom>
        </p:spPr>
        <p:txBody>
          <a:bodyPr anchorCtr="0" anchor="t" bIns="45700" lIns="91425" spcFirstLastPara="1" rIns="91425" wrap="square" tIns="45700">
            <a:noAutofit/>
          </a:bodyPr>
          <a:lstStyle/>
          <a:p>
            <a:pPr indent="-406400" lvl="0" marL="457200" rtl="0" algn="l">
              <a:spcBef>
                <a:spcPts val="360"/>
              </a:spcBef>
              <a:spcAft>
                <a:spcPts val="0"/>
              </a:spcAft>
              <a:buSzPts val="2800"/>
              <a:buChar char="■"/>
            </a:pPr>
            <a:r>
              <a:rPr lang="en-US" sz="2800"/>
              <a:t>Protect vital information while still allowing access to those who need it</a:t>
            </a:r>
            <a:endParaRPr sz="2800"/>
          </a:p>
          <a:p>
            <a:pPr indent="-406400" lvl="1" marL="914400" rtl="0" algn="l">
              <a:spcBef>
                <a:spcPts val="0"/>
              </a:spcBef>
              <a:spcAft>
                <a:spcPts val="0"/>
              </a:spcAft>
              <a:buSzPts val="2800"/>
              <a:buChar char="■"/>
            </a:pPr>
            <a:r>
              <a:rPr lang="en-US"/>
              <a:t>Trade secrets, medical records, etc.</a:t>
            </a:r>
            <a:endParaRPr/>
          </a:p>
          <a:p>
            <a:pPr indent="-406400" lvl="0" marL="457200" rtl="0" algn="l">
              <a:spcBef>
                <a:spcPts val="0"/>
              </a:spcBef>
              <a:spcAft>
                <a:spcPts val="0"/>
              </a:spcAft>
              <a:buSzPts val="2800"/>
              <a:buChar char="■"/>
            </a:pPr>
            <a:r>
              <a:rPr lang="en-US" sz="2800"/>
              <a:t>Provide authentication and access control for resources.</a:t>
            </a:r>
            <a:endParaRPr sz="2800"/>
          </a:p>
          <a:p>
            <a:pPr indent="-406400" lvl="0" marL="457200" rtl="0" algn="l">
              <a:spcBef>
                <a:spcPts val="0"/>
              </a:spcBef>
              <a:spcAft>
                <a:spcPts val="0"/>
              </a:spcAft>
              <a:buSzPts val="2800"/>
              <a:buChar char="■"/>
            </a:pPr>
            <a:r>
              <a:rPr lang="en-US" sz="2800"/>
              <a:t>Guarantee availability of resources.</a:t>
            </a:r>
            <a:endParaRPr sz="2800"/>
          </a:p>
          <a:p>
            <a:pPr indent="0" lvl="0" marL="457200" rtl="0" algn="l">
              <a:spcBef>
                <a:spcPts val="360"/>
              </a:spcBef>
              <a:spcAft>
                <a:spcPts val="0"/>
              </a:spcAft>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Who is vulnerable?</a:t>
            </a:r>
            <a:endParaRPr/>
          </a:p>
        </p:txBody>
      </p:sp>
      <p:sp>
        <p:nvSpPr>
          <p:cNvPr id="123" name="Google Shape;123;p18"/>
          <p:cNvSpPr txBox="1"/>
          <p:nvPr>
            <p:ph idx="1" type="body"/>
          </p:nvPr>
        </p:nvSpPr>
        <p:spPr>
          <a:xfrm>
            <a:off x="1182687" y="2017712"/>
            <a:ext cx="7772400" cy="4114800"/>
          </a:xfrm>
          <a:prstGeom prst="rect">
            <a:avLst/>
          </a:prstGeom>
        </p:spPr>
        <p:txBody>
          <a:bodyPr anchorCtr="0" anchor="t" bIns="45700" lIns="91425" spcFirstLastPara="1" rIns="91425" wrap="square" tIns="45700">
            <a:noAutofit/>
          </a:bodyPr>
          <a:lstStyle/>
          <a:p>
            <a:pPr indent="-406400" lvl="0" marL="457200" rtl="0" algn="l">
              <a:lnSpc>
                <a:spcPct val="115000"/>
              </a:lnSpc>
              <a:spcBef>
                <a:spcPts val="360"/>
              </a:spcBef>
              <a:spcAft>
                <a:spcPts val="0"/>
              </a:spcAft>
              <a:buSzPts val="2800"/>
              <a:buChar char="■"/>
            </a:pPr>
            <a:r>
              <a:rPr lang="en-US" sz="2800"/>
              <a:t>Financial institutions and banks</a:t>
            </a:r>
            <a:endParaRPr sz="2800"/>
          </a:p>
          <a:p>
            <a:pPr indent="-406400" lvl="0" marL="457200" rtl="0" algn="l">
              <a:lnSpc>
                <a:spcPct val="115000"/>
              </a:lnSpc>
              <a:spcBef>
                <a:spcPts val="0"/>
              </a:spcBef>
              <a:spcAft>
                <a:spcPts val="0"/>
              </a:spcAft>
              <a:buSzPts val="2800"/>
              <a:buChar char="■"/>
            </a:pPr>
            <a:r>
              <a:rPr lang="en-US" sz="2800"/>
              <a:t>Internet service providers</a:t>
            </a:r>
            <a:endParaRPr sz="2800"/>
          </a:p>
          <a:p>
            <a:pPr indent="-406400" lvl="0" marL="457200" rtl="0" algn="l">
              <a:lnSpc>
                <a:spcPct val="115000"/>
              </a:lnSpc>
              <a:spcBef>
                <a:spcPts val="0"/>
              </a:spcBef>
              <a:spcAft>
                <a:spcPts val="0"/>
              </a:spcAft>
              <a:buSzPts val="2800"/>
              <a:buChar char="■"/>
            </a:pPr>
            <a:r>
              <a:rPr lang="en-US" sz="2800"/>
              <a:t>Pharmaceutical companies</a:t>
            </a:r>
            <a:endParaRPr sz="2800"/>
          </a:p>
          <a:p>
            <a:pPr indent="-406400" lvl="0" marL="457200" rtl="0" algn="l">
              <a:lnSpc>
                <a:spcPct val="115000"/>
              </a:lnSpc>
              <a:spcBef>
                <a:spcPts val="0"/>
              </a:spcBef>
              <a:spcAft>
                <a:spcPts val="0"/>
              </a:spcAft>
              <a:buSzPts val="2800"/>
              <a:buChar char="■"/>
            </a:pPr>
            <a:r>
              <a:rPr lang="en-US" sz="2800"/>
              <a:t>Government and defense agencies</a:t>
            </a:r>
            <a:endParaRPr sz="2800"/>
          </a:p>
          <a:p>
            <a:pPr indent="-406400" lvl="0" marL="457200" rtl="0" algn="l">
              <a:lnSpc>
                <a:spcPct val="115000"/>
              </a:lnSpc>
              <a:spcBef>
                <a:spcPts val="0"/>
              </a:spcBef>
              <a:spcAft>
                <a:spcPts val="0"/>
              </a:spcAft>
              <a:buSzPts val="2800"/>
              <a:buChar char="■"/>
            </a:pPr>
            <a:r>
              <a:rPr lang="en-US" sz="2800"/>
              <a:t>Contractors to various government agencies</a:t>
            </a:r>
            <a:endParaRPr sz="2800"/>
          </a:p>
          <a:p>
            <a:pPr indent="-406400" lvl="0" marL="457200" rtl="0" algn="l">
              <a:lnSpc>
                <a:spcPct val="115000"/>
              </a:lnSpc>
              <a:spcBef>
                <a:spcPts val="0"/>
              </a:spcBef>
              <a:spcAft>
                <a:spcPts val="0"/>
              </a:spcAft>
              <a:buSzPts val="2800"/>
              <a:buChar char="■"/>
            </a:pPr>
            <a:r>
              <a:rPr lang="en-US" sz="2800"/>
              <a:t>Multinational corporations</a:t>
            </a:r>
            <a:endParaRPr sz="2800"/>
          </a:p>
          <a:p>
            <a:pPr indent="-406400" lvl="0" marL="457200" rtl="0" algn="l">
              <a:lnSpc>
                <a:spcPct val="115000"/>
              </a:lnSpc>
              <a:spcBef>
                <a:spcPts val="0"/>
              </a:spcBef>
              <a:spcAft>
                <a:spcPts val="0"/>
              </a:spcAft>
              <a:buClr>
                <a:srgbClr val="FF0000"/>
              </a:buClr>
              <a:buSzPts val="2800"/>
              <a:buChar char="■"/>
            </a:pPr>
            <a:r>
              <a:rPr lang="en-US" sz="2800">
                <a:solidFill>
                  <a:srgbClr val="FF0000"/>
                </a:solidFill>
              </a:rPr>
              <a:t>ANYONE ON THE NETWORK</a:t>
            </a:r>
            <a:endParaRPr sz="2800">
              <a:solidFill>
                <a:srgbClr val="FF0000"/>
              </a:solidFill>
            </a:endParaRPr>
          </a:p>
          <a:p>
            <a:pPr indent="0" lvl="0" marL="457200" rtl="0" algn="l">
              <a:lnSpc>
                <a:spcPct val="115000"/>
              </a:lnSpc>
              <a:spcBef>
                <a:spcPts val="360"/>
              </a:spcBef>
              <a:spcAft>
                <a:spcPts val="0"/>
              </a:spcAft>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Characteristics of Computer Intrusion</a:t>
            </a:r>
            <a:endParaRPr/>
          </a:p>
        </p:txBody>
      </p:sp>
      <p:sp>
        <p:nvSpPr>
          <p:cNvPr id="129" name="Google Shape;129;p19"/>
          <p:cNvSpPr txBox="1"/>
          <p:nvPr>
            <p:ph idx="1" type="body"/>
          </p:nvPr>
        </p:nvSpPr>
        <p:spPr>
          <a:xfrm>
            <a:off x="1182687" y="2017712"/>
            <a:ext cx="7772400" cy="4114800"/>
          </a:xfrm>
          <a:prstGeom prst="rect">
            <a:avLst/>
          </a:prstGeom>
        </p:spPr>
        <p:txBody>
          <a:bodyPr anchorCtr="0" anchor="t" bIns="45700" lIns="91425" spcFirstLastPara="1" rIns="91425" wrap="square" tIns="45700">
            <a:noAutofit/>
          </a:bodyPr>
          <a:lstStyle/>
          <a:p>
            <a:pPr indent="-373380" lvl="0" marL="457200" rtl="0" algn="l">
              <a:spcBef>
                <a:spcPts val="360"/>
              </a:spcBef>
              <a:spcAft>
                <a:spcPts val="0"/>
              </a:spcAft>
              <a:buSzPts val="2280"/>
              <a:buChar char="■"/>
            </a:pPr>
            <a:r>
              <a:rPr lang="en-US" sz="3000"/>
              <a:t>A computing system: a collection of hardware, software, data, and people that an organization uses to do computing tasks</a:t>
            </a:r>
            <a:endParaRPr sz="3000"/>
          </a:p>
          <a:p>
            <a:pPr indent="-373380" lvl="0" marL="457200" rtl="0" algn="l">
              <a:spcBef>
                <a:spcPts val="0"/>
              </a:spcBef>
              <a:spcAft>
                <a:spcPts val="0"/>
              </a:spcAft>
              <a:buSzPts val="2280"/>
              <a:buChar char="■"/>
            </a:pPr>
            <a:r>
              <a:rPr lang="en-US" sz="3000"/>
              <a:t>Any piece of the computing system can become the target of a computing crime.</a:t>
            </a:r>
            <a:endParaRPr sz="3000"/>
          </a:p>
          <a:p>
            <a:pPr indent="-373380" lvl="0" marL="457200" rtl="0" algn="l">
              <a:spcBef>
                <a:spcPts val="0"/>
              </a:spcBef>
              <a:spcAft>
                <a:spcPts val="0"/>
              </a:spcAft>
              <a:buSzPts val="2280"/>
              <a:buChar char="■"/>
            </a:pPr>
            <a:r>
              <a:rPr lang="en-US" sz="3000"/>
              <a:t>The weakest point is the most serious vulnerability.</a:t>
            </a:r>
            <a:endParaRPr sz="3000"/>
          </a:p>
          <a:p>
            <a:pPr indent="-373380" lvl="0" marL="457200" rtl="0" algn="l">
              <a:spcBef>
                <a:spcPts val="0"/>
              </a:spcBef>
              <a:spcAft>
                <a:spcPts val="0"/>
              </a:spcAft>
              <a:buSzPts val="2280"/>
              <a:buChar char="■"/>
            </a:pPr>
            <a:r>
              <a:rPr lang="en-US" sz="3000"/>
              <a:t>The principles of easiest penetration</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Security Breaches-Terminology</a:t>
            </a:r>
            <a:endParaRPr/>
          </a:p>
        </p:txBody>
      </p:sp>
      <p:sp>
        <p:nvSpPr>
          <p:cNvPr id="135" name="Google Shape;135;p20"/>
          <p:cNvSpPr txBox="1"/>
          <p:nvPr>
            <p:ph idx="1" type="body"/>
          </p:nvPr>
        </p:nvSpPr>
        <p:spPr>
          <a:xfrm>
            <a:off x="1182675" y="2017698"/>
            <a:ext cx="7772400" cy="4673400"/>
          </a:xfrm>
          <a:prstGeom prst="rect">
            <a:avLst/>
          </a:prstGeom>
        </p:spPr>
        <p:txBody>
          <a:bodyPr anchorCtr="0" anchor="t" bIns="45700" lIns="91425" spcFirstLastPara="1" rIns="91425" wrap="square" tIns="45700">
            <a:noAutofit/>
          </a:bodyPr>
          <a:lstStyle/>
          <a:p>
            <a:pPr indent="-387350" lvl="0" marL="457200" rtl="0" algn="just">
              <a:spcBef>
                <a:spcPts val="0"/>
              </a:spcBef>
              <a:spcAft>
                <a:spcPts val="0"/>
              </a:spcAft>
              <a:buSzPts val="2500"/>
              <a:buChar char="■"/>
            </a:pPr>
            <a:r>
              <a:rPr lang="en-US" sz="2500"/>
              <a:t>Exposure</a:t>
            </a:r>
            <a:endParaRPr sz="2500"/>
          </a:p>
          <a:p>
            <a:pPr indent="0" lvl="0" marL="914400" rtl="0" algn="just">
              <a:spcBef>
                <a:spcPts val="0"/>
              </a:spcBef>
              <a:spcAft>
                <a:spcPts val="0"/>
              </a:spcAft>
              <a:buNone/>
            </a:pPr>
            <a:r>
              <a:rPr lang="en-US" sz="2500"/>
              <a:t>An exposure is an instance of being exposed to losses from a threat agent.</a:t>
            </a:r>
            <a:endParaRPr sz="2500"/>
          </a:p>
          <a:p>
            <a:pPr indent="0" lvl="0" marL="914400" rtl="0" algn="just">
              <a:spcBef>
                <a:spcPts val="0"/>
              </a:spcBef>
              <a:spcAft>
                <a:spcPts val="0"/>
              </a:spcAft>
              <a:buNone/>
            </a:pPr>
            <a:r>
              <a:rPr lang="en-US" sz="1650">
                <a:solidFill>
                  <a:srgbClr val="202122"/>
                </a:solidFill>
                <a:highlight>
                  <a:srgbClr val="FFFFFF"/>
                </a:highlight>
                <a:latin typeface="Arial"/>
                <a:ea typeface="Arial"/>
                <a:cs typeface="Arial"/>
                <a:sym typeface="Arial"/>
              </a:rPr>
              <a:t>E.g.:If password management is weak and password rules are not enforced, the company is exposed to the possibility of having users' passwords captured and used in an unauthorized manner.</a:t>
            </a:r>
            <a:endParaRPr sz="3100"/>
          </a:p>
          <a:p>
            <a:pPr indent="-387350" lvl="0" marL="457200" rtl="0" algn="just">
              <a:spcBef>
                <a:spcPts val="0"/>
              </a:spcBef>
              <a:spcAft>
                <a:spcPts val="0"/>
              </a:spcAft>
              <a:buSzPts val="2500"/>
              <a:buChar char="■"/>
            </a:pPr>
            <a:r>
              <a:rPr lang="en-US" sz="2500"/>
              <a:t>Vulnerability : A weakness in the system.</a:t>
            </a:r>
            <a:endParaRPr sz="2500"/>
          </a:p>
          <a:p>
            <a:pPr indent="0" lvl="0" marL="914400" rtl="0" algn="just">
              <a:spcBef>
                <a:spcPts val="0"/>
              </a:spcBef>
              <a:spcAft>
                <a:spcPts val="0"/>
              </a:spcAft>
              <a:buNone/>
            </a:pPr>
            <a:r>
              <a:rPr lang="en-US" sz="2500"/>
              <a:t>A vulnerability is a weakness or exploit that could cause harm, loss or exposure to an information asset.</a:t>
            </a:r>
            <a:endParaRPr sz="2500"/>
          </a:p>
          <a:p>
            <a:pPr indent="-387350" lvl="0" marL="457200" rtl="0" algn="just">
              <a:spcBef>
                <a:spcPts val="0"/>
              </a:spcBef>
              <a:spcAft>
                <a:spcPts val="0"/>
              </a:spcAft>
              <a:buSzPts val="2500"/>
              <a:buChar char="■"/>
            </a:pPr>
            <a:r>
              <a:rPr lang="en-US" sz="2500"/>
              <a:t>Attack</a:t>
            </a:r>
            <a:endParaRPr sz="2500"/>
          </a:p>
          <a:p>
            <a:pPr indent="0" lvl="0" marL="914400" rtl="0" algn="just">
              <a:spcBef>
                <a:spcPts val="0"/>
              </a:spcBef>
              <a:spcAft>
                <a:spcPts val="0"/>
              </a:spcAft>
              <a:buNone/>
            </a:pPr>
            <a:r>
              <a:rPr lang="en-US" sz="2500"/>
              <a:t>Any action that compromises the security of information owned by an organization.</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Security Breaches-Terminology</a:t>
            </a:r>
            <a:endParaRPr/>
          </a:p>
        </p:txBody>
      </p:sp>
      <p:sp>
        <p:nvSpPr>
          <p:cNvPr id="141" name="Google Shape;141;p21"/>
          <p:cNvSpPr txBox="1"/>
          <p:nvPr>
            <p:ph idx="1" type="body"/>
          </p:nvPr>
        </p:nvSpPr>
        <p:spPr>
          <a:xfrm>
            <a:off x="1182687" y="2017712"/>
            <a:ext cx="7772400" cy="4114800"/>
          </a:xfrm>
          <a:prstGeom prst="rect">
            <a:avLst/>
          </a:prstGeom>
        </p:spPr>
        <p:txBody>
          <a:bodyPr anchorCtr="0" anchor="t" bIns="45700" lIns="91425" spcFirstLastPara="1" rIns="91425" wrap="square" tIns="45700">
            <a:noAutofit/>
          </a:bodyPr>
          <a:lstStyle/>
          <a:p>
            <a:pPr indent="-387350" lvl="0" marL="457200" rtl="0" algn="l">
              <a:spcBef>
                <a:spcPts val="360"/>
              </a:spcBef>
              <a:spcAft>
                <a:spcPts val="0"/>
              </a:spcAft>
              <a:buSzPts val="2500"/>
              <a:buChar char="■"/>
            </a:pPr>
            <a:r>
              <a:rPr lang="en-US" sz="2500"/>
              <a:t>Threats</a:t>
            </a:r>
            <a:endParaRPr sz="2500"/>
          </a:p>
          <a:p>
            <a:pPr indent="-387350" lvl="1" marL="914400" rtl="0" algn="l">
              <a:spcBef>
                <a:spcPts val="0"/>
              </a:spcBef>
              <a:spcAft>
                <a:spcPts val="0"/>
              </a:spcAft>
              <a:buSzPts val="2500"/>
              <a:buChar char="■"/>
            </a:pPr>
            <a:r>
              <a:rPr lang="en-US" sz="2500"/>
              <a:t>Any potential danger to information or systems.</a:t>
            </a:r>
            <a:endParaRPr sz="2500"/>
          </a:p>
          <a:p>
            <a:pPr indent="-387350" lvl="1" marL="914400" rtl="0" algn="l">
              <a:spcBef>
                <a:spcPts val="0"/>
              </a:spcBef>
              <a:spcAft>
                <a:spcPts val="0"/>
              </a:spcAft>
              <a:buSzPts val="2500"/>
              <a:buChar char="■"/>
            </a:pPr>
            <a:r>
              <a:rPr lang="en-US" sz="2500"/>
              <a:t>A Threat can be defined as anything which is danger to an organization's Asset</a:t>
            </a:r>
            <a:endParaRPr sz="2500"/>
          </a:p>
          <a:p>
            <a:pPr indent="-387350" lvl="1" marL="914400" rtl="0" algn="l">
              <a:spcBef>
                <a:spcPts val="0"/>
              </a:spcBef>
              <a:spcAft>
                <a:spcPts val="0"/>
              </a:spcAft>
              <a:buSzPts val="2500"/>
              <a:buChar char="■"/>
            </a:pPr>
            <a:r>
              <a:rPr lang="en-US" sz="2500"/>
              <a:t>A threat is anything (incidental or deliberate) that could cause potential harm, loss or exposure to an information asset.</a:t>
            </a:r>
            <a:endParaRPr sz="2500"/>
          </a:p>
          <a:p>
            <a:pPr indent="0" lvl="0" marL="457200" rtl="0" algn="l">
              <a:spcBef>
                <a:spcPts val="360"/>
              </a:spcBef>
              <a:spcAft>
                <a:spcPts val="0"/>
              </a:spcAft>
              <a:buNone/>
            </a:pPr>
            <a:r>
              <a:rPr lang="en-US" sz="2500"/>
              <a:t>E.g. </a:t>
            </a:r>
            <a:r>
              <a:rPr lang="en-US" sz="2500"/>
              <a:t>Human attacks, natural disasters, errors</a:t>
            </a:r>
            <a:endParaRPr sz="2500"/>
          </a:p>
          <a:p>
            <a:pPr indent="-387350" lvl="0" marL="457200" rtl="0" algn="l">
              <a:spcBef>
                <a:spcPts val="360"/>
              </a:spcBef>
              <a:spcAft>
                <a:spcPts val="0"/>
              </a:spcAft>
              <a:buSzPts val="2500"/>
              <a:buChar char="■"/>
            </a:pPr>
            <a:r>
              <a:rPr lang="en-US" sz="2500"/>
              <a:t>Control – a protective measure</a:t>
            </a:r>
            <a:endParaRPr sz="2500"/>
          </a:p>
          <a:p>
            <a:pPr indent="-387350" lvl="0" marL="457200" rtl="0" algn="l">
              <a:spcBef>
                <a:spcPts val="0"/>
              </a:spcBef>
              <a:spcAft>
                <a:spcPts val="0"/>
              </a:spcAft>
              <a:buSzPts val="2500"/>
              <a:buChar char="■"/>
            </a:pPr>
            <a:r>
              <a:rPr lang="en-US" sz="2500"/>
              <a:t>Assets – hardware, software, data</a:t>
            </a:r>
            <a:endParaRPr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1150937" y="214312"/>
            <a:ext cx="7793100" cy="14619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Vulnerabilities, Threats, and Controls</a:t>
            </a:r>
            <a:endParaRPr/>
          </a:p>
        </p:txBody>
      </p:sp>
      <p:sp>
        <p:nvSpPr>
          <p:cNvPr id="147" name="Google Shape;147;p22"/>
          <p:cNvSpPr txBox="1"/>
          <p:nvPr>
            <p:ph idx="1" type="body"/>
          </p:nvPr>
        </p:nvSpPr>
        <p:spPr>
          <a:xfrm>
            <a:off x="768324" y="2017700"/>
            <a:ext cx="8186700" cy="4114800"/>
          </a:xfrm>
          <a:prstGeom prst="rect">
            <a:avLst/>
          </a:prstGeom>
        </p:spPr>
        <p:txBody>
          <a:bodyPr anchorCtr="0" anchor="t" bIns="45700" lIns="91425" spcFirstLastPara="1" rIns="91425" wrap="square" tIns="45700">
            <a:noAutofit/>
          </a:bodyPr>
          <a:lstStyle/>
          <a:p>
            <a:pPr indent="-406400" lvl="0" marL="457200" rtl="0" algn="just">
              <a:spcBef>
                <a:spcPts val="360"/>
              </a:spcBef>
              <a:spcAft>
                <a:spcPts val="0"/>
              </a:spcAft>
              <a:buSzPts val="2800"/>
              <a:buChar char="■"/>
            </a:pPr>
            <a:r>
              <a:rPr b="1" lang="en-US" sz="2800"/>
              <a:t>Vulnerability</a:t>
            </a:r>
            <a:r>
              <a:rPr lang="en-US" sz="2800"/>
              <a:t> = a weakness in a security system</a:t>
            </a:r>
            <a:endParaRPr sz="2800"/>
          </a:p>
          <a:p>
            <a:pPr indent="-406400" lvl="0" marL="457200" rtl="0" algn="just">
              <a:spcBef>
                <a:spcPts val="0"/>
              </a:spcBef>
              <a:spcAft>
                <a:spcPts val="0"/>
              </a:spcAft>
              <a:buSzPts val="2800"/>
              <a:buChar char="■"/>
            </a:pPr>
            <a:r>
              <a:rPr b="1" lang="en-US" sz="2800"/>
              <a:t>A threat</a:t>
            </a:r>
            <a:r>
              <a:rPr lang="en-US" sz="2800"/>
              <a:t> is a potential violation of security.</a:t>
            </a:r>
            <a:endParaRPr sz="2800"/>
          </a:p>
          <a:p>
            <a:pPr indent="0" lvl="0" marL="457200" rtl="0" algn="just">
              <a:spcBef>
                <a:spcPts val="360"/>
              </a:spcBef>
              <a:spcAft>
                <a:spcPts val="0"/>
              </a:spcAft>
              <a:buNone/>
            </a:pPr>
            <a:r>
              <a:rPr lang="en-US" sz="2800"/>
              <a:t>Threat can be anything that can take advantage of a vulnerability to breach security and negatively alter, erase, harm object or objects of interest.</a:t>
            </a:r>
            <a:endParaRPr sz="2800"/>
          </a:p>
          <a:p>
            <a:pPr indent="-406400" lvl="0" marL="457200" rtl="0" algn="just">
              <a:spcBef>
                <a:spcPts val="360"/>
              </a:spcBef>
              <a:spcAft>
                <a:spcPts val="0"/>
              </a:spcAft>
              <a:buSzPts val="2800"/>
              <a:buChar char="■"/>
            </a:pPr>
            <a:r>
              <a:rPr b="1" lang="en-US" sz="2800"/>
              <a:t>Controls</a:t>
            </a:r>
            <a:r>
              <a:rPr lang="en-US" sz="2800"/>
              <a:t> = means and ways to block a threat, which tries to exploit one or more vulnerabilities.</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