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7.webp" ContentType="image/webp"/>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sldIdLst>
    <p:sldId id="270" r:id="rId6"/>
    <p:sldId id="258" r:id="rId7"/>
    <p:sldId id="261" r:id="rId8"/>
    <p:sldId id="274" r:id="rId9"/>
    <p:sldId id="297" r:id="rId10"/>
    <p:sldId id="298" r:id="rId11"/>
    <p:sldId id="306" r:id="rId12"/>
    <p:sldId id="299" r:id="rId13"/>
    <p:sldId id="301" r:id="rId14"/>
    <p:sldId id="304" r:id="rId15"/>
    <p:sldId id="326" r:id="rId16"/>
    <p:sldId id="308" r:id="rId17"/>
    <p:sldId id="305" r:id="rId18"/>
    <p:sldId id="321" r:id="rId19"/>
    <p:sldId id="312" r:id="rId20"/>
    <p:sldId id="319" r:id="rId21"/>
    <p:sldId id="320" r:id="rId22"/>
    <p:sldId id="322" r:id="rId23"/>
    <p:sldId id="296"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111"/>
    <a:srgbClr val="96493F"/>
    <a:srgbClr val="A282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tags" Target="tags/tag14.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7DFF72D-C568-4F1F-B324-36B67D32C9D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2FA54F-E42D-41F0-A8E6-0D2F8B8637C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7DFF72D-C568-4F1F-B324-36B67D32C9D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2FA54F-E42D-41F0-A8E6-0D2F8B8637C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7DFF72D-C568-4F1F-B324-36B67D32C9D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2FA54F-E42D-41F0-A8E6-0D2F8B8637C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C5B6E51-FDA0-439E-81D9-1515FB9FCE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AB86FE-9F09-43D0-ADEB-FF265151B57F}"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5B6E51-FDA0-439E-81D9-1515FB9FCE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AB86FE-9F09-43D0-ADEB-FF265151B57F}"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C5B6E51-FDA0-439E-81D9-1515FB9FCE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AB86FE-9F09-43D0-ADEB-FF265151B57F}"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C5B6E51-FDA0-439E-81D9-1515FB9FCE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AB86FE-9F09-43D0-ADEB-FF265151B57F}"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C5B6E51-FDA0-439E-81D9-1515FB9FCEB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BAB86FE-9F09-43D0-ADEB-FF265151B57F}"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C5B6E51-FDA0-439E-81D9-1515FB9FCEB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BAB86FE-9F09-43D0-ADEB-FF265151B57F}"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5B6E51-FDA0-439E-81D9-1515FB9FCEB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BAB86FE-9F09-43D0-ADEB-FF265151B57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C5B6E51-FDA0-439E-81D9-1515FB9FCE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AB86FE-9F09-43D0-ADEB-FF265151B57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7DFF72D-C568-4F1F-B324-36B67D32C9D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2FA54F-E42D-41F0-A8E6-0D2F8B8637C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C5B6E51-FDA0-439E-81D9-1515FB9FCE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AB86FE-9F09-43D0-ADEB-FF265151B57F}"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5B6E51-FDA0-439E-81D9-1515FB9FCE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AB86FE-9F09-43D0-ADEB-FF265151B57F}"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5B6E51-FDA0-439E-81D9-1515FB9FCE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AB86FE-9F09-43D0-ADEB-FF265151B57F}"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C5B6E51-FDA0-439E-81D9-1515FB9FCE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AB86FE-9F09-43D0-ADEB-FF265151B57F}"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5B6E51-FDA0-439E-81D9-1515FB9FCE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AB86FE-9F09-43D0-ADEB-FF265151B57F}"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C5B6E51-FDA0-439E-81D9-1515FB9FCE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AB86FE-9F09-43D0-ADEB-FF265151B57F}"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C5B6E51-FDA0-439E-81D9-1515FB9FCE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AB86FE-9F09-43D0-ADEB-FF265151B57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C5B6E51-FDA0-439E-81D9-1515FB9FCEB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BAB86FE-9F09-43D0-ADEB-FF265151B57F}"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C5B6E51-FDA0-439E-81D9-1515FB9FCEB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BAB86FE-9F09-43D0-ADEB-FF265151B57F}"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5B6E51-FDA0-439E-81D9-1515FB9FCEB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BAB86FE-9F09-43D0-ADEB-FF265151B57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7DFF72D-C568-4F1F-B324-36B67D32C9D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2FA54F-E42D-41F0-A8E6-0D2F8B8637C0}"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C5B6E51-FDA0-439E-81D9-1515FB9FCE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AB86FE-9F09-43D0-ADEB-FF265151B57F}"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C5B6E51-FDA0-439E-81D9-1515FB9FCE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AB86FE-9F09-43D0-ADEB-FF265151B57F}"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5B6E51-FDA0-439E-81D9-1515FB9FCE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AB86FE-9F09-43D0-ADEB-FF265151B57F}"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5B6E51-FDA0-439E-81D9-1515FB9FCE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AB86FE-9F09-43D0-ADEB-FF265151B57F}"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7DFF72D-C568-4F1F-B324-36B67D32C9D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2FA54F-E42D-41F0-A8E6-0D2F8B8637C0}"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7DFF72D-C568-4F1F-B324-36B67D32C9D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2FA54F-E42D-41F0-A8E6-0D2F8B8637C0}"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7DFF72D-C568-4F1F-B324-36B67D32C9D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2FA54F-E42D-41F0-A8E6-0D2F8B8637C0}"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7DFF72D-C568-4F1F-B324-36B67D32C9D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2FA54F-E42D-41F0-A8E6-0D2F8B8637C0}"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7DFF72D-C568-4F1F-B324-36B67D32C9D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2FA54F-E42D-41F0-A8E6-0D2F8B8637C0}"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7DFF72D-C568-4F1F-B324-36B67D32C9D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2FA54F-E42D-41F0-A8E6-0D2F8B8637C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7DFF72D-C568-4F1F-B324-36B67D32C9D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2FA54F-E42D-41F0-A8E6-0D2F8B8637C0}"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DFF72D-C568-4F1F-B324-36B67D32C9D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2FA54F-E42D-41F0-A8E6-0D2F8B8637C0}"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7DFF72D-C568-4F1F-B324-36B67D32C9D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2FA54F-E42D-41F0-A8E6-0D2F8B8637C0}"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7DFF72D-C568-4F1F-B324-36B67D32C9D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2FA54F-E42D-41F0-A8E6-0D2F8B8637C0}"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7DFF72D-C568-4F1F-B324-36B67D32C9D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2FA54F-E42D-41F0-A8E6-0D2F8B8637C0}"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7DFF72D-C568-4F1F-B324-36B67D32C9D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2FA54F-E42D-41F0-A8E6-0D2F8B8637C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7DFF72D-C568-4F1F-B324-36B67D32C9D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2FA54F-E42D-41F0-A8E6-0D2F8B8637C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7DFF72D-C568-4F1F-B324-36B67D32C9D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2FA54F-E42D-41F0-A8E6-0D2F8B8637C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DFF72D-C568-4F1F-B324-36B67D32C9D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2FA54F-E42D-41F0-A8E6-0D2F8B8637C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7DFF72D-C568-4F1F-B324-36B67D32C9D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2FA54F-E42D-41F0-A8E6-0D2F8B8637C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7DFF72D-C568-4F1F-B324-36B67D32C9D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2FA54F-E42D-41F0-A8E6-0D2F8B8637C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2.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FF72D-C568-4F1F-B324-36B67D32C9D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2FA54F-E42D-41F0-A8E6-0D2F8B8637C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B6E51-FDA0-439E-81D9-1515FB9FCEB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B86FE-9F09-43D0-ADEB-FF265151B57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B6E51-FDA0-439E-81D9-1515FB9FCEB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B86FE-9F09-43D0-ADEB-FF265151B57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FF72D-C568-4F1F-B324-36B67D32C9D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2FA54F-E42D-41F0-A8E6-0D2F8B8637C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9.png"/><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6.png"/><Relationship Id="rId3" Type="http://schemas.openxmlformats.org/officeDocument/2006/relationships/tags" Target="../tags/tag13.xml"/><Relationship Id="rId2" Type="http://schemas.openxmlformats.org/officeDocument/2006/relationships/image" Target="../media/image15.png"/><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6.png"/><Relationship Id="rId3" Type="http://schemas.openxmlformats.org/officeDocument/2006/relationships/tags" Target="../tags/tag3.xml"/><Relationship Id="rId2" Type="http://schemas.openxmlformats.org/officeDocument/2006/relationships/image" Target="../media/image5.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6.png"/><Relationship Id="rId3" Type="http://schemas.openxmlformats.org/officeDocument/2006/relationships/tags" Target="../tags/tag5.xml"/><Relationship Id="rId2" Type="http://schemas.openxmlformats.org/officeDocument/2006/relationships/image" Target="../media/image5.png"/><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8.png"/><Relationship Id="rId3" Type="http://schemas.openxmlformats.org/officeDocument/2006/relationships/tags" Target="../tags/tag7.xml"/><Relationship Id="rId2" Type="http://schemas.openxmlformats.org/officeDocument/2006/relationships/image" Target="../media/image7.webp"/><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8.png"/><Relationship Id="rId3" Type="http://schemas.openxmlformats.org/officeDocument/2006/relationships/tags" Target="../tags/tag9.xml"/><Relationship Id="rId2" Type="http://schemas.openxmlformats.org/officeDocument/2006/relationships/image" Target="../media/image7.webp"/><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2286000" y="2493645"/>
            <a:ext cx="7886065" cy="1014730"/>
          </a:xfrm>
          <a:prstGeom prst="rect">
            <a:avLst/>
          </a:prstGeom>
          <a:noFill/>
        </p:spPr>
        <p:txBody>
          <a:bodyPr wrap="square" rtlCol="0">
            <a:spAutoFit/>
          </a:bodyPr>
          <a:lstStyle/>
          <a:p>
            <a:r>
              <a:rPr lang="zh-CN" altLang="en-US" sz="6000" dirty="0">
                <a:solidFill>
                  <a:schemeClr val="bg2">
                    <a:lumMod val="25000"/>
                  </a:schemeClr>
                </a:solidFill>
                <a:latin typeface="+mj-ea"/>
                <a:ea typeface="+mj-ea"/>
              </a:rPr>
              <a:t>临床术语</a:t>
            </a:r>
            <a:r>
              <a:rPr lang="zh-CN" altLang="en-US" sz="6000" dirty="0">
                <a:solidFill>
                  <a:schemeClr val="bg2">
                    <a:lumMod val="25000"/>
                  </a:schemeClr>
                </a:solidFill>
                <a:latin typeface="+mj-ea"/>
                <a:ea typeface="+mj-ea"/>
              </a:rPr>
              <a:t>标准化</a:t>
            </a:r>
            <a:endParaRPr lang="zh-CN" altLang="en-US" sz="6000" dirty="0">
              <a:solidFill>
                <a:schemeClr val="bg2">
                  <a:lumMod val="25000"/>
                </a:schemeClr>
              </a:solidFill>
              <a:latin typeface="+mj-ea"/>
              <a:ea typeface="+mj-ea"/>
            </a:endParaRPr>
          </a:p>
        </p:txBody>
      </p:sp>
      <p:cxnSp>
        <p:nvCxnSpPr>
          <p:cNvPr id="7" name="直接连接符 6"/>
          <p:cNvCxnSpPr/>
          <p:nvPr/>
        </p:nvCxnSpPr>
        <p:spPr>
          <a:xfrm>
            <a:off x="3920672" y="4268206"/>
            <a:ext cx="0" cy="508648"/>
          </a:xfrm>
          <a:prstGeom prst="line">
            <a:avLst/>
          </a:prstGeom>
          <a:ln w="38100">
            <a:solidFill>
              <a:srgbClr val="96493F"/>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048760" y="4268470"/>
            <a:ext cx="3971925" cy="368300"/>
          </a:xfrm>
          <a:prstGeom prst="rect">
            <a:avLst/>
          </a:prstGeom>
          <a:noFill/>
        </p:spPr>
        <p:txBody>
          <a:bodyPr wrap="square" rtlCol="0">
            <a:spAutoFit/>
          </a:bodyPr>
          <a:lstStyle/>
          <a:p>
            <a:r>
              <a:rPr lang="zh-CN" altLang="en-US" dirty="0">
                <a:solidFill>
                  <a:schemeClr val="bg2">
                    <a:lumMod val="25000"/>
                  </a:schemeClr>
                </a:solidFill>
                <a:latin typeface="+mn-ea"/>
              </a:rPr>
              <a:t>汇报人：</a:t>
            </a:r>
            <a:r>
              <a:rPr lang="en-US" dirty="0">
                <a:solidFill>
                  <a:schemeClr val="bg2">
                    <a:lumMod val="25000"/>
                  </a:schemeClr>
                </a:solidFill>
                <a:latin typeface="+mn-ea"/>
                <a:sym typeface="+mn-ea"/>
              </a:rPr>
              <a:t>WMJ CRJ</a:t>
            </a:r>
            <a:endParaRPr lang="en-US" dirty="0">
              <a:solidFill>
                <a:schemeClr val="bg2">
                  <a:lumMod val="25000"/>
                </a:schemeClr>
              </a:solidFill>
              <a:latin typeface="+mn-ea"/>
            </a:endParaRPr>
          </a:p>
        </p:txBody>
      </p:sp>
      <p:sp>
        <p:nvSpPr>
          <p:cNvPr id="11" name="TextBox 28"/>
          <p:cNvSpPr txBox="1">
            <a:spLocks noChangeArrowheads="1"/>
          </p:cNvSpPr>
          <p:nvPr/>
        </p:nvSpPr>
        <p:spPr bwMode="auto">
          <a:xfrm>
            <a:off x="5951220" y="3508375"/>
            <a:ext cx="30168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None/>
            </a:pPr>
            <a:r>
              <a:rPr lang="en-US" altLang="zh-CN" sz="2400" dirty="0">
                <a:solidFill>
                  <a:srgbClr val="111111"/>
                </a:solidFill>
                <a:latin typeface="微软雅黑" panose="020B0503020204020204" pitchFamily="34" charset="-122"/>
                <a:ea typeface="微软雅黑" panose="020B0503020204020204" pitchFamily="34" charset="-122"/>
              </a:rPr>
              <a:t>——</a:t>
            </a:r>
            <a:r>
              <a:rPr lang="zh-CN" altLang="en-US" sz="2400" dirty="0">
                <a:solidFill>
                  <a:srgbClr val="111111"/>
                </a:solidFill>
                <a:latin typeface="微软雅黑" panose="020B0503020204020204" pitchFamily="34" charset="-122"/>
                <a:ea typeface="微软雅黑" panose="020B0503020204020204" pitchFamily="34" charset="-122"/>
              </a:rPr>
              <a:t>基于</a:t>
            </a:r>
            <a:r>
              <a:rPr lang="en-US" altLang="zh-CN" sz="2400" dirty="0">
                <a:solidFill>
                  <a:srgbClr val="111111"/>
                </a:solidFill>
                <a:latin typeface="微软雅黑" panose="020B0503020204020204" pitchFamily="34" charset="-122"/>
                <a:ea typeface="微软雅黑" panose="020B0503020204020204" pitchFamily="34" charset="-122"/>
              </a:rPr>
              <a:t>LLM</a:t>
            </a:r>
            <a:r>
              <a:rPr lang="zh-CN" altLang="en-US" sz="2400" dirty="0">
                <a:solidFill>
                  <a:srgbClr val="111111"/>
                </a:solidFill>
                <a:latin typeface="微软雅黑" panose="020B0503020204020204" pitchFamily="34" charset="-122"/>
                <a:ea typeface="微软雅黑" panose="020B0503020204020204" pitchFamily="34" charset="-122"/>
              </a:rPr>
              <a:t>实现</a:t>
            </a:r>
            <a:endParaRPr lang="zh-CN" altLang="en-US" sz="2400" dirty="0">
              <a:solidFill>
                <a:srgbClr val="11111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a:spLocks noChangeArrowheads="1"/>
          </p:cNvSpPr>
          <p:nvPr/>
        </p:nvSpPr>
        <p:spPr bwMode="auto">
          <a:xfrm>
            <a:off x="1362782" y="372795"/>
            <a:ext cx="364045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1" hangingPunct="1">
              <a:spcBef>
                <a:spcPct val="0"/>
              </a:spcBef>
              <a:buFontTx/>
              <a:buNone/>
            </a:pPr>
            <a:r>
              <a:rPr 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MedicalGPT</a:t>
            </a:r>
            <a:r>
              <a:rPr lang="zh-CN" altLang="en-US" sz="2800" b="1">
                <a:solidFill>
                  <a:schemeClr val="tx1"/>
                </a:solidFill>
                <a:latin typeface="Arial" panose="020B0604020202020204" pitchFamily="34" charset="0"/>
                <a:ea typeface="微软雅黑" panose="020B0503020204020204" pitchFamily="34" charset="-122"/>
                <a:sym typeface="Arial" panose="020B0604020202020204" pitchFamily="34" charset="0"/>
              </a:rPr>
              <a:t>项目</a:t>
            </a:r>
            <a:r>
              <a:rPr lang="zh-CN" altLang="en-US" sz="2800" b="1">
                <a:solidFill>
                  <a:schemeClr val="tx1"/>
                </a:solidFill>
                <a:latin typeface="Arial" panose="020B0604020202020204" pitchFamily="34" charset="0"/>
                <a:ea typeface="微软雅黑" panose="020B0503020204020204" pitchFamily="34" charset="-122"/>
                <a:sym typeface="Arial" panose="020B0604020202020204" pitchFamily="34" charset="0"/>
              </a:rPr>
              <a:t>简介</a:t>
            </a:r>
            <a:endParaRPr lang="zh-CN" altLang="en-US" sz="2800" b="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p:cNvSpPr txBox="1"/>
          <p:nvPr/>
        </p:nvSpPr>
        <p:spPr>
          <a:xfrm>
            <a:off x="8373110" y="1463675"/>
            <a:ext cx="3677920" cy="3825875"/>
          </a:xfrm>
          <a:prstGeom prst="rect">
            <a:avLst/>
          </a:prstGeom>
          <a:noFill/>
        </p:spPr>
        <p:txBody>
          <a:bodyPr wrap="square" rtlCol="0">
            <a:noAutofit/>
          </a:bodyPr>
          <a:p>
            <a:r>
              <a:rPr lang="en-US" sz="2400">
                <a:latin typeface="Arial" panose="020B0604020202020204" pitchFamily="34" charset="0"/>
                <a:ea typeface="微软雅黑" panose="020B0503020204020204" pitchFamily="34" charset="-122"/>
              </a:rPr>
              <a:t>MedicalGPT</a:t>
            </a:r>
            <a:r>
              <a:rPr lang="zh-CN" altLang="en-US" sz="2400">
                <a:latin typeface="Arial" panose="020B0604020202020204" pitchFamily="34" charset="0"/>
                <a:ea typeface="微软雅黑" panose="020B0503020204020204" pitchFamily="34" charset="-122"/>
              </a:rPr>
              <a:t>这个</a:t>
            </a:r>
            <a:r>
              <a:rPr lang="en-US" altLang="zh-CN" sz="2400">
                <a:latin typeface="Arial" panose="020B0604020202020204" pitchFamily="34" charset="0"/>
                <a:ea typeface="微软雅黑" panose="020B0503020204020204" pitchFamily="34" charset="-122"/>
              </a:rPr>
              <a:t>Github</a:t>
            </a:r>
            <a:r>
              <a:rPr lang="zh-CN" altLang="en-US" sz="2400">
                <a:latin typeface="Arial" panose="020B0604020202020204" pitchFamily="34" charset="0"/>
                <a:ea typeface="微软雅黑" panose="020B0503020204020204" pitchFamily="34" charset="-122"/>
              </a:rPr>
              <a:t>开源项目已经实现增量预训练和有监督微调的代码编写，我们直接在这个项目的基础上训练下载的模型即可。</a:t>
            </a:r>
            <a:endParaRPr lang="zh-CN" altLang="en-US" sz="2400">
              <a:solidFill>
                <a:schemeClr val="accent5"/>
              </a:solidFill>
              <a:latin typeface="Arial" panose="020B0604020202020204" pitchFamily="34" charset="0"/>
              <a:ea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253365" y="1361440"/>
            <a:ext cx="7871460" cy="36315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a:spLocks noChangeArrowheads="1"/>
          </p:cNvSpPr>
          <p:nvPr/>
        </p:nvSpPr>
        <p:spPr bwMode="auto">
          <a:xfrm>
            <a:off x="1362782" y="372795"/>
            <a:ext cx="722249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1" hangingPunct="1">
              <a:spcBef>
                <a:spcPct val="0"/>
              </a:spcBef>
              <a:buFontTx/>
              <a:buNone/>
            </a:pPr>
            <a:r>
              <a:rPr lang="zh-CN" altLang="en-US" sz="2800" b="1">
                <a:solidFill>
                  <a:schemeClr val="tx1"/>
                </a:solidFill>
                <a:latin typeface="Arial" panose="020B0604020202020204" pitchFamily="34" charset="0"/>
                <a:ea typeface="微软雅黑" panose="020B0503020204020204" pitchFamily="34" charset="-122"/>
                <a:sym typeface="Arial" panose="020B0604020202020204" pitchFamily="34" charset="0"/>
              </a:rPr>
              <a:t>仿</a:t>
            </a:r>
            <a:r>
              <a:rPr lang="en-US" altLang="zh-CN" sz="2800" b="1">
                <a:solidFill>
                  <a:schemeClr val="tx1"/>
                </a:solidFill>
                <a:latin typeface="Arial" panose="020B0604020202020204" pitchFamily="34" charset="0"/>
                <a:ea typeface="微软雅黑" panose="020B0503020204020204" pitchFamily="34" charset="-122"/>
                <a:sym typeface="Arial" panose="020B0604020202020204" pitchFamily="34" charset="0"/>
              </a:rPr>
              <a:t>OpenAI API</a:t>
            </a:r>
            <a:r>
              <a:rPr lang="zh-CN" altLang="en-US" sz="2800" b="1">
                <a:solidFill>
                  <a:schemeClr val="tx1"/>
                </a:solidFill>
                <a:latin typeface="Arial" panose="020B0604020202020204" pitchFamily="34" charset="0"/>
                <a:ea typeface="微软雅黑" panose="020B0503020204020204" pitchFamily="34" charset="-122"/>
                <a:sym typeface="Arial" panose="020B0604020202020204" pitchFamily="34" charset="0"/>
              </a:rPr>
              <a:t>调用（文字接龙</a:t>
            </a:r>
            <a:r>
              <a:rPr lang="en-US" altLang="zh-CN" sz="2800" b="1">
                <a:solidFill>
                  <a:schemeClr val="tx1"/>
                </a:solidFill>
                <a:latin typeface="Arial" panose="020B0604020202020204" pitchFamily="34" charset="0"/>
                <a:ea typeface="微软雅黑" panose="020B0503020204020204" pitchFamily="34" charset="-122"/>
                <a:sym typeface="Arial" panose="020B0604020202020204" pitchFamily="34" charset="0"/>
              </a:rPr>
              <a:t>completion</a:t>
            </a:r>
            <a:r>
              <a:rPr lang="zh-CN" altLang="en-US" sz="2800" b="1">
                <a:solidFill>
                  <a:schemeClr val="tx1"/>
                </a:solidFill>
                <a:latin typeface="Arial" panose="020B0604020202020204" pitchFamily="34" charset="0"/>
                <a:ea typeface="微软雅黑" panose="020B0503020204020204" pitchFamily="34" charset="-122"/>
                <a:sym typeface="Arial" panose="020B0604020202020204" pitchFamily="34" charset="0"/>
              </a:rPr>
              <a:t>）</a:t>
            </a:r>
            <a:endParaRPr lang="zh-CN" altLang="en-US" sz="2800" b="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1"/>
          <a:stretch>
            <a:fillRect/>
          </a:stretch>
        </p:blipFill>
        <p:spPr>
          <a:xfrm>
            <a:off x="832485" y="2122805"/>
            <a:ext cx="5534025" cy="2612390"/>
          </a:xfrm>
          <a:prstGeom prst="rect">
            <a:avLst/>
          </a:prstGeom>
        </p:spPr>
      </p:pic>
      <p:pic>
        <p:nvPicPr>
          <p:cNvPr id="5" name="图片 4"/>
          <p:cNvPicPr>
            <a:picLocks noChangeAspect="1"/>
          </p:cNvPicPr>
          <p:nvPr/>
        </p:nvPicPr>
        <p:blipFill>
          <a:blip r:embed="rId2"/>
          <a:stretch>
            <a:fillRect/>
          </a:stretch>
        </p:blipFill>
        <p:spPr>
          <a:xfrm>
            <a:off x="6737985" y="1558290"/>
            <a:ext cx="4554220" cy="41236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132666" y="2404046"/>
            <a:ext cx="7349469" cy="1676400"/>
            <a:chOff x="1286829" y="2300632"/>
            <a:chExt cx="7349469" cy="1676400"/>
          </a:xfrm>
        </p:grpSpPr>
        <p:sp>
          <p:nvSpPr>
            <p:cNvPr id="7" name="Object 309"/>
            <p:cNvSpPr txBox="1"/>
            <p:nvPr/>
          </p:nvSpPr>
          <p:spPr>
            <a:xfrm>
              <a:off x="2389485" y="2490486"/>
              <a:ext cx="6246813" cy="914400"/>
            </a:xfrm>
            <a:prstGeom prst="rect">
              <a:avLst/>
            </a:prstGeom>
          </p:spPr>
          <p:txBody>
            <a:bodyPr vert="horz" rtlCol="0" anchor="t" anchorCtr="0">
              <a:noAutofit/>
            </a:bodyPr>
            <a:lstStyle/>
            <a:p>
              <a:pPr algn="l">
                <a:lnSpc>
                  <a:spcPct val="100000"/>
                </a:lnSpc>
              </a:pPr>
              <a:r>
                <a:rPr lang="zh-CN" altLang="en-US" sz="4800" dirty="0">
                  <a:solidFill>
                    <a:srgbClr val="96493F"/>
                  </a:solidFill>
                  <a:cs typeface="+mn-ea"/>
                  <a:sym typeface="+mn-lt"/>
                </a:rPr>
                <a:t>实现</a:t>
              </a:r>
              <a:r>
                <a:rPr lang="zh-CN" altLang="en-US" sz="4800" dirty="0">
                  <a:solidFill>
                    <a:srgbClr val="96493F"/>
                  </a:solidFill>
                  <a:cs typeface="+mn-ea"/>
                  <a:sym typeface="+mn-lt"/>
                </a:rPr>
                <a:t>思路</a:t>
              </a:r>
              <a:endParaRPr lang="zh-CN" altLang="en-US" sz="4800" dirty="0">
                <a:solidFill>
                  <a:srgbClr val="96493F"/>
                </a:solidFill>
                <a:cs typeface="+mn-ea"/>
                <a:sym typeface="+mn-lt"/>
              </a:endParaRPr>
            </a:p>
          </p:txBody>
        </p:sp>
        <p:sp>
          <p:nvSpPr>
            <p:cNvPr id="6" name="Object 307"/>
            <p:cNvSpPr txBox="1"/>
            <p:nvPr/>
          </p:nvSpPr>
          <p:spPr>
            <a:xfrm>
              <a:off x="1286829" y="2300632"/>
              <a:ext cx="1629256" cy="1676400"/>
            </a:xfrm>
            <a:prstGeom prst="rect">
              <a:avLst/>
            </a:prstGeom>
          </p:spPr>
          <p:txBody>
            <a:bodyPr vert="horz" rtlCol="0" anchor="t" anchorCtr="0">
              <a:noAutofit/>
            </a:bodyPr>
            <a:lstStyle/>
            <a:p>
              <a:pPr algn="l">
                <a:lnSpc>
                  <a:spcPct val="100000"/>
                </a:lnSpc>
              </a:pPr>
              <a:r>
                <a:rPr lang="en-US" altLang="zh-CN" sz="10000" dirty="0">
                  <a:solidFill>
                    <a:srgbClr val="96493F"/>
                  </a:solidFill>
                  <a:latin typeface="Agency FB" panose="020B0503020202020204" pitchFamily="34" charset="0"/>
                  <a:cs typeface="+mn-ea"/>
                  <a:sym typeface="+mn-lt"/>
                </a:rPr>
                <a:t>03</a:t>
              </a:r>
              <a:endParaRPr lang="zh-CN" altLang="en-US" sz="10000" dirty="0">
                <a:solidFill>
                  <a:srgbClr val="96493F"/>
                </a:solidFill>
                <a:latin typeface="Agency FB" panose="020B0503020202020204" pitchFamily="34" charset="0"/>
                <a:cs typeface="+mn-ea"/>
                <a:sym typeface="+mn-lt"/>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a:spLocks noChangeArrowheads="1"/>
          </p:cNvSpPr>
          <p:nvPr/>
        </p:nvSpPr>
        <p:spPr bwMode="auto">
          <a:xfrm>
            <a:off x="1362782" y="372795"/>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1" hangingPunct="1">
              <a:spcBef>
                <a:spcPct val="0"/>
              </a:spcBef>
              <a:buFontTx/>
              <a:buNone/>
            </a:pPr>
            <a:r>
              <a:rPr lang="zh-CN" altLang="en-US" sz="2800" b="1">
                <a:solidFill>
                  <a:schemeClr val="tx1"/>
                </a:solidFill>
                <a:latin typeface="Arial" panose="020B0604020202020204" pitchFamily="34" charset="0"/>
                <a:ea typeface="微软雅黑" panose="020B0503020204020204" pitchFamily="34" charset="-122"/>
                <a:sym typeface="Arial" panose="020B0604020202020204" pitchFamily="34" charset="0"/>
              </a:rPr>
              <a:t>实现</a:t>
            </a:r>
            <a:r>
              <a:rPr lang="zh-CN" altLang="en-US" sz="2800" b="1">
                <a:solidFill>
                  <a:schemeClr val="tx1"/>
                </a:solidFill>
                <a:latin typeface="Arial" panose="020B0604020202020204" pitchFamily="34" charset="0"/>
                <a:ea typeface="微软雅黑" panose="020B0503020204020204" pitchFamily="34" charset="-122"/>
                <a:sym typeface="Arial" panose="020B0604020202020204" pitchFamily="34" charset="0"/>
              </a:rPr>
              <a:t>思想</a:t>
            </a:r>
            <a:endParaRPr lang="zh-CN" altLang="en-US" sz="2800" b="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1164590" y="1722755"/>
            <a:ext cx="5058410" cy="3571240"/>
          </a:xfrm>
          <a:prstGeom prst="rect">
            <a:avLst/>
          </a:prstGeom>
          <a:noFill/>
        </p:spPr>
        <p:txBody>
          <a:bodyPr wrap="square" rtlCol="0">
            <a:noAutofit/>
          </a:bodyPr>
          <a:p>
            <a:r>
              <a:rPr lang="zh-CN" altLang="en-US" sz="2800">
                <a:latin typeface="Arial" panose="020B0604020202020204" pitchFamily="34" charset="0"/>
                <a:ea typeface="微软雅黑" panose="020B0503020204020204" pitchFamily="34" charset="-122"/>
              </a:rPr>
              <a:t>大模型有多强大，在座各位应该有深刻体会。</a:t>
            </a:r>
            <a:endParaRPr lang="zh-CN" altLang="en-US" sz="2800">
              <a:latin typeface="Arial" panose="020B0604020202020204" pitchFamily="34" charset="0"/>
              <a:ea typeface="微软雅黑" panose="020B0503020204020204" pitchFamily="34" charset="-122"/>
            </a:endParaRPr>
          </a:p>
          <a:p>
            <a:endParaRPr lang="zh-CN" altLang="en-US" sz="2800">
              <a:latin typeface="Arial" panose="020B0604020202020204" pitchFamily="34" charset="0"/>
              <a:ea typeface="微软雅黑" panose="020B0503020204020204" pitchFamily="34" charset="-122"/>
            </a:endParaRPr>
          </a:p>
          <a:p>
            <a:r>
              <a:rPr lang="zh-CN" altLang="en-US" sz="2800">
                <a:latin typeface="Arial" panose="020B0604020202020204" pitchFamily="34" charset="0"/>
                <a:ea typeface="微软雅黑" panose="020B0503020204020204" pitchFamily="34" charset="-122"/>
              </a:rPr>
              <a:t>在该实验中，我们选取</a:t>
            </a:r>
            <a:r>
              <a:rPr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shibing624/ziya-llama-13b-medical-merged</a:t>
            </a:r>
            <a:r>
              <a:rPr lang="zh-CN" altLang="en-US" sz="2800">
                <a:latin typeface="Arial" panose="020B0604020202020204" pitchFamily="34" charset="0"/>
                <a:ea typeface="微软雅黑" panose="020B0503020204020204" pitchFamily="34" charset="-122"/>
              </a:rPr>
              <a:t>大模型， 通过</a:t>
            </a:r>
            <a:r>
              <a:rPr lang="zh-CN" altLang="en-US" sz="2800" b="1">
                <a:latin typeface="Arial" panose="020B0604020202020204" pitchFamily="34" charset="0"/>
                <a:ea typeface="微软雅黑" panose="020B0503020204020204" pitchFamily="34" charset="-122"/>
              </a:rPr>
              <a:t>增量预训练</a:t>
            </a:r>
            <a:r>
              <a:rPr lang="en-US" altLang="zh-CN" sz="2800" b="1">
                <a:latin typeface="Arial" panose="020B0604020202020204" pitchFamily="34" charset="0"/>
                <a:ea typeface="微软雅黑" panose="020B0503020204020204" pitchFamily="34" charset="-122"/>
              </a:rPr>
              <a:t>(PT)</a:t>
            </a:r>
            <a:r>
              <a:rPr lang="zh-CN" altLang="en-US" sz="2800">
                <a:latin typeface="Arial" panose="020B0604020202020204" pitchFamily="34" charset="0"/>
                <a:ea typeface="微软雅黑" panose="020B0503020204020204" pitchFamily="34" charset="-122"/>
              </a:rPr>
              <a:t>和</a:t>
            </a:r>
            <a:r>
              <a:rPr lang="zh-CN" altLang="en-US" sz="2800" b="1">
                <a:latin typeface="Arial" panose="020B0604020202020204" pitchFamily="34" charset="0"/>
                <a:ea typeface="微软雅黑" panose="020B0503020204020204" pitchFamily="34" charset="-122"/>
              </a:rPr>
              <a:t>有监督微调</a:t>
            </a:r>
            <a:r>
              <a:rPr lang="en-US" altLang="zh-CN" sz="2800" b="1">
                <a:latin typeface="Arial" panose="020B0604020202020204" pitchFamily="34" charset="0"/>
                <a:ea typeface="微软雅黑" panose="020B0503020204020204" pitchFamily="34" charset="-122"/>
              </a:rPr>
              <a:t>(SFT)</a:t>
            </a:r>
            <a:r>
              <a:rPr lang="zh-CN" altLang="en-US" sz="2800">
                <a:latin typeface="Arial" panose="020B0604020202020204" pitchFamily="34" charset="0"/>
                <a:ea typeface="微软雅黑" panose="020B0503020204020204" pitchFamily="34" charset="-122"/>
              </a:rPr>
              <a:t>来实现临床术语标准化任务。</a:t>
            </a:r>
            <a:endParaRPr lang="zh-CN" altLang="en-US" sz="2800">
              <a:latin typeface="Arial" panose="020B0604020202020204" pitchFamily="34" charset="0"/>
              <a:ea typeface="微软雅黑" panose="020B0503020204020204" pitchFamily="34" charset="-122"/>
            </a:endParaRPr>
          </a:p>
        </p:txBody>
      </p:sp>
      <p:pic>
        <p:nvPicPr>
          <p:cNvPr id="5" name="图片 4"/>
          <p:cNvPicPr>
            <a:picLocks noChangeAspect="1"/>
          </p:cNvPicPr>
          <p:nvPr>
            <p:custDataLst>
              <p:tags r:id="rId1"/>
            </p:custDataLst>
          </p:nvPr>
        </p:nvPicPr>
        <p:blipFill>
          <a:blip r:embed="rId2"/>
          <a:stretch>
            <a:fillRect/>
          </a:stretch>
        </p:blipFill>
        <p:spPr>
          <a:xfrm>
            <a:off x="6311900" y="2239010"/>
            <a:ext cx="5375910" cy="27158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a:spLocks noChangeArrowheads="1"/>
          </p:cNvSpPr>
          <p:nvPr/>
        </p:nvSpPr>
        <p:spPr bwMode="auto">
          <a:xfrm>
            <a:off x="1362782" y="372795"/>
            <a:ext cx="65824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1" hangingPunct="1">
              <a:spcBef>
                <a:spcPct val="0"/>
              </a:spcBef>
              <a:buFontTx/>
              <a:buNone/>
            </a:pPr>
            <a:r>
              <a:rPr lang="zh-CN" altLang="en-US" sz="2800" b="1">
                <a:latin typeface="Arial" panose="020B0604020202020204" pitchFamily="34" charset="0"/>
                <a:ea typeface="微软雅黑" panose="020B0503020204020204" pitchFamily="34" charset="-122"/>
                <a:sym typeface="Arial" panose="020B0604020202020204" pitchFamily="34" charset="0"/>
              </a:rPr>
              <a:t>实现思路一</a:t>
            </a:r>
            <a:r>
              <a:rPr lang="en-US" altLang="zh-CN" sz="2800" b="1">
                <a:latin typeface="Arial" panose="020B0604020202020204" pitchFamily="34" charset="0"/>
                <a:ea typeface="微软雅黑" panose="020B0503020204020204" pitchFamily="34" charset="-122"/>
                <a:sym typeface="Arial" panose="020B0604020202020204" pitchFamily="34" charset="0"/>
              </a:rPr>
              <a:t>---</a:t>
            </a:r>
            <a:r>
              <a:rPr lang="zh-CN" altLang="en-US" sz="2800" b="1">
                <a:latin typeface="Arial" panose="020B0604020202020204" pitchFamily="34" charset="0"/>
                <a:ea typeface="微软雅黑" panose="020B0503020204020204" pitchFamily="34" charset="-122"/>
                <a:sym typeface="Arial" panose="020B0604020202020204" pitchFamily="34" charset="0"/>
              </a:rPr>
              <a:t>将任务看作是文本预测问题</a:t>
            </a:r>
            <a:endParaRPr lang="zh-CN" altLang="en-US" sz="2800" b="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1"/>
          <a:stretch>
            <a:fillRect/>
          </a:stretch>
        </p:blipFill>
        <p:spPr>
          <a:xfrm>
            <a:off x="805815" y="2049780"/>
            <a:ext cx="4944110" cy="3307715"/>
          </a:xfrm>
          <a:prstGeom prst="rect">
            <a:avLst/>
          </a:prstGeom>
        </p:spPr>
      </p:pic>
      <p:sp>
        <p:nvSpPr>
          <p:cNvPr id="7" name="右箭头 6"/>
          <p:cNvSpPr/>
          <p:nvPr/>
        </p:nvSpPr>
        <p:spPr>
          <a:xfrm rot="3300000">
            <a:off x="6109970" y="4139565"/>
            <a:ext cx="1146175" cy="965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551305" y="1117600"/>
            <a:ext cx="9752965" cy="932180"/>
          </a:xfrm>
          <a:prstGeom prst="rect">
            <a:avLst/>
          </a:prstGeom>
          <a:noFill/>
        </p:spPr>
        <p:txBody>
          <a:bodyPr wrap="square" rtlCol="0">
            <a:noAutofit/>
          </a:bodyPr>
          <a:p>
            <a:r>
              <a:rPr lang="zh-CN" altLang="en-US" sz="2400"/>
              <a:t>用临床医疗术语标准化数据集进行指令微调后，将微调后的</a:t>
            </a:r>
            <a:r>
              <a:rPr lang="en-US" altLang="zh-CN" sz="2400"/>
              <a:t>LoRA</a:t>
            </a:r>
            <a:r>
              <a:rPr lang="zh-CN" altLang="en-US" sz="2400"/>
              <a:t>模型与原预训练模型进行合并。</a:t>
            </a:r>
            <a:endParaRPr lang="zh-CN" altLang="en-US" sz="2400"/>
          </a:p>
        </p:txBody>
      </p:sp>
      <p:pic>
        <p:nvPicPr>
          <p:cNvPr id="2" name="图片 1"/>
          <p:cNvPicPr>
            <a:picLocks noChangeAspect="1"/>
          </p:cNvPicPr>
          <p:nvPr/>
        </p:nvPicPr>
        <p:blipFill>
          <a:blip r:embed="rId2"/>
          <a:stretch>
            <a:fillRect/>
          </a:stretch>
        </p:blipFill>
        <p:spPr>
          <a:xfrm>
            <a:off x="194945" y="5614035"/>
            <a:ext cx="11541760" cy="5816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a:spLocks noChangeArrowheads="1"/>
          </p:cNvSpPr>
          <p:nvPr/>
        </p:nvSpPr>
        <p:spPr bwMode="auto">
          <a:xfrm>
            <a:off x="1362782" y="372795"/>
            <a:ext cx="65824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1" hangingPunct="1">
              <a:spcBef>
                <a:spcPct val="0"/>
              </a:spcBef>
              <a:buFontTx/>
              <a:buNone/>
            </a:pPr>
            <a:r>
              <a:rPr lang="zh-CN" altLang="en-US" sz="2800" b="1">
                <a:latin typeface="Arial" panose="020B0604020202020204" pitchFamily="34" charset="0"/>
                <a:ea typeface="微软雅黑" panose="020B0503020204020204" pitchFamily="34" charset="-122"/>
                <a:sym typeface="Arial" panose="020B0604020202020204" pitchFamily="34" charset="0"/>
              </a:rPr>
              <a:t>实现思路二</a:t>
            </a:r>
            <a:r>
              <a:rPr lang="en-US" altLang="zh-CN" sz="2800" b="1">
                <a:latin typeface="Arial" panose="020B0604020202020204" pitchFamily="34" charset="0"/>
                <a:ea typeface="微软雅黑" panose="020B0503020204020204" pitchFamily="34" charset="-122"/>
                <a:sym typeface="Arial" panose="020B0604020202020204" pitchFamily="34" charset="0"/>
              </a:rPr>
              <a:t>---</a:t>
            </a:r>
            <a:r>
              <a:rPr lang="zh-CN" altLang="en-US" sz="2800" b="1">
                <a:latin typeface="Arial" panose="020B0604020202020204" pitchFamily="34" charset="0"/>
                <a:ea typeface="微软雅黑" panose="020B0503020204020204" pitchFamily="34" charset="-122"/>
                <a:sym typeface="Arial" panose="020B0604020202020204" pitchFamily="34" charset="0"/>
              </a:rPr>
              <a:t>将任务看作是文本分类问题</a:t>
            </a:r>
            <a:endParaRPr lang="zh-CN" altLang="en-US" sz="2800" b="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p:cNvPicPr>
            <a:picLocks noChangeAspect="1"/>
          </p:cNvPicPr>
          <p:nvPr>
            <p:custDataLst>
              <p:tags r:id="rId1"/>
            </p:custDataLst>
          </p:nvPr>
        </p:nvPicPr>
        <p:blipFill>
          <a:blip r:embed="rId2"/>
          <a:stretch>
            <a:fillRect/>
          </a:stretch>
        </p:blipFill>
        <p:spPr>
          <a:xfrm>
            <a:off x="1862455" y="1026160"/>
            <a:ext cx="3632200" cy="2476500"/>
          </a:xfrm>
          <a:prstGeom prst="rect">
            <a:avLst/>
          </a:prstGeom>
        </p:spPr>
      </p:pic>
      <p:sp>
        <p:nvSpPr>
          <p:cNvPr id="9" name="文本框 8"/>
          <p:cNvSpPr txBox="1"/>
          <p:nvPr/>
        </p:nvSpPr>
        <p:spPr>
          <a:xfrm>
            <a:off x="8180705" y="3634105"/>
            <a:ext cx="1569085" cy="368300"/>
          </a:xfrm>
          <a:prstGeom prst="rect">
            <a:avLst/>
          </a:prstGeom>
          <a:noFill/>
        </p:spPr>
        <p:txBody>
          <a:bodyPr wrap="square" rtlCol="0">
            <a:spAutoFit/>
          </a:bodyPr>
          <a:p>
            <a:r>
              <a:rPr lang="en-US" altLang="zh-CN"/>
              <a:t>(2)train_data</a:t>
            </a:r>
            <a:endParaRPr lang="en-US" altLang="zh-CN"/>
          </a:p>
        </p:txBody>
      </p:sp>
      <p:sp>
        <p:nvSpPr>
          <p:cNvPr id="13" name="文本框 12"/>
          <p:cNvSpPr txBox="1"/>
          <p:nvPr/>
        </p:nvSpPr>
        <p:spPr>
          <a:xfrm>
            <a:off x="2686685" y="3502660"/>
            <a:ext cx="1984375" cy="368300"/>
          </a:xfrm>
          <a:prstGeom prst="rect">
            <a:avLst/>
          </a:prstGeom>
          <a:noFill/>
        </p:spPr>
        <p:txBody>
          <a:bodyPr wrap="square" rtlCol="0">
            <a:spAutoFit/>
          </a:bodyPr>
          <a:p>
            <a:r>
              <a:rPr lang="zh-CN" altLang="en-US"/>
              <a:t>（</a:t>
            </a:r>
            <a:r>
              <a:rPr lang="en-US" altLang="zh-CN"/>
              <a:t>1</a:t>
            </a:r>
            <a:r>
              <a:rPr lang="zh-CN" altLang="en-US"/>
              <a:t>）诊断标准词</a:t>
            </a:r>
            <a:endParaRPr lang="zh-CN" altLang="en-US"/>
          </a:p>
        </p:txBody>
      </p:sp>
      <p:sp>
        <p:nvSpPr>
          <p:cNvPr id="15" name="文本框 14"/>
          <p:cNvSpPr txBox="1"/>
          <p:nvPr/>
        </p:nvSpPr>
        <p:spPr>
          <a:xfrm>
            <a:off x="1362710" y="5120640"/>
            <a:ext cx="9535795" cy="1429385"/>
          </a:xfrm>
          <a:prstGeom prst="rect">
            <a:avLst/>
          </a:prstGeom>
          <a:noFill/>
        </p:spPr>
        <p:txBody>
          <a:bodyPr wrap="square" rtlCol="0">
            <a:noAutofit/>
          </a:bodyPr>
          <a:p>
            <a:r>
              <a:rPr lang="en-US" altLang="zh-CN" sz="2000" b="1"/>
              <a:t>prompt</a:t>
            </a:r>
            <a:r>
              <a:rPr lang="zh-CN" altLang="en-US" sz="2000" b="1"/>
              <a:t>设计如下</a:t>
            </a:r>
            <a:r>
              <a:rPr lang="zh-CN" altLang="en-US" sz="2000"/>
              <a:t>：</a:t>
            </a:r>
            <a:endParaRPr lang="zh-CN" altLang="en-US" sz="2000"/>
          </a:p>
          <a:p>
            <a:pPr indent="457200"/>
            <a:r>
              <a:rPr lang="en-US" altLang="zh-CN" sz="2000"/>
              <a:t>User:"胎儿宫内死亡"(</a:t>
            </a:r>
            <a:r>
              <a:rPr lang="en-US" altLang="zh-CN" sz="2000">
                <a:sym typeface="+mn-ea"/>
              </a:rPr>
              <a:t>text</a:t>
            </a:r>
            <a:r>
              <a:rPr lang="en-US" altLang="zh-CN" sz="2000"/>
              <a:t>)</a:t>
            </a:r>
            <a:r>
              <a:rPr lang="zh-CN" altLang="en-US" sz="2000"/>
              <a:t>是</a:t>
            </a:r>
            <a:r>
              <a:rPr lang="en-US" altLang="zh-CN" sz="2000"/>
              <a:t>[</a:t>
            </a:r>
            <a:r>
              <a:rPr lang="zh-CN" altLang="en-US" sz="2000"/>
              <a:t>霍乱，霍乱轻型，</a:t>
            </a:r>
            <a:r>
              <a:rPr lang="en-US" altLang="zh-CN" sz="2000"/>
              <a:t>......](</a:t>
            </a:r>
            <a:r>
              <a:rPr lang="zh-CN" altLang="en-US" sz="2000"/>
              <a:t>标准词）里的哪一个类别？</a:t>
            </a:r>
            <a:endParaRPr lang="zh-CN" altLang="en-US" sz="2000"/>
          </a:p>
          <a:p>
            <a:pPr indent="457200"/>
            <a:r>
              <a:rPr lang="en-US" altLang="zh-CN" sz="2000"/>
              <a:t>Bot:  “</a:t>
            </a:r>
            <a:r>
              <a:rPr lang="zh-CN" altLang="en-US" sz="2000"/>
              <a:t>胎死宫内</a:t>
            </a:r>
            <a:r>
              <a:rPr lang="en-US" altLang="zh-CN" sz="2000"/>
              <a:t>”(normalized_result)</a:t>
            </a:r>
            <a:endParaRPr lang="en-US" altLang="zh-CN" sz="2000"/>
          </a:p>
        </p:txBody>
      </p:sp>
      <p:pic>
        <p:nvPicPr>
          <p:cNvPr id="16" name="图片 15"/>
          <p:cNvPicPr>
            <a:picLocks noChangeAspect="1"/>
          </p:cNvPicPr>
          <p:nvPr>
            <p:custDataLst>
              <p:tags r:id="rId3"/>
            </p:custDataLst>
          </p:nvPr>
        </p:nvPicPr>
        <p:blipFill>
          <a:blip r:embed="rId4"/>
          <a:stretch>
            <a:fillRect/>
          </a:stretch>
        </p:blipFill>
        <p:spPr>
          <a:xfrm>
            <a:off x="1000125" y="4002405"/>
            <a:ext cx="10398760" cy="951230"/>
          </a:xfrm>
          <a:prstGeom prst="rect">
            <a:avLst/>
          </a:prstGeom>
        </p:spPr>
      </p:pic>
      <p:pic>
        <p:nvPicPr>
          <p:cNvPr id="3" name="图片 2"/>
          <p:cNvPicPr>
            <a:picLocks noChangeAspect="1"/>
          </p:cNvPicPr>
          <p:nvPr/>
        </p:nvPicPr>
        <p:blipFill>
          <a:blip r:embed="rId5"/>
          <a:stretch>
            <a:fillRect/>
          </a:stretch>
        </p:blipFill>
        <p:spPr>
          <a:xfrm>
            <a:off x="6918325" y="895350"/>
            <a:ext cx="4093845" cy="27387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a:spLocks noChangeArrowheads="1"/>
          </p:cNvSpPr>
          <p:nvPr/>
        </p:nvSpPr>
        <p:spPr bwMode="auto">
          <a:xfrm>
            <a:off x="1362782" y="372795"/>
            <a:ext cx="65824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1" hangingPunct="1">
              <a:spcBef>
                <a:spcPct val="0"/>
              </a:spcBef>
              <a:buFontTx/>
              <a:buNone/>
            </a:pPr>
            <a:r>
              <a:rPr lang="zh-CN" altLang="en-US" sz="2800" b="1">
                <a:solidFill>
                  <a:schemeClr val="tx1"/>
                </a:solidFill>
                <a:latin typeface="Arial" panose="020B0604020202020204" pitchFamily="34" charset="0"/>
                <a:ea typeface="微软雅黑" panose="020B0503020204020204" pitchFamily="34" charset="-122"/>
                <a:sym typeface="Arial" panose="020B0604020202020204" pitchFamily="34" charset="0"/>
              </a:rPr>
              <a:t>实现思路三</a:t>
            </a:r>
            <a:r>
              <a:rPr lang="en-US" altLang="zh-CN" sz="2800" b="1">
                <a:solidFill>
                  <a:schemeClr val="tx1"/>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a:solidFill>
                  <a:schemeClr val="tx1"/>
                </a:solidFill>
                <a:latin typeface="Arial" panose="020B0604020202020204" pitchFamily="34" charset="0"/>
                <a:ea typeface="微软雅黑" panose="020B0503020204020204" pitchFamily="34" charset="-122"/>
                <a:sym typeface="Arial" panose="020B0604020202020204" pitchFamily="34" charset="0"/>
              </a:rPr>
              <a:t>遍历标准词表进行文本匹配</a:t>
            </a:r>
            <a:endParaRPr lang="zh-CN" altLang="en-US" sz="2800" b="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1"/>
          <a:stretch>
            <a:fillRect/>
          </a:stretch>
        </p:blipFill>
        <p:spPr>
          <a:xfrm>
            <a:off x="1362710" y="1326515"/>
            <a:ext cx="10305415" cy="1440815"/>
          </a:xfrm>
          <a:prstGeom prst="rect">
            <a:avLst/>
          </a:prstGeom>
        </p:spPr>
      </p:pic>
      <p:pic>
        <p:nvPicPr>
          <p:cNvPr id="5" name="图片 4"/>
          <p:cNvPicPr>
            <a:picLocks noChangeAspect="1"/>
          </p:cNvPicPr>
          <p:nvPr/>
        </p:nvPicPr>
        <p:blipFill>
          <a:blip r:embed="rId2"/>
          <a:stretch>
            <a:fillRect/>
          </a:stretch>
        </p:blipFill>
        <p:spPr>
          <a:xfrm>
            <a:off x="5607050" y="3107055"/>
            <a:ext cx="6302375" cy="1181735"/>
          </a:xfrm>
          <a:prstGeom prst="rect">
            <a:avLst/>
          </a:prstGeom>
        </p:spPr>
      </p:pic>
      <p:pic>
        <p:nvPicPr>
          <p:cNvPr id="6" name="图片 5"/>
          <p:cNvPicPr>
            <a:picLocks noChangeAspect="1"/>
          </p:cNvPicPr>
          <p:nvPr/>
        </p:nvPicPr>
        <p:blipFill>
          <a:blip r:embed="rId3"/>
          <a:stretch>
            <a:fillRect/>
          </a:stretch>
        </p:blipFill>
        <p:spPr>
          <a:xfrm>
            <a:off x="1497965" y="2947035"/>
            <a:ext cx="3880485" cy="37376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a:spLocks noChangeArrowheads="1"/>
          </p:cNvSpPr>
          <p:nvPr/>
        </p:nvSpPr>
        <p:spPr bwMode="auto">
          <a:xfrm>
            <a:off x="1362782" y="372795"/>
            <a:ext cx="1960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1" hangingPunct="1">
              <a:spcBef>
                <a:spcPct val="0"/>
              </a:spcBef>
              <a:buFontTx/>
              <a:buNone/>
            </a:pPr>
            <a:r>
              <a:rPr lang="zh-CN" sz="2800" b="1">
                <a:solidFill>
                  <a:schemeClr val="tx1"/>
                </a:solidFill>
                <a:latin typeface="Arial" panose="020B0604020202020204" pitchFamily="34" charset="0"/>
                <a:ea typeface="微软雅黑" panose="020B0503020204020204" pitchFamily="34" charset="-122"/>
                <a:sym typeface="Arial" panose="020B0604020202020204" pitchFamily="34" charset="0"/>
              </a:rPr>
              <a:t>方法优缺点</a:t>
            </a:r>
            <a:endParaRPr lang="zh-CN" sz="2800" b="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p:cNvSpPr txBox="1"/>
          <p:nvPr/>
        </p:nvSpPr>
        <p:spPr>
          <a:xfrm>
            <a:off x="1993265" y="1951990"/>
            <a:ext cx="9051925" cy="3588385"/>
          </a:xfrm>
          <a:prstGeom prst="rect">
            <a:avLst/>
          </a:prstGeom>
          <a:noFill/>
        </p:spPr>
        <p:txBody>
          <a:bodyPr wrap="square" rtlCol="0">
            <a:noAutofit/>
          </a:bodyPr>
          <a:p>
            <a:r>
              <a:rPr lang="zh-CN" altLang="en-US" sz="4800">
                <a:latin typeface="Arial" panose="020B0604020202020204" pitchFamily="34" charset="0"/>
                <a:ea typeface="微软雅黑" panose="020B0503020204020204" pitchFamily="34" charset="-122"/>
              </a:rPr>
              <a:t>优点：简单暴力</a:t>
            </a:r>
            <a:endParaRPr lang="zh-CN" altLang="en-US" sz="4800">
              <a:latin typeface="Arial" panose="020B0604020202020204" pitchFamily="34" charset="0"/>
              <a:ea typeface="微软雅黑" panose="020B0503020204020204" pitchFamily="34" charset="-122"/>
            </a:endParaRPr>
          </a:p>
          <a:p>
            <a:endParaRPr lang="zh-CN" altLang="en-US" sz="4800">
              <a:latin typeface="Arial" panose="020B0604020202020204" pitchFamily="34" charset="0"/>
              <a:ea typeface="微软雅黑" panose="020B0503020204020204" pitchFamily="34" charset="-122"/>
            </a:endParaRPr>
          </a:p>
          <a:p>
            <a:r>
              <a:rPr lang="zh-CN" altLang="en-US" sz="4800">
                <a:latin typeface="Arial" panose="020B0604020202020204" pitchFamily="34" charset="0"/>
                <a:ea typeface="微软雅黑" panose="020B0503020204020204" pitchFamily="34" charset="-122"/>
              </a:rPr>
              <a:t>缺点：对算力资源要求极高</a:t>
            </a:r>
            <a:endParaRPr lang="zh-CN" altLang="en-US" sz="4800">
              <a:latin typeface="Arial" panose="020B0604020202020204" pitchFamily="34" charset="0"/>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a:spLocks noChangeArrowheads="1"/>
          </p:cNvSpPr>
          <p:nvPr/>
        </p:nvSpPr>
        <p:spPr bwMode="auto">
          <a:xfrm>
            <a:off x="1362782" y="372795"/>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1" hangingPunct="1">
              <a:spcBef>
                <a:spcPct val="0"/>
              </a:spcBef>
              <a:buFontTx/>
              <a:buNone/>
            </a:pPr>
            <a:r>
              <a:rPr lang="zh-CN" sz="2800" b="1">
                <a:solidFill>
                  <a:schemeClr val="tx1"/>
                </a:solidFill>
                <a:latin typeface="Arial" panose="020B0604020202020204" pitchFamily="34" charset="0"/>
                <a:ea typeface="微软雅黑" panose="020B0503020204020204" pitchFamily="34" charset="-122"/>
                <a:sym typeface="Arial" panose="020B0604020202020204" pitchFamily="34" charset="0"/>
              </a:rPr>
              <a:t>实验结果</a:t>
            </a:r>
            <a:endParaRPr lang="zh-CN" sz="2800" b="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1"/>
          <a:stretch>
            <a:fillRect/>
          </a:stretch>
        </p:blipFill>
        <p:spPr>
          <a:xfrm>
            <a:off x="1993900" y="1026795"/>
            <a:ext cx="8204200" cy="3455035"/>
          </a:xfrm>
          <a:prstGeom prst="rect">
            <a:avLst/>
          </a:prstGeom>
        </p:spPr>
      </p:pic>
      <p:pic>
        <p:nvPicPr>
          <p:cNvPr id="4" name="图片 3"/>
          <p:cNvPicPr>
            <a:picLocks noChangeAspect="1"/>
          </p:cNvPicPr>
          <p:nvPr/>
        </p:nvPicPr>
        <p:blipFill>
          <a:blip r:embed="rId2"/>
          <a:stretch>
            <a:fillRect/>
          </a:stretch>
        </p:blipFill>
        <p:spPr>
          <a:xfrm>
            <a:off x="1847215" y="4613910"/>
            <a:ext cx="8498205" cy="13125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635" y="157480"/>
            <a:ext cx="12192635" cy="1828800"/>
          </a:xfrm>
          <a:prstGeom prst="rect">
            <a:avLst/>
          </a:prstGeom>
          <a:noFill/>
        </p:spPr>
        <p:txBody>
          <a:bodyPr wrap="square" rtlCol="0">
            <a:noAutofit/>
          </a:bodyPr>
          <a:p>
            <a:pPr algn="ctr"/>
            <a:r>
              <a:rPr lang="zh-CN" altLang="en-US" sz="5400" dirty="0">
                <a:solidFill>
                  <a:srgbClr val="96493F"/>
                </a:solidFill>
                <a:cs typeface="+mn-ea"/>
                <a:sym typeface="+mn-lt"/>
              </a:rPr>
              <a:t>希望老师同学们提出建议和批评！</a:t>
            </a:r>
            <a:endParaRPr lang="zh-CN" altLang="en-US"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Box 12"/>
          <p:cNvSpPr txBox="1">
            <a:spLocks noChangeArrowheads="1"/>
          </p:cNvSpPr>
          <p:nvPr/>
        </p:nvSpPr>
        <p:spPr bwMode="auto">
          <a:xfrm>
            <a:off x="1475740" y="466725"/>
            <a:ext cx="2009140" cy="33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ts val="1900"/>
              </a:lnSpc>
              <a:spcBef>
                <a:spcPct val="0"/>
              </a:spcBef>
              <a:buFontTx/>
              <a:buNone/>
            </a:pPr>
            <a:r>
              <a:rPr lang="zh-CN" altLang="en-US" sz="2800" dirty="0">
                <a:latin typeface="微软雅黑" panose="020B0503020204020204" pitchFamily="34" charset="-122"/>
                <a:ea typeface="微软雅黑" panose="020B0503020204020204" pitchFamily="34" charset="-122"/>
              </a:rPr>
              <a:t>目录</a:t>
            </a:r>
            <a:endParaRPr lang="zh-CN" altLang="en-US" sz="2800" dirty="0">
              <a:latin typeface="微软雅黑" panose="020B0503020204020204" pitchFamily="34" charset="-122"/>
              <a:ea typeface="微软雅黑" panose="020B0503020204020204" pitchFamily="34" charset="-122"/>
            </a:endParaRPr>
          </a:p>
        </p:txBody>
      </p:sp>
      <p:grpSp>
        <p:nvGrpSpPr>
          <p:cNvPr id="15" name="组合 14"/>
          <p:cNvGrpSpPr/>
          <p:nvPr/>
        </p:nvGrpSpPr>
        <p:grpSpPr>
          <a:xfrm>
            <a:off x="4085590" y="4217670"/>
            <a:ext cx="3401060" cy="953135"/>
            <a:chOff x="7452710" y="2084604"/>
            <a:chExt cx="3280410" cy="767264"/>
          </a:xfrm>
        </p:grpSpPr>
        <p:sp>
          <p:nvSpPr>
            <p:cNvPr id="16" name="矩形 21"/>
            <p:cNvSpPr>
              <a:spLocks noChangeArrowheads="1"/>
            </p:cNvSpPr>
            <p:nvPr/>
          </p:nvSpPr>
          <p:spPr bwMode="auto">
            <a:xfrm>
              <a:off x="7454547" y="2084604"/>
              <a:ext cx="2084249" cy="767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smtClean="0">
                  <a:solidFill>
                    <a:schemeClr val="tx1"/>
                  </a:solidFill>
                  <a:latin typeface="Arial" panose="020B0604020202020204" pitchFamily="34" charset="0"/>
                  <a:ea typeface="微软雅黑" panose="020B0503020204020204" pitchFamily="34" charset="-122"/>
                  <a:sym typeface="Arial" panose="020B0604020202020204" pitchFamily="34" charset="0"/>
                </a:rPr>
                <a:t>实现思路</a:t>
              </a:r>
              <a:endParaRPr lang="zh-CN" altLang="en-US" sz="2800" b="1"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buFontTx/>
                <a:buNone/>
              </a:pPr>
              <a:endParaRPr lang="zh-CN" altLang="en-US" sz="2800" b="1"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p:cNvSpPr txBox="1"/>
            <p:nvPr/>
          </p:nvSpPr>
          <p:spPr>
            <a:xfrm>
              <a:off x="7452710" y="2473224"/>
              <a:ext cx="3280410" cy="271431"/>
            </a:xfrm>
            <a:prstGeom prst="rect">
              <a:avLst/>
            </a:prstGeom>
            <a:noFill/>
          </p:spPr>
          <p:txBody>
            <a:bodyPr wrap="square" rtlCol="0">
              <a:spAutoFit/>
            </a:bodyPr>
            <a:lstStyle/>
            <a:p>
              <a:endParaRPr lang="en-US" altLang="zh-CN" sz="1600" dirty="0"/>
            </a:p>
          </p:txBody>
        </p:sp>
      </p:grpSp>
      <p:grpSp>
        <p:nvGrpSpPr>
          <p:cNvPr id="18" name="组合 17"/>
          <p:cNvGrpSpPr/>
          <p:nvPr/>
        </p:nvGrpSpPr>
        <p:grpSpPr>
          <a:xfrm>
            <a:off x="4054746" y="1477907"/>
            <a:ext cx="4039870" cy="953135"/>
            <a:chOff x="7408592" y="1638199"/>
            <a:chExt cx="4039870" cy="953135"/>
          </a:xfrm>
        </p:grpSpPr>
        <p:sp>
          <p:nvSpPr>
            <p:cNvPr id="19" name="矩形 21"/>
            <p:cNvSpPr>
              <a:spLocks noChangeArrowheads="1"/>
            </p:cNvSpPr>
            <p:nvPr/>
          </p:nvSpPr>
          <p:spPr bwMode="auto">
            <a:xfrm>
              <a:off x="7439707" y="1638199"/>
              <a:ext cx="1605280"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1" hangingPunct="1">
                <a:spcBef>
                  <a:spcPct val="0"/>
                </a:spcBef>
                <a:buFontTx/>
                <a:buNone/>
              </a:pPr>
              <a:r>
                <a:rPr lang="zh-CN" altLang="en-US" sz="2800" b="1" smtClean="0">
                  <a:solidFill>
                    <a:schemeClr val="tx1"/>
                  </a:solidFill>
                  <a:latin typeface="Arial" panose="020B0604020202020204" pitchFamily="34" charset="0"/>
                  <a:ea typeface="微软雅黑" panose="020B0503020204020204" pitchFamily="34" charset="-122"/>
                  <a:sym typeface="Arial" panose="020B0604020202020204" pitchFamily="34" charset="0"/>
                </a:rPr>
                <a:t>任务介绍</a:t>
              </a:r>
              <a:endParaRPr lang="zh-CN" altLang="en-US" sz="2800" b="1"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buFontTx/>
                <a:buNone/>
              </a:pPr>
              <a:endParaRPr lang="zh-CN" altLang="en-US" sz="2800" b="1"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文本框 19"/>
            <p:cNvSpPr txBox="1"/>
            <p:nvPr/>
          </p:nvSpPr>
          <p:spPr>
            <a:xfrm>
              <a:off x="7408592" y="2152549"/>
              <a:ext cx="4039870" cy="337185"/>
            </a:xfrm>
            <a:prstGeom prst="rect">
              <a:avLst/>
            </a:prstGeom>
            <a:noFill/>
          </p:spPr>
          <p:txBody>
            <a:bodyPr wrap="square" rtlCol="0">
              <a:spAutoFit/>
            </a:bodyPr>
            <a:lstStyle/>
            <a:p>
              <a:endParaRPr lang="zh-CN" altLang="en-US" sz="1600" dirty="0"/>
            </a:p>
          </p:txBody>
        </p:sp>
      </p:grpSp>
      <p:grpSp>
        <p:nvGrpSpPr>
          <p:cNvPr id="21" name="组合 20"/>
          <p:cNvGrpSpPr/>
          <p:nvPr/>
        </p:nvGrpSpPr>
        <p:grpSpPr>
          <a:xfrm>
            <a:off x="4054733" y="2796004"/>
            <a:ext cx="6381750" cy="859155"/>
            <a:chOff x="7413672" y="1809014"/>
            <a:chExt cx="6381750" cy="859155"/>
          </a:xfrm>
        </p:grpSpPr>
        <p:sp>
          <p:nvSpPr>
            <p:cNvPr id="22" name="矩形 21"/>
            <p:cNvSpPr>
              <a:spLocks noChangeArrowheads="1"/>
            </p:cNvSpPr>
            <p:nvPr/>
          </p:nvSpPr>
          <p:spPr bwMode="auto">
            <a:xfrm>
              <a:off x="7413672" y="1809014"/>
              <a:ext cx="2316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indent="0" algn="l">
                <a:buNone/>
                <a:defRPr/>
              </a:pPr>
              <a:r>
                <a:rPr lang="zh-CN" altLang="en-US" sz="2800" b="1" smtClean="0">
                  <a:solidFill>
                    <a:schemeClr val="tx1"/>
                  </a:solidFill>
                  <a:latin typeface="Arial" panose="020B0604020202020204" pitchFamily="34" charset="0"/>
                  <a:ea typeface="微软雅黑" panose="020B0503020204020204" pitchFamily="34" charset="-122"/>
                  <a:sym typeface="Arial" panose="020B0604020202020204" pitchFamily="34" charset="0"/>
                </a:rPr>
                <a:t>参考工作介绍</a:t>
              </a:r>
              <a:endParaRPr lang="zh-CN" altLang="en-US" sz="2800" b="1"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p:cNvSpPr txBox="1"/>
            <p:nvPr/>
          </p:nvSpPr>
          <p:spPr>
            <a:xfrm>
              <a:off x="7452407" y="2330984"/>
              <a:ext cx="6343015" cy="337185"/>
            </a:xfrm>
            <a:prstGeom prst="rect">
              <a:avLst/>
            </a:prstGeom>
            <a:noFill/>
          </p:spPr>
          <p:txBody>
            <a:bodyPr wrap="square" rtlCol="0">
              <a:spAutoFit/>
            </a:bodyPr>
            <a:lstStyle/>
            <a:p>
              <a:endParaRPr lang="en-US" altLang="zh-CN" sz="1600" dirty="0"/>
            </a:p>
          </p:txBody>
        </p:sp>
      </p:grpSp>
      <p:grpSp>
        <p:nvGrpSpPr>
          <p:cNvPr id="24" name="组合 23"/>
          <p:cNvGrpSpPr/>
          <p:nvPr/>
        </p:nvGrpSpPr>
        <p:grpSpPr>
          <a:xfrm>
            <a:off x="4054475" y="5596890"/>
            <a:ext cx="3265170" cy="872078"/>
            <a:chOff x="7413975" y="2084604"/>
            <a:chExt cx="3265170" cy="401693"/>
          </a:xfrm>
        </p:grpSpPr>
        <p:sp>
          <p:nvSpPr>
            <p:cNvPr id="25" name="矩形 21"/>
            <p:cNvSpPr>
              <a:spLocks noChangeArrowheads="1"/>
            </p:cNvSpPr>
            <p:nvPr/>
          </p:nvSpPr>
          <p:spPr bwMode="auto">
            <a:xfrm>
              <a:off x="7454312" y="2084604"/>
              <a:ext cx="1316990" cy="2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b="1"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7413975" y="2330984"/>
              <a:ext cx="3265170" cy="155313"/>
            </a:xfrm>
            <a:prstGeom prst="rect">
              <a:avLst/>
            </a:prstGeom>
            <a:noFill/>
          </p:spPr>
          <p:txBody>
            <a:bodyPr wrap="square" rtlCol="0">
              <a:spAutoFit/>
            </a:bodyPr>
            <a:lstStyle/>
            <a:p>
              <a:endParaRPr lang="zh-CN" altLang="en-US" sz="1600" dirty="0"/>
            </a:p>
          </p:txBody>
        </p:sp>
      </p:grpSp>
      <p:sp>
        <p:nvSpPr>
          <p:cNvPr id="27" name="平行四边形 46"/>
          <p:cNvSpPr/>
          <p:nvPr/>
        </p:nvSpPr>
        <p:spPr>
          <a:xfrm>
            <a:off x="2825613" y="1566890"/>
            <a:ext cx="722630" cy="567225"/>
          </a:xfrm>
          <a:custGeom>
            <a:avLst/>
            <a:gdLst>
              <a:gd name="connsiteX0" fmla="*/ 1093 w 1069254"/>
              <a:gd name="connsiteY0" fmla="*/ 522494 h 567225"/>
              <a:gd name="connsiteX1" fmla="*/ 124899 w 1069254"/>
              <a:gd name="connsiteY1" fmla="*/ 27269 h 567225"/>
              <a:gd name="connsiteX2" fmla="*/ 159824 w 1069254"/>
              <a:gd name="connsiteY2" fmla="*/ 0 h 567225"/>
              <a:gd name="connsiteX3" fmla="*/ 1033237 w 1069254"/>
              <a:gd name="connsiteY3" fmla="*/ 0 h 567225"/>
              <a:gd name="connsiteX4" fmla="*/ 1068162 w 1069254"/>
              <a:gd name="connsiteY4" fmla="*/ 44731 h 567225"/>
              <a:gd name="connsiteX5" fmla="*/ 944356 w 1069254"/>
              <a:gd name="connsiteY5" fmla="*/ 539956 h 567225"/>
              <a:gd name="connsiteX6" fmla="*/ 909431 w 1069254"/>
              <a:gd name="connsiteY6" fmla="*/ 567225 h 567225"/>
              <a:gd name="connsiteX7" fmla="*/ 36018 w 1069254"/>
              <a:gd name="connsiteY7" fmla="*/ 567225 h 567225"/>
              <a:gd name="connsiteX8" fmla="*/ 1093 w 1069254"/>
              <a:gd name="connsiteY8" fmla="*/ 522494 h 56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9254" h="567225">
                <a:moveTo>
                  <a:pt x="1093" y="522494"/>
                </a:moveTo>
                <a:lnTo>
                  <a:pt x="124899" y="27269"/>
                </a:lnTo>
                <a:cubicBezTo>
                  <a:pt x="128907" y="11235"/>
                  <a:pt x="143296" y="0"/>
                  <a:pt x="159824" y="0"/>
                </a:cubicBezTo>
                <a:lnTo>
                  <a:pt x="1033237" y="0"/>
                </a:lnTo>
                <a:cubicBezTo>
                  <a:pt x="1056660" y="0"/>
                  <a:pt x="1073843" y="22008"/>
                  <a:pt x="1068162" y="44731"/>
                </a:cubicBezTo>
                <a:lnTo>
                  <a:pt x="944356" y="539956"/>
                </a:lnTo>
                <a:cubicBezTo>
                  <a:pt x="940348" y="555990"/>
                  <a:pt x="925958" y="567225"/>
                  <a:pt x="909431" y="567225"/>
                </a:cubicBezTo>
                <a:lnTo>
                  <a:pt x="36018" y="567225"/>
                </a:lnTo>
                <a:cubicBezTo>
                  <a:pt x="12595" y="567225"/>
                  <a:pt x="-4588" y="545217"/>
                  <a:pt x="1093" y="522494"/>
                </a:cubicBezTo>
              </a:path>
            </a:pathLst>
          </a:custGeom>
          <a:noFill/>
          <a:ln>
            <a:solidFill>
              <a:srgbClr val="964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8" name="平行四边形 46"/>
          <p:cNvSpPr/>
          <p:nvPr/>
        </p:nvSpPr>
        <p:spPr>
          <a:xfrm>
            <a:off x="2783189" y="1619671"/>
            <a:ext cx="722630" cy="567225"/>
          </a:xfrm>
          <a:custGeom>
            <a:avLst/>
            <a:gdLst>
              <a:gd name="connsiteX0" fmla="*/ 1093 w 1069254"/>
              <a:gd name="connsiteY0" fmla="*/ 522494 h 567225"/>
              <a:gd name="connsiteX1" fmla="*/ 124899 w 1069254"/>
              <a:gd name="connsiteY1" fmla="*/ 27269 h 567225"/>
              <a:gd name="connsiteX2" fmla="*/ 159824 w 1069254"/>
              <a:gd name="connsiteY2" fmla="*/ 0 h 567225"/>
              <a:gd name="connsiteX3" fmla="*/ 1033237 w 1069254"/>
              <a:gd name="connsiteY3" fmla="*/ 0 h 567225"/>
              <a:gd name="connsiteX4" fmla="*/ 1068162 w 1069254"/>
              <a:gd name="connsiteY4" fmla="*/ 44731 h 567225"/>
              <a:gd name="connsiteX5" fmla="*/ 944356 w 1069254"/>
              <a:gd name="connsiteY5" fmla="*/ 539956 h 567225"/>
              <a:gd name="connsiteX6" fmla="*/ 909431 w 1069254"/>
              <a:gd name="connsiteY6" fmla="*/ 567225 h 567225"/>
              <a:gd name="connsiteX7" fmla="*/ 36018 w 1069254"/>
              <a:gd name="connsiteY7" fmla="*/ 567225 h 567225"/>
              <a:gd name="connsiteX8" fmla="*/ 1093 w 1069254"/>
              <a:gd name="connsiteY8" fmla="*/ 522494 h 56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9254" h="567225">
                <a:moveTo>
                  <a:pt x="1093" y="522494"/>
                </a:moveTo>
                <a:lnTo>
                  <a:pt x="124899" y="27269"/>
                </a:lnTo>
                <a:cubicBezTo>
                  <a:pt x="128907" y="11235"/>
                  <a:pt x="143296" y="0"/>
                  <a:pt x="159824" y="0"/>
                </a:cubicBezTo>
                <a:lnTo>
                  <a:pt x="1033237" y="0"/>
                </a:lnTo>
                <a:cubicBezTo>
                  <a:pt x="1056660" y="0"/>
                  <a:pt x="1073843" y="22008"/>
                  <a:pt x="1068162" y="44731"/>
                </a:cubicBezTo>
                <a:lnTo>
                  <a:pt x="944356" y="539956"/>
                </a:lnTo>
                <a:cubicBezTo>
                  <a:pt x="940348" y="555990"/>
                  <a:pt x="925958" y="567225"/>
                  <a:pt x="909431" y="567225"/>
                </a:cubicBezTo>
                <a:lnTo>
                  <a:pt x="36018" y="567225"/>
                </a:lnTo>
                <a:cubicBezTo>
                  <a:pt x="12595" y="567225"/>
                  <a:pt x="-4588" y="545217"/>
                  <a:pt x="1093" y="522494"/>
                </a:cubicBezTo>
              </a:path>
            </a:pathLst>
          </a:custGeom>
          <a:solidFill>
            <a:srgbClr val="964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 name="平行四边形 46"/>
          <p:cNvSpPr/>
          <p:nvPr/>
        </p:nvSpPr>
        <p:spPr>
          <a:xfrm>
            <a:off x="2783068" y="2928517"/>
            <a:ext cx="722630" cy="567225"/>
          </a:xfrm>
          <a:custGeom>
            <a:avLst/>
            <a:gdLst>
              <a:gd name="connsiteX0" fmla="*/ 1093 w 1069254"/>
              <a:gd name="connsiteY0" fmla="*/ 522494 h 567225"/>
              <a:gd name="connsiteX1" fmla="*/ 124899 w 1069254"/>
              <a:gd name="connsiteY1" fmla="*/ 27269 h 567225"/>
              <a:gd name="connsiteX2" fmla="*/ 159824 w 1069254"/>
              <a:gd name="connsiteY2" fmla="*/ 0 h 567225"/>
              <a:gd name="connsiteX3" fmla="*/ 1033237 w 1069254"/>
              <a:gd name="connsiteY3" fmla="*/ 0 h 567225"/>
              <a:gd name="connsiteX4" fmla="*/ 1068162 w 1069254"/>
              <a:gd name="connsiteY4" fmla="*/ 44731 h 567225"/>
              <a:gd name="connsiteX5" fmla="*/ 944356 w 1069254"/>
              <a:gd name="connsiteY5" fmla="*/ 539956 h 567225"/>
              <a:gd name="connsiteX6" fmla="*/ 909431 w 1069254"/>
              <a:gd name="connsiteY6" fmla="*/ 567225 h 567225"/>
              <a:gd name="connsiteX7" fmla="*/ 36018 w 1069254"/>
              <a:gd name="connsiteY7" fmla="*/ 567225 h 567225"/>
              <a:gd name="connsiteX8" fmla="*/ 1093 w 1069254"/>
              <a:gd name="connsiteY8" fmla="*/ 522494 h 56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9254" h="567225">
                <a:moveTo>
                  <a:pt x="1093" y="522494"/>
                </a:moveTo>
                <a:lnTo>
                  <a:pt x="124899" y="27269"/>
                </a:lnTo>
                <a:cubicBezTo>
                  <a:pt x="128907" y="11235"/>
                  <a:pt x="143296" y="0"/>
                  <a:pt x="159824" y="0"/>
                </a:cubicBezTo>
                <a:lnTo>
                  <a:pt x="1033237" y="0"/>
                </a:lnTo>
                <a:cubicBezTo>
                  <a:pt x="1056660" y="0"/>
                  <a:pt x="1073843" y="22008"/>
                  <a:pt x="1068162" y="44731"/>
                </a:cubicBezTo>
                <a:lnTo>
                  <a:pt x="944356" y="539956"/>
                </a:lnTo>
                <a:cubicBezTo>
                  <a:pt x="940348" y="555990"/>
                  <a:pt x="925958" y="567225"/>
                  <a:pt x="909431" y="567225"/>
                </a:cubicBezTo>
                <a:lnTo>
                  <a:pt x="36018" y="567225"/>
                </a:lnTo>
                <a:cubicBezTo>
                  <a:pt x="12595" y="567225"/>
                  <a:pt x="-4588" y="545217"/>
                  <a:pt x="1093" y="522494"/>
                </a:cubicBezTo>
              </a:path>
            </a:pathLst>
          </a:custGeom>
          <a:noFill/>
          <a:ln>
            <a:solidFill>
              <a:srgbClr val="A28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 name="平行四边形 46"/>
          <p:cNvSpPr/>
          <p:nvPr/>
        </p:nvSpPr>
        <p:spPr>
          <a:xfrm>
            <a:off x="2740644" y="2981298"/>
            <a:ext cx="722630" cy="567225"/>
          </a:xfrm>
          <a:custGeom>
            <a:avLst/>
            <a:gdLst>
              <a:gd name="connsiteX0" fmla="*/ 1093 w 1069254"/>
              <a:gd name="connsiteY0" fmla="*/ 522494 h 567225"/>
              <a:gd name="connsiteX1" fmla="*/ 124899 w 1069254"/>
              <a:gd name="connsiteY1" fmla="*/ 27269 h 567225"/>
              <a:gd name="connsiteX2" fmla="*/ 159824 w 1069254"/>
              <a:gd name="connsiteY2" fmla="*/ 0 h 567225"/>
              <a:gd name="connsiteX3" fmla="*/ 1033237 w 1069254"/>
              <a:gd name="connsiteY3" fmla="*/ 0 h 567225"/>
              <a:gd name="connsiteX4" fmla="*/ 1068162 w 1069254"/>
              <a:gd name="connsiteY4" fmla="*/ 44731 h 567225"/>
              <a:gd name="connsiteX5" fmla="*/ 944356 w 1069254"/>
              <a:gd name="connsiteY5" fmla="*/ 539956 h 567225"/>
              <a:gd name="connsiteX6" fmla="*/ 909431 w 1069254"/>
              <a:gd name="connsiteY6" fmla="*/ 567225 h 567225"/>
              <a:gd name="connsiteX7" fmla="*/ 36018 w 1069254"/>
              <a:gd name="connsiteY7" fmla="*/ 567225 h 567225"/>
              <a:gd name="connsiteX8" fmla="*/ 1093 w 1069254"/>
              <a:gd name="connsiteY8" fmla="*/ 522494 h 56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9254" h="567225">
                <a:moveTo>
                  <a:pt x="1093" y="522494"/>
                </a:moveTo>
                <a:lnTo>
                  <a:pt x="124899" y="27269"/>
                </a:lnTo>
                <a:cubicBezTo>
                  <a:pt x="128907" y="11235"/>
                  <a:pt x="143296" y="0"/>
                  <a:pt x="159824" y="0"/>
                </a:cubicBezTo>
                <a:lnTo>
                  <a:pt x="1033237" y="0"/>
                </a:lnTo>
                <a:cubicBezTo>
                  <a:pt x="1056660" y="0"/>
                  <a:pt x="1073843" y="22008"/>
                  <a:pt x="1068162" y="44731"/>
                </a:cubicBezTo>
                <a:lnTo>
                  <a:pt x="944356" y="539956"/>
                </a:lnTo>
                <a:cubicBezTo>
                  <a:pt x="940348" y="555990"/>
                  <a:pt x="925958" y="567225"/>
                  <a:pt x="909431" y="567225"/>
                </a:cubicBezTo>
                <a:lnTo>
                  <a:pt x="36018" y="567225"/>
                </a:lnTo>
                <a:cubicBezTo>
                  <a:pt x="12595" y="567225"/>
                  <a:pt x="-4588" y="545217"/>
                  <a:pt x="1093" y="522494"/>
                </a:cubicBezTo>
              </a:path>
            </a:pathLst>
          </a:custGeom>
          <a:solidFill>
            <a:srgbClr val="A28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3" name="平行四边形 46"/>
          <p:cNvSpPr/>
          <p:nvPr/>
        </p:nvSpPr>
        <p:spPr>
          <a:xfrm>
            <a:off x="2740523" y="4285998"/>
            <a:ext cx="722630" cy="567225"/>
          </a:xfrm>
          <a:custGeom>
            <a:avLst/>
            <a:gdLst>
              <a:gd name="connsiteX0" fmla="*/ 1093 w 1069254"/>
              <a:gd name="connsiteY0" fmla="*/ 522494 h 567225"/>
              <a:gd name="connsiteX1" fmla="*/ 124899 w 1069254"/>
              <a:gd name="connsiteY1" fmla="*/ 27269 h 567225"/>
              <a:gd name="connsiteX2" fmla="*/ 159824 w 1069254"/>
              <a:gd name="connsiteY2" fmla="*/ 0 h 567225"/>
              <a:gd name="connsiteX3" fmla="*/ 1033237 w 1069254"/>
              <a:gd name="connsiteY3" fmla="*/ 0 h 567225"/>
              <a:gd name="connsiteX4" fmla="*/ 1068162 w 1069254"/>
              <a:gd name="connsiteY4" fmla="*/ 44731 h 567225"/>
              <a:gd name="connsiteX5" fmla="*/ 944356 w 1069254"/>
              <a:gd name="connsiteY5" fmla="*/ 539956 h 567225"/>
              <a:gd name="connsiteX6" fmla="*/ 909431 w 1069254"/>
              <a:gd name="connsiteY6" fmla="*/ 567225 h 567225"/>
              <a:gd name="connsiteX7" fmla="*/ 36018 w 1069254"/>
              <a:gd name="connsiteY7" fmla="*/ 567225 h 567225"/>
              <a:gd name="connsiteX8" fmla="*/ 1093 w 1069254"/>
              <a:gd name="connsiteY8" fmla="*/ 522494 h 56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9254" h="567225">
                <a:moveTo>
                  <a:pt x="1093" y="522494"/>
                </a:moveTo>
                <a:lnTo>
                  <a:pt x="124899" y="27269"/>
                </a:lnTo>
                <a:cubicBezTo>
                  <a:pt x="128907" y="11235"/>
                  <a:pt x="143296" y="0"/>
                  <a:pt x="159824" y="0"/>
                </a:cubicBezTo>
                <a:lnTo>
                  <a:pt x="1033237" y="0"/>
                </a:lnTo>
                <a:cubicBezTo>
                  <a:pt x="1056660" y="0"/>
                  <a:pt x="1073843" y="22008"/>
                  <a:pt x="1068162" y="44731"/>
                </a:cubicBezTo>
                <a:lnTo>
                  <a:pt x="944356" y="539956"/>
                </a:lnTo>
                <a:cubicBezTo>
                  <a:pt x="940348" y="555990"/>
                  <a:pt x="925958" y="567225"/>
                  <a:pt x="909431" y="567225"/>
                </a:cubicBezTo>
                <a:lnTo>
                  <a:pt x="36018" y="567225"/>
                </a:lnTo>
                <a:cubicBezTo>
                  <a:pt x="12595" y="567225"/>
                  <a:pt x="-4588" y="545217"/>
                  <a:pt x="1093" y="522494"/>
                </a:cubicBezTo>
              </a:path>
            </a:pathLst>
          </a:custGeom>
          <a:noFill/>
          <a:ln>
            <a:solidFill>
              <a:srgbClr val="964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4" name="平行四边形 46"/>
          <p:cNvSpPr/>
          <p:nvPr/>
        </p:nvSpPr>
        <p:spPr>
          <a:xfrm>
            <a:off x="2698099" y="4338779"/>
            <a:ext cx="722630" cy="567225"/>
          </a:xfrm>
          <a:custGeom>
            <a:avLst/>
            <a:gdLst>
              <a:gd name="connsiteX0" fmla="*/ 1093 w 1069254"/>
              <a:gd name="connsiteY0" fmla="*/ 522494 h 567225"/>
              <a:gd name="connsiteX1" fmla="*/ 124899 w 1069254"/>
              <a:gd name="connsiteY1" fmla="*/ 27269 h 567225"/>
              <a:gd name="connsiteX2" fmla="*/ 159824 w 1069254"/>
              <a:gd name="connsiteY2" fmla="*/ 0 h 567225"/>
              <a:gd name="connsiteX3" fmla="*/ 1033237 w 1069254"/>
              <a:gd name="connsiteY3" fmla="*/ 0 h 567225"/>
              <a:gd name="connsiteX4" fmla="*/ 1068162 w 1069254"/>
              <a:gd name="connsiteY4" fmla="*/ 44731 h 567225"/>
              <a:gd name="connsiteX5" fmla="*/ 944356 w 1069254"/>
              <a:gd name="connsiteY5" fmla="*/ 539956 h 567225"/>
              <a:gd name="connsiteX6" fmla="*/ 909431 w 1069254"/>
              <a:gd name="connsiteY6" fmla="*/ 567225 h 567225"/>
              <a:gd name="connsiteX7" fmla="*/ 36018 w 1069254"/>
              <a:gd name="connsiteY7" fmla="*/ 567225 h 567225"/>
              <a:gd name="connsiteX8" fmla="*/ 1093 w 1069254"/>
              <a:gd name="connsiteY8" fmla="*/ 522494 h 56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9254" h="567225">
                <a:moveTo>
                  <a:pt x="1093" y="522494"/>
                </a:moveTo>
                <a:lnTo>
                  <a:pt x="124899" y="27269"/>
                </a:lnTo>
                <a:cubicBezTo>
                  <a:pt x="128907" y="11235"/>
                  <a:pt x="143296" y="0"/>
                  <a:pt x="159824" y="0"/>
                </a:cubicBezTo>
                <a:lnTo>
                  <a:pt x="1033237" y="0"/>
                </a:lnTo>
                <a:cubicBezTo>
                  <a:pt x="1056660" y="0"/>
                  <a:pt x="1073843" y="22008"/>
                  <a:pt x="1068162" y="44731"/>
                </a:cubicBezTo>
                <a:lnTo>
                  <a:pt x="944356" y="539956"/>
                </a:lnTo>
                <a:cubicBezTo>
                  <a:pt x="940348" y="555990"/>
                  <a:pt x="925958" y="567225"/>
                  <a:pt x="909431" y="567225"/>
                </a:cubicBezTo>
                <a:lnTo>
                  <a:pt x="36018" y="567225"/>
                </a:lnTo>
                <a:cubicBezTo>
                  <a:pt x="12595" y="567225"/>
                  <a:pt x="-4588" y="545217"/>
                  <a:pt x="1093" y="522494"/>
                </a:cubicBezTo>
              </a:path>
            </a:pathLst>
          </a:custGeom>
          <a:solidFill>
            <a:srgbClr val="964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132666" y="2404046"/>
            <a:ext cx="7349469" cy="1676400"/>
            <a:chOff x="1286829" y="2300632"/>
            <a:chExt cx="7349469" cy="1676400"/>
          </a:xfrm>
        </p:grpSpPr>
        <p:sp>
          <p:nvSpPr>
            <p:cNvPr id="7" name="Object 309"/>
            <p:cNvSpPr txBox="1"/>
            <p:nvPr/>
          </p:nvSpPr>
          <p:spPr>
            <a:xfrm>
              <a:off x="2389485" y="2490486"/>
              <a:ext cx="6246813" cy="914400"/>
            </a:xfrm>
            <a:prstGeom prst="rect">
              <a:avLst/>
            </a:prstGeom>
          </p:spPr>
          <p:txBody>
            <a:bodyPr vert="horz" rtlCol="0" anchor="t" anchorCtr="0">
              <a:noAutofit/>
            </a:bodyPr>
            <a:lstStyle/>
            <a:p>
              <a:pPr algn="l">
                <a:lnSpc>
                  <a:spcPct val="100000"/>
                </a:lnSpc>
              </a:pPr>
              <a:r>
                <a:rPr lang="zh-CN" altLang="en-US" sz="4800" dirty="0">
                  <a:solidFill>
                    <a:srgbClr val="96493F"/>
                  </a:solidFill>
                  <a:cs typeface="+mn-ea"/>
                  <a:sym typeface="+mn-lt"/>
                </a:rPr>
                <a:t>任务</a:t>
              </a:r>
              <a:r>
                <a:rPr lang="zh-CN" altLang="en-US" sz="4800" dirty="0">
                  <a:solidFill>
                    <a:srgbClr val="96493F"/>
                  </a:solidFill>
                  <a:cs typeface="+mn-ea"/>
                  <a:sym typeface="+mn-lt"/>
                </a:rPr>
                <a:t>介绍</a:t>
              </a:r>
              <a:endParaRPr lang="zh-CN" altLang="en-US" sz="4800" dirty="0">
                <a:solidFill>
                  <a:srgbClr val="96493F"/>
                </a:solidFill>
                <a:cs typeface="+mn-ea"/>
                <a:sym typeface="+mn-lt"/>
              </a:endParaRPr>
            </a:p>
          </p:txBody>
        </p:sp>
        <p:sp>
          <p:nvSpPr>
            <p:cNvPr id="6" name="Object 307"/>
            <p:cNvSpPr txBox="1"/>
            <p:nvPr/>
          </p:nvSpPr>
          <p:spPr>
            <a:xfrm>
              <a:off x="1286829" y="2300632"/>
              <a:ext cx="1629256" cy="1676400"/>
            </a:xfrm>
            <a:prstGeom prst="rect">
              <a:avLst/>
            </a:prstGeom>
          </p:spPr>
          <p:txBody>
            <a:bodyPr vert="horz" rtlCol="0" anchor="t" anchorCtr="0">
              <a:noAutofit/>
            </a:bodyPr>
            <a:lstStyle/>
            <a:p>
              <a:pPr algn="l">
                <a:lnSpc>
                  <a:spcPct val="100000"/>
                </a:lnSpc>
              </a:pPr>
              <a:r>
                <a:rPr lang="en-US" altLang="zh-CN" sz="10000" dirty="0">
                  <a:solidFill>
                    <a:srgbClr val="96493F"/>
                  </a:solidFill>
                  <a:latin typeface="Agency FB" panose="020B0503020202020204" pitchFamily="34" charset="0"/>
                  <a:cs typeface="+mn-ea"/>
                  <a:sym typeface="+mn-lt"/>
                </a:rPr>
                <a:t>01</a:t>
              </a:r>
              <a:endParaRPr lang="zh-CN" altLang="en-US" sz="10000" dirty="0">
                <a:solidFill>
                  <a:srgbClr val="96493F"/>
                </a:solidFill>
                <a:latin typeface="Agency FB" panose="020B0503020202020204" pitchFamily="34" charset="0"/>
                <a:cs typeface="+mn-ea"/>
                <a:sym typeface="+mn-l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a:spLocks noChangeArrowheads="1"/>
          </p:cNvSpPr>
          <p:nvPr/>
        </p:nvSpPr>
        <p:spPr bwMode="auto">
          <a:xfrm>
            <a:off x="1362782" y="372795"/>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a:latin typeface="微软雅黑" panose="020B0503020204020204" pitchFamily="34" charset="-122"/>
                <a:ea typeface="微软雅黑" panose="020B0503020204020204" pitchFamily="34" charset="-122"/>
              </a:rPr>
              <a:t>任务</a:t>
            </a:r>
            <a:r>
              <a:rPr lang="zh-CN" altLang="en-US" sz="2800" dirty="0">
                <a:latin typeface="微软雅黑" panose="020B0503020204020204" pitchFamily="34" charset="-122"/>
                <a:ea typeface="微软雅黑" panose="020B0503020204020204" pitchFamily="34" charset="-122"/>
              </a:rPr>
              <a:t>背景</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875665" y="2261870"/>
            <a:ext cx="4631690" cy="3415030"/>
          </a:xfrm>
          <a:prstGeom prst="rect">
            <a:avLst/>
          </a:prstGeom>
          <a:noFill/>
        </p:spPr>
        <p:txBody>
          <a:bodyPr wrap="square" rtlCol="0">
            <a:spAutoFit/>
          </a:bodyPr>
          <a:p>
            <a:r>
              <a:rPr lang="zh-CN" altLang="en-US" sz="2400">
                <a:sym typeface="+mn-ea"/>
              </a:rPr>
              <a:t>临床上，关于同一种诊断、手术、药品、检查、化验、症状等往往会有成百上千种不同的写法。标准化（归一）要解决的问题就是为临床上各种不同说法找到对应的标准说法。有了术语标准化的基础，研究人员才可对电子病历进行后续的统计分析。</a:t>
            </a:r>
            <a:endParaRPr lang="zh-CN" altLang="en-US" sz="2400"/>
          </a:p>
          <a:p>
            <a:endParaRPr lang="en-US" altLang="zh-CN" sz="2400"/>
          </a:p>
        </p:txBody>
      </p:sp>
      <p:pic>
        <p:nvPicPr>
          <p:cNvPr id="3" name="图片 2"/>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5429250" y="2261870"/>
            <a:ext cx="6691630" cy="24434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a:spLocks noChangeArrowheads="1"/>
          </p:cNvSpPr>
          <p:nvPr/>
        </p:nvSpPr>
        <p:spPr bwMode="auto">
          <a:xfrm>
            <a:off x="1362782" y="372795"/>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a:latin typeface="微软雅黑" panose="020B0503020204020204" pitchFamily="34" charset="-122"/>
                <a:ea typeface="微软雅黑" panose="020B0503020204020204" pitchFamily="34" charset="-122"/>
              </a:rPr>
              <a:t>任务</a:t>
            </a:r>
            <a:r>
              <a:rPr lang="zh-CN" altLang="en-US" sz="2800" dirty="0">
                <a:latin typeface="微软雅黑" panose="020B0503020204020204" pitchFamily="34" charset="-122"/>
                <a:ea typeface="微软雅黑" panose="020B0503020204020204" pitchFamily="34" charset="-122"/>
              </a:rPr>
              <a:t>描述</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209675" y="2347595"/>
            <a:ext cx="4631690" cy="2676525"/>
          </a:xfrm>
          <a:prstGeom prst="rect">
            <a:avLst/>
          </a:prstGeom>
          <a:noFill/>
        </p:spPr>
        <p:txBody>
          <a:bodyPr wrap="square" rtlCol="0">
            <a:spAutoFit/>
          </a:bodyPr>
          <a:p>
            <a:r>
              <a:rPr lang="zh-CN" altLang="en-US" sz="2400">
                <a:sym typeface="+mn-ea"/>
              </a:rPr>
              <a:t>本次评测任务主要目标是针对中文电子病历中挖掘出的真实诊断实体，并以《国际疾病分类 ICD-10 北京临床版v601》词表为标准进行语义标准化。在给定一诊断原词，要求给出其对应的诊断标准词。</a:t>
            </a:r>
            <a:endParaRPr lang="en-US" altLang="zh-CN" sz="2400"/>
          </a:p>
        </p:txBody>
      </p:sp>
      <p:pic>
        <p:nvPicPr>
          <p:cNvPr id="4" name="图片 3"/>
          <p:cNvPicPr>
            <a:picLocks noChangeAspect="1"/>
          </p:cNvPicPr>
          <p:nvPr>
            <p:custDataLst>
              <p:tags r:id="rId1"/>
            </p:custDataLst>
          </p:nvPr>
        </p:nvPicPr>
        <p:blipFill>
          <a:blip r:embed="rId2"/>
          <a:stretch>
            <a:fillRect/>
          </a:stretch>
        </p:blipFill>
        <p:spPr>
          <a:xfrm>
            <a:off x="6941185" y="1628775"/>
            <a:ext cx="4433570" cy="214884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6941185" y="3959225"/>
            <a:ext cx="4433570" cy="2260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a:spLocks noChangeArrowheads="1"/>
          </p:cNvSpPr>
          <p:nvPr/>
        </p:nvSpPr>
        <p:spPr bwMode="auto">
          <a:xfrm>
            <a:off x="1362782" y="372795"/>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a:latin typeface="微软雅黑" panose="020B0503020204020204" pitchFamily="34" charset="-122"/>
                <a:ea typeface="微软雅黑" panose="020B0503020204020204" pitchFamily="34" charset="-122"/>
              </a:rPr>
              <a:t>任务</a:t>
            </a:r>
            <a:r>
              <a:rPr lang="zh-CN" altLang="en-US" sz="2800" dirty="0">
                <a:latin typeface="微软雅黑" panose="020B0503020204020204" pitchFamily="34" charset="-122"/>
                <a:ea typeface="微软雅黑" panose="020B0503020204020204" pitchFamily="34" charset="-122"/>
              </a:rPr>
              <a:t>分析</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209675" y="2174875"/>
            <a:ext cx="5300980" cy="2450465"/>
          </a:xfrm>
          <a:prstGeom prst="rect">
            <a:avLst/>
          </a:prstGeom>
          <a:noFill/>
        </p:spPr>
        <p:txBody>
          <a:bodyPr wrap="square" rtlCol="0">
            <a:noAutofit/>
          </a:bodyPr>
          <a:p>
            <a:r>
              <a:rPr lang="zh-CN" altLang="en-US" sz="3200">
                <a:sym typeface="+mn-ea"/>
              </a:rPr>
              <a:t>临床术语标准化任务类似文本预测、文本分类、文本匹配、文本问答等任务，可以采用</a:t>
            </a:r>
            <a:r>
              <a:rPr lang="en-US" altLang="zh-CN" sz="3200" b="1">
                <a:sym typeface="+mn-ea"/>
              </a:rPr>
              <a:t>LLM</a:t>
            </a:r>
            <a:r>
              <a:rPr lang="zh-CN" altLang="en-US" sz="3200" b="1">
                <a:sym typeface="+mn-ea"/>
              </a:rPr>
              <a:t>（大型语言模型）</a:t>
            </a:r>
            <a:r>
              <a:rPr lang="zh-CN" altLang="en-US" sz="3200">
                <a:sym typeface="+mn-ea"/>
              </a:rPr>
              <a:t>的方法来实现</a:t>
            </a:r>
            <a:endParaRPr lang="zh-CN" altLang="en-US" sz="3200">
              <a:sym typeface="+mn-ea"/>
            </a:endParaRPr>
          </a:p>
        </p:txBody>
      </p:sp>
      <p:pic>
        <p:nvPicPr>
          <p:cNvPr id="4" name="图片 3"/>
          <p:cNvPicPr>
            <a:picLocks noChangeAspect="1"/>
          </p:cNvPicPr>
          <p:nvPr>
            <p:custDataLst>
              <p:tags r:id="rId1"/>
            </p:custDataLst>
          </p:nvPr>
        </p:nvPicPr>
        <p:blipFill>
          <a:blip r:embed="rId2"/>
          <a:stretch>
            <a:fillRect/>
          </a:stretch>
        </p:blipFill>
        <p:spPr>
          <a:xfrm>
            <a:off x="6941185" y="1628775"/>
            <a:ext cx="4433570" cy="214884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6941185" y="3959225"/>
            <a:ext cx="4433570" cy="2260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132666" y="2404046"/>
            <a:ext cx="7349469" cy="1676400"/>
            <a:chOff x="1286829" y="2300632"/>
            <a:chExt cx="7349469" cy="1676400"/>
          </a:xfrm>
        </p:grpSpPr>
        <p:sp>
          <p:nvSpPr>
            <p:cNvPr id="7" name="Object 309"/>
            <p:cNvSpPr txBox="1"/>
            <p:nvPr/>
          </p:nvSpPr>
          <p:spPr>
            <a:xfrm>
              <a:off x="2389485" y="2490486"/>
              <a:ext cx="6246813" cy="914400"/>
            </a:xfrm>
            <a:prstGeom prst="rect">
              <a:avLst/>
            </a:prstGeom>
          </p:spPr>
          <p:txBody>
            <a:bodyPr vert="horz" rtlCol="0" anchor="t" anchorCtr="0">
              <a:noAutofit/>
            </a:bodyPr>
            <a:lstStyle/>
            <a:p>
              <a:pPr algn="l">
                <a:lnSpc>
                  <a:spcPct val="100000"/>
                </a:lnSpc>
              </a:pPr>
              <a:r>
                <a:rPr lang="zh-CN" altLang="en-US" sz="4800" dirty="0">
                  <a:solidFill>
                    <a:srgbClr val="96493F"/>
                  </a:solidFill>
                  <a:cs typeface="+mn-ea"/>
                  <a:sym typeface="+mn-lt"/>
                </a:rPr>
                <a:t>参考工作</a:t>
              </a:r>
              <a:r>
                <a:rPr lang="zh-CN" altLang="en-US" sz="4800" dirty="0">
                  <a:solidFill>
                    <a:srgbClr val="96493F"/>
                  </a:solidFill>
                  <a:cs typeface="+mn-ea"/>
                  <a:sym typeface="+mn-lt"/>
                </a:rPr>
                <a:t>介绍</a:t>
              </a:r>
              <a:endParaRPr lang="zh-CN" altLang="en-US" sz="4800" dirty="0">
                <a:solidFill>
                  <a:srgbClr val="96493F"/>
                </a:solidFill>
                <a:cs typeface="+mn-ea"/>
                <a:sym typeface="+mn-lt"/>
              </a:endParaRPr>
            </a:p>
          </p:txBody>
        </p:sp>
        <p:sp>
          <p:nvSpPr>
            <p:cNvPr id="6" name="Object 307"/>
            <p:cNvSpPr txBox="1"/>
            <p:nvPr/>
          </p:nvSpPr>
          <p:spPr>
            <a:xfrm>
              <a:off x="1286829" y="2300632"/>
              <a:ext cx="1629256" cy="1676400"/>
            </a:xfrm>
            <a:prstGeom prst="rect">
              <a:avLst/>
            </a:prstGeom>
          </p:spPr>
          <p:txBody>
            <a:bodyPr vert="horz" rtlCol="0" anchor="t" anchorCtr="0">
              <a:noAutofit/>
            </a:bodyPr>
            <a:lstStyle/>
            <a:p>
              <a:pPr algn="l">
                <a:lnSpc>
                  <a:spcPct val="100000"/>
                </a:lnSpc>
              </a:pPr>
              <a:r>
                <a:rPr lang="en-US" altLang="zh-CN" sz="10000" dirty="0">
                  <a:solidFill>
                    <a:srgbClr val="96493F"/>
                  </a:solidFill>
                  <a:latin typeface="Agency FB" panose="020B0503020202020204" pitchFamily="34" charset="0"/>
                  <a:cs typeface="+mn-ea"/>
                  <a:sym typeface="+mn-lt"/>
                </a:rPr>
                <a:t>02</a:t>
              </a:r>
              <a:endParaRPr lang="zh-CN" altLang="en-US" sz="10000" dirty="0">
                <a:solidFill>
                  <a:srgbClr val="96493F"/>
                </a:solidFill>
                <a:latin typeface="Agency FB" panose="020B0503020202020204" pitchFamily="34" charset="0"/>
                <a:cs typeface="+mn-ea"/>
                <a:sym typeface="+mn-l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a:spLocks noChangeArrowheads="1"/>
          </p:cNvSpPr>
          <p:nvPr/>
        </p:nvSpPr>
        <p:spPr bwMode="auto">
          <a:xfrm>
            <a:off x="1362782" y="372795"/>
            <a:ext cx="314515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1" hangingPunct="1">
              <a:spcBef>
                <a:spcPct val="0"/>
              </a:spcBef>
              <a:buFontTx/>
              <a:buNone/>
            </a:pPr>
            <a:r>
              <a:rPr lang="en-US" altLang="zh-CN" sz="2800" b="1">
                <a:solidFill>
                  <a:schemeClr val="tx1"/>
                </a:solidFill>
                <a:latin typeface="Arial" panose="020B0604020202020204" pitchFamily="34" charset="0"/>
                <a:ea typeface="微软雅黑" panose="020B0503020204020204" pitchFamily="34" charset="-122"/>
                <a:sym typeface="Arial" panose="020B0604020202020204" pitchFamily="34" charset="0"/>
              </a:rPr>
              <a:t>LLaMA</a:t>
            </a:r>
            <a:r>
              <a:rPr lang="zh-CN" altLang="en-US" sz="2800" b="1">
                <a:solidFill>
                  <a:schemeClr val="tx1"/>
                </a:solidFill>
                <a:latin typeface="Arial" panose="020B0604020202020204" pitchFamily="34" charset="0"/>
                <a:ea typeface="微软雅黑" panose="020B0503020204020204" pitchFamily="34" charset="-122"/>
                <a:sym typeface="Arial" panose="020B0604020202020204" pitchFamily="34" charset="0"/>
              </a:rPr>
              <a:t>模型的介绍</a:t>
            </a:r>
            <a:endParaRPr lang="zh-CN" altLang="en-US" sz="2800" b="1"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1209675" y="2347595"/>
            <a:ext cx="4631690" cy="3046095"/>
          </a:xfrm>
          <a:prstGeom prst="rect">
            <a:avLst/>
          </a:prstGeom>
          <a:noFill/>
        </p:spPr>
        <p:txBody>
          <a:bodyPr wrap="square" rtlCol="0">
            <a:spAutoFit/>
          </a:bodyPr>
          <a:p>
            <a:r>
              <a:rPr lang="en-US" altLang="zh-CN" sz="2400">
                <a:latin typeface="Arial" panose="020B0604020202020204" pitchFamily="34" charset="0"/>
                <a:ea typeface="微软雅黑" panose="020B0503020204020204" pitchFamily="34" charset="-122"/>
                <a:sym typeface="Arial" panose="020B0604020202020204" pitchFamily="34" charset="0"/>
              </a:rPr>
              <a:t>LLaMA</a:t>
            </a:r>
            <a:r>
              <a:rPr lang="zh-CN" altLang="en-US" sz="2400">
                <a:latin typeface="Arial" panose="020B0604020202020204" pitchFamily="34" charset="0"/>
                <a:ea typeface="微软雅黑" panose="020B0503020204020204" pitchFamily="34" charset="-122"/>
                <a:sym typeface="Arial" panose="020B0604020202020204" pitchFamily="34" charset="0"/>
              </a:rPr>
              <a:t>是一个建立在</a:t>
            </a:r>
            <a:r>
              <a:rPr lang="en-US" altLang="zh-CN" sz="2400">
                <a:latin typeface="Arial" panose="020B0604020202020204" pitchFamily="34" charset="0"/>
                <a:ea typeface="微软雅黑" panose="020B0503020204020204" pitchFamily="34" charset="-122"/>
                <a:sym typeface="Arial" panose="020B0604020202020204" pitchFamily="34" charset="0"/>
              </a:rPr>
              <a:t>transformer</a:t>
            </a:r>
            <a:r>
              <a:rPr lang="zh-CN" altLang="en-US" sz="2400">
                <a:latin typeface="Arial" panose="020B0604020202020204" pitchFamily="34" charset="0"/>
                <a:ea typeface="微软雅黑" panose="020B0503020204020204" pitchFamily="34" charset="-122"/>
                <a:sym typeface="Arial" panose="020B0604020202020204" pitchFamily="34" charset="0"/>
              </a:rPr>
              <a:t>架构上的大语言模型，他和</a:t>
            </a:r>
            <a:r>
              <a:rPr lang="en-US" altLang="zh-CN" sz="2400">
                <a:latin typeface="Arial" panose="020B0604020202020204" pitchFamily="34" charset="0"/>
                <a:ea typeface="微软雅黑" panose="020B0503020204020204" pitchFamily="34" charset="-122"/>
                <a:sym typeface="Arial" panose="020B0604020202020204" pitchFamily="34" charset="0"/>
              </a:rPr>
              <a:t>GPT</a:t>
            </a:r>
            <a:r>
              <a:rPr lang="zh-CN" altLang="en-US" sz="2400">
                <a:latin typeface="Arial" panose="020B0604020202020204" pitchFamily="34" charset="0"/>
                <a:ea typeface="微软雅黑" panose="020B0503020204020204" pitchFamily="34" charset="-122"/>
                <a:sym typeface="Arial" panose="020B0604020202020204" pitchFamily="34" charset="0"/>
              </a:rPr>
              <a:t>系列和其他基于</a:t>
            </a:r>
            <a:r>
              <a:rPr lang="en-US" altLang="zh-CN" sz="2400">
                <a:latin typeface="Arial" panose="020B0604020202020204" pitchFamily="34" charset="0"/>
                <a:ea typeface="微软雅黑" panose="020B0503020204020204" pitchFamily="34" charset="-122"/>
                <a:sym typeface="Arial" panose="020B0604020202020204" pitchFamily="34" charset="0"/>
              </a:rPr>
              <a:t>transformer </a:t>
            </a:r>
            <a:r>
              <a:rPr lang="zh-CN" altLang="en-US" sz="2400">
                <a:latin typeface="Arial" panose="020B0604020202020204" pitchFamily="34" charset="0"/>
                <a:ea typeface="微软雅黑" panose="020B0503020204020204" pitchFamily="34" charset="-122"/>
                <a:sym typeface="Arial" panose="020B0604020202020204" pitchFamily="34" charset="0"/>
              </a:rPr>
              <a:t>的大语言模型具有类似的组成架构，具体由一个</a:t>
            </a:r>
            <a:r>
              <a:rPr lang="en-US" altLang="zh-CN" sz="2400">
                <a:latin typeface="Arial" panose="020B0604020202020204" pitchFamily="34" charset="0"/>
                <a:ea typeface="微软雅黑" panose="020B0503020204020204" pitchFamily="34" charset="-122"/>
                <a:sym typeface="Arial" panose="020B0604020202020204" pitchFamily="34" charset="0"/>
              </a:rPr>
              <a:t>embedding layer,</a:t>
            </a:r>
            <a:r>
              <a:rPr lang="zh-CN" altLang="en-US" sz="2400">
                <a:latin typeface="Arial" panose="020B0604020202020204" pitchFamily="34" charset="0"/>
                <a:ea typeface="微软雅黑" panose="020B0503020204020204" pitchFamily="34" charset="-122"/>
                <a:sym typeface="Arial" panose="020B0604020202020204" pitchFamily="34" charset="0"/>
              </a:rPr>
              <a:t>许多个</a:t>
            </a:r>
            <a:r>
              <a:rPr lang="en-US" altLang="zh-CN" sz="2400">
                <a:latin typeface="Arial" panose="020B0604020202020204" pitchFamily="34" charset="0"/>
                <a:ea typeface="微软雅黑" panose="020B0503020204020204" pitchFamily="34" charset="-122"/>
                <a:sym typeface="Arial" panose="020B0604020202020204" pitchFamily="34" charset="0"/>
              </a:rPr>
              <a:t>transformer blocks</a:t>
            </a:r>
            <a:r>
              <a:rPr lang="zh-CN" altLang="en-US" sz="2400">
                <a:latin typeface="Arial" panose="020B0604020202020204" pitchFamily="34" charset="0"/>
                <a:ea typeface="微软雅黑" panose="020B0503020204020204" pitchFamily="34" charset="-122"/>
                <a:sym typeface="Arial" panose="020B0604020202020204" pitchFamily="34" charset="0"/>
              </a:rPr>
              <a:t>和一个语言模型头组成。</a:t>
            </a:r>
            <a:endParaRPr lang="zh-CN" altLang="en-US" sz="2400">
              <a:latin typeface="Arial" panose="020B0604020202020204" pitchFamily="34" charset="0"/>
              <a:ea typeface="微软雅黑" panose="020B0503020204020204" pitchFamily="34" charset="-122"/>
              <a:sym typeface="Arial" panose="020B0604020202020204" pitchFamily="34" charset="0"/>
            </a:endParaRPr>
          </a:p>
          <a:p>
            <a:endParaRPr lang="zh-CN" altLang="en-US" sz="2400">
              <a:sym typeface="+mn-ea"/>
            </a:endParaRPr>
          </a:p>
        </p:txBody>
      </p:sp>
      <p:pic>
        <p:nvPicPr>
          <p:cNvPr id="100" name="图片 99"/>
          <p:cNvPicPr/>
          <p:nvPr>
            <p:custDataLst>
              <p:tags r:id="rId1"/>
            </p:custDataLst>
          </p:nvPr>
        </p:nvPicPr>
        <p:blipFill>
          <a:blip r:embed="rId2"/>
          <a:stretch>
            <a:fillRect/>
          </a:stretch>
        </p:blipFill>
        <p:spPr>
          <a:xfrm>
            <a:off x="8838565" y="0"/>
            <a:ext cx="2931160" cy="6858000"/>
          </a:xfrm>
          <a:prstGeom prst="rect">
            <a:avLst/>
          </a:prstGeom>
          <a:noFill/>
          <a:ln w="9525">
            <a:noFill/>
          </a:ln>
        </p:spPr>
      </p:pic>
      <p:pic>
        <p:nvPicPr>
          <p:cNvPr id="101" name="图片 100"/>
          <p:cNvPicPr/>
          <p:nvPr>
            <p:custDataLst>
              <p:tags r:id="rId3"/>
            </p:custDataLst>
          </p:nvPr>
        </p:nvPicPr>
        <p:blipFill>
          <a:blip r:embed="rId4"/>
          <a:stretch>
            <a:fillRect/>
          </a:stretch>
        </p:blipFill>
        <p:spPr>
          <a:xfrm>
            <a:off x="5840730" y="666115"/>
            <a:ext cx="3152140" cy="46482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a:spLocks noChangeArrowheads="1"/>
          </p:cNvSpPr>
          <p:nvPr/>
        </p:nvSpPr>
        <p:spPr bwMode="auto">
          <a:xfrm>
            <a:off x="1362782" y="372795"/>
            <a:ext cx="314515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1" hangingPunct="1">
              <a:spcBef>
                <a:spcPct val="0"/>
              </a:spcBef>
              <a:buFontTx/>
              <a:buNone/>
            </a:pPr>
            <a:r>
              <a:rPr lang="en-US" altLang="zh-CN" sz="2800" b="1">
                <a:solidFill>
                  <a:schemeClr val="tx1"/>
                </a:solidFill>
                <a:latin typeface="Arial" panose="020B0604020202020204" pitchFamily="34" charset="0"/>
                <a:ea typeface="微软雅黑" panose="020B0503020204020204" pitchFamily="34" charset="-122"/>
                <a:sym typeface="Arial" panose="020B0604020202020204" pitchFamily="34" charset="0"/>
              </a:rPr>
              <a:t>LLaMA</a:t>
            </a:r>
            <a:r>
              <a:rPr lang="zh-CN" altLang="en-US" sz="2800" b="1">
                <a:solidFill>
                  <a:schemeClr val="tx1"/>
                </a:solidFill>
                <a:latin typeface="Arial" panose="020B0604020202020204" pitchFamily="34" charset="0"/>
                <a:ea typeface="微软雅黑" panose="020B0503020204020204" pitchFamily="34" charset="-122"/>
                <a:sym typeface="Arial" panose="020B0604020202020204" pitchFamily="34" charset="0"/>
              </a:rPr>
              <a:t>模型的介绍</a:t>
            </a:r>
            <a:endParaRPr lang="zh-CN" altLang="en-US" sz="2800" b="1"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1059180" y="1506855"/>
            <a:ext cx="4631690" cy="4892675"/>
          </a:xfrm>
          <a:prstGeom prst="rect">
            <a:avLst/>
          </a:prstGeom>
          <a:noFill/>
        </p:spPr>
        <p:txBody>
          <a:bodyPr wrap="square" rtlCol="0">
            <a:spAutoFit/>
          </a:bodyPr>
          <a:p>
            <a:r>
              <a:rPr lang="zh-CN" altLang="en-US" sz="2400">
                <a:latin typeface="Arial" panose="020B0604020202020204" pitchFamily="34" charset="0"/>
                <a:ea typeface="微软雅黑" panose="020B0503020204020204" pitchFamily="34" charset="-122"/>
                <a:sym typeface="Arial" panose="020B0604020202020204" pitchFamily="34" charset="0"/>
              </a:rPr>
              <a:t>模型的训练集大约由</a:t>
            </a:r>
            <a:r>
              <a:rPr lang="en-US" altLang="zh-CN" sz="2400">
                <a:latin typeface="Arial" panose="020B0604020202020204" pitchFamily="34" charset="0"/>
                <a:ea typeface="微软雅黑" panose="020B0503020204020204" pitchFamily="34" charset="-122"/>
                <a:sym typeface="Arial" panose="020B0604020202020204" pitchFamily="34" charset="0"/>
              </a:rPr>
              <a:t>1.4T</a:t>
            </a:r>
            <a:r>
              <a:rPr lang="zh-CN" altLang="en-US" sz="2400">
                <a:latin typeface="Arial" panose="020B0604020202020204" pitchFamily="34" charset="0"/>
                <a:ea typeface="微软雅黑" panose="020B0503020204020204" pitchFamily="34" charset="-122"/>
                <a:sym typeface="Arial" panose="020B0604020202020204" pitchFamily="34" charset="0"/>
              </a:rPr>
              <a:t>个</a:t>
            </a:r>
            <a:r>
              <a:rPr lang="en-US" altLang="zh-CN" sz="2400">
                <a:latin typeface="Arial" panose="020B0604020202020204" pitchFamily="34" charset="0"/>
                <a:ea typeface="微软雅黑" panose="020B0503020204020204" pitchFamily="34" charset="-122"/>
                <a:sym typeface="Arial" panose="020B0604020202020204" pitchFamily="34" charset="0"/>
              </a:rPr>
              <a:t>tokens,</a:t>
            </a:r>
            <a:r>
              <a:rPr lang="zh-CN" altLang="en-US" sz="2400">
                <a:latin typeface="Arial" panose="020B0604020202020204" pitchFamily="34" charset="0"/>
                <a:ea typeface="微软雅黑" panose="020B0503020204020204" pitchFamily="34" charset="-122"/>
                <a:sym typeface="Arial" panose="020B0604020202020204" pitchFamily="34" charset="0"/>
              </a:rPr>
              <a:t>其中主要是英语和一小部分欧洲的其他语言，因此他具有一定的多语言和交叉语言理解能力，实验证明他对于中文文本具有一定的理解能力，但是不能很好的生成中文文本。由于本实验是针对中文医学术语标准化，于是我们便利用基于预训练语言模型的</a:t>
            </a:r>
            <a:r>
              <a:rPr sz="2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shibing624/ziya-llama-13b-medical-merged</a:t>
            </a:r>
            <a:r>
              <a:rPr lang="zh-CN" sz="2400" dirty="0">
                <a:latin typeface="Arial" panose="020B0604020202020204" pitchFamily="34" charset="0"/>
                <a:ea typeface="微软雅黑" panose="020B0503020204020204" pitchFamily="34" charset="-122"/>
                <a:sym typeface="Arial" panose="020B0604020202020204" pitchFamily="34" charset="0"/>
              </a:rPr>
              <a:t>来实现此任务。</a:t>
            </a:r>
            <a:endParaRPr lang="zh-CN" sz="24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endParaRPr lang="zh-CN" altLang="en-US" sz="2400">
              <a:sym typeface="+mn-ea"/>
            </a:endParaRPr>
          </a:p>
        </p:txBody>
      </p:sp>
      <p:pic>
        <p:nvPicPr>
          <p:cNvPr id="100" name="图片 99"/>
          <p:cNvPicPr/>
          <p:nvPr>
            <p:custDataLst>
              <p:tags r:id="rId1"/>
            </p:custDataLst>
          </p:nvPr>
        </p:nvPicPr>
        <p:blipFill>
          <a:blip r:embed="rId2"/>
          <a:stretch>
            <a:fillRect/>
          </a:stretch>
        </p:blipFill>
        <p:spPr>
          <a:xfrm>
            <a:off x="8838565" y="0"/>
            <a:ext cx="2931160" cy="6858000"/>
          </a:xfrm>
          <a:prstGeom prst="rect">
            <a:avLst/>
          </a:prstGeom>
          <a:noFill/>
          <a:ln w="9525">
            <a:noFill/>
          </a:ln>
        </p:spPr>
      </p:pic>
      <p:pic>
        <p:nvPicPr>
          <p:cNvPr id="101" name="图片 100"/>
          <p:cNvPicPr/>
          <p:nvPr>
            <p:custDataLst>
              <p:tags r:id="rId3"/>
            </p:custDataLst>
          </p:nvPr>
        </p:nvPicPr>
        <p:blipFill>
          <a:blip r:embed="rId4"/>
          <a:stretch>
            <a:fillRect/>
          </a:stretch>
        </p:blipFill>
        <p:spPr>
          <a:xfrm>
            <a:off x="5840730" y="666115"/>
            <a:ext cx="3152140" cy="4648200"/>
          </a:xfrm>
          <a:prstGeom prst="rect">
            <a:avLst/>
          </a:prstGeom>
          <a:noFill/>
          <a:ln w="9525">
            <a:noFill/>
          </a:ln>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UNIT_PLACING_PICTURE_USER_VIEWPORT" val="{&quot;height&quot;:10008,&quot;width&quot;:21696}"/>
</p:tagLst>
</file>

<file path=ppt/tags/tag11.xml><?xml version="1.0" encoding="utf-8"?>
<p:tagLst xmlns:p="http://schemas.openxmlformats.org/presentationml/2006/main">
  <p:tag name="KSO_WM_BEAUTIFY_FLAG" val=""/>
  <p:tag name="KSO_WM_UNIT_PLACING_PICTURE_USER_VIEWPORT" val="{&quot;height&quot;:4870,&quot;width&quot;:9640}"/>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PP_MARK_KEY" val="f0abf3af-9224-4876-abe0-5068a2668231"/>
  <p:tag name="COMMONDATA" val="eyJoZGlkIjoiYTY5NjM2NmUyMDhiZDhlM2FjYTJmYTg3OTZkNDliODU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1139</Words>
  <Application>WPS 演示</Application>
  <PresentationFormat>宽屏</PresentationFormat>
  <Paragraphs>89</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19</vt:i4>
      </vt:variant>
    </vt:vector>
  </HeadingPairs>
  <TitlesOfParts>
    <vt:vector size="32" baseType="lpstr">
      <vt:lpstr>Arial</vt:lpstr>
      <vt:lpstr>宋体</vt:lpstr>
      <vt:lpstr>Wingdings</vt:lpstr>
      <vt:lpstr>Calibri</vt:lpstr>
      <vt:lpstr>微软雅黑</vt:lpstr>
      <vt:lpstr>Agency FB</vt:lpstr>
      <vt:lpstr>等线 Light</vt:lpstr>
      <vt:lpstr>等线</vt:lpstr>
      <vt:lpstr>Arial Unicode MS</vt:lpstr>
      <vt:lpstr>Office 主题​​</vt:lpstr>
      <vt:lpstr>自定义设计方案</vt:lpstr>
      <vt:lpstr>1_自定义设计方案</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吴茂佳</cp:lastModifiedBy>
  <cp:revision>62</cp:revision>
  <dcterms:created xsi:type="dcterms:W3CDTF">2022-05-12T09:09:00Z</dcterms:created>
  <dcterms:modified xsi:type="dcterms:W3CDTF">2023-11-28T11:58:03Z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096966394B9840C38EB3C245193B7D65_13</vt:lpwstr>
  </property>
  <property fmtid="{D5CDD505-2E9C-101B-9397-08002B2CF9AE}" pid="3" name="KSOProductBuildVer">
    <vt:lpwstr>2052-11.1.0.12651</vt:lpwstr>
  </property>
</Properties>
</file>