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theme/theme2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 id="2147483791" r:id="rId12"/>
    <p:sldMasterId id="2147483817" r:id="rId13"/>
    <p:sldMasterId id="2147483830" r:id="rId14"/>
    <p:sldMasterId id="2147483856" r:id="rId15"/>
    <p:sldMasterId id="2147483882" r:id="rId16"/>
    <p:sldMasterId id="2147483908" r:id="rId17"/>
    <p:sldMasterId id="2147483934" r:id="rId18"/>
    <p:sldMasterId id="2147483947" r:id="rId19"/>
    <p:sldMasterId id="2147484051" r:id="rId20"/>
    <p:sldMasterId id="2147484064" r:id="rId21"/>
  </p:sldMasterIdLst>
  <p:notesMasterIdLst>
    <p:notesMasterId r:id="rId93"/>
  </p:notesMasterIdLst>
  <p:sldIdLst>
    <p:sldId id="256"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1" r:id="rId39"/>
    <p:sldId id="312" r:id="rId40"/>
    <p:sldId id="327" r:id="rId41"/>
    <p:sldId id="314" r:id="rId42"/>
    <p:sldId id="315" r:id="rId43"/>
    <p:sldId id="317" r:id="rId44"/>
    <p:sldId id="318" r:id="rId45"/>
    <p:sldId id="320" r:id="rId46"/>
    <p:sldId id="322" r:id="rId47"/>
    <p:sldId id="323" r:id="rId48"/>
    <p:sldId id="331" r:id="rId49"/>
    <p:sldId id="332" r:id="rId50"/>
    <p:sldId id="333" r:id="rId51"/>
    <p:sldId id="335" r:id="rId52"/>
    <p:sldId id="347" r:id="rId53"/>
    <p:sldId id="334" r:id="rId54"/>
    <p:sldId id="350" r:id="rId55"/>
    <p:sldId id="351" r:id="rId56"/>
    <p:sldId id="352" r:id="rId57"/>
    <p:sldId id="353" r:id="rId58"/>
    <p:sldId id="354" r:id="rId59"/>
    <p:sldId id="355" r:id="rId60"/>
    <p:sldId id="356" r:id="rId61"/>
    <p:sldId id="357" r:id="rId62"/>
    <p:sldId id="358" r:id="rId63"/>
    <p:sldId id="359" r:id="rId64"/>
    <p:sldId id="360" r:id="rId65"/>
    <p:sldId id="361" r:id="rId66"/>
    <p:sldId id="362" r:id="rId67"/>
    <p:sldId id="363" r:id="rId68"/>
    <p:sldId id="364" r:id="rId69"/>
    <p:sldId id="369" r:id="rId70"/>
    <p:sldId id="370" r:id="rId71"/>
    <p:sldId id="371" r:id="rId72"/>
    <p:sldId id="372" r:id="rId73"/>
    <p:sldId id="337" r:id="rId74"/>
    <p:sldId id="342" r:id="rId75"/>
    <p:sldId id="338" r:id="rId76"/>
    <p:sldId id="341" r:id="rId77"/>
    <p:sldId id="343" r:id="rId78"/>
    <p:sldId id="349" r:id="rId79"/>
    <p:sldId id="344" r:id="rId80"/>
    <p:sldId id="345" r:id="rId81"/>
    <p:sldId id="373" r:id="rId82"/>
    <p:sldId id="375" r:id="rId83"/>
    <p:sldId id="376" r:id="rId84"/>
    <p:sldId id="377" r:id="rId85"/>
    <p:sldId id="378" r:id="rId86"/>
    <p:sldId id="379" r:id="rId87"/>
    <p:sldId id="380" r:id="rId88"/>
    <p:sldId id="381" r:id="rId89"/>
    <p:sldId id="382" r:id="rId90"/>
    <p:sldId id="374" r:id="rId91"/>
    <p:sldId id="325" r:id="rId9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1382" autoAdjust="0"/>
  </p:normalViewPr>
  <p:slideViewPr>
    <p:cSldViewPr snapToGrid="0">
      <p:cViewPr varScale="1">
        <p:scale>
          <a:sx n="90" d="100"/>
          <a:sy n="90" d="100"/>
        </p:scale>
        <p:origin x="7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5.xml"/><Relationship Id="rId21" Type="http://schemas.openxmlformats.org/officeDocument/2006/relationships/slideMaster" Target="slideMasters/slideMaster21.xml"/><Relationship Id="rId42" Type="http://schemas.openxmlformats.org/officeDocument/2006/relationships/slide" Target="slides/slide21.xml"/><Relationship Id="rId47" Type="http://schemas.openxmlformats.org/officeDocument/2006/relationships/slide" Target="slides/slide26.xml"/><Relationship Id="rId63" Type="http://schemas.openxmlformats.org/officeDocument/2006/relationships/slide" Target="slides/slide42.xml"/><Relationship Id="rId68" Type="http://schemas.openxmlformats.org/officeDocument/2006/relationships/slide" Target="slides/slide47.xml"/><Relationship Id="rId84" Type="http://schemas.openxmlformats.org/officeDocument/2006/relationships/slide" Target="slides/slide63.xml"/><Relationship Id="rId89" Type="http://schemas.openxmlformats.org/officeDocument/2006/relationships/slide" Target="slides/slide68.xml"/><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 Target="slides/slide11.xml"/><Relationship Id="rId37" Type="http://schemas.openxmlformats.org/officeDocument/2006/relationships/slide" Target="slides/slide16.xml"/><Relationship Id="rId53" Type="http://schemas.openxmlformats.org/officeDocument/2006/relationships/slide" Target="slides/slide32.xml"/><Relationship Id="rId58" Type="http://schemas.openxmlformats.org/officeDocument/2006/relationships/slide" Target="slides/slide37.xml"/><Relationship Id="rId74" Type="http://schemas.openxmlformats.org/officeDocument/2006/relationships/slide" Target="slides/slide53.xml"/><Relationship Id="rId79" Type="http://schemas.openxmlformats.org/officeDocument/2006/relationships/slide" Target="slides/slide58.xml"/><Relationship Id="rId5" Type="http://schemas.openxmlformats.org/officeDocument/2006/relationships/slideMaster" Target="slideMasters/slideMaster5.xml"/><Relationship Id="rId90" Type="http://schemas.openxmlformats.org/officeDocument/2006/relationships/slide" Target="slides/slide69.xml"/><Relationship Id="rId95" Type="http://schemas.openxmlformats.org/officeDocument/2006/relationships/viewProps" Target="viewProps.xml"/><Relationship Id="rId22" Type="http://schemas.openxmlformats.org/officeDocument/2006/relationships/slide" Target="slides/slide1.xml"/><Relationship Id="rId27" Type="http://schemas.openxmlformats.org/officeDocument/2006/relationships/slide" Target="slides/slide6.xml"/><Relationship Id="rId43" Type="http://schemas.openxmlformats.org/officeDocument/2006/relationships/slide" Target="slides/slide22.xml"/><Relationship Id="rId48" Type="http://schemas.openxmlformats.org/officeDocument/2006/relationships/slide" Target="slides/slide27.xml"/><Relationship Id="rId64" Type="http://schemas.openxmlformats.org/officeDocument/2006/relationships/slide" Target="slides/slide43.xml"/><Relationship Id="rId69" Type="http://schemas.openxmlformats.org/officeDocument/2006/relationships/slide" Target="slides/slide48.xml"/><Relationship Id="rId80" Type="http://schemas.openxmlformats.org/officeDocument/2006/relationships/slide" Target="slides/slide59.xml"/><Relationship Id="rId85" Type="http://schemas.openxmlformats.org/officeDocument/2006/relationships/slide" Target="slides/slide64.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4.xml"/><Relationship Id="rId33" Type="http://schemas.openxmlformats.org/officeDocument/2006/relationships/slide" Target="slides/slide12.xml"/><Relationship Id="rId38" Type="http://schemas.openxmlformats.org/officeDocument/2006/relationships/slide" Target="slides/slide17.xml"/><Relationship Id="rId46" Type="http://schemas.openxmlformats.org/officeDocument/2006/relationships/slide" Target="slides/slide25.xml"/><Relationship Id="rId59" Type="http://schemas.openxmlformats.org/officeDocument/2006/relationships/slide" Target="slides/slide38.xml"/><Relationship Id="rId67" Type="http://schemas.openxmlformats.org/officeDocument/2006/relationships/slide" Target="slides/slide46.xml"/><Relationship Id="rId20" Type="http://schemas.openxmlformats.org/officeDocument/2006/relationships/slideMaster" Target="slideMasters/slideMaster20.xml"/><Relationship Id="rId41" Type="http://schemas.openxmlformats.org/officeDocument/2006/relationships/slide" Target="slides/slide20.xml"/><Relationship Id="rId54" Type="http://schemas.openxmlformats.org/officeDocument/2006/relationships/slide" Target="slides/slide33.xml"/><Relationship Id="rId62" Type="http://schemas.openxmlformats.org/officeDocument/2006/relationships/slide" Target="slides/slide41.xml"/><Relationship Id="rId70" Type="http://schemas.openxmlformats.org/officeDocument/2006/relationships/slide" Target="slides/slide49.xml"/><Relationship Id="rId75" Type="http://schemas.openxmlformats.org/officeDocument/2006/relationships/slide" Target="slides/slide54.xml"/><Relationship Id="rId83" Type="http://schemas.openxmlformats.org/officeDocument/2006/relationships/slide" Target="slides/slide62.xml"/><Relationship Id="rId88" Type="http://schemas.openxmlformats.org/officeDocument/2006/relationships/slide" Target="slides/slide67.xml"/><Relationship Id="rId91" Type="http://schemas.openxmlformats.org/officeDocument/2006/relationships/slide" Target="slides/slide7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2.xml"/><Relationship Id="rId28" Type="http://schemas.openxmlformats.org/officeDocument/2006/relationships/slide" Target="slides/slide7.xml"/><Relationship Id="rId36" Type="http://schemas.openxmlformats.org/officeDocument/2006/relationships/slide" Target="slides/slide15.xml"/><Relationship Id="rId49" Type="http://schemas.openxmlformats.org/officeDocument/2006/relationships/slide" Target="slides/slide28.xml"/><Relationship Id="rId57" Type="http://schemas.openxmlformats.org/officeDocument/2006/relationships/slide" Target="slides/slide36.xml"/><Relationship Id="rId10" Type="http://schemas.openxmlformats.org/officeDocument/2006/relationships/slideMaster" Target="slideMasters/slideMaster10.xml"/><Relationship Id="rId31" Type="http://schemas.openxmlformats.org/officeDocument/2006/relationships/slide" Target="slides/slide10.xml"/><Relationship Id="rId44" Type="http://schemas.openxmlformats.org/officeDocument/2006/relationships/slide" Target="slides/slide23.xml"/><Relationship Id="rId52" Type="http://schemas.openxmlformats.org/officeDocument/2006/relationships/slide" Target="slides/slide31.xml"/><Relationship Id="rId60" Type="http://schemas.openxmlformats.org/officeDocument/2006/relationships/slide" Target="slides/slide39.xml"/><Relationship Id="rId65" Type="http://schemas.openxmlformats.org/officeDocument/2006/relationships/slide" Target="slides/slide44.xml"/><Relationship Id="rId73" Type="http://schemas.openxmlformats.org/officeDocument/2006/relationships/slide" Target="slides/slide52.xml"/><Relationship Id="rId78" Type="http://schemas.openxmlformats.org/officeDocument/2006/relationships/slide" Target="slides/slide57.xml"/><Relationship Id="rId81" Type="http://schemas.openxmlformats.org/officeDocument/2006/relationships/slide" Target="slides/slide60.xml"/><Relationship Id="rId86" Type="http://schemas.openxmlformats.org/officeDocument/2006/relationships/slide" Target="slides/slide65.xml"/><Relationship Id="rId94"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8.xml"/><Relationship Id="rId34" Type="http://schemas.openxmlformats.org/officeDocument/2006/relationships/slide" Target="slides/slide13.xml"/><Relationship Id="rId50" Type="http://schemas.openxmlformats.org/officeDocument/2006/relationships/slide" Target="slides/slide29.xml"/><Relationship Id="rId55" Type="http://schemas.openxmlformats.org/officeDocument/2006/relationships/slide" Target="slides/slide34.xml"/><Relationship Id="rId76" Type="http://schemas.openxmlformats.org/officeDocument/2006/relationships/slide" Target="slides/slide55.xml"/><Relationship Id="rId97" Type="http://schemas.openxmlformats.org/officeDocument/2006/relationships/tableStyles" Target="tableStyles.xml"/><Relationship Id="rId7" Type="http://schemas.openxmlformats.org/officeDocument/2006/relationships/slideMaster" Target="slideMasters/slideMaster7.xml"/><Relationship Id="rId71" Type="http://schemas.openxmlformats.org/officeDocument/2006/relationships/slide" Target="slides/slide50.xml"/><Relationship Id="rId92" Type="http://schemas.openxmlformats.org/officeDocument/2006/relationships/slide" Target="slides/slide71.xml"/><Relationship Id="rId2" Type="http://schemas.openxmlformats.org/officeDocument/2006/relationships/slideMaster" Target="slideMasters/slideMaster2.xml"/><Relationship Id="rId29" Type="http://schemas.openxmlformats.org/officeDocument/2006/relationships/slide" Target="slides/slide8.xml"/><Relationship Id="rId24" Type="http://schemas.openxmlformats.org/officeDocument/2006/relationships/slide" Target="slides/slide3.xml"/><Relationship Id="rId40" Type="http://schemas.openxmlformats.org/officeDocument/2006/relationships/slide" Target="slides/slide19.xml"/><Relationship Id="rId45" Type="http://schemas.openxmlformats.org/officeDocument/2006/relationships/slide" Target="slides/slide24.xml"/><Relationship Id="rId66" Type="http://schemas.openxmlformats.org/officeDocument/2006/relationships/slide" Target="slides/slide45.xml"/><Relationship Id="rId87" Type="http://schemas.openxmlformats.org/officeDocument/2006/relationships/slide" Target="slides/slide66.xml"/><Relationship Id="rId61" Type="http://schemas.openxmlformats.org/officeDocument/2006/relationships/slide" Target="slides/slide40.xml"/><Relationship Id="rId82" Type="http://schemas.openxmlformats.org/officeDocument/2006/relationships/slide" Target="slides/slide61.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 Target="slides/slide9.xml"/><Relationship Id="rId35" Type="http://schemas.openxmlformats.org/officeDocument/2006/relationships/slide" Target="slides/slide14.xml"/><Relationship Id="rId56" Type="http://schemas.openxmlformats.org/officeDocument/2006/relationships/slide" Target="slides/slide35.xml"/><Relationship Id="rId77" Type="http://schemas.openxmlformats.org/officeDocument/2006/relationships/slide" Target="slides/slide56.xml"/><Relationship Id="rId8" Type="http://schemas.openxmlformats.org/officeDocument/2006/relationships/slideMaster" Target="slideMasters/slideMaster8.xml"/><Relationship Id="rId51" Type="http://schemas.openxmlformats.org/officeDocument/2006/relationships/slide" Target="slides/slide30.xml"/><Relationship Id="rId72" Type="http://schemas.openxmlformats.org/officeDocument/2006/relationships/slide" Target="slides/slide5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21"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400" b="0" strike="noStrike" spc="-1">
                <a:solidFill>
                  <a:srgbClr val="000000"/>
                </a:solidFill>
                <a:latin typeface="Arial"/>
              </a:rPr>
              <a:t>Click to move the slide</a:t>
            </a:r>
          </a:p>
        </p:txBody>
      </p:sp>
      <p:sp>
        <p:nvSpPr>
          <p:cNvPr id="1822"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1823"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1824"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1825"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1826" name="PlaceHolder 6"/>
          <p:cNvSpPr>
            <a:spLocks noGrp="1"/>
          </p:cNvSpPr>
          <p:nvPr>
            <p:ph type="sldNum"/>
          </p:nvPr>
        </p:nvSpPr>
        <p:spPr>
          <a:xfrm>
            <a:off x="4278960" y="10157400"/>
            <a:ext cx="3280680" cy="534240"/>
          </a:xfrm>
          <a:prstGeom prst="rect">
            <a:avLst/>
          </a:prstGeom>
        </p:spPr>
        <p:txBody>
          <a:bodyPr lIns="0" tIns="0" rIns="0" bIns="0" anchor="b"/>
          <a:lstStyle/>
          <a:p>
            <a:pPr algn="r"/>
            <a:fld id="{EE8F8277-11F9-4CFC-A2B1-7E0DB0D4D936}"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9133854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idx="10"/>
          </p:nvPr>
        </p:nvSpPr>
        <p:spPr/>
        <p:txBody>
          <a:bodyPr/>
          <a:lstStyle/>
          <a:p>
            <a:pPr algn="r"/>
            <a:fld id="{EE8F8277-11F9-4CFC-A2B1-7E0DB0D4D936}" type="slidenum">
              <a:rPr lang="en-US" sz="1400" b="0" strike="noStrike" spc="-1" smtClean="0">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1081526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PlaceHolder 1"/>
          <p:cNvSpPr>
            <a:spLocks noGrp="1" noRot="1" noChangeAspect="1"/>
          </p:cNvSpPr>
          <p:nvPr>
            <p:ph type="sldImg"/>
          </p:nvPr>
        </p:nvSpPr>
        <p:spPr>
          <a:xfrm>
            <a:off x="381000" y="685800"/>
            <a:ext cx="6096000" cy="3429000"/>
          </a:xfrm>
          <a:prstGeom prst="rect">
            <a:avLst/>
          </a:prstGeom>
        </p:spPr>
      </p:sp>
      <p:sp>
        <p:nvSpPr>
          <p:cNvPr id="2050" name="PlaceHolder 2"/>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US" sz="1100" b="0" strike="noStrike" spc="-1">
                <a:latin typeface="Arial"/>
              </a:rPr>
              <a:t>I am working</a:t>
            </a:r>
          </a:p>
        </p:txBody>
      </p:sp>
    </p:spTree>
    <p:extLst>
      <p:ext uri="{BB962C8B-B14F-4D97-AF65-F5344CB8AC3E}">
        <p14:creationId xmlns:p14="http://schemas.microsoft.com/office/powerpoint/2010/main" val="3577309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PlaceHolder 1"/>
          <p:cNvSpPr>
            <a:spLocks noGrp="1" noRot="1" noChangeAspect="1"/>
          </p:cNvSpPr>
          <p:nvPr>
            <p:ph type="sldImg"/>
          </p:nvPr>
        </p:nvSpPr>
        <p:spPr>
          <a:xfrm>
            <a:off x="381000" y="685800"/>
            <a:ext cx="6096000" cy="3429000"/>
          </a:xfrm>
          <a:prstGeom prst="rect">
            <a:avLst/>
          </a:prstGeom>
        </p:spPr>
      </p:sp>
      <p:sp>
        <p:nvSpPr>
          <p:cNvPr id="2050" name="PlaceHolder 2"/>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US" sz="1100" b="0" strike="noStrike" spc="-1">
                <a:latin typeface="Arial"/>
              </a:rPr>
              <a:t>I am working</a:t>
            </a:r>
          </a:p>
        </p:txBody>
      </p:sp>
    </p:spTree>
    <p:extLst>
      <p:ext uri="{BB962C8B-B14F-4D97-AF65-F5344CB8AC3E}">
        <p14:creationId xmlns:p14="http://schemas.microsoft.com/office/powerpoint/2010/main" val="1463139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PlaceHolder 1"/>
          <p:cNvSpPr>
            <a:spLocks noGrp="1" noRot="1" noChangeAspect="1"/>
          </p:cNvSpPr>
          <p:nvPr>
            <p:ph type="sldImg"/>
          </p:nvPr>
        </p:nvSpPr>
        <p:spPr>
          <a:xfrm>
            <a:off x="381000" y="685800"/>
            <a:ext cx="6096000" cy="3429000"/>
          </a:xfrm>
          <a:prstGeom prst="rect">
            <a:avLst/>
          </a:prstGeom>
        </p:spPr>
      </p:sp>
      <p:sp>
        <p:nvSpPr>
          <p:cNvPr id="2050" name="PlaceHolder 2"/>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US" sz="1100" b="0" strike="noStrike" spc="-1">
                <a:latin typeface="Arial"/>
              </a:rPr>
              <a:t>I am working</a:t>
            </a:r>
          </a:p>
        </p:txBody>
      </p:sp>
    </p:spTree>
    <p:extLst>
      <p:ext uri="{BB962C8B-B14F-4D97-AF65-F5344CB8AC3E}">
        <p14:creationId xmlns:p14="http://schemas.microsoft.com/office/powerpoint/2010/main" val="29188196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PlaceHolder 1"/>
          <p:cNvSpPr>
            <a:spLocks noGrp="1" noRot="1" noChangeAspect="1"/>
          </p:cNvSpPr>
          <p:nvPr>
            <p:ph type="sldImg"/>
          </p:nvPr>
        </p:nvSpPr>
        <p:spPr>
          <a:xfrm>
            <a:off x="381000" y="685800"/>
            <a:ext cx="6096000" cy="3429000"/>
          </a:xfrm>
          <a:prstGeom prst="rect">
            <a:avLst/>
          </a:prstGeom>
        </p:spPr>
      </p:sp>
      <p:sp>
        <p:nvSpPr>
          <p:cNvPr id="2050" name="PlaceHolder 2"/>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US" sz="1100" b="0" strike="noStrike" spc="-1">
                <a:latin typeface="Arial"/>
              </a:rPr>
              <a:t>I am working</a:t>
            </a:r>
          </a:p>
        </p:txBody>
      </p:sp>
    </p:spTree>
    <p:extLst>
      <p:ext uri="{BB962C8B-B14F-4D97-AF65-F5344CB8AC3E}">
        <p14:creationId xmlns:p14="http://schemas.microsoft.com/office/powerpoint/2010/main" val="2892560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algn="r"/>
            <a:fld id="{EE8F8277-11F9-4CFC-A2B1-7E0DB0D4D936}" type="slidenum">
              <a:rPr lang="en-US" sz="1400" b="0" strike="noStrike" spc="-1" smtClean="0">
                <a:latin typeface="Times New Roman"/>
              </a:rPr>
              <a:t>11</a:t>
            </a:fld>
            <a:endParaRPr lang="en-US" sz="1400" b="0" strike="noStrike" spc="-1">
              <a:latin typeface="Times New Roman"/>
            </a:endParaRPr>
          </a:p>
        </p:txBody>
      </p:sp>
    </p:spTree>
    <p:extLst>
      <p:ext uri="{BB962C8B-B14F-4D97-AF65-F5344CB8AC3E}">
        <p14:creationId xmlns:p14="http://schemas.microsoft.com/office/powerpoint/2010/main" val="2744501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3" name="PlaceHolder 1"/>
          <p:cNvSpPr>
            <a:spLocks noGrp="1" noRot="1" noChangeAspect="1"/>
          </p:cNvSpPr>
          <p:nvPr>
            <p:ph type="sldImg"/>
          </p:nvPr>
        </p:nvSpPr>
        <p:spPr>
          <a:xfrm>
            <a:off x="381000" y="685800"/>
            <a:ext cx="6096000" cy="3429000"/>
          </a:xfrm>
          <a:prstGeom prst="rect">
            <a:avLst/>
          </a:prstGeom>
        </p:spPr>
      </p:sp>
      <p:sp>
        <p:nvSpPr>
          <p:cNvPr id="2044" name="PlaceHolder 2"/>
          <p:cNvSpPr>
            <a:spLocks noGrp="1"/>
          </p:cNvSpPr>
          <p:nvPr>
            <p:ph type="body"/>
          </p:nvPr>
        </p:nvSpPr>
        <p:spPr>
          <a:xfrm>
            <a:off x="685800" y="4343400"/>
            <a:ext cx="5486040" cy="4114440"/>
          </a:xfrm>
          <a:prstGeom prst="rect">
            <a:avLst/>
          </a:prstGeom>
        </p:spPr>
        <p:txBody>
          <a:bodyPr tIns="91440" bIns="91440"/>
          <a:lstStyle/>
          <a:p>
            <a:pPr>
              <a:lnSpc>
                <a:spcPct val="100000"/>
              </a:lnSpc>
            </a:pPr>
            <a:endParaRPr lang="en-US" sz="1200" b="0" strike="noStrike" spc="-1" dirty="0">
              <a:latin typeface="Arial"/>
            </a:endParaRPr>
          </a:p>
        </p:txBody>
      </p:sp>
    </p:spTree>
    <p:extLst>
      <p:ext uri="{BB962C8B-B14F-4D97-AF65-F5344CB8AC3E}">
        <p14:creationId xmlns:p14="http://schemas.microsoft.com/office/powerpoint/2010/main" val="200259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PlaceHolder 1"/>
          <p:cNvSpPr>
            <a:spLocks noGrp="1" noRot="1" noChangeAspect="1"/>
          </p:cNvSpPr>
          <p:nvPr>
            <p:ph type="sldImg"/>
          </p:nvPr>
        </p:nvSpPr>
        <p:spPr>
          <a:xfrm>
            <a:off x="381000" y="685800"/>
            <a:ext cx="6096000" cy="3429000"/>
          </a:xfrm>
          <a:prstGeom prst="rect">
            <a:avLst/>
          </a:prstGeom>
        </p:spPr>
      </p:sp>
      <p:sp>
        <p:nvSpPr>
          <p:cNvPr id="2050" name="PlaceHolder 2"/>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US" sz="1100" b="0" strike="noStrike" spc="-1">
                <a:latin typeface="Arial"/>
              </a:rPr>
              <a:t>I am working</a:t>
            </a:r>
          </a:p>
        </p:txBody>
      </p:sp>
    </p:spTree>
    <p:extLst>
      <p:ext uri="{BB962C8B-B14F-4D97-AF65-F5344CB8AC3E}">
        <p14:creationId xmlns:p14="http://schemas.microsoft.com/office/powerpoint/2010/main" val="578527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PlaceHolder 1"/>
          <p:cNvSpPr>
            <a:spLocks noGrp="1" noRot="1" noChangeAspect="1"/>
          </p:cNvSpPr>
          <p:nvPr>
            <p:ph type="sldImg"/>
          </p:nvPr>
        </p:nvSpPr>
        <p:spPr>
          <a:xfrm>
            <a:off x="381000" y="685800"/>
            <a:ext cx="6096000" cy="3429000"/>
          </a:xfrm>
          <a:prstGeom prst="rect">
            <a:avLst/>
          </a:prstGeom>
        </p:spPr>
      </p:sp>
      <p:sp>
        <p:nvSpPr>
          <p:cNvPr id="2050" name="PlaceHolder 2"/>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US" sz="1100" b="0" strike="noStrike" spc="-1">
                <a:latin typeface="Arial"/>
              </a:rPr>
              <a:t>I am working</a:t>
            </a:r>
          </a:p>
        </p:txBody>
      </p:sp>
    </p:spTree>
    <p:extLst>
      <p:ext uri="{BB962C8B-B14F-4D97-AF65-F5344CB8AC3E}">
        <p14:creationId xmlns:p14="http://schemas.microsoft.com/office/powerpoint/2010/main" val="4097396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PlaceHolder 1"/>
          <p:cNvSpPr>
            <a:spLocks noGrp="1" noRot="1" noChangeAspect="1"/>
          </p:cNvSpPr>
          <p:nvPr>
            <p:ph type="sldImg"/>
          </p:nvPr>
        </p:nvSpPr>
        <p:spPr>
          <a:xfrm>
            <a:off x="381000" y="685800"/>
            <a:ext cx="6096000" cy="3429000"/>
          </a:xfrm>
          <a:prstGeom prst="rect">
            <a:avLst/>
          </a:prstGeom>
        </p:spPr>
      </p:sp>
      <p:sp>
        <p:nvSpPr>
          <p:cNvPr id="2050" name="PlaceHolder 2"/>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US" sz="1100" b="0" strike="noStrike" spc="-1">
                <a:latin typeface="Arial"/>
              </a:rPr>
              <a:t>I am working</a:t>
            </a:r>
          </a:p>
        </p:txBody>
      </p:sp>
    </p:spTree>
    <p:extLst>
      <p:ext uri="{BB962C8B-B14F-4D97-AF65-F5344CB8AC3E}">
        <p14:creationId xmlns:p14="http://schemas.microsoft.com/office/powerpoint/2010/main" val="57500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PlaceHolder 1"/>
          <p:cNvSpPr>
            <a:spLocks noGrp="1" noRot="1" noChangeAspect="1"/>
          </p:cNvSpPr>
          <p:nvPr>
            <p:ph type="sldImg"/>
          </p:nvPr>
        </p:nvSpPr>
        <p:spPr>
          <a:xfrm>
            <a:off x="381000" y="685800"/>
            <a:ext cx="6096000" cy="3429000"/>
          </a:xfrm>
          <a:prstGeom prst="rect">
            <a:avLst/>
          </a:prstGeom>
        </p:spPr>
      </p:sp>
      <p:sp>
        <p:nvSpPr>
          <p:cNvPr id="2050" name="PlaceHolder 2"/>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US" sz="1100" b="0" strike="noStrike" spc="-1">
                <a:latin typeface="Arial"/>
              </a:rPr>
              <a:t>I am working</a:t>
            </a:r>
          </a:p>
        </p:txBody>
      </p:sp>
    </p:spTree>
    <p:extLst>
      <p:ext uri="{BB962C8B-B14F-4D97-AF65-F5344CB8AC3E}">
        <p14:creationId xmlns:p14="http://schemas.microsoft.com/office/powerpoint/2010/main" val="1719316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PlaceHolder 1"/>
          <p:cNvSpPr>
            <a:spLocks noGrp="1" noRot="1" noChangeAspect="1"/>
          </p:cNvSpPr>
          <p:nvPr>
            <p:ph type="sldImg"/>
          </p:nvPr>
        </p:nvSpPr>
        <p:spPr>
          <a:xfrm>
            <a:off x="381000" y="685800"/>
            <a:ext cx="6096000" cy="3429000"/>
          </a:xfrm>
          <a:prstGeom prst="rect">
            <a:avLst/>
          </a:prstGeom>
        </p:spPr>
      </p:sp>
      <p:sp>
        <p:nvSpPr>
          <p:cNvPr id="2050" name="PlaceHolder 2"/>
          <p:cNvSpPr>
            <a:spLocks noGrp="1"/>
          </p:cNvSpPr>
          <p:nvPr>
            <p:ph type="body"/>
          </p:nvPr>
        </p:nvSpPr>
        <p:spPr>
          <a:xfrm>
            <a:off x="685800" y="4343400"/>
            <a:ext cx="5486040" cy="4114440"/>
          </a:xfrm>
          <a:prstGeom prst="rect">
            <a:avLst/>
          </a:prstGeom>
        </p:spPr>
        <p:txBody>
          <a:bodyPr tIns="91440" bIns="91440"/>
          <a:lstStyle/>
          <a:p>
            <a:pPr>
              <a:lnSpc>
                <a:spcPct val="100000"/>
              </a:lnSpc>
            </a:pPr>
            <a:r>
              <a:rPr lang="en-US" sz="1100" b="0" strike="noStrike" spc="-1">
                <a:latin typeface="Arial"/>
              </a:rPr>
              <a:t>I am working</a:t>
            </a:r>
          </a:p>
        </p:txBody>
      </p:sp>
    </p:spTree>
    <p:extLst>
      <p:ext uri="{BB962C8B-B14F-4D97-AF65-F5344CB8AC3E}">
        <p14:creationId xmlns:p14="http://schemas.microsoft.com/office/powerpoint/2010/main" val="14954548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6" name="PlaceHolder 2"/>
          <p:cNvSpPr>
            <a:spLocks noGrp="1"/>
          </p:cNvSpPr>
          <p:nvPr>
            <p:ph type="body"/>
          </p:nvPr>
        </p:nvSpPr>
        <p:spPr>
          <a:xfrm>
            <a:off x="1031400" y="177696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3"/>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430"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31"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3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33"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3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435"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36"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37"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3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439"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40"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41" name="PlaceHolder 4"/>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4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443"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44"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45" name="PlaceHolder 4"/>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4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447" name="PlaceHolder 2"/>
          <p:cNvSpPr>
            <a:spLocks noGrp="1"/>
          </p:cNvSpPr>
          <p:nvPr>
            <p:ph type="body"/>
          </p:nvPr>
        </p:nvSpPr>
        <p:spPr>
          <a:xfrm>
            <a:off x="1031400" y="177696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48" name="PlaceHolder 3"/>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450"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51"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52"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53" name="PlaceHolder 5"/>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455" name="PlaceHolder 2"/>
          <p:cNvSpPr>
            <a:spLocks noGrp="1"/>
          </p:cNvSpPr>
          <p:nvPr>
            <p:ph type="body"/>
          </p:nvPr>
        </p:nvSpPr>
        <p:spPr>
          <a:xfrm>
            <a:off x="10314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56" name="PlaceHolder 3"/>
          <p:cNvSpPr>
            <a:spLocks noGrp="1"/>
          </p:cNvSpPr>
          <p:nvPr>
            <p:ph type="body"/>
          </p:nvPr>
        </p:nvSpPr>
        <p:spPr>
          <a:xfrm>
            <a:off x="29790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57" name="PlaceHolder 4"/>
          <p:cNvSpPr>
            <a:spLocks noGrp="1"/>
          </p:cNvSpPr>
          <p:nvPr>
            <p:ph type="body"/>
          </p:nvPr>
        </p:nvSpPr>
        <p:spPr>
          <a:xfrm>
            <a:off x="492624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58" name="PlaceHolder 5"/>
          <p:cNvSpPr>
            <a:spLocks noGrp="1"/>
          </p:cNvSpPr>
          <p:nvPr>
            <p:ph type="body"/>
          </p:nvPr>
        </p:nvSpPr>
        <p:spPr>
          <a:xfrm>
            <a:off x="10314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59" name="PlaceHolder 6"/>
          <p:cNvSpPr>
            <a:spLocks noGrp="1"/>
          </p:cNvSpPr>
          <p:nvPr>
            <p:ph type="body"/>
          </p:nvPr>
        </p:nvSpPr>
        <p:spPr>
          <a:xfrm>
            <a:off x="29790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60" name="PlaceHolder 7"/>
          <p:cNvSpPr>
            <a:spLocks noGrp="1"/>
          </p:cNvSpPr>
          <p:nvPr>
            <p:ph type="body"/>
          </p:nvPr>
        </p:nvSpPr>
        <p:spPr>
          <a:xfrm>
            <a:off x="492624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9"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1"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2" name="PlaceHolder 5"/>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477" name="PlaceHolder 2"/>
          <p:cNvSpPr>
            <a:spLocks noGrp="1"/>
          </p:cNvSpPr>
          <p:nvPr>
            <p:ph type="subTitle"/>
          </p:nvPr>
        </p:nvSpPr>
        <p:spPr>
          <a:xfrm>
            <a:off x="1031400" y="1776960"/>
            <a:ext cx="5760000" cy="2520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479" name="PlaceHolder 2"/>
          <p:cNvSpPr>
            <a:spLocks noGrp="1"/>
          </p:cNvSpPr>
          <p:nvPr>
            <p:ph type="body"/>
          </p:nvPr>
        </p:nvSpPr>
        <p:spPr>
          <a:xfrm>
            <a:off x="1031400" y="1776960"/>
            <a:ext cx="576000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481"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82"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4"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8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486"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87"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88"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8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490"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1"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2" name="PlaceHolder 4"/>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9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494"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5"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6" name="PlaceHolder 4"/>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9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498" name="PlaceHolder 2"/>
          <p:cNvSpPr>
            <a:spLocks noGrp="1"/>
          </p:cNvSpPr>
          <p:nvPr>
            <p:ph type="body"/>
          </p:nvPr>
        </p:nvSpPr>
        <p:spPr>
          <a:xfrm>
            <a:off x="1031400" y="177696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9" name="PlaceHolder 3"/>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0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501"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02"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03"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04" name="PlaceHolder 5"/>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44" name="PlaceHolder 2"/>
          <p:cNvSpPr>
            <a:spLocks noGrp="1"/>
          </p:cNvSpPr>
          <p:nvPr>
            <p:ph type="body"/>
          </p:nvPr>
        </p:nvSpPr>
        <p:spPr>
          <a:xfrm>
            <a:off x="10314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5" name="PlaceHolder 3"/>
          <p:cNvSpPr>
            <a:spLocks noGrp="1"/>
          </p:cNvSpPr>
          <p:nvPr>
            <p:ph type="body"/>
          </p:nvPr>
        </p:nvSpPr>
        <p:spPr>
          <a:xfrm>
            <a:off x="29790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6" name="PlaceHolder 4"/>
          <p:cNvSpPr>
            <a:spLocks noGrp="1"/>
          </p:cNvSpPr>
          <p:nvPr>
            <p:ph type="body"/>
          </p:nvPr>
        </p:nvSpPr>
        <p:spPr>
          <a:xfrm>
            <a:off x="492624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7" name="PlaceHolder 5"/>
          <p:cNvSpPr>
            <a:spLocks noGrp="1"/>
          </p:cNvSpPr>
          <p:nvPr>
            <p:ph type="body"/>
          </p:nvPr>
        </p:nvSpPr>
        <p:spPr>
          <a:xfrm>
            <a:off x="10314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8" name="PlaceHolder 6"/>
          <p:cNvSpPr>
            <a:spLocks noGrp="1"/>
          </p:cNvSpPr>
          <p:nvPr>
            <p:ph type="body"/>
          </p:nvPr>
        </p:nvSpPr>
        <p:spPr>
          <a:xfrm>
            <a:off x="29790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9" name="PlaceHolder 7"/>
          <p:cNvSpPr>
            <a:spLocks noGrp="1"/>
          </p:cNvSpPr>
          <p:nvPr>
            <p:ph type="body"/>
          </p:nvPr>
        </p:nvSpPr>
        <p:spPr>
          <a:xfrm>
            <a:off x="492624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0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506" name="PlaceHolder 2"/>
          <p:cNvSpPr>
            <a:spLocks noGrp="1"/>
          </p:cNvSpPr>
          <p:nvPr>
            <p:ph type="body"/>
          </p:nvPr>
        </p:nvSpPr>
        <p:spPr>
          <a:xfrm>
            <a:off x="10314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07" name="PlaceHolder 3"/>
          <p:cNvSpPr>
            <a:spLocks noGrp="1"/>
          </p:cNvSpPr>
          <p:nvPr>
            <p:ph type="body"/>
          </p:nvPr>
        </p:nvSpPr>
        <p:spPr>
          <a:xfrm>
            <a:off x="29790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08" name="PlaceHolder 4"/>
          <p:cNvSpPr>
            <a:spLocks noGrp="1"/>
          </p:cNvSpPr>
          <p:nvPr>
            <p:ph type="body"/>
          </p:nvPr>
        </p:nvSpPr>
        <p:spPr>
          <a:xfrm>
            <a:off x="492624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09" name="PlaceHolder 5"/>
          <p:cNvSpPr>
            <a:spLocks noGrp="1"/>
          </p:cNvSpPr>
          <p:nvPr>
            <p:ph type="body"/>
          </p:nvPr>
        </p:nvSpPr>
        <p:spPr>
          <a:xfrm>
            <a:off x="10314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10" name="PlaceHolder 6"/>
          <p:cNvSpPr>
            <a:spLocks noGrp="1"/>
          </p:cNvSpPr>
          <p:nvPr>
            <p:ph type="body"/>
          </p:nvPr>
        </p:nvSpPr>
        <p:spPr>
          <a:xfrm>
            <a:off x="29790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11" name="PlaceHolder 7"/>
          <p:cNvSpPr>
            <a:spLocks noGrp="1"/>
          </p:cNvSpPr>
          <p:nvPr>
            <p:ph type="body"/>
          </p:nvPr>
        </p:nvSpPr>
        <p:spPr>
          <a:xfrm>
            <a:off x="492624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530" name="PlaceHolder 2"/>
          <p:cNvSpPr>
            <a:spLocks noGrp="1"/>
          </p:cNvSpPr>
          <p:nvPr>
            <p:ph type="subTitle"/>
          </p:nvPr>
        </p:nvSpPr>
        <p:spPr>
          <a:xfrm>
            <a:off x="1031400" y="1776960"/>
            <a:ext cx="5760000" cy="2520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532" name="PlaceHolder 2"/>
          <p:cNvSpPr>
            <a:spLocks noGrp="1"/>
          </p:cNvSpPr>
          <p:nvPr>
            <p:ph type="body"/>
          </p:nvPr>
        </p:nvSpPr>
        <p:spPr>
          <a:xfrm>
            <a:off x="1031400" y="1776960"/>
            <a:ext cx="576000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3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534"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35"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37"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539"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0"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1"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543"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4"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5" name="PlaceHolder 4"/>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4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547"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8"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9" name="PlaceHolder 4"/>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5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551" name="PlaceHolder 2"/>
          <p:cNvSpPr>
            <a:spLocks noGrp="1"/>
          </p:cNvSpPr>
          <p:nvPr>
            <p:ph type="body"/>
          </p:nvPr>
        </p:nvSpPr>
        <p:spPr>
          <a:xfrm>
            <a:off x="1031400" y="177696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2" name="PlaceHolder 3"/>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5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554"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5"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6"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7" name="PlaceHolder 5"/>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5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559" name="PlaceHolder 2"/>
          <p:cNvSpPr>
            <a:spLocks noGrp="1"/>
          </p:cNvSpPr>
          <p:nvPr>
            <p:ph type="body"/>
          </p:nvPr>
        </p:nvSpPr>
        <p:spPr>
          <a:xfrm>
            <a:off x="10314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60" name="PlaceHolder 3"/>
          <p:cNvSpPr>
            <a:spLocks noGrp="1"/>
          </p:cNvSpPr>
          <p:nvPr>
            <p:ph type="body"/>
          </p:nvPr>
        </p:nvSpPr>
        <p:spPr>
          <a:xfrm>
            <a:off x="29790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61" name="PlaceHolder 4"/>
          <p:cNvSpPr>
            <a:spLocks noGrp="1"/>
          </p:cNvSpPr>
          <p:nvPr>
            <p:ph type="body"/>
          </p:nvPr>
        </p:nvSpPr>
        <p:spPr>
          <a:xfrm>
            <a:off x="492624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62" name="PlaceHolder 5"/>
          <p:cNvSpPr>
            <a:spLocks noGrp="1"/>
          </p:cNvSpPr>
          <p:nvPr>
            <p:ph type="body"/>
          </p:nvPr>
        </p:nvSpPr>
        <p:spPr>
          <a:xfrm>
            <a:off x="10314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63" name="PlaceHolder 6"/>
          <p:cNvSpPr>
            <a:spLocks noGrp="1"/>
          </p:cNvSpPr>
          <p:nvPr>
            <p:ph type="body"/>
          </p:nvPr>
        </p:nvSpPr>
        <p:spPr>
          <a:xfrm>
            <a:off x="29790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64" name="PlaceHolder 7"/>
          <p:cNvSpPr>
            <a:spLocks noGrp="1"/>
          </p:cNvSpPr>
          <p:nvPr>
            <p:ph type="body"/>
          </p:nvPr>
        </p:nvSpPr>
        <p:spPr>
          <a:xfrm>
            <a:off x="492624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8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583" name="PlaceHolder 2"/>
          <p:cNvSpPr>
            <a:spLocks noGrp="1"/>
          </p:cNvSpPr>
          <p:nvPr>
            <p:ph type="subTitle"/>
          </p:nvPr>
        </p:nvSpPr>
        <p:spPr>
          <a:xfrm>
            <a:off x="1031400" y="1776960"/>
            <a:ext cx="5760000" cy="2520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8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585" name="PlaceHolder 2"/>
          <p:cNvSpPr>
            <a:spLocks noGrp="1"/>
          </p:cNvSpPr>
          <p:nvPr>
            <p:ph type="body"/>
          </p:nvPr>
        </p:nvSpPr>
        <p:spPr>
          <a:xfrm>
            <a:off x="1031400" y="1776960"/>
            <a:ext cx="576000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8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587"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8"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0"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592"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93"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94"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66" name="PlaceHolder 2"/>
          <p:cNvSpPr>
            <a:spLocks noGrp="1"/>
          </p:cNvSpPr>
          <p:nvPr>
            <p:ph type="subTitle"/>
          </p:nvPr>
        </p:nvSpPr>
        <p:spPr>
          <a:xfrm>
            <a:off x="1031400" y="1776960"/>
            <a:ext cx="5760000" cy="2520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596"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97"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98" name="PlaceHolder 4"/>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600"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01"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02" name="PlaceHolder 4"/>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0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604" name="PlaceHolder 2"/>
          <p:cNvSpPr>
            <a:spLocks noGrp="1"/>
          </p:cNvSpPr>
          <p:nvPr>
            <p:ph type="body"/>
          </p:nvPr>
        </p:nvSpPr>
        <p:spPr>
          <a:xfrm>
            <a:off x="1031400" y="177696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05" name="PlaceHolder 3"/>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0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607"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08"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09"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10" name="PlaceHolder 5"/>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1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612" name="PlaceHolder 2"/>
          <p:cNvSpPr>
            <a:spLocks noGrp="1"/>
          </p:cNvSpPr>
          <p:nvPr>
            <p:ph type="body"/>
          </p:nvPr>
        </p:nvSpPr>
        <p:spPr>
          <a:xfrm>
            <a:off x="10314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13" name="PlaceHolder 3"/>
          <p:cNvSpPr>
            <a:spLocks noGrp="1"/>
          </p:cNvSpPr>
          <p:nvPr>
            <p:ph type="body"/>
          </p:nvPr>
        </p:nvSpPr>
        <p:spPr>
          <a:xfrm>
            <a:off x="29790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14" name="PlaceHolder 4"/>
          <p:cNvSpPr>
            <a:spLocks noGrp="1"/>
          </p:cNvSpPr>
          <p:nvPr>
            <p:ph type="body"/>
          </p:nvPr>
        </p:nvSpPr>
        <p:spPr>
          <a:xfrm>
            <a:off x="492624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15" name="PlaceHolder 5"/>
          <p:cNvSpPr>
            <a:spLocks noGrp="1"/>
          </p:cNvSpPr>
          <p:nvPr>
            <p:ph type="body"/>
          </p:nvPr>
        </p:nvSpPr>
        <p:spPr>
          <a:xfrm>
            <a:off x="10314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16" name="PlaceHolder 6"/>
          <p:cNvSpPr>
            <a:spLocks noGrp="1"/>
          </p:cNvSpPr>
          <p:nvPr>
            <p:ph type="body"/>
          </p:nvPr>
        </p:nvSpPr>
        <p:spPr>
          <a:xfrm>
            <a:off x="29790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17" name="PlaceHolder 7"/>
          <p:cNvSpPr>
            <a:spLocks noGrp="1"/>
          </p:cNvSpPr>
          <p:nvPr>
            <p:ph type="body"/>
          </p:nvPr>
        </p:nvSpPr>
        <p:spPr>
          <a:xfrm>
            <a:off x="492624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8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687" name="PlaceHolder 2"/>
          <p:cNvSpPr>
            <a:spLocks noGrp="1"/>
          </p:cNvSpPr>
          <p:nvPr>
            <p:ph type="subTitle"/>
          </p:nvPr>
        </p:nvSpPr>
        <p:spPr>
          <a:xfrm>
            <a:off x="1031400" y="1776960"/>
            <a:ext cx="5760000" cy="2520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8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689" name="PlaceHolder 2"/>
          <p:cNvSpPr>
            <a:spLocks noGrp="1"/>
          </p:cNvSpPr>
          <p:nvPr>
            <p:ph type="body"/>
          </p:nvPr>
        </p:nvSpPr>
        <p:spPr>
          <a:xfrm>
            <a:off x="1031400" y="1776960"/>
            <a:ext cx="576000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9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691"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2"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9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68" name="PlaceHolder 2"/>
          <p:cNvSpPr>
            <a:spLocks noGrp="1"/>
          </p:cNvSpPr>
          <p:nvPr>
            <p:ph type="body"/>
          </p:nvPr>
        </p:nvSpPr>
        <p:spPr>
          <a:xfrm>
            <a:off x="1031400" y="1776960"/>
            <a:ext cx="576000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94"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9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696"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7"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8"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9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700"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1"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2" name="PlaceHolder 4"/>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0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704"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5"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6" name="PlaceHolder 4"/>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0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708" name="PlaceHolder 2"/>
          <p:cNvSpPr>
            <a:spLocks noGrp="1"/>
          </p:cNvSpPr>
          <p:nvPr>
            <p:ph type="body"/>
          </p:nvPr>
        </p:nvSpPr>
        <p:spPr>
          <a:xfrm>
            <a:off x="1031400" y="177696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9" name="PlaceHolder 3"/>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711"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2"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3"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4" name="PlaceHolder 5"/>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716" name="PlaceHolder 2"/>
          <p:cNvSpPr>
            <a:spLocks noGrp="1"/>
          </p:cNvSpPr>
          <p:nvPr>
            <p:ph type="body"/>
          </p:nvPr>
        </p:nvSpPr>
        <p:spPr>
          <a:xfrm>
            <a:off x="10314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7" name="PlaceHolder 3"/>
          <p:cNvSpPr>
            <a:spLocks noGrp="1"/>
          </p:cNvSpPr>
          <p:nvPr>
            <p:ph type="body"/>
          </p:nvPr>
        </p:nvSpPr>
        <p:spPr>
          <a:xfrm>
            <a:off x="29790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8" name="PlaceHolder 4"/>
          <p:cNvSpPr>
            <a:spLocks noGrp="1"/>
          </p:cNvSpPr>
          <p:nvPr>
            <p:ph type="body"/>
          </p:nvPr>
        </p:nvSpPr>
        <p:spPr>
          <a:xfrm>
            <a:off x="492624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9" name="PlaceHolder 5"/>
          <p:cNvSpPr>
            <a:spLocks noGrp="1"/>
          </p:cNvSpPr>
          <p:nvPr>
            <p:ph type="body"/>
          </p:nvPr>
        </p:nvSpPr>
        <p:spPr>
          <a:xfrm>
            <a:off x="10314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20" name="PlaceHolder 6"/>
          <p:cNvSpPr>
            <a:spLocks noGrp="1"/>
          </p:cNvSpPr>
          <p:nvPr>
            <p:ph type="body"/>
          </p:nvPr>
        </p:nvSpPr>
        <p:spPr>
          <a:xfrm>
            <a:off x="29790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21" name="PlaceHolder 7"/>
          <p:cNvSpPr>
            <a:spLocks noGrp="1"/>
          </p:cNvSpPr>
          <p:nvPr>
            <p:ph type="body"/>
          </p:nvPr>
        </p:nvSpPr>
        <p:spPr>
          <a:xfrm>
            <a:off x="492624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3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740" name="PlaceHolder 2"/>
          <p:cNvSpPr>
            <a:spLocks noGrp="1"/>
          </p:cNvSpPr>
          <p:nvPr>
            <p:ph type="subTitle"/>
          </p:nvPr>
        </p:nvSpPr>
        <p:spPr>
          <a:xfrm>
            <a:off x="1031400" y="1776960"/>
            <a:ext cx="5760000" cy="2520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4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742" name="PlaceHolder 2"/>
          <p:cNvSpPr>
            <a:spLocks noGrp="1"/>
          </p:cNvSpPr>
          <p:nvPr>
            <p:ph type="body"/>
          </p:nvPr>
        </p:nvSpPr>
        <p:spPr>
          <a:xfrm>
            <a:off x="1031400" y="1776960"/>
            <a:ext cx="576000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70"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4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744"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5"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4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47"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4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749"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0"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1"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5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753"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4"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5" name="PlaceHolder 4"/>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5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757"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8"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9" name="PlaceHolder 4"/>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761" name="PlaceHolder 2"/>
          <p:cNvSpPr>
            <a:spLocks noGrp="1"/>
          </p:cNvSpPr>
          <p:nvPr>
            <p:ph type="body"/>
          </p:nvPr>
        </p:nvSpPr>
        <p:spPr>
          <a:xfrm>
            <a:off x="1031400" y="177696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2" name="PlaceHolder 3"/>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764"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5"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6"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7" name="PlaceHolder 5"/>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769" name="PlaceHolder 2"/>
          <p:cNvSpPr>
            <a:spLocks noGrp="1"/>
          </p:cNvSpPr>
          <p:nvPr>
            <p:ph type="body"/>
          </p:nvPr>
        </p:nvSpPr>
        <p:spPr>
          <a:xfrm>
            <a:off x="10314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0" name="PlaceHolder 3"/>
          <p:cNvSpPr>
            <a:spLocks noGrp="1"/>
          </p:cNvSpPr>
          <p:nvPr>
            <p:ph type="body"/>
          </p:nvPr>
        </p:nvSpPr>
        <p:spPr>
          <a:xfrm>
            <a:off x="29790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1" name="PlaceHolder 4"/>
          <p:cNvSpPr>
            <a:spLocks noGrp="1"/>
          </p:cNvSpPr>
          <p:nvPr>
            <p:ph type="body"/>
          </p:nvPr>
        </p:nvSpPr>
        <p:spPr>
          <a:xfrm>
            <a:off x="492624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2" name="PlaceHolder 5"/>
          <p:cNvSpPr>
            <a:spLocks noGrp="1"/>
          </p:cNvSpPr>
          <p:nvPr>
            <p:ph type="body"/>
          </p:nvPr>
        </p:nvSpPr>
        <p:spPr>
          <a:xfrm>
            <a:off x="10314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3" name="PlaceHolder 6"/>
          <p:cNvSpPr>
            <a:spLocks noGrp="1"/>
          </p:cNvSpPr>
          <p:nvPr>
            <p:ph type="body"/>
          </p:nvPr>
        </p:nvSpPr>
        <p:spPr>
          <a:xfrm>
            <a:off x="29790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4" name="PlaceHolder 7"/>
          <p:cNvSpPr>
            <a:spLocks noGrp="1"/>
          </p:cNvSpPr>
          <p:nvPr>
            <p:ph type="body"/>
          </p:nvPr>
        </p:nvSpPr>
        <p:spPr>
          <a:xfrm>
            <a:off x="492624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846" name="PlaceHolder 2"/>
          <p:cNvSpPr>
            <a:spLocks noGrp="1"/>
          </p:cNvSpPr>
          <p:nvPr>
            <p:ph type="subTitle"/>
          </p:nvPr>
        </p:nvSpPr>
        <p:spPr>
          <a:xfrm>
            <a:off x="1031400" y="1776960"/>
            <a:ext cx="5760000" cy="2520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848" name="PlaceHolder 2"/>
          <p:cNvSpPr>
            <a:spLocks noGrp="1"/>
          </p:cNvSpPr>
          <p:nvPr>
            <p:ph type="body"/>
          </p:nvPr>
        </p:nvSpPr>
        <p:spPr>
          <a:xfrm>
            <a:off x="1031400" y="1776960"/>
            <a:ext cx="576000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4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850"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51"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53"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5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855"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56"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57"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5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859"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60"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61" name="PlaceHolder 4"/>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6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863"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64"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65" name="PlaceHolder 4"/>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6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867" name="PlaceHolder 2"/>
          <p:cNvSpPr>
            <a:spLocks noGrp="1"/>
          </p:cNvSpPr>
          <p:nvPr>
            <p:ph type="body"/>
          </p:nvPr>
        </p:nvSpPr>
        <p:spPr>
          <a:xfrm>
            <a:off x="1031400" y="177696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68" name="PlaceHolder 3"/>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6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870"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71"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72"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73" name="PlaceHolder 5"/>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73"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7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875" name="PlaceHolder 2"/>
          <p:cNvSpPr>
            <a:spLocks noGrp="1"/>
          </p:cNvSpPr>
          <p:nvPr>
            <p:ph type="body"/>
          </p:nvPr>
        </p:nvSpPr>
        <p:spPr>
          <a:xfrm>
            <a:off x="10314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76" name="PlaceHolder 3"/>
          <p:cNvSpPr>
            <a:spLocks noGrp="1"/>
          </p:cNvSpPr>
          <p:nvPr>
            <p:ph type="body"/>
          </p:nvPr>
        </p:nvSpPr>
        <p:spPr>
          <a:xfrm>
            <a:off x="29790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77" name="PlaceHolder 4"/>
          <p:cNvSpPr>
            <a:spLocks noGrp="1"/>
          </p:cNvSpPr>
          <p:nvPr>
            <p:ph type="body"/>
          </p:nvPr>
        </p:nvSpPr>
        <p:spPr>
          <a:xfrm>
            <a:off x="492624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78" name="PlaceHolder 5"/>
          <p:cNvSpPr>
            <a:spLocks noGrp="1"/>
          </p:cNvSpPr>
          <p:nvPr>
            <p:ph type="body"/>
          </p:nvPr>
        </p:nvSpPr>
        <p:spPr>
          <a:xfrm>
            <a:off x="10314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79" name="PlaceHolder 6"/>
          <p:cNvSpPr>
            <a:spLocks noGrp="1"/>
          </p:cNvSpPr>
          <p:nvPr>
            <p:ph type="body"/>
          </p:nvPr>
        </p:nvSpPr>
        <p:spPr>
          <a:xfrm>
            <a:off x="29790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80" name="PlaceHolder 7"/>
          <p:cNvSpPr>
            <a:spLocks noGrp="1"/>
          </p:cNvSpPr>
          <p:nvPr>
            <p:ph type="body"/>
          </p:nvPr>
        </p:nvSpPr>
        <p:spPr>
          <a:xfrm>
            <a:off x="492624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5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952" name="PlaceHolder 2"/>
          <p:cNvSpPr>
            <a:spLocks noGrp="1"/>
          </p:cNvSpPr>
          <p:nvPr>
            <p:ph type="subTitle"/>
          </p:nvPr>
        </p:nvSpPr>
        <p:spPr>
          <a:xfrm>
            <a:off x="1031400" y="1776960"/>
            <a:ext cx="5760000" cy="2520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5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954" name="PlaceHolder 2"/>
          <p:cNvSpPr>
            <a:spLocks noGrp="1"/>
          </p:cNvSpPr>
          <p:nvPr>
            <p:ph type="body"/>
          </p:nvPr>
        </p:nvSpPr>
        <p:spPr>
          <a:xfrm>
            <a:off x="1031400" y="1776960"/>
            <a:ext cx="576000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956"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57"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5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59"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6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961"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62"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63"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965"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66"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67" name="PlaceHolder 4"/>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969"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70"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71" name="PlaceHolder 4"/>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75"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7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973" name="PlaceHolder 2"/>
          <p:cNvSpPr>
            <a:spLocks noGrp="1"/>
          </p:cNvSpPr>
          <p:nvPr>
            <p:ph type="body"/>
          </p:nvPr>
        </p:nvSpPr>
        <p:spPr>
          <a:xfrm>
            <a:off x="1031400" y="177696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74" name="PlaceHolder 3"/>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7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976"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77"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78"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79" name="PlaceHolder 5"/>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8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981" name="PlaceHolder 2"/>
          <p:cNvSpPr>
            <a:spLocks noGrp="1"/>
          </p:cNvSpPr>
          <p:nvPr>
            <p:ph type="body"/>
          </p:nvPr>
        </p:nvSpPr>
        <p:spPr>
          <a:xfrm>
            <a:off x="10314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2" name="PlaceHolder 3"/>
          <p:cNvSpPr>
            <a:spLocks noGrp="1"/>
          </p:cNvSpPr>
          <p:nvPr>
            <p:ph type="body"/>
          </p:nvPr>
        </p:nvSpPr>
        <p:spPr>
          <a:xfrm>
            <a:off x="29790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3" name="PlaceHolder 4"/>
          <p:cNvSpPr>
            <a:spLocks noGrp="1"/>
          </p:cNvSpPr>
          <p:nvPr>
            <p:ph type="body"/>
          </p:nvPr>
        </p:nvSpPr>
        <p:spPr>
          <a:xfrm>
            <a:off x="492624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4" name="PlaceHolder 5"/>
          <p:cNvSpPr>
            <a:spLocks noGrp="1"/>
          </p:cNvSpPr>
          <p:nvPr>
            <p:ph type="body"/>
          </p:nvPr>
        </p:nvSpPr>
        <p:spPr>
          <a:xfrm>
            <a:off x="10314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5" name="PlaceHolder 6"/>
          <p:cNvSpPr>
            <a:spLocks noGrp="1"/>
          </p:cNvSpPr>
          <p:nvPr>
            <p:ph type="body"/>
          </p:nvPr>
        </p:nvSpPr>
        <p:spPr>
          <a:xfrm>
            <a:off x="29790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6" name="PlaceHolder 7"/>
          <p:cNvSpPr>
            <a:spLocks noGrp="1"/>
          </p:cNvSpPr>
          <p:nvPr>
            <p:ph type="body"/>
          </p:nvPr>
        </p:nvSpPr>
        <p:spPr>
          <a:xfrm>
            <a:off x="492624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5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058" name="PlaceHolder 2"/>
          <p:cNvSpPr>
            <a:spLocks noGrp="1"/>
          </p:cNvSpPr>
          <p:nvPr>
            <p:ph type="subTitle"/>
          </p:nvPr>
        </p:nvSpPr>
        <p:spPr>
          <a:xfrm>
            <a:off x="1031400" y="1776960"/>
            <a:ext cx="5760000" cy="2520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5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060" name="PlaceHolder 2"/>
          <p:cNvSpPr>
            <a:spLocks noGrp="1"/>
          </p:cNvSpPr>
          <p:nvPr>
            <p:ph type="body"/>
          </p:nvPr>
        </p:nvSpPr>
        <p:spPr>
          <a:xfrm>
            <a:off x="1031400" y="1776960"/>
            <a:ext cx="576000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6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062"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63"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6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65"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6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067"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68"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69"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5" name="PlaceHolder 2"/>
          <p:cNvSpPr>
            <a:spLocks noGrp="1"/>
          </p:cNvSpPr>
          <p:nvPr>
            <p:ph type="subTitle"/>
          </p:nvPr>
        </p:nvSpPr>
        <p:spPr>
          <a:xfrm>
            <a:off x="1031400" y="1776960"/>
            <a:ext cx="5760000" cy="2520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79"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0"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1" name="PlaceHolder 4"/>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7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071"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72"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73" name="PlaceHolder 4"/>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075"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76"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77" name="PlaceHolder 4"/>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7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079" name="PlaceHolder 2"/>
          <p:cNvSpPr>
            <a:spLocks noGrp="1"/>
          </p:cNvSpPr>
          <p:nvPr>
            <p:ph type="body"/>
          </p:nvPr>
        </p:nvSpPr>
        <p:spPr>
          <a:xfrm>
            <a:off x="1031400" y="177696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80" name="PlaceHolder 3"/>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082"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83"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84"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85" name="PlaceHolder 5"/>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087" name="PlaceHolder 2"/>
          <p:cNvSpPr>
            <a:spLocks noGrp="1"/>
          </p:cNvSpPr>
          <p:nvPr>
            <p:ph type="body"/>
          </p:nvPr>
        </p:nvSpPr>
        <p:spPr>
          <a:xfrm>
            <a:off x="10314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88" name="PlaceHolder 3"/>
          <p:cNvSpPr>
            <a:spLocks noGrp="1"/>
          </p:cNvSpPr>
          <p:nvPr>
            <p:ph type="body"/>
          </p:nvPr>
        </p:nvSpPr>
        <p:spPr>
          <a:xfrm>
            <a:off x="29790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89" name="PlaceHolder 4"/>
          <p:cNvSpPr>
            <a:spLocks noGrp="1"/>
          </p:cNvSpPr>
          <p:nvPr>
            <p:ph type="body"/>
          </p:nvPr>
        </p:nvSpPr>
        <p:spPr>
          <a:xfrm>
            <a:off x="492624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90" name="PlaceHolder 5"/>
          <p:cNvSpPr>
            <a:spLocks noGrp="1"/>
          </p:cNvSpPr>
          <p:nvPr>
            <p:ph type="body"/>
          </p:nvPr>
        </p:nvSpPr>
        <p:spPr>
          <a:xfrm>
            <a:off x="10314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91" name="PlaceHolder 6"/>
          <p:cNvSpPr>
            <a:spLocks noGrp="1"/>
          </p:cNvSpPr>
          <p:nvPr>
            <p:ph type="body"/>
          </p:nvPr>
        </p:nvSpPr>
        <p:spPr>
          <a:xfrm>
            <a:off x="29790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92" name="PlaceHolder 7"/>
          <p:cNvSpPr>
            <a:spLocks noGrp="1"/>
          </p:cNvSpPr>
          <p:nvPr>
            <p:ph type="body"/>
          </p:nvPr>
        </p:nvSpPr>
        <p:spPr>
          <a:xfrm>
            <a:off x="492624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164" name="PlaceHolder 2"/>
          <p:cNvSpPr>
            <a:spLocks noGrp="1"/>
          </p:cNvSpPr>
          <p:nvPr>
            <p:ph type="subTitle"/>
          </p:nvPr>
        </p:nvSpPr>
        <p:spPr>
          <a:xfrm>
            <a:off x="1031400" y="1776960"/>
            <a:ext cx="5760000" cy="2520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6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166" name="PlaceHolder 2"/>
          <p:cNvSpPr>
            <a:spLocks noGrp="1"/>
          </p:cNvSpPr>
          <p:nvPr>
            <p:ph type="body"/>
          </p:nvPr>
        </p:nvSpPr>
        <p:spPr>
          <a:xfrm>
            <a:off x="1031400" y="1776960"/>
            <a:ext cx="576000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6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168"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69"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7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83"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4"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5" name="PlaceHolder 4"/>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71"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7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173"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74"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75"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7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177"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78"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79" name="PlaceHolder 4"/>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8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181"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82"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83" name="PlaceHolder 4"/>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8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185" name="PlaceHolder 2"/>
          <p:cNvSpPr>
            <a:spLocks noGrp="1"/>
          </p:cNvSpPr>
          <p:nvPr>
            <p:ph type="body"/>
          </p:nvPr>
        </p:nvSpPr>
        <p:spPr>
          <a:xfrm>
            <a:off x="1031400" y="177696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86" name="PlaceHolder 3"/>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8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188"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89"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0"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1" name="PlaceHolder 5"/>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193" name="PlaceHolder 2"/>
          <p:cNvSpPr>
            <a:spLocks noGrp="1"/>
          </p:cNvSpPr>
          <p:nvPr>
            <p:ph type="body"/>
          </p:nvPr>
        </p:nvSpPr>
        <p:spPr>
          <a:xfrm>
            <a:off x="10314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4" name="PlaceHolder 3"/>
          <p:cNvSpPr>
            <a:spLocks noGrp="1"/>
          </p:cNvSpPr>
          <p:nvPr>
            <p:ph type="body"/>
          </p:nvPr>
        </p:nvSpPr>
        <p:spPr>
          <a:xfrm>
            <a:off x="29790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5" name="PlaceHolder 4"/>
          <p:cNvSpPr>
            <a:spLocks noGrp="1"/>
          </p:cNvSpPr>
          <p:nvPr>
            <p:ph type="body"/>
          </p:nvPr>
        </p:nvSpPr>
        <p:spPr>
          <a:xfrm>
            <a:off x="492624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6" name="PlaceHolder 5"/>
          <p:cNvSpPr>
            <a:spLocks noGrp="1"/>
          </p:cNvSpPr>
          <p:nvPr>
            <p:ph type="body"/>
          </p:nvPr>
        </p:nvSpPr>
        <p:spPr>
          <a:xfrm>
            <a:off x="10314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7" name="PlaceHolder 6"/>
          <p:cNvSpPr>
            <a:spLocks noGrp="1"/>
          </p:cNvSpPr>
          <p:nvPr>
            <p:ph type="body"/>
          </p:nvPr>
        </p:nvSpPr>
        <p:spPr>
          <a:xfrm>
            <a:off x="29790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8" name="PlaceHolder 7"/>
          <p:cNvSpPr>
            <a:spLocks noGrp="1"/>
          </p:cNvSpPr>
          <p:nvPr>
            <p:ph type="body"/>
          </p:nvPr>
        </p:nvSpPr>
        <p:spPr>
          <a:xfrm>
            <a:off x="492624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1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217" name="PlaceHolder 2"/>
          <p:cNvSpPr>
            <a:spLocks noGrp="1"/>
          </p:cNvSpPr>
          <p:nvPr>
            <p:ph type="subTitle"/>
          </p:nvPr>
        </p:nvSpPr>
        <p:spPr>
          <a:xfrm>
            <a:off x="1031400" y="1776960"/>
            <a:ext cx="5760000" cy="2520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1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219" name="PlaceHolder 2"/>
          <p:cNvSpPr>
            <a:spLocks noGrp="1"/>
          </p:cNvSpPr>
          <p:nvPr>
            <p:ph type="body"/>
          </p:nvPr>
        </p:nvSpPr>
        <p:spPr>
          <a:xfrm>
            <a:off x="1031400" y="1776960"/>
            <a:ext cx="576000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87" name="PlaceHolder 2"/>
          <p:cNvSpPr>
            <a:spLocks noGrp="1"/>
          </p:cNvSpPr>
          <p:nvPr>
            <p:ph type="body"/>
          </p:nvPr>
        </p:nvSpPr>
        <p:spPr>
          <a:xfrm>
            <a:off x="1031400" y="177696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8" name="PlaceHolder 3"/>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2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221"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22"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2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24"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2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226"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27"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28"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2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230"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31"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32" name="PlaceHolder 4"/>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3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234"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35"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36" name="PlaceHolder 4"/>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3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238" name="PlaceHolder 2"/>
          <p:cNvSpPr>
            <a:spLocks noGrp="1"/>
          </p:cNvSpPr>
          <p:nvPr>
            <p:ph type="body"/>
          </p:nvPr>
        </p:nvSpPr>
        <p:spPr>
          <a:xfrm>
            <a:off x="1031400" y="177696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39" name="PlaceHolder 3"/>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4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241"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42"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43"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44" name="PlaceHolder 5"/>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4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246" name="PlaceHolder 2"/>
          <p:cNvSpPr>
            <a:spLocks noGrp="1"/>
          </p:cNvSpPr>
          <p:nvPr>
            <p:ph type="body"/>
          </p:nvPr>
        </p:nvSpPr>
        <p:spPr>
          <a:xfrm>
            <a:off x="10314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47" name="PlaceHolder 3"/>
          <p:cNvSpPr>
            <a:spLocks noGrp="1"/>
          </p:cNvSpPr>
          <p:nvPr>
            <p:ph type="body"/>
          </p:nvPr>
        </p:nvSpPr>
        <p:spPr>
          <a:xfrm>
            <a:off x="29790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48" name="PlaceHolder 4"/>
          <p:cNvSpPr>
            <a:spLocks noGrp="1"/>
          </p:cNvSpPr>
          <p:nvPr>
            <p:ph type="body"/>
          </p:nvPr>
        </p:nvSpPr>
        <p:spPr>
          <a:xfrm>
            <a:off x="492624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49" name="PlaceHolder 5"/>
          <p:cNvSpPr>
            <a:spLocks noGrp="1"/>
          </p:cNvSpPr>
          <p:nvPr>
            <p:ph type="body"/>
          </p:nvPr>
        </p:nvSpPr>
        <p:spPr>
          <a:xfrm>
            <a:off x="10314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50" name="PlaceHolder 6"/>
          <p:cNvSpPr>
            <a:spLocks noGrp="1"/>
          </p:cNvSpPr>
          <p:nvPr>
            <p:ph type="body"/>
          </p:nvPr>
        </p:nvSpPr>
        <p:spPr>
          <a:xfrm>
            <a:off x="29790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51" name="PlaceHolder 7"/>
          <p:cNvSpPr>
            <a:spLocks noGrp="1"/>
          </p:cNvSpPr>
          <p:nvPr>
            <p:ph type="body"/>
          </p:nvPr>
        </p:nvSpPr>
        <p:spPr>
          <a:xfrm>
            <a:off x="492624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90"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1"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2"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3" name="PlaceHolder 5"/>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3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632" name="PlaceHolder 2"/>
          <p:cNvSpPr>
            <a:spLocks noGrp="1"/>
          </p:cNvSpPr>
          <p:nvPr>
            <p:ph type="subTitle"/>
          </p:nvPr>
        </p:nvSpPr>
        <p:spPr>
          <a:xfrm>
            <a:off x="1031400" y="1776960"/>
            <a:ext cx="5760000" cy="2520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3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634" name="PlaceHolder 2"/>
          <p:cNvSpPr>
            <a:spLocks noGrp="1"/>
          </p:cNvSpPr>
          <p:nvPr>
            <p:ph type="body"/>
          </p:nvPr>
        </p:nvSpPr>
        <p:spPr>
          <a:xfrm>
            <a:off x="1031400" y="1776960"/>
            <a:ext cx="576000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3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636"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37"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3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39"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4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641"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42"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43"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4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645"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46"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47" name="PlaceHolder 4"/>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64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649"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50"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51" name="PlaceHolder 4"/>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5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653" name="PlaceHolder 2"/>
          <p:cNvSpPr>
            <a:spLocks noGrp="1"/>
          </p:cNvSpPr>
          <p:nvPr>
            <p:ph type="body"/>
          </p:nvPr>
        </p:nvSpPr>
        <p:spPr>
          <a:xfrm>
            <a:off x="1031400" y="177696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54" name="PlaceHolder 3"/>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5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656"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57"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58"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59" name="PlaceHolder 5"/>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95" name="PlaceHolder 2"/>
          <p:cNvSpPr>
            <a:spLocks noGrp="1"/>
          </p:cNvSpPr>
          <p:nvPr>
            <p:ph type="body"/>
          </p:nvPr>
        </p:nvSpPr>
        <p:spPr>
          <a:xfrm>
            <a:off x="10314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6" name="PlaceHolder 3"/>
          <p:cNvSpPr>
            <a:spLocks noGrp="1"/>
          </p:cNvSpPr>
          <p:nvPr>
            <p:ph type="body"/>
          </p:nvPr>
        </p:nvSpPr>
        <p:spPr>
          <a:xfrm>
            <a:off x="29790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7" name="PlaceHolder 4"/>
          <p:cNvSpPr>
            <a:spLocks noGrp="1"/>
          </p:cNvSpPr>
          <p:nvPr>
            <p:ph type="body"/>
          </p:nvPr>
        </p:nvSpPr>
        <p:spPr>
          <a:xfrm>
            <a:off x="492624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8" name="PlaceHolder 5"/>
          <p:cNvSpPr>
            <a:spLocks noGrp="1"/>
          </p:cNvSpPr>
          <p:nvPr>
            <p:ph type="body"/>
          </p:nvPr>
        </p:nvSpPr>
        <p:spPr>
          <a:xfrm>
            <a:off x="10314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9" name="PlaceHolder 6"/>
          <p:cNvSpPr>
            <a:spLocks noGrp="1"/>
          </p:cNvSpPr>
          <p:nvPr>
            <p:ph type="body"/>
          </p:nvPr>
        </p:nvSpPr>
        <p:spPr>
          <a:xfrm>
            <a:off x="29790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0" name="PlaceHolder 7"/>
          <p:cNvSpPr>
            <a:spLocks noGrp="1"/>
          </p:cNvSpPr>
          <p:nvPr>
            <p:ph type="body"/>
          </p:nvPr>
        </p:nvSpPr>
        <p:spPr>
          <a:xfrm>
            <a:off x="492624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6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661" name="PlaceHolder 2"/>
          <p:cNvSpPr>
            <a:spLocks noGrp="1"/>
          </p:cNvSpPr>
          <p:nvPr>
            <p:ph type="body"/>
          </p:nvPr>
        </p:nvSpPr>
        <p:spPr>
          <a:xfrm>
            <a:off x="10314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62" name="PlaceHolder 3"/>
          <p:cNvSpPr>
            <a:spLocks noGrp="1"/>
          </p:cNvSpPr>
          <p:nvPr>
            <p:ph type="body"/>
          </p:nvPr>
        </p:nvSpPr>
        <p:spPr>
          <a:xfrm>
            <a:off x="29790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63" name="PlaceHolder 4"/>
          <p:cNvSpPr>
            <a:spLocks noGrp="1"/>
          </p:cNvSpPr>
          <p:nvPr>
            <p:ph type="body"/>
          </p:nvPr>
        </p:nvSpPr>
        <p:spPr>
          <a:xfrm>
            <a:off x="492624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64" name="PlaceHolder 5"/>
          <p:cNvSpPr>
            <a:spLocks noGrp="1"/>
          </p:cNvSpPr>
          <p:nvPr>
            <p:ph type="body"/>
          </p:nvPr>
        </p:nvSpPr>
        <p:spPr>
          <a:xfrm>
            <a:off x="10314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65" name="PlaceHolder 6"/>
          <p:cNvSpPr>
            <a:spLocks noGrp="1"/>
          </p:cNvSpPr>
          <p:nvPr>
            <p:ph type="body"/>
          </p:nvPr>
        </p:nvSpPr>
        <p:spPr>
          <a:xfrm>
            <a:off x="29790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66" name="PlaceHolder 7"/>
          <p:cNvSpPr>
            <a:spLocks noGrp="1"/>
          </p:cNvSpPr>
          <p:nvPr>
            <p:ph type="body"/>
          </p:nvPr>
        </p:nvSpPr>
        <p:spPr>
          <a:xfrm>
            <a:off x="492624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8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684" name="PlaceHolder 2"/>
          <p:cNvSpPr>
            <a:spLocks noGrp="1"/>
          </p:cNvSpPr>
          <p:nvPr>
            <p:ph type="subTitle"/>
          </p:nvPr>
        </p:nvSpPr>
        <p:spPr>
          <a:xfrm>
            <a:off x="1031400" y="1776960"/>
            <a:ext cx="5760000" cy="2520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8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686" name="PlaceHolder 2"/>
          <p:cNvSpPr>
            <a:spLocks noGrp="1"/>
          </p:cNvSpPr>
          <p:nvPr>
            <p:ph type="body"/>
          </p:nvPr>
        </p:nvSpPr>
        <p:spPr>
          <a:xfrm>
            <a:off x="1031400" y="1776960"/>
            <a:ext cx="576000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8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688"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89"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9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91"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9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693"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94"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95"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9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697"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98"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99" name="PlaceHolder 4"/>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0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701"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02"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03" name="PlaceHolder 4"/>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70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705" name="PlaceHolder 2"/>
          <p:cNvSpPr>
            <a:spLocks noGrp="1"/>
          </p:cNvSpPr>
          <p:nvPr>
            <p:ph type="body"/>
          </p:nvPr>
        </p:nvSpPr>
        <p:spPr>
          <a:xfrm>
            <a:off x="1031400" y="177696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06" name="PlaceHolder 3"/>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70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708"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09"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10"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11" name="PlaceHolder 5"/>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1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713" name="PlaceHolder 2"/>
          <p:cNvSpPr>
            <a:spLocks noGrp="1"/>
          </p:cNvSpPr>
          <p:nvPr>
            <p:ph type="body"/>
          </p:nvPr>
        </p:nvSpPr>
        <p:spPr>
          <a:xfrm>
            <a:off x="10314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14" name="PlaceHolder 3"/>
          <p:cNvSpPr>
            <a:spLocks noGrp="1"/>
          </p:cNvSpPr>
          <p:nvPr>
            <p:ph type="body"/>
          </p:nvPr>
        </p:nvSpPr>
        <p:spPr>
          <a:xfrm>
            <a:off x="29790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15" name="PlaceHolder 4"/>
          <p:cNvSpPr>
            <a:spLocks noGrp="1"/>
          </p:cNvSpPr>
          <p:nvPr>
            <p:ph type="body"/>
          </p:nvPr>
        </p:nvSpPr>
        <p:spPr>
          <a:xfrm>
            <a:off x="492624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16" name="PlaceHolder 5"/>
          <p:cNvSpPr>
            <a:spLocks noGrp="1"/>
          </p:cNvSpPr>
          <p:nvPr>
            <p:ph type="body"/>
          </p:nvPr>
        </p:nvSpPr>
        <p:spPr>
          <a:xfrm>
            <a:off x="10314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17" name="PlaceHolder 6"/>
          <p:cNvSpPr>
            <a:spLocks noGrp="1"/>
          </p:cNvSpPr>
          <p:nvPr>
            <p:ph type="body"/>
          </p:nvPr>
        </p:nvSpPr>
        <p:spPr>
          <a:xfrm>
            <a:off x="29790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18" name="PlaceHolder 7"/>
          <p:cNvSpPr>
            <a:spLocks noGrp="1"/>
          </p:cNvSpPr>
          <p:nvPr>
            <p:ph type="body"/>
          </p:nvPr>
        </p:nvSpPr>
        <p:spPr>
          <a:xfrm>
            <a:off x="492624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18" name="PlaceHolder 2"/>
          <p:cNvSpPr>
            <a:spLocks noGrp="1"/>
          </p:cNvSpPr>
          <p:nvPr>
            <p:ph type="subTitle"/>
          </p:nvPr>
        </p:nvSpPr>
        <p:spPr>
          <a:xfrm>
            <a:off x="1031400" y="1776960"/>
            <a:ext cx="5760000" cy="2520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20" name="PlaceHolder 2"/>
          <p:cNvSpPr>
            <a:spLocks noGrp="1"/>
          </p:cNvSpPr>
          <p:nvPr>
            <p:ph type="body"/>
          </p:nvPr>
        </p:nvSpPr>
        <p:spPr>
          <a:xfrm>
            <a:off x="1031400" y="1776960"/>
            <a:ext cx="576000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22"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3"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7" name="PlaceHolder 2"/>
          <p:cNvSpPr>
            <a:spLocks noGrp="1"/>
          </p:cNvSpPr>
          <p:nvPr>
            <p:ph type="body"/>
          </p:nvPr>
        </p:nvSpPr>
        <p:spPr>
          <a:xfrm>
            <a:off x="1031400" y="1776960"/>
            <a:ext cx="576000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27"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8"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29"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31"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2"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3" name="PlaceHolder 4"/>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35"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6"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7" name="PlaceHolder 4"/>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39" name="PlaceHolder 2"/>
          <p:cNvSpPr>
            <a:spLocks noGrp="1"/>
          </p:cNvSpPr>
          <p:nvPr>
            <p:ph type="body"/>
          </p:nvPr>
        </p:nvSpPr>
        <p:spPr>
          <a:xfrm>
            <a:off x="1031400" y="177696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0" name="PlaceHolder 3"/>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42"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3"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4"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5" name="PlaceHolder 5"/>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47" name="PlaceHolder 2"/>
          <p:cNvSpPr>
            <a:spLocks noGrp="1"/>
          </p:cNvSpPr>
          <p:nvPr>
            <p:ph type="body"/>
          </p:nvPr>
        </p:nvSpPr>
        <p:spPr>
          <a:xfrm>
            <a:off x="10314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8" name="PlaceHolder 3"/>
          <p:cNvSpPr>
            <a:spLocks noGrp="1"/>
          </p:cNvSpPr>
          <p:nvPr>
            <p:ph type="body"/>
          </p:nvPr>
        </p:nvSpPr>
        <p:spPr>
          <a:xfrm>
            <a:off x="29790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9" name="PlaceHolder 4"/>
          <p:cNvSpPr>
            <a:spLocks noGrp="1"/>
          </p:cNvSpPr>
          <p:nvPr>
            <p:ph type="body"/>
          </p:nvPr>
        </p:nvSpPr>
        <p:spPr>
          <a:xfrm>
            <a:off x="492624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0" name="PlaceHolder 5"/>
          <p:cNvSpPr>
            <a:spLocks noGrp="1"/>
          </p:cNvSpPr>
          <p:nvPr>
            <p:ph type="body"/>
          </p:nvPr>
        </p:nvSpPr>
        <p:spPr>
          <a:xfrm>
            <a:off x="10314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1" name="PlaceHolder 6"/>
          <p:cNvSpPr>
            <a:spLocks noGrp="1"/>
          </p:cNvSpPr>
          <p:nvPr>
            <p:ph type="body"/>
          </p:nvPr>
        </p:nvSpPr>
        <p:spPr>
          <a:xfrm>
            <a:off x="29790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2" name="PlaceHolder 7"/>
          <p:cNvSpPr>
            <a:spLocks noGrp="1"/>
          </p:cNvSpPr>
          <p:nvPr>
            <p:ph type="body"/>
          </p:nvPr>
        </p:nvSpPr>
        <p:spPr>
          <a:xfrm>
            <a:off x="492624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69" name="PlaceHolder 2"/>
          <p:cNvSpPr>
            <a:spLocks noGrp="1"/>
          </p:cNvSpPr>
          <p:nvPr>
            <p:ph type="subTitle"/>
          </p:nvPr>
        </p:nvSpPr>
        <p:spPr>
          <a:xfrm>
            <a:off x="1031400" y="1776960"/>
            <a:ext cx="5760000" cy="2520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71" name="PlaceHolder 2"/>
          <p:cNvSpPr>
            <a:spLocks noGrp="1"/>
          </p:cNvSpPr>
          <p:nvPr>
            <p:ph type="body"/>
          </p:nvPr>
        </p:nvSpPr>
        <p:spPr>
          <a:xfrm>
            <a:off x="1031400" y="1776960"/>
            <a:ext cx="576000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9"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73"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4"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6"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78"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79"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0"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82"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3"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4" name="PlaceHolder 4"/>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86"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7"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8" name="PlaceHolder 4"/>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90" name="PlaceHolder 2"/>
          <p:cNvSpPr>
            <a:spLocks noGrp="1"/>
          </p:cNvSpPr>
          <p:nvPr>
            <p:ph type="body"/>
          </p:nvPr>
        </p:nvSpPr>
        <p:spPr>
          <a:xfrm>
            <a:off x="1031400" y="177696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1" name="PlaceHolder 3"/>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93"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4"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5"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6" name="PlaceHolder 5"/>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198" name="PlaceHolder 2"/>
          <p:cNvSpPr>
            <a:spLocks noGrp="1"/>
          </p:cNvSpPr>
          <p:nvPr>
            <p:ph type="body"/>
          </p:nvPr>
        </p:nvSpPr>
        <p:spPr>
          <a:xfrm>
            <a:off x="10314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9" name="PlaceHolder 3"/>
          <p:cNvSpPr>
            <a:spLocks noGrp="1"/>
          </p:cNvSpPr>
          <p:nvPr>
            <p:ph type="body"/>
          </p:nvPr>
        </p:nvSpPr>
        <p:spPr>
          <a:xfrm>
            <a:off x="29790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0" name="PlaceHolder 4"/>
          <p:cNvSpPr>
            <a:spLocks noGrp="1"/>
          </p:cNvSpPr>
          <p:nvPr>
            <p:ph type="body"/>
          </p:nvPr>
        </p:nvSpPr>
        <p:spPr>
          <a:xfrm>
            <a:off x="492624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1" name="PlaceHolder 5"/>
          <p:cNvSpPr>
            <a:spLocks noGrp="1"/>
          </p:cNvSpPr>
          <p:nvPr>
            <p:ph type="body"/>
          </p:nvPr>
        </p:nvSpPr>
        <p:spPr>
          <a:xfrm>
            <a:off x="10314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2" name="PlaceHolder 6"/>
          <p:cNvSpPr>
            <a:spLocks noGrp="1"/>
          </p:cNvSpPr>
          <p:nvPr>
            <p:ph type="body"/>
          </p:nvPr>
        </p:nvSpPr>
        <p:spPr>
          <a:xfrm>
            <a:off x="29790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3" name="PlaceHolder 7"/>
          <p:cNvSpPr>
            <a:spLocks noGrp="1"/>
          </p:cNvSpPr>
          <p:nvPr>
            <p:ph type="body"/>
          </p:nvPr>
        </p:nvSpPr>
        <p:spPr>
          <a:xfrm>
            <a:off x="492624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20" name="PlaceHolder 2"/>
          <p:cNvSpPr>
            <a:spLocks noGrp="1"/>
          </p:cNvSpPr>
          <p:nvPr>
            <p:ph type="subTitle"/>
          </p:nvPr>
        </p:nvSpPr>
        <p:spPr>
          <a:xfrm>
            <a:off x="1031400" y="1776960"/>
            <a:ext cx="5760000" cy="2520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22" name="PlaceHolder 2"/>
          <p:cNvSpPr>
            <a:spLocks noGrp="1"/>
          </p:cNvSpPr>
          <p:nvPr>
            <p:ph type="body"/>
          </p:nvPr>
        </p:nvSpPr>
        <p:spPr>
          <a:xfrm>
            <a:off x="1031400" y="1776960"/>
            <a:ext cx="576000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24"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5"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7"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29"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0"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1"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33"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4"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5" name="PlaceHolder 4"/>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37"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8"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9" name="PlaceHolder 4"/>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41" name="PlaceHolder 2"/>
          <p:cNvSpPr>
            <a:spLocks noGrp="1"/>
          </p:cNvSpPr>
          <p:nvPr>
            <p:ph type="body"/>
          </p:nvPr>
        </p:nvSpPr>
        <p:spPr>
          <a:xfrm>
            <a:off x="1031400" y="177696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2" name="PlaceHolder 3"/>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44"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5"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6"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7" name="PlaceHolder 5"/>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49" name="PlaceHolder 2"/>
          <p:cNvSpPr>
            <a:spLocks noGrp="1"/>
          </p:cNvSpPr>
          <p:nvPr>
            <p:ph type="body"/>
          </p:nvPr>
        </p:nvSpPr>
        <p:spPr>
          <a:xfrm>
            <a:off x="10314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0" name="PlaceHolder 3"/>
          <p:cNvSpPr>
            <a:spLocks noGrp="1"/>
          </p:cNvSpPr>
          <p:nvPr>
            <p:ph type="body"/>
          </p:nvPr>
        </p:nvSpPr>
        <p:spPr>
          <a:xfrm>
            <a:off x="29790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1" name="PlaceHolder 4"/>
          <p:cNvSpPr>
            <a:spLocks noGrp="1"/>
          </p:cNvSpPr>
          <p:nvPr>
            <p:ph type="body"/>
          </p:nvPr>
        </p:nvSpPr>
        <p:spPr>
          <a:xfrm>
            <a:off x="492624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2" name="PlaceHolder 5"/>
          <p:cNvSpPr>
            <a:spLocks noGrp="1"/>
          </p:cNvSpPr>
          <p:nvPr>
            <p:ph type="body"/>
          </p:nvPr>
        </p:nvSpPr>
        <p:spPr>
          <a:xfrm>
            <a:off x="10314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3" name="PlaceHolder 6"/>
          <p:cNvSpPr>
            <a:spLocks noGrp="1"/>
          </p:cNvSpPr>
          <p:nvPr>
            <p:ph type="body"/>
          </p:nvPr>
        </p:nvSpPr>
        <p:spPr>
          <a:xfrm>
            <a:off x="29790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4" name="PlaceHolder 7"/>
          <p:cNvSpPr>
            <a:spLocks noGrp="1"/>
          </p:cNvSpPr>
          <p:nvPr>
            <p:ph type="body"/>
          </p:nvPr>
        </p:nvSpPr>
        <p:spPr>
          <a:xfrm>
            <a:off x="492624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73" name="PlaceHolder 2"/>
          <p:cNvSpPr>
            <a:spLocks noGrp="1"/>
          </p:cNvSpPr>
          <p:nvPr>
            <p:ph type="subTitle"/>
          </p:nvPr>
        </p:nvSpPr>
        <p:spPr>
          <a:xfrm>
            <a:off x="1031400" y="1776960"/>
            <a:ext cx="5760000" cy="2520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75" name="PlaceHolder 2"/>
          <p:cNvSpPr>
            <a:spLocks noGrp="1"/>
          </p:cNvSpPr>
          <p:nvPr>
            <p:ph type="body"/>
          </p:nvPr>
        </p:nvSpPr>
        <p:spPr>
          <a:xfrm>
            <a:off x="1031400" y="1776960"/>
            <a:ext cx="576000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77"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8"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0"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82"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3"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4"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86"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7"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88" name="PlaceHolder 4"/>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90"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1"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2" name="PlaceHolder 4"/>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4"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5"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94" name="PlaceHolder 2"/>
          <p:cNvSpPr>
            <a:spLocks noGrp="1"/>
          </p:cNvSpPr>
          <p:nvPr>
            <p:ph type="body"/>
          </p:nvPr>
        </p:nvSpPr>
        <p:spPr>
          <a:xfrm>
            <a:off x="1031400" y="177696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5" name="PlaceHolder 3"/>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97"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8"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9"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0" name="PlaceHolder 5"/>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02" name="PlaceHolder 2"/>
          <p:cNvSpPr>
            <a:spLocks noGrp="1"/>
          </p:cNvSpPr>
          <p:nvPr>
            <p:ph type="body"/>
          </p:nvPr>
        </p:nvSpPr>
        <p:spPr>
          <a:xfrm>
            <a:off x="10314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3" name="PlaceHolder 3"/>
          <p:cNvSpPr>
            <a:spLocks noGrp="1"/>
          </p:cNvSpPr>
          <p:nvPr>
            <p:ph type="body"/>
          </p:nvPr>
        </p:nvSpPr>
        <p:spPr>
          <a:xfrm>
            <a:off x="29790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4" name="PlaceHolder 4"/>
          <p:cNvSpPr>
            <a:spLocks noGrp="1"/>
          </p:cNvSpPr>
          <p:nvPr>
            <p:ph type="body"/>
          </p:nvPr>
        </p:nvSpPr>
        <p:spPr>
          <a:xfrm>
            <a:off x="492624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5" name="PlaceHolder 5"/>
          <p:cNvSpPr>
            <a:spLocks noGrp="1"/>
          </p:cNvSpPr>
          <p:nvPr>
            <p:ph type="body"/>
          </p:nvPr>
        </p:nvSpPr>
        <p:spPr>
          <a:xfrm>
            <a:off x="10314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6" name="PlaceHolder 6"/>
          <p:cNvSpPr>
            <a:spLocks noGrp="1"/>
          </p:cNvSpPr>
          <p:nvPr>
            <p:ph type="body"/>
          </p:nvPr>
        </p:nvSpPr>
        <p:spPr>
          <a:xfrm>
            <a:off x="29790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7" name="PlaceHolder 7"/>
          <p:cNvSpPr>
            <a:spLocks noGrp="1"/>
          </p:cNvSpPr>
          <p:nvPr>
            <p:ph type="body"/>
          </p:nvPr>
        </p:nvSpPr>
        <p:spPr>
          <a:xfrm>
            <a:off x="492624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2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24" name="PlaceHolder 2"/>
          <p:cNvSpPr>
            <a:spLocks noGrp="1"/>
          </p:cNvSpPr>
          <p:nvPr>
            <p:ph type="subTitle"/>
          </p:nvPr>
        </p:nvSpPr>
        <p:spPr>
          <a:xfrm>
            <a:off x="1031400" y="1776960"/>
            <a:ext cx="5760000" cy="2520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26" name="PlaceHolder 2"/>
          <p:cNvSpPr>
            <a:spLocks noGrp="1"/>
          </p:cNvSpPr>
          <p:nvPr>
            <p:ph type="body"/>
          </p:nvPr>
        </p:nvSpPr>
        <p:spPr>
          <a:xfrm>
            <a:off x="1031400" y="1776960"/>
            <a:ext cx="576000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28"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9"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31"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33"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4"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5"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28"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4"/>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37"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8"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9" name="PlaceHolder 4"/>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41"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2"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3" name="PlaceHolder 4"/>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45" name="PlaceHolder 2"/>
          <p:cNvSpPr>
            <a:spLocks noGrp="1"/>
          </p:cNvSpPr>
          <p:nvPr>
            <p:ph type="body"/>
          </p:nvPr>
        </p:nvSpPr>
        <p:spPr>
          <a:xfrm>
            <a:off x="1031400" y="177696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6" name="PlaceHolder 3"/>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48"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9"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0"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1" name="PlaceHolder 5"/>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2"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53" name="PlaceHolder 2"/>
          <p:cNvSpPr>
            <a:spLocks noGrp="1"/>
          </p:cNvSpPr>
          <p:nvPr>
            <p:ph type="body"/>
          </p:nvPr>
        </p:nvSpPr>
        <p:spPr>
          <a:xfrm>
            <a:off x="10314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4" name="PlaceHolder 3"/>
          <p:cNvSpPr>
            <a:spLocks noGrp="1"/>
          </p:cNvSpPr>
          <p:nvPr>
            <p:ph type="body"/>
          </p:nvPr>
        </p:nvSpPr>
        <p:spPr>
          <a:xfrm>
            <a:off x="29790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5" name="PlaceHolder 4"/>
          <p:cNvSpPr>
            <a:spLocks noGrp="1"/>
          </p:cNvSpPr>
          <p:nvPr>
            <p:ph type="body"/>
          </p:nvPr>
        </p:nvSpPr>
        <p:spPr>
          <a:xfrm>
            <a:off x="492624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6" name="PlaceHolder 5"/>
          <p:cNvSpPr>
            <a:spLocks noGrp="1"/>
          </p:cNvSpPr>
          <p:nvPr>
            <p:ph type="body"/>
          </p:nvPr>
        </p:nvSpPr>
        <p:spPr>
          <a:xfrm>
            <a:off x="10314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7" name="PlaceHolder 6"/>
          <p:cNvSpPr>
            <a:spLocks noGrp="1"/>
          </p:cNvSpPr>
          <p:nvPr>
            <p:ph type="body"/>
          </p:nvPr>
        </p:nvSpPr>
        <p:spPr>
          <a:xfrm>
            <a:off x="29790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8" name="PlaceHolder 7"/>
          <p:cNvSpPr>
            <a:spLocks noGrp="1"/>
          </p:cNvSpPr>
          <p:nvPr>
            <p:ph type="body"/>
          </p:nvPr>
        </p:nvSpPr>
        <p:spPr>
          <a:xfrm>
            <a:off x="492624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4"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75" name="PlaceHolder 2"/>
          <p:cNvSpPr>
            <a:spLocks noGrp="1"/>
          </p:cNvSpPr>
          <p:nvPr>
            <p:ph type="subTitle"/>
          </p:nvPr>
        </p:nvSpPr>
        <p:spPr>
          <a:xfrm>
            <a:off x="1031400" y="1776960"/>
            <a:ext cx="5760000" cy="2520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77" name="PlaceHolder 2"/>
          <p:cNvSpPr>
            <a:spLocks noGrp="1"/>
          </p:cNvSpPr>
          <p:nvPr>
            <p:ph type="body"/>
          </p:nvPr>
        </p:nvSpPr>
        <p:spPr>
          <a:xfrm>
            <a:off x="1031400" y="1776960"/>
            <a:ext cx="576000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79"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0"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2"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4"/>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2" name="PlaceHolder 1"/>
          <p:cNvSpPr>
            <a:spLocks noGrp="1"/>
          </p:cNvSpPr>
          <p:nvPr>
            <p:ph type="subTitle"/>
          </p:nvPr>
        </p:nvSpPr>
        <p:spPr>
          <a:xfrm>
            <a:off x="1031400" y="1149840"/>
            <a:ext cx="5760000" cy="3155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84"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5" name="PlaceHolder 3"/>
          <p:cNvSpPr>
            <a:spLocks noGrp="1"/>
          </p:cNvSpPr>
          <p:nvPr>
            <p:ph type="body"/>
          </p:nvPr>
        </p:nvSpPr>
        <p:spPr>
          <a:xfrm>
            <a:off x="398268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6"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88" name="PlaceHolder 2"/>
          <p:cNvSpPr>
            <a:spLocks noGrp="1"/>
          </p:cNvSpPr>
          <p:nvPr>
            <p:ph type="body"/>
          </p:nvPr>
        </p:nvSpPr>
        <p:spPr>
          <a:xfrm>
            <a:off x="1031400" y="1776960"/>
            <a:ext cx="2810520" cy="2520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9"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0" name="PlaceHolder 4"/>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92"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3"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4" name="PlaceHolder 4"/>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96" name="PlaceHolder 2"/>
          <p:cNvSpPr>
            <a:spLocks noGrp="1"/>
          </p:cNvSpPr>
          <p:nvPr>
            <p:ph type="body"/>
          </p:nvPr>
        </p:nvSpPr>
        <p:spPr>
          <a:xfrm>
            <a:off x="1031400" y="177696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7" name="PlaceHolder 3"/>
          <p:cNvSpPr>
            <a:spLocks noGrp="1"/>
          </p:cNvSpPr>
          <p:nvPr>
            <p:ph type="body"/>
          </p:nvPr>
        </p:nvSpPr>
        <p:spPr>
          <a:xfrm>
            <a:off x="1031400" y="3093480"/>
            <a:ext cx="576000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399" name="PlaceHolder 2"/>
          <p:cNvSpPr>
            <a:spLocks noGrp="1"/>
          </p:cNvSpPr>
          <p:nvPr>
            <p:ph type="body"/>
          </p:nvPr>
        </p:nvSpPr>
        <p:spPr>
          <a:xfrm>
            <a:off x="103140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0" name="PlaceHolder 3"/>
          <p:cNvSpPr>
            <a:spLocks noGrp="1"/>
          </p:cNvSpPr>
          <p:nvPr>
            <p:ph type="body"/>
          </p:nvPr>
        </p:nvSpPr>
        <p:spPr>
          <a:xfrm>
            <a:off x="3982680" y="177696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1" name="PlaceHolder 4"/>
          <p:cNvSpPr>
            <a:spLocks noGrp="1"/>
          </p:cNvSpPr>
          <p:nvPr>
            <p:ph type="body"/>
          </p:nvPr>
        </p:nvSpPr>
        <p:spPr>
          <a:xfrm>
            <a:off x="103140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2" name="PlaceHolder 5"/>
          <p:cNvSpPr>
            <a:spLocks noGrp="1"/>
          </p:cNvSpPr>
          <p:nvPr>
            <p:ph type="body"/>
          </p:nvPr>
        </p:nvSpPr>
        <p:spPr>
          <a:xfrm>
            <a:off x="3982680" y="3093480"/>
            <a:ext cx="281052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404" name="PlaceHolder 2"/>
          <p:cNvSpPr>
            <a:spLocks noGrp="1"/>
          </p:cNvSpPr>
          <p:nvPr>
            <p:ph type="body"/>
          </p:nvPr>
        </p:nvSpPr>
        <p:spPr>
          <a:xfrm>
            <a:off x="10314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5" name="PlaceHolder 3"/>
          <p:cNvSpPr>
            <a:spLocks noGrp="1"/>
          </p:cNvSpPr>
          <p:nvPr>
            <p:ph type="body"/>
          </p:nvPr>
        </p:nvSpPr>
        <p:spPr>
          <a:xfrm>
            <a:off x="297900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6" name="PlaceHolder 4"/>
          <p:cNvSpPr>
            <a:spLocks noGrp="1"/>
          </p:cNvSpPr>
          <p:nvPr>
            <p:ph type="body"/>
          </p:nvPr>
        </p:nvSpPr>
        <p:spPr>
          <a:xfrm>
            <a:off x="4926240" y="177696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7" name="PlaceHolder 5"/>
          <p:cNvSpPr>
            <a:spLocks noGrp="1"/>
          </p:cNvSpPr>
          <p:nvPr>
            <p:ph type="body"/>
          </p:nvPr>
        </p:nvSpPr>
        <p:spPr>
          <a:xfrm>
            <a:off x="10314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8" name="PlaceHolder 6"/>
          <p:cNvSpPr>
            <a:spLocks noGrp="1"/>
          </p:cNvSpPr>
          <p:nvPr>
            <p:ph type="body"/>
          </p:nvPr>
        </p:nvSpPr>
        <p:spPr>
          <a:xfrm>
            <a:off x="297900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9" name="PlaceHolder 7"/>
          <p:cNvSpPr>
            <a:spLocks noGrp="1"/>
          </p:cNvSpPr>
          <p:nvPr>
            <p:ph type="body"/>
          </p:nvPr>
        </p:nvSpPr>
        <p:spPr>
          <a:xfrm>
            <a:off x="4926240" y="3093480"/>
            <a:ext cx="1854360" cy="1202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5"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426" name="PlaceHolder 2"/>
          <p:cNvSpPr>
            <a:spLocks noGrp="1"/>
          </p:cNvSpPr>
          <p:nvPr>
            <p:ph type="subTitle"/>
          </p:nvPr>
        </p:nvSpPr>
        <p:spPr>
          <a:xfrm>
            <a:off x="1031400" y="1776960"/>
            <a:ext cx="5760000" cy="25207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7" name="PlaceHolder 1"/>
          <p:cNvSpPr>
            <a:spLocks noGrp="1"/>
          </p:cNvSpPr>
          <p:nvPr>
            <p:ph type="title"/>
          </p:nvPr>
        </p:nvSpPr>
        <p:spPr>
          <a:xfrm>
            <a:off x="1031400" y="1149840"/>
            <a:ext cx="5760000" cy="680400"/>
          </a:xfrm>
          <a:prstGeom prst="rect">
            <a:avLst/>
          </a:prstGeom>
        </p:spPr>
        <p:txBody>
          <a:bodyPr lIns="0" tIns="0" rIns="0" bIns="0" anchor="ctr"/>
          <a:lstStyle/>
          <a:p>
            <a:endParaRPr lang="en-US" sz="1400" b="0" strike="noStrike" spc="-1">
              <a:solidFill>
                <a:srgbClr val="000000"/>
              </a:solidFill>
              <a:latin typeface="Arial"/>
            </a:endParaRPr>
          </a:p>
        </p:txBody>
      </p:sp>
      <p:sp>
        <p:nvSpPr>
          <p:cNvPr id="428" name="PlaceHolder 2"/>
          <p:cNvSpPr>
            <a:spLocks noGrp="1"/>
          </p:cNvSpPr>
          <p:nvPr>
            <p:ph type="body"/>
          </p:nvPr>
        </p:nvSpPr>
        <p:spPr>
          <a:xfrm>
            <a:off x="1031400" y="1776960"/>
            <a:ext cx="5760000" cy="2520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BB5D9"/>
        </a:solidFill>
        <a:effectLst/>
      </p:bgPr>
    </p:bg>
    <p:spTree>
      <p:nvGrpSpPr>
        <p:cNvPr id="1" name=""/>
        <p:cNvGrpSpPr/>
        <p:nvPr/>
      </p:nvGrpSpPr>
      <p:grpSpPr>
        <a:xfrm>
          <a:off x="0" y="0"/>
          <a:ext cx="0" cy="0"/>
          <a:chOff x="0" y="0"/>
          <a:chExt cx="0" cy="0"/>
        </a:xfrm>
      </p:grpSpPr>
      <p:grpSp>
        <p:nvGrpSpPr>
          <p:cNvPr id="14" name="Group 1"/>
          <p:cNvGrpSpPr/>
          <p:nvPr/>
        </p:nvGrpSpPr>
        <p:grpSpPr>
          <a:xfrm>
            <a:off x="5609880" y="2185920"/>
            <a:ext cx="3534120" cy="3432600"/>
            <a:chOff x="5609880" y="2185920"/>
            <a:chExt cx="3534120" cy="3432600"/>
          </a:xfrm>
        </p:grpSpPr>
        <p:sp>
          <p:nvSpPr>
            <p:cNvPr id="15" name="CustomShape 2"/>
            <p:cNvSpPr/>
            <p:nvPr/>
          </p:nvSpPr>
          <p:spPr>
            <a:xfrm rot="9208200" flipH="1">
              <a:off x="6241320" y="3915720"/>
              <a:ext cx="575640" cy="143208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2" name="CustomShape 3"/>
            <p:cNvSpPr/>
            <p:nvPr/>
          </p:nvSpPr>
          <p:spPr>
            <a:xfrm rot="9208200" flipH="1">
              <a:off x="7550640" y="2926440"/>
              <a:ext cx="1043640" cy="259560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3" name="CustomShape 4"/>
            <p:cNvSpPr/>
            <p:nvPr/>
          </p:nvSpPr>
          <p:spPr>
            <a:xfrm rot="9208200" flipH="1">
              <a:off x="7165080" y="4114080"/>
              <a:ext cx="486000" cy="12085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4" name="CustomShape 5"/>
            <p:cNvSpPr/>
            <p:nvPr/>
          </p:nvSpPr>
          <p:spPr>
            <a:xfrm rot="9208200" flipH="1">
              <a:off x="5746680" y="4566600"/>
              <a:ext cx="272880" cy="678960"/>
            </a:xfrm>
            <a:prstGeom prst="flowChartManualInput">
              <a:avLst/>
            </a:prstGeom>
            <a:solidFill>
              <a:srgbClr val="FFFFFF"/>
            </a:solidFill>
            <a:ln>
              <a:noFill/>
            </a:ln>
          </p:spPr>
          <p:style>
            <a:lnRef idx="0">
              <a:scrgbClr r="0" g="0" b="0"/>
            </a:lnRef>
            <a:fillRef idx="0">
              <a:scrgbClr r="0" g="0" b="0"/>
            </a:fillRef>
            <a:effectRef idx="0">
              <a:scrgbClr r="0" g="0" b="0"/>
            </a:effectRef>
            <a:fontRef idx="minor"/>
          </p:style>
        </p:sp>
        <p:sp>
          <p:nvSpPr>
            <p:cNvPr id="5" name="CustomShape 6"/>
            <p:cNvSpPr/>
            <p:nvPr/>
          </p:nvSpPr>
          <p:spPr>
            <a:xfrm>
              <a:off x="8127720" y="2185920"/>
              <a:ext cx="1016280" cy="2293920"/>
            </a:xfrm>
            <a:custGeom>
              <a:avLst/>
              <a:gdLst/>
              <a:ahLst/>
              <a:cxnLst/>
              <a:rect l="l" t="t" r="r" b="b"/>
              <a:pathLst>
                <a:path w="37596" h="84860">
                  <a:moveTo>
                    <a:pt x="19066" y="0"/>
                  </a:moveTo>
                  <a:lnTo>
                    <a:pt x="0" y="9130"/>
                  </a:lnTo>
                  <a:lnTo>
                    <a:pt x="37596" y="84860"/>
                  </a:lnTo>
                  <a:lnTo>
                    <a:pt x="37596" y="37328"/>
                  </a:lnTo>
                  <a:close/>
                </a:path>
              </a:pathLst>
            </a:custGeom>
            <a:solidFill>
              <a:srgbClr val="FFFFFF"/>
            </a:solidFill>
            <a:ln>
              <a:noFill/>
            </a:ln>
          </p:spPr>
          <p:style>
            <a:lnRef idx="0">
              <a:scrgbClr r="0" g="0" b="0"/>
            </a:lnRef>
            <a:fillRef idx="0">
              <a:scrgbClr r="0" g="0" b="0"/>
            </a:fillRef>
            <a:effectRef idx="0">
              <a:scrgbClr r="0" g="0" b="0"/>
            </a:effectRef>
            <a:fontRef idx="minor"/>
          </p:style>
        </p:sp>
      </p:grpSp>
      <p:grpSp>
        <p:nvGrpSpPr>
          <p:cNvPr id="6" name="Group 7"/>
          <p:cNvGrpSpPr/>
          <p:nvPr/>
        </p:nvGrpSpPr>
        <p:grpSpPr>
          <a:xfrm>
            <a:off x="360" y="-324720"/>
            <a:ext cx="3067920" cy="1910520"/>
            <a:chOff x="360" y="-324720"/>
            <a:chExt cx="3067920" cy="1910520"/>
          </a:xfrm>
        </p:grpSpPr>
        <p:sp>
          <p:nvSpPr>
            <p:cNvPr id="7" name="CustomShape 8"/>
            <p:cNvSpPr/>
            <p:nvPr/>
          </p:nvSpPr>
          <p:spPr>
            <a:xfrm rot="20008800" flipH="1">
              <a:off x="1929960" y="-107640"/>
              <a:ext cx="290520" cy="722880"/>
            </a:xfrm>
            <a:prstGeom prst="flowChartManualInput">
              <a:avLst/>
            </a:prstGeom>
            <a:solidFill>
              <a:srgbClr val="FFFFFF"/>
            </a:solidFill>
            <a:ln>
              <a:noFill/>
            </a:ln>
          </p:spPr>
          <p:style>
            <a:lnRef idx="0">
              <a:scrgbClr r="0" g="0" b="0"/>
            </a:lnRef>
            <a:fillRef idx="0">
              <a:scrgbClr r="0" g="0" b="0"/>
            </a:fillRef>
            <a:effectRef idx="0">
              <a:scrgbClr r="0" g="0" b="0"/>
            </a:effectRef>
            <a:fontRef idx="minor"/>
          </p:style>
        </p:sp>
        <p:sp>
          <p:nvSpPr>
            <p:cNvPr id="8" name="CustomShape 9"/>
            <p:cNvSpPr/>
            <p:nvPr/>
          </p:nvSpPr>
          <p:spPr>
            <a:xfrm rot="20008800" flipH="1">
              <a:off x="337320" y="-233280"/>
              <a:ext cx="616320" cy="153288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9" name="CustomShape 10"/>
            <p:cNvSpPr/>
            <p:nvPr/>
          </p:nvSpPr>
          <p:spPr>
            <a:xfrm rot="20008800" flipH="1">
              <a:off x="1263600" y="-258480"/>
              <a:ext cx="714960" cy="177840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10" name="CustomShape 11"/>
            <p:cNvSpPr/>
            <p:nvPr/>
          </p:nvSpPr>
          <p:spPr>
            <a:xfrm rot="20008800" flipH="1">
              <a:off x="2578680" y="-126360"/>
              <a:ext cx="325440" cy="80964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11" name="CustomShape 12"/>
            <p:cNvSpPr/>
            <p:nvPr/>
          </p:nvSpPr>
          <p:spPr>
            <a:xfrm rot="10800000">
              <a:off x="360" y="82440"/>
              <a:ext cx="538920" cy="1216800"/>
            </a:xfrm>
            <a:custGeom>
              <a:avLst/>
              <a:gdLst/>
              <a:ahLst/>
              <a:cxnLst/>
              <a:rect l="l" t="t" r="r" b="b"/>
              <a:pathLst>
                <a:path w="37596" h="84860">
                  <a:moveTo>
                    <a:pt x="19066" y="0"/>
                  </a:moveTo>
                  <a:lnTo>
                    <a:pt x="0" y="9130"/>
                  </a:lnTo>
                  <a:lnTo>
                    <a:pt x="37596" y="84860"/>
                  </a:lnTo>
                  <a:lnTo>
                    <a:pt x="37596" y="37328"/>
                  </a:lnTo>
                  <a:close/>
                </a:path>
              </a:pathLst>
            </a:custGeom>
            <a:solidFill>
              <a:srgbClr val="81D1EC"/>
            </a:solidFill>
            <a:ln>
              <a:noFill/>
            </a:ln>
          </p:spPr>
          <p:style>
            <a:lnRef idx="0">
              <a:scrgbClr r="0" g="0" b="0"/>
            </a:lnRef>
            <a:fillRef idx="0">
              <a:scrgbClr r="0" g="0" b="0"/>
            </a:fillRef>
            <a:effectRef idx="0">
              <a:scrgbClr r="0" g="0" b="0"/>
            </a:effectRef>
            <a:fontRef idx="minor"/>
          </p:style>
        </p:sp>
      </p:grpSp>
      <p:sp>
        <p:nvSpPr>
          <p:cNvPr id="12" name="PlaceHolder 13"/>
          <p:cNvSpPr>
            <a:spLocks noGrp="1"/>
          </p:cNvSpPr>
          <p:nvPr>
            <p:ph type="title"/>
          </p:nvPr>
        </p:nvSpPr>
        <p:spPr>
          <a:xfrm>
            <a:off x="685800" y="2754000"/>
            <a:ext cx="5671080" cy="115956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13" name="PlaceHolder 1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61" name="Group 1"/>
          <p:cNvGrpSpPr/>
          <p:nvPr/>
        </p:nvGrpSpPr>
        <p:grpSpPr>
          <a:xfrm>
            <a:off x="360" y="-227880"/>
            <a:ext cx="2161440" cy="1347840"/>
            <a:chOff x="360" y="-227880"/>
            <a:chExt cx="2161440" cy="1347840"/>
          </a:xfrm>
        </p:grpSpPr>
        <p:sp>
          <p:nvSpPr>
            <p:cNvPr id="462" name="CustomShape 2"/>
            <p:cNvSpPr/>
            <p:nvPr/>
          </p:nvSpPr>
          <p:spPr>
            <a:xfrm rot="20008800" flipH="1">
              <a:off x="1359720" y="-75240"/>
              <a:ext cx="204840" cy="5097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463" name="CustomShape 3"/>
            <p:cNvSpPr/>
            <p:nvPr/>
          </p:nvSpPr>
          <p:spPr>
            <a:xfrm rot="20008800" flipH="1">
              <a:off x="239400" y="-163800"/>
              <a:ext cx="434520" cy="10807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464" name="CustomShape 4"/>
            <p:cNvSpPr/>
            <p:nvPr/>
          </p:nvSpPr>
          <p:spPr>
            <a:xfrm rot="20008800" flipH="1">
              <a:off x="890640" y="-181080"/>
              <a:ext cx="504000" cy="125460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465" name="CustomShape 5"/>
            <p:cNvSpPr/>
            <p:nvPr/>
          </p:nvSpPr>
          <p:spPr>
            <a:xfrm rot="20008800" flipH="1">
              <a:off x="1816920" y="-88200"/>
              <a:ext cx="229320" cy="57132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466" name="CustomShape 6"/>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scrgbClr r="0" g="0" b="0"/>
            </a:lnRef>
            <a:fillRef idx="0">
              <a:scrgbClr r="0" g="0" b="0"/>
            </a:fillRef>
            <a:effectRef idx="0">
              <a:scrgbClr r="0" g="0" b="0"/>
            </a:effectRef>
            <a:fontRef idx="minor"/>
          </p:style>
        </p:sp>
      </p:grpSp>
      <p:sp>
        <p:nvSpPr>
          <p:cNvPr id="467" name="PlaceHolder 7"/>
          <p:cNvSpPr>
            <a:spLocks noGrp="1"/>
          </p:cNvSpPr>
          <p:nvPr>
            <p:ph type="body"/>
          </p:nvPr>
        </p:nvSpPr>
        <p:spPr>
          <a:xfrm>
            <a:off x="1097640" y="4025160"/>
            <a:ext cx="6948360" cy="5191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grpSp>
        <p:nvGrpSpPr>
          <p:cNvPr id="468" name="Group 8"/>
          <p:cNvGrpSpPr/>
          <p:nvPr/>
        </p:nvGrpSpPr>
        <p:grpSpPr>
          <a:xfrm>
            <a:off x="6789960" y="3181680"/>
            <a:ext cx="2353320" cy="2284200"/>
            <a:chOff x="6789960" y="3181680"/>
            <a:chExt cx="2353320" cy="2284200"/>
          </a:xfrm>
        </p:grpSpPr>
        <p:sp>
          <p:nvSpPr>
            <p:cNvPr id="469" name="CustomShape 9"/>
            <p:cNvSpPr/>
            <p:nvPr/>
          </p:nvSpPr>
          <p:spPr>
            <a:xfrm rot="9208200" flipH="1">
              <a:off x="7210800" y="4332960"/>
              <a:ext cx="383040" cy="95256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470" name="CustomShape 10"/>
            <p:cNvSpPr/>
            <p:nvPr/>
          </p:nvSpPr>
          <p:spPr>
            <a:xfrm rot="9208200" flipH="1">
              <a:off x="8083440" y="3673800"/>
              <a:ext cx="694440" cy="172764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471" name="CustomShape 11"/>
            <p:cNvSpPr/>
            <p:nvPr/>
          </p:nvSpPr>
          <p:spPr>
            <a:xfrm rot="9208200" flipH="1">
              <a:off x="7827840" y="4464720"/>
              <a:ext cx="323280" cy="80424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472" name="CustomShape 12"/>
            <p:cNvSpPr/>
            <p:nvPr/>
          </p:nvSpPr>
          <p:spPr>
            <a:xfrm rot="9208200" flipH="1">
              <a:off x="6880680" y="4766400"/>
              <a:ext cx="181440" cy="45144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473" name="CustomShape 13"/>
            <p:cNvSpPr/>
            <p:nvPr/>
          </p:nvSpPr>
          <p:spPr>
            <a:xfrm>
              <a:off x="8467200" y="3181680"/>
              <a:ext cx="676080" cy="1526400"/>
            </a:xfrm>
            <a:custGeom>
              <a:avLst/>
              <a:gdLst/>
              <a:ahLst/>
              <a:cxn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scrgbClr r="0" g="0" b="0"/>
            </a:lnRef>
            <a:fillRef idx="0">
              <a:scrgbClr r="0" g="0" b="0"/>
            </a:fillRef>
            <a:effectRef idx="0">
              <a:scrgbClr r="0" g="0" b="0"/>
            </a:effectRef>
            <a:fontRef idx="minor"/>
          </p:style>
        </p:sp>
      </p:grpSp>
      <p:sp>
        <p:nvSpPr>
          <p:cNvPr id="474" name="PlaceHolder 14"/>
          <p:cNvSpPr>
            <a:spLocks noGrp="1"/>
          </p:cNvSpPr>
          <p:nvPr>
            <p:ph type="sldNum"/>
          </p:nvPr>
        </p:nvSpPr>
        <p:spPr>
          <a:xfrm>
            <a:off x="8556840" y="0"/>
            <a:ext cx="548280" cy="393120"/>
          </a:xfrm>
          <a:prstGeom prst="rect">
            <a:avLst/>
          </a:prstGeom>
        </p:spPr>
        <p:txBody>
          <a:bodyPr tIns="91440" bIns="91440"/>
          <a:lstStyle/>
          <a:p>
            <a:pPr algn="r">
              <a:lnSpc>
                <a:spcPct val="100000"/>
              </a:lnSpc>
            </a:pPr>
            <a:fld id="{781F2BDE-A273-41DD-A677-40AC09BD38E8}" type="slidenum">
              <a:rPr lang="en-US" sz="1300" b="0" strike="noStrike" spc="-1">
                <a:solidFill>
                  <a:srgbClr val="4BB5D9"/>
                </a:solidFill>
                <a:latin typeface="Roboto Condensed"/>
                <a:ea typeface="Roboto Condensed"/>
              </a:rPr>
              <a:t>‹#›</a:t>
            </a:fld>
            <a:endParaRPr lang="en-US" sz="1300" b="0" strike="noStrike" spc="-1">
              <a:latin typeface="Times New Roman"/>
            </a:endParaRPr>
          </a:p>
        </p:txBody>
      </p:sp>
      <p:sp>
        <p:nvSpPr>
          <p:cNvPr id="475" name="PlaceHolder 15"/>
          <p:cNvSpPr>
            <a:spLocks noGrp="1"/>
          </p:cNvSpPr>
          <p:nvPr>
            <p:ph type="title"/>
          </p:nvPr>
        </p:nvSpPr>
        <p:spPr>
          <a:xfrm>
            <a:off x="457200" y="205200"/>
            <a:ext cx="8229240" cy="8586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12" name="Group 1"/>
          <p:cNvGrpSpPr/>
          <p:nvPr/>
        </p:nvGrpSpPr>
        <p:grpSpPr>
          <a:xfrm>
            <a:off x="6789960" y="3181680"/>
            <a:ext cx="2353320" cy="2284200"/>
            <a:chOff x="6789960" y="3181680"/>
            <a:chExt cx="2353320" cy="2284200"/>
          </a:xfrm>
        </p:grpSpPr>
        <p:sp>
          <p:nvSpPr>
            <p:cNvPr id="513" name="CustomShape 2"/>
            <p:cNvSpPr/>
            <p:nvPr/>
          </p:nvSpPr>
          <p:spPr>
            <a:xfrm rot="9208200" flipH="1">
              <a:off x="7210800" y="4332960"/>
              <a:ext cx="383040" cy="95256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514" name="CustomShape 3"/>
            <p:cNvSpPr/>
            <p:nvPr/>
          </p:nvSpPr>
          <p:spPr>
            <a:xfrm rot="9208200" flipH="1">
              <a:off x="8083440" y="3673800"/>
              <a:ext cx="694440" cy="172764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515" name="CustomShape 4"/>
            <p:cNvSpPr/>
            <p:nvPr/>
          </p:nvSpPr>
          <p:spPr>
            <a:xfrm rot="9208200" flipH="1">
              <a:off x="7827840" y="4464720"/>
              <a:ext cx="323280" cy="80424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516" name="CustomShape 5"/>
            <p:cNvSpPr/>
            <p:nvPr/>
          </p:nvSpPr>
          <p:spPr>
            <a:xfrm rot="9208200" flipH="1">
              <a:off x="6880680" y="4766400"/>
              <a:ext cx="181440" cy="45144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517" name="CustomShape 6"/>
            <p:cNvSpPr/>
            <p:nvPr/>
          </p:nvSpPr>
          <p:spPr>
            <a:xfrm>
              <a:off x="8467200" y="3181680"/>
              <a:ext cx="676080" cy="1526400"/>
            </a:xfrm>
            <a:custGeom>
              <a:avLst/>
              <a:gdLst/>
              <a:ahLst/>
              <a:cxn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scrgbClr r="0" g="0" b="0"/>
            </a:lnRef>
            <a:fillRef idx="0">
              <a:scrgbClr r="0" g="0" b="0"/>
            </a:fillRef>
            <a:effectRef idx="0">
              <a:scrgbClr r="0" g="0" b="0"/>
            </a:effectRef>
            <a:fontRef idx="minor"/>
          </p:style>
        </p:sp>
      </p:grpSp>
      <p:grpSp>
        <p:nvGrpSpPr>
          <p:cNvPr id="518" name="Group 7"/>
          <p:cNvGrpSpPr/>
          <p:nvPr/>
        </p:nvGrpSpPr>
        <p:grpSpPr>
          <a:xfrm>
            <a:off x="360" y="-227880"/>
            <a:ext cx="2161440" cy="1347840"/>
            <a:chOff x="360" y="-227880"/>
            <a:chExt cx="2161440" cy="1347840"/>
          </a:xfrm>
        </p:grpSpPr>
        <p:sp>
          <p:nvSpPr>
            <p:cNvPr id="519" name="CustomShape 8"/>
            <p:cNvSpPr/>
            <p:nvPr/>
          </p:nvSpPr>
          <p:spPr>
            <a:xfrm rot="20008800" flipH="1">
              <a:off x="1359720" y="-75240"/>
              <a:ext cx="204840" cy="5097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520" name="CustomShape 9"/>
            <p:cNvSpPr/>
            <p:nvPr/>
          </p:nvSpPr>
          <p:spPr>
            <a:xfrm rot="20008800" flipH="1">
              <a:off x="239400" y="-163800"/>
              <a:ext cx="434520" cy="10807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521" name="CustomShape 10"/>
            <p:cNvSpPr/>
            <p:nvPr/>
          </p:nvSpPr>
          <p:spPr>
            <a:xfrm rot="20008800" flipH="1">
              <a:off x="890640" y="-181080"/>
              <a:ext cx="504000" cy="125460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522" name="CustomShape 11"/>
            <p:cNvSpPr/>
            <p:nvPr/>
          </p:nvSpPr>
          <p:spPr>
            <a:xfrm rot="20008800" flipH="1">
              <a:off x="1816920" y="-88200"/>
              <a:ext cx="229320" cy="57132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523" name="CustomShape 12"/>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scrgbClr r="0" g="0" b="0"/>
            </a:lnRef>
            <a:fillRef idx="0">
              <a:scrgbClr r="0" g="0" b="0"/>
            </a:fillRef>
            <a:effectRef idx="0">
              <a:scrgbClr r="0" g="0" b="0"/>
            </a:effectRef>
            <a:fontRef idx="minor"/>
          </p:style>
        </p:sp>
      </p:grpSp>
      <p:sp>
        <p:nvSpPr>
          <p:cNvPr id="524" name="PlaceHolder 13"/>
          <p:cNvSpPr>
            <a:spLocks noGrp="1"/>
          </p:cNvSpPr>
          <p:nvPr>
            <p:ph type="title"/>
          </p:nvPr>
        </p:nvSpPr>
        <p:spPr>
          <a:xfrm>
            <a:off x="1031400" y="1149840"/>
            <a:ext cx="6320520" cy="6804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525" name="PlaceHolder 14"/>
          <p:cNvSpPr>
            <a:spLocks noGrp="1"/>
          </p:cNvSpPr>
          <p:nvPr>
            <p:ph type="body"/>
          </p:nvPr>
        </p:nvSpPr>
        <p:spPr>
          <a:xfrm>
            <a:off x="103140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526" name="PlaceHolder 15"/>
          <p:cNvSpPr>
            <a:spLocks noGrp="1"/>
          </p:cNvSpPr>
          <p:nvPr>
            <p:ph type="body"/>
          </p:nvPr>
        </p:nvSpPr>
        <p:spPr>
          <a:xfrm>
            <a:off x="317340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527" name="PlaceHolder 16"/>
          <p:cNvSpPr>
            <a:spLocks noGrp="1"/>
          </p:cNvSpPr>
          <p:nvPr>
            <p:ph type="body"/>
          </p:nvPr>
        </p:nvSpPr>
        <p:spPr>
          <a:xfrm>
            <a:off x="531504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528" name="PlaceHolder 17"/>
          <p:cNvSpPr>
            <a:spLocks noGrp="1"/>
          </p:cNvSpPr>
          <p:nvPr>
            <p:ph type="sldNum"/>
          </p:nvPr>
        </p:nvSpPr>
        <p:spPr>
          <a:xfrm>
            <a:off x="8556840" y="0"/>
            <a:ext cx="548280" cy="393120"/>
          </a:xfrm>
          <a:prstGeom prst="rect">
            <a:avLst/>
          </a:prstGeom>
        </p:spPr>
        <p:txBody>
          <a:bodyPr tIns="91440" bIns="91440"/>
          <a:lstStyle/>
          <a:p>
            <a:pPr algn="r">
              <a:lnSpc>
                <a:spcPct val="100000"/>
              </a:lnSpc>
            </a:pPr>
            <a:fld id="{689CD069-4B59-4D42-B4EC-30AAF8E36817}" type="slidenum">
              <a:rPr lang="en-US" sz="1300" b="0" strike="noStrike" spc="-1">
                <a:solidFill>
                  <a:srgbClr val="4BB5D9"/>
                </a:solidFill>
                <a:latin typeface="Roboto Condensed"/>
                <a:ea typeface="Roboto Condensed"/>
              </a:rPr>
              <a:t>‹#›</a:t>
            </a:fld>
            <a:endParaRPr lang="en-US" sz="13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65" name="Group 1"/>
          <p:cNvGrpSpPr/>
          <p:nvPr/>
        </p:nvGrpSpPr>
        <p:grpSpPr>
          <a:xfrm>
            <a:off x="6789960" y="3181680"/>
            <a:ext cx="2353320" cy="2284200"/>
            <a:chOff x="6789960" y="3181680"/>
            <a:chExt cx="2353320" cy="2284200"/>
          </a:xfrm>
        </p:grpSpPr>
        <p:sp>
          <p:nvSpPr>
            <p:cNvPr id="566" name="CustomShape 2"/>
            <p:cNvSpPr/>
            <p:nvPr/>
          </p:nvSpPr>
          <p:spPr>
            <a:xfrm rot="9208200" flipH="1">
              <a:off x="7210800" y="4332960"/>
              <a:ext cx="383040" cy="95256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567" name="CustomShape 3"/>
            <p:cNvSpPr/>
            <p:nvPr/>
          </p:nvSpPr>
          <p:spPr>
            <a:xfrm rot="9208200" flipH="1">
              <a:off x="8083440" y="3673800"/>
              <a:ext cx="694440" cy="172764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568" name="CustomShape 4"/>
            <p:cNvSpPr/>
            <p:nvPr/>
          </p:nvSpPr>
          <p:spPr>
            <a:xfrm rot="9208200" flipH="1">
              <a:off x="7827840" y="4464720"/>
              <a:ext cx="323280" cy="80424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569" name="CustomShape 5"/>
            <p:cNvSpPr/>
            <p:nvPr/>
          </p:nvSpPr>
          <p:spPr>
            <a:xfrm rot="9208200" flipH="1">
              <a:off x="6880680" y="4766400"/>
              <a:ext cx="181440" cy="45144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570" name="CustomShape 6"/>
            <p:cNvSpPr/>
            <p:nvPr/>
          </p:nvSpPr>
          <p:spPr>
            <a:xfrm>
              <a:off x="8467200" y="3181680"/>
              <a:ext cx="676080" cy="1526400"/>
            </a:xfrm>
            <a:custGeom>
              <a:avLst/>
              <a:gdLst/>
              <a:ahLst/>
              <a:cxn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scrgbClr r="0" g="0" b="0"/>
            </a:lnRef>
            <a:fillRef idx="0">
              <a:scrgbClr r="0" g="0" b="0"/>
            </a:fillRef>
            <a:effectRef idx="0">
              <a:scrgbClr r="0" g="0" b="0"/>
            </a:effectRef>
            <a:fontRef idx="minor"/>
          </p:style>
        </p:sp>
      </p:grpSp>
      <p:grpSp>
        <p:nvGrpSpPr>
          <p:cNvPr id="571" name="Group 7"/>
          <p:cNvGrpSpPr/>
          <p:nvPr/>
        </p:nvGrpSpPr>
        <p:grpSpPr>
          <a:xfrm>
            <a:off x="360" y="-227880"/>
            <a:ext cx="2161440" cy="1347840"/>
            <a:chOff x="360" y="-227880"/>
            <a:chExt cx="2161440" cy="1347840"/>
          </a:xfrm>
        </p:grpSpPr>
        <p:sp>
          <p:nvSpPr>
            <p:cNvPr id="572" name="CustomShape 8"/>
            <p:cNvSpPr/>
            <p:nvPr/>
          </p:nvSpPr>
          <p:spPr>
            <a:xfrm rot="20008800" flipH="1">
              <a:off x="1359720" y="-75240"/>
              <a:ext cx="204840" cy="5097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573" name="CustomShape 9"/>
            <p:cNvSpPr/>
            <p:nvPr/>
          </p:nvSpPr>
          <p:spPr>
            <a:xfrm rot="20008800" flipH="1">
              <a:off x="239400" y="-163800"/>
              <a:ext cx="434520" cy="10807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574" name="CustomShape 10"/>
            <p:cNvSpPr/>
            <p:nvPr/>
          </p:nvSpPr>
          <p:spPr>
            <a:xfrm rot="20008800" flipH="1">
              <a:off x="890640" y="-181080"/>
              <a:ext cx="504000" cy="125460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575" name="CustomShape 11"/>
            <p:cNvSpPr/>
            <p:nvPr/>
          </p:nvSpPr>
          <p:spPr>
            <a:xfrm rot="20008800" flipH="1">
              <a:off x="1816920" y="-88200"/>
              <a:ext cx="229320" cy="57132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576" name="CustomShape 12"/>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scrgbClr r="0" g="0" b="0"/>
            </a:lnRef>
            <a:fillRef idx="0">
              <a:scrgbClr r="0" g="0" b="0"/>
            </a:fillRef>
            <a:effectRef idx="0">
              <a:scrgbClr r="0" g="0" b="0"/>
            </a:effectRef>
            <a:fontRef idx="minor"/>
          </p:style>
        </p:sp>
      </p:grpSp>
      <p:sp>
        <p:nvSpPr>
          <p:cNvPr id="577" name="PlaceHolder 13"/>
          <p:cNvSpPr>
            <a:spLocks noGrp="1"/>
          </p:cNvSpPr>
          <p:nvPr>
            <p:ph type="title"/>
          </p:nvPr>
        </p:nvSpPr>
        <p:spPr>
          <a:xfrm>
            <a:off x="1031400" y="1149840"/>
            <a:ext cx="6320520" cy="6804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578" name="PlaceHolder 14"/>
          <p:cNvSpPr>
            <a:spLocks noGrp="1"/>
          </p:cNvSpPr>
          <p:nvPr>
            <p:ph type="body"/>
          </p:nvPr>
        </p:nvSpPr>
        <p:spPr>
          <a:xfrm>
            <a:off x="103140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579" name="PlaceHolder 15"/>
          <p:cNvSpPr>
            <a:spLocks noGrp="1"/>
          </p:cNvSpPr>
          <p:nvPr>
            <p:ph type="body"/>
          </p:nvPr>
        </p:nvSpPr>
        <p:spPr>
          <a:xfrm>
            <a:off x="317340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580" name="PlaceHolder 16"/>
          <p:cNvSpPr>
            <a:spLocks noGrp="1"/>
          </p:cNvSpPr>
          <p:nvPr>
            <p:ph type="body"/>
          </p:nvPr>
        </p:nvSpPr>
        <p:spPr>
          <a:xfrm>
            <a:off x="531504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581" name="PlaceHolder 17"/>
          <p:cNvSpPr>
            <a:spLocks noGrp="1"/>
          </p:cNvSpPr>
          <p:nvPr>
            <p:ph type="sldNum"/>
          </p:nvPr>
        </p:nvSpPr>
        <p:spPr>
          <a:xfrm>
            <a:off x="8556840" y="0"/>
            <a:ext cx="548280" cy="393120"/>
          </a:xfrm>
          <a:prstGeom prst="rect">
            <a:avLst/>
          </a:prstGeom>
        </p:spPr>
        <p:txBody>
          <a:bodyPr tIns="91440" bIns="91440"/>
          <a:lstStyle/>
          <a:p>
            <a:pPr algn="r">
              <a:lnSpc>
                <a:spcPct val="100000"/>
              </a:lnSpc>
            </a:pPr>
            <a:fld id="{F4AC8A01-F02F-487E-8A87-6B303006EF31}" type="slidenum">
              <a:rPr lang="en-US" sz="1300" b="0" strike="noStrike" spc="-1">
                <a:solidFill>
                  <a:srgbClr val="4BB5D9"/>
                </a:solidFill>
                <a:latin typeface="Roboto Condensed"/>
                <a:ea typeface="Roboto Condensed"/>
              </a:rPr>
              <a:t>‹#›</a:t>
            </a:fld>
            <a:endParaRPr lang="en-US" sz="13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69" name="Group 1"/>
          <p:cNvGrpSpPr/>
          <p:nvPr/>
        </p:nvGrpSpPr>
        <p:grpSpPr>
          <a:xfrm>
            <a:off x="6789960" y="3181680"/>
            <a:ext cx="2353320" cy="2284200"/>
            <a:chOff x="6789960" y="3181680"/>
            <a:chExt cx="2353320" cy="2284200"/>
          </a:xfrm>
        </p:grpSpPr>
        <p:sp>
          <p:nvSpPr>
            <p:cNvPr id="670" name="CustomShape 2"/>
            <p:cNvSpPr/>
            <p:nvPr/>
          </p:nvSpPr>
          <p:spPr>
            <a:xfrm rot="9208200" flipH="1">
              <a:off x="7210800" y="4332960"/>
              <a:ext cx="383040" cy="95256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671" name="CustomShape 3"/>
            <p:cNvSpPr/>
            <p:nvPr/>
          </p:nvSpPr>
          <p:spPr>
            <a:xfrm rot="9208200" flipH="1">
              <a:off x="8083440" y="3673800"/>
              <a:ext cx="694440" cy="172764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672" name="CustomShape 4"/>
            <p:cNvSpPr/>
            <p:nvPr/>
          </p:nvSpPr>
          <p:spPr>
            <a:xfrm rot="9208200" flipH="1">
              <a:off x="7827840" y="4464720"/>
              <a:ext cx="323280" cy="80424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673" name="CustomShape 5"/>
            <p:cNvSpPr/>
            <p:nvPr/>
          </p:nvSpPr>
          <p:spPr>
            <a:xfrm rot="9208200" flipH="1">
              <a:off x="6880680" y="4766400"/>
              <a:ext cx="181440" cy="45144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674" name="CustomShape 6"/>
            <p:cNvSpPr/>
            <p:nvPr/>
          </p:nvSpPr>
          <p:spPr>
            <a:xfrm>
              <a:off x="8467200" y="3181680"/>
              <a:ext cx="676080" cy="1526400"/>
            </a:xfrm>
            <a:custGeom>
              <a:avLst/>
              <a:gdLst/>
              <a:ahLst/>
              <a:cxn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scrgbClr r="0" g="0" b="0"/>
            </a:lnRef>
            <a:fillRef idx="0">
              <a:scrgbClr r="0" g="0" b="0"/>
            </a:fillRef>
            <a:effectRef idx="0">
              <a:scrgbClr r="0" g="0" b="0"/>
            </a:effectRef>
            <a:fontRef idx="minor"/>
          </p:style>
        </p:sp>
      </p:grpSp>
      <p:grpSp>
        <p:nvGrpSpPr>
          <p:cNvPr id="675" name="Group 7"/>
          <p:cNvGrpSpPr/>
          <p:nvPr/>
        </p:nvGrpSpPr>
        <p:grpSpPr>
          <a:xfrm>
            <a:off x="360" y="-227880"/>
            <a:ext cx="2161440" cy="1347840"/>
            <a:chOff x="360" y="-227880"/>
            <a:chExt cx="2161440" cy="1347840"/>
          </a:xfrm>
        </p:grpSpPr>
        <p:sp>
          <p:nvSpPr>
            <p:cNvPr id="676" name="CustomShape 8"/>
            <p:cNvSpPr/>
            <p:nvPr/>
          </p:nvSpPr>
          <p:spPr>
            <a:xfrm rot="20008800" flipH="1">
              <a:off x="1359720" y="-75240"/>
              <a:ext cx="204840" cy="5097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677" name="CustomShape 9"/>
            <p:cNvSpPr/>
            <p:nvPr/>
          </p:nvSpPr>
          <p:spPr>
            <a:xfrm rot="20008800" flipH="1">
              <a:off x="239400" y="-163800"/>
              <a:ext cx="434520" cy="10807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678" name="CustomShape 10"/>
            <p:cNvSpPr/>
            <p:nvPr/>
          </p:nvSpPr>
          <p:spPr>
            <a:xfrm rot="20008800" flipH="1">
              <a:off x="890640" y="-181080"/>
              <a:ext cx="504000" cy="125460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679" name="CustomShape 11"/>
            <p:cNvSpPr/>
            <p:nvPr/>
          </p:nvSpPr>
          <p:spPr>
            <a:xfrm rot="20008800" flipH="1">
              <a:off x="1816920" y="-88200"/>
              <a:ext cx="229320" cy="57132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680" name="CustomShape 12"/>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scrgbClr r="0" g="0" b="0"/>
            </a:lnRef>
            <a:fillRef idx="0">
              <a:scrgbClr r="0" g="0" b="0"/>
            </a:fillRef>
            <a:effectRef idx="0">
              <a:scrgbClr r="0" g="0" b="0"/>
            </a:effectRef>
            <a:fontRef idx="minor"/>
          </p:style>
        </p:sp>
      </p:grpSp>
      <p:sp>
        <p:nvSpPr>
          <p:cNvPr id="681" name="PlaceHolder 13"/>
          <p:cNvSpPr>
            <a:spLocks noGrp="1"/>
          </p:cNvSpPr>
          <p:nvPr>
            <p:ph type="title"/>
          </p:nvPr>
        </p:nvSpPr>
        <p:spPr>
          <a:xfrm>
            <a:off x="1031400" y="1149840"/>
            <a:ext cx="6320520" cy="6804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682" name="PlaceHolder 14"/>
          <p:cNvSpPr>
            <a:spLocks noGrp="1"/>
          </p:cNvSpPr>
          <p:nvPr>
            <p:ph type="body"/>
          </p:nvPr>
        </p:nvSpPr>
        <p:spPr>
          <a:xfrm>
            <a:off x="103140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683" name="PlaceHolder 15"/>
          <p:cNvSpPr>
            <a:spLocks noGrp="1"/>
          </p:cNvSpPr>
          <p:nvPr>
            <p:ph type="body"/>
          </p:nvPr>
        </p:nvSpPr>
        <p:spPr>
          <a:xfrm>
            <a:off x="317340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684" name="PlaceHolder 16"/>
          <p:cNvSpPr>
            <a:spLocks noGrp="1"/>
          </p:cNvSpPr>
          <p:nvPr>
            <p:ph type="body"/>
          </p:nvPr>
        </p:nvSpPr>
        <p:spPr>
          <a:xfrm>
            <a:off x="531504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685" name="PlaceHolder 17"/>
          <p:cNvSpPr>
            <a:spLocks noGrp="1"/>
          </p:cNvSpPr>
          <p:nvPr>
            <p:ph type="sldNum"/>
          </p:nvPr>
        </p:nvSpPr>
        <p:spPr>
          <a:xfrm>
            <a:off x="8556840" y="0"/>
            <a:ext cx="548280" cy="393120"/>
          </a:xfrm>
          <a:prstGeom prst="rect">
            <a:avLst/>
          </a:prstGeom>
        </p:spPr>
        <p:txBody>
          <a:bodyPr tIns="91440" bIns="91440"/>
          <a:lstStyle/>
          <a:p>
            <a:pPr algn="r">
              <a:lnSpc>
                <a:spcPct val="100000"/>
              </a:lnSpc>
            </a:pPr>
            <a:fld id="{39E997EA-89C5-4242-A978-4CBED34F05FF}" type="slidenum">
              <a:rPr lang="en-US" sz="1300" b="0" strike="noStrike" spc="-1">
                <a:solidFill>
                  <a:srgbClr val="4BB5D9"/>
                </a:solidFill>
                <a:latin typeface="Roboto Condensed"/>
                <a:ea typeface="Roboto Condensed"/>
              </a:rPr>
              <a:t>‹#›</a:t>
            </a:fld>
            <a:endParaRPr lang="en-US" sz="13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22" name="Group 1"/>
          <p:cNvGrpSpPr/>
          <p:nvPr/>
        </p:nvGrpSpPr>
        <p:grpSpPr>
          <a:xfrm>
            <a:off x="6789960" y="3181680"/>
            <a:ext cx="2353320" cy="2284200"/>
            <a:chOff x="6789960" y="3181680"/>
            <a:chExt cx="2353320" cy="2284200"/>
          </a:xfrm>
        </p:grpSpPr>
        <p:sp>
          <p:nvSpPr>
            <p:cNvPr id="723" name="CustomShape 2"/>
            <p:cNvSpPr/>
            <p:nvPr/>
          </p:nvSpPr>
          <p:spPr>
            <a:xfrm rot="9208200" flipH="1">
              <a:off x="7210800" y="4332960"/>
              <a:ext cx="383040" cy="95256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724" name="CustomShape 3"/>
            <p:cNvSpPr/>
            <p:nvPr/>
          </p:nvSpPr>
          <p:spPr>
            <a:xfrm rot="9208200" flipH="1">
              <a:off x="8083440" y="3673800"/>
              <a:ext cx="694440" cy="172764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725" name="CustomShape 4"/>
            <p:cNvSpPr/>
            <p:nvPr/>
          </p:nvSpPr>
          <p:spPr>
            <a:xfrm rot="9208200" flipH="1">
              <a:off x="7827840" y="4464720"/>
              <a:ext cx="323280" cy="80424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726" name="CustomShape 5"/>
            <p:cNvSpPr/>
            <p:nvPr/>
          </p:nvSpPr>
          <p:spPr>
            <a:xfrm rot="9208200" flipH="1">
              <a:off x="6880680" y="4766400"/>
              <a:ext cx="181440" cy="45144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727" name="CustomShape 6"/>
            <p:cNvSpPr/>
            <p:nvPr/>
          </p:nvSpPr>
          <p:spPr>
            <a:xfrm>
              <a:off x="8467200" y="3181680"/>
              <a:ext cx="676080" cy="1526400"/>
            </a:xfrm>
            <a:custGeom>
              <a:avLst/>
              <a:gdLst/>
              <a:ahLst/>
              <a:cxn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scrgbClr r="0" g="0" b="0"/>
            </a:lnRef>
            <a:fillRef idx="0">
              <a:scrgbClr r="0" g="0" b="0"/>
            </a:fillRef>
            <a:effectRef idx="0">
              <a:scrgbClr r="0" g="0" b="0"/>
            </a:effectRef>
            <a:fontRef idx="minor"/>
          </p:style>
        </p:sp>
      </p:grpSp>
      <p:grpSp>
        <p:nvGrpSpPr>
          <p:cNvPr id="728" name="Group 7"/>
          <p:cNvGrpSpPr/>
          <p:nvPr/>
        </p:nvGrpSpPr>
        <p:grpSpPr>
          <a:xfrm>
            <a:off x="360" y="-227880"/>
            <a:ext cx="2161440" cy="1347840"/>
            <a:chOff x="360" y="-227880"/>
            <a:chExt cx="2161440" cy="1347840"/>
          </a:xfrm>
        </p:grpSpPr>
        <p:sp>
          <p:nvSpPr>
            <p:cNvPr id="729" name="CustomShape 8"/>
            <p:cNvSpPr/>
            <p:nvPr/>
          </p:nvSpPr>
          <p:spPr>
            <a:xfrm rot="20008800" flipH="1">
              <a:off x="1359720" y="-75240"/>
              <a:ext cx="204840" cy="5097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730" name="CustomShape 9"/>
            <p:cNvSpPr/>
            <p:nvPr/>
          </p:nvSpPr>
          <p:spPr>
            <a:xfrm rot="20008800" flipH="1">
              <a:off x="239400" y="-163800"/>
              <a:ext cx="434520" cy="10807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731" name="CustomShape 10"/>
            <p:cNvSpPr/>
            <p:nvPr/>
          </p:nvSpPr>
          <p:spPr>
            <a:xfrm rot="20008800" flipH="1">
              <a:off x="890640" y="-181080"/>
              <a:ext cx="504000" cy="125460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732" name="CustomShape 11"/>
            <p:cNvSpPr/>
            <p:nvPr/>
          </p:nvSpPr>
          <p:spPr>
            <a:xfrm rot="20008800" flipH="1">
              <a:off x="1816920" y="-88200"/>
              <a:ext cx="229320" cy="57132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733" name="CustomShape 12"/>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scrgbClr r="0" g="0" b="0"/>
            </a:lnRef>
            <a:fillRef idx="0">
              <a:scrgbClr r="0" g="0" b="0"/>
            </a:fillRef>
            <a:effectRef idx="0">
              <a:scrgbClr r="0" g="0" b="0"/>
            </a:effectRef>
            <a:fontRef idx="minor"/>
          </p:style>
        </p:sp>
      </p:grpSp>
      <p:sp>
        <p:nvSpPr>
          <p:cNvPr id="734" name="PlaceHolder 13"/>
          <p:cNvSpPr>
            <a:spLocks noGrp="1"/>
          </p:cNvSpPr>
          <p:nvPr>
            <p:ph type="title"/>
          </p:nvPr>
        </p:nvSpPr>
        <p:spPr>
          <a:xfrm>
            <a:off x="1031400" y="1149840"/>
            <a:ext cx="6320520" cy="6804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735" name="PlaceHolder 14"/>
          <p:cNvSpPr>
            <a:spLocks noGrp="1"/>
          </p:cNvSpPr>
          <p:nvPr>
            <p:ph type="body"/>
          </p:nvPr>
        </p:nvSpPr>
        <p:spPr>
          <a:xfrm>
            <a:off x="103140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736" name="PlaceHolder 15"/>
          <p:cNvSpPr>
            <a:spLocks noGrp="1"/>
          </p:cNvSpPr>
          <p:nvPr>
            <p:ph type="body"/>
          </p:nvPr>
        </p:nvSpPr>
        <p:spPr>
          <a:xfrm>
            <a:off x="317340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737" name="PlaceHolder 16"/>
          <p:cNvSpPr>
            <a:spLocks noGrp="1"/>
          </p:cNvSpPr>
          <p:nvPr>
            <p:ph type="body"/>
          </p:nvPr>
        </p:nvSpPr>
        <p:spPr>
          <a:xfrm>
            <a:off x="531504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738" name="PlaceHolder 17"/>
          <p:cNvSpPr>
            <a:spLocks noGrp="1"/>
          </p:cNvSpPr>
          <p:nvPr>
            <p:ph type="sldNum"/>
          </p:nvPr>
        </p:nvSpPr>
        <p:spPr>
          <a:xfrm>
            <a:off x="8556840" y="0"/>
            <a:ext cx="548280" cy="393120"/>
          </a:xfrm>
          <a:prstGeom prst="rect">
            <a:avLst/>
          </a:prstGeom>
        </p:spPr>
        <p:txBody>
          <a:bodyPr tIns="91440" bIns="91440"/>
          <a:lstStyle/>
          <a:p>
            <a:pPr algn="r">
              <a:lnSpc>
                <a:spcPct val="100000"/>
              </a:lnSpc>
            </a:pPr>
            <a:fld id="{CB4E251C-C391-4BEA-915D-B9AE3EA24E04}" type="slidenum">
              <a:rPr lang="en-US" sz="1300" b="0" strike="noStrike" spc="-1">
                <a:solidFill>
                  <a:srgbClr val="4BB5D9"/>
                </a:solidFill>
                <a:latin typeface="Roboto Condensed"/>
                <a:ea typeface="Roboto Condensed"/>
              </a:rPr>
              <a:t>‹#›</a:t>
            </a:fld>
            <a:endParaRPr lang="en-US" sz="13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28" name="Group 1"/>
          <p:cNvGrpSpPr/>
          <p:nvPr/>
        </p:nvGrpSpPr>
        <p:grpSpPr>
          <a:xfrm>
            <a:off x="6789960" y="3181680"/>
            <a:ext cx="2353320" cy="2284200"/>
            <a:chOff x="6789960" y="3181680"/>
            <a:chExt cx="2353320" cy="2284200"/>
          </a:xfrm>
        </p:grpSpPr>
        <p:sp>
          <p:nvSpPr>
            <p:cNvPr id="829" name="CustomShape 2"/>
            <p:cNvSpPr/>
            <p:nvPr/>
          </p:nvSpPr>
          <p:spPr>
            <a:xfrm rot="9208200" flipH="1">
              <a:off x="7210800" y="4332960"/>
              <a:ext cx="383040" cy="95256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830" name="CustomShape 3"/>
            <p:cNvSpPr/>
            <p:nvPr/>
          </p:nvSpPr>
          <p:spPr>
            <a:xfrm rot="9208200" flipH="1">
              <a:off x="8083440" y="3673800"/>
              <a:ext cx="694440" cy="172764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831" name="CustomShape 4"/>
            <p:cNvSpPr/>
            <p:nvPr/>
          </p:nvSpPr>
          <p:spPr>
            <a:xfrm rot="9208200" flipH="1">
              <a:off x="7827840" y="4464720"/>
              <a:ext cx="323280" cy="80424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832" name="CustomShape 5"/>
            <p:cNvSpPr/>
            <p:nvPr/>
          </p:nvSpPr>
          <p:spPr>
            <a:xfrm rot="9208200" flipH="1">
              <a:off x="6880680" y="4766400"/>
              <a:ext cx="181440" cy="45144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833" name="CustomShape 6"/>
            <p:cNvSpPr/>
            <p:nvPr/>
          </p:nvSpPr>
          <p:spPr>
            <a:xfrm>
              <a:off x="8467200" y="3181680"/>
              <a:ext cx="676080" cy="1526400"/>
            </a:xfrm>
            <a:custGeom>
              <a:avLst/>
              <a:gdLst/>
              <a:ahLst/>
              <a:cxn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scrgbClr r="0" g="0" b="0"/>
            </a:lnRef>
            <a:fillRef idx="0">
              <a:scrgbClr r="0" g="0" b="0"/>
            </a:fillRef>
            <a:effectRef idx="0">
              <a:scrgbClr r="0" g="0" b="0"/>
            </a:effectRef>
            <a:fontRef idx="minor"/>
          </p:style>
        </p:sp>
      </p:grpSp>
      <p:grpSp>
        <p:nvGrpSpPr>
          <p:cNvPr id="834" name="Group 7"/>
          <p:cNvGrpSpPr/>
          <p:nvPr/>
        </p:nvGrpSpPr>
        <p:grpSpPr>
          <a:xfrm>
            <a:off x="360" y="-227880"/>
            <a:ext cx="2161440" cy="1347840"/>
            <a:chOff x="360" y="-227880"/>
            <a:chExt cx="2161440" cy="1347840"/>
          </a:xfrm>
        </p:grpSpPr>
        <p:sp>
          <p:nvSpPr>
            <p:cNvPr id="835" name="CustomShape 8"/>
            <p:cNvSpPr/>
            <p:nvPr/>
          </p:nvSpPr>
          <p:spPr>
            <a:xfrm rot="20008800" flipH="1">
              <a:off x="1359720" y="-75240"/>
              <a:ext cx="204840" cy="5097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836" name="CustomShape 9"/>
            <p:cNvSpPr/>
            <p:nvPr/>
          </p:nvSpPr>
          <p:spPr>
            <a:xfrm rot="20008800" flipH="1">
              <a:off x="239400" y="-163800"/>
              <a:ext cx="434520" cy="10807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837" name="CustomShape 10"/>
            <p:cNvSpPr/>
            <p:nvPr/>
          </p:nvSpPr>
          <p:spPr>
            <a:xfrm rot="20008800" flipH="1">
              <a:off x="890640" y="-181080"/>
              <a:ext cx="504000" cy="125460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838" name="CustomShape 11"/>
            <p:cNvSpPr/>
            <p:nvPr/>
          </p:nvSpPr>
          <p:spPr>
            <a:xfrm rot="20008800" flipH="1">
              <a:off x="1816920" y="-88200"/>
              <a:ext cx="229320" cy="57132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839" name="CustomShape 12"/>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scrgbClr r="0" g="0" b="0"/>
            </a:lnRef>
            <a:fillRef idx="0">
              <a:scrgbClr r="0" g="0" b="0"/>
            </a:fillRef>
            <a:effectRef idx="0">
              <a:scrgbClr r="0" g="0" b="0"/>
            </a:effectRef>
            <a:fontRef idx="minor"/>
          </p:style>
        </p:sp>
      </p:grpSp>
      <p:sp>
        <p:nvSpPr>
          <p:cNvPr id="840" name="PlaceHolder 13"/>
          <p:cNvSpPr>
            <a:spLocks noGrp="1"/>
          </p:cNvSpPr>
          <p:nvPr>
            <p:ph type="title"/>
          </p:nvPr>
        </p:nvSpPr>
        <p:spPr>
          <a:xfrm>
            <a:off x="1031400" y="1149840"/>
            <a:ext cx="6320520" cy="6804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841" name="PlaceHolder 14"/>
          <p:cNvSpPr>
            <a:spLocks noGrp="1"/>
          </p:cNvSpPr>
          <p:nvPr>
            <p:ph type="body"/>
          </p:nvPr>
        </p:nvSpPr>
        <p:spPr>
          <a:xfrm>
            <a:off x="103140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842" name="PlaceHolder 15"/>
          <p:cNvSpPr>
            <a:spLocks noGrp="1"/>
          </p:cNvSpPr>
          <p:nvPr>
            <p:ph type="body"/>
          </p:nvPr>
        </p:nvSpPr>
        <p:spPr>
          <a:xfrm>
            <a:off x="317340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843" name="PlaceHolder 16"/>
          <p:cNvSpPr>
            <a:spLocks noGrp="1"/>
          </p:cNvSpPr>
          <p:nvPr>
            <p:ph type="body"/>
          </p:nvPr>
        </p:nvSpPr>
        <p:spPr>
          <a:xfrm>
            <a:off x="531504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844" name="PlaceHolder 17"/>
          <p:cNvSpPr>
            <a:spLocks noGrp="1"/>
          </p:cNvSpPr>
          <p:nvPr>
            <p:ph type="sldNum"/>
          </p:nvPr>
        </p:nvSpPr>
        <p:spPr>
          <a:xfrm>
            <a:off x="8556840" y="0"/>
            <a:ext cx="548280" cy="393120"/>
          </a:xfrm>
          <a:prstGeom prst="rect">
            <a:avLst/>
          </a:prstGeom>
        </p:spPr>
        <p:txBody>
          <a:bodyPr tIns="91440" bIns="91440"/>
          <a:lstStyle/>
          <a:p>
            <a:pPr algn="r">
              <a:lnSpc>
                <a:spcPct val="100000"/>
              </a:lnSpc>
            </a:pPr>
            <a:fld id="{ADDFB9F1-78A5-486D-ABA7-55831F802470}" type="slidenum">
              <a:rPr lang="en-US" sz="1300" b="0" strike="noStrike" spc="-1">
                <a:solidFill>
                  <a:srgbClr val="4BB5D9"/>
                </a:solidFill>
                <a:latin typeface="Roboto Condensed"/>
                <a:ea typeface="Roboto Condensed"/>
              </a:rPr>
              <a:t>‹#›</a:t>
            </a:fld>
            <a:endParaRPr lang="en-US" sz="13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 id="2147483868"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934" name="Group 1"/>
          <p:cNvGrpSpPr/>
          <p:nvPr/>
        </p:nvGrpSpPr>
        <p:grpSpPr>
          <a:xfrm>
            <a:off x="6789960" y="3181680"/>
            <a:ext cx="2353320" cy="2284200"/>
            <a:chOff x="6789960" y="3181680"/>
            <a:chExt cx="2353320" cy="2284200"/>
          </a:xfrm>
        </p:grpSpPr>
        <p:sp>
          <p:nvSpPr>
            <p:cNvPr id="935" name="CustomShape 2"/>
            <p:cNvSpPr/>
            <p:nvPr/>
          </p:nvSpPr>
          <p:spPr>
            <a:xfrm rot="9208200" flipH="1">
              <a:off x="7210800" y="4332960"/>
              <a:ext cx="383040" cy="95256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936" name="CustomShape 3"/>
            <p:cNvSpPr/>
            <p:nvPr/>
          </p:nvSpPr>
          <p:spPr>
            <a:xfrm rot="9208200" flipH="1">
              <a:off x="8083440" y="3673800"/>
              <a:ext cx="694440" cy="172764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937" name="CustomShape 4"/>
            <p:cNvSpPr/>
            <p:nvPr/>
          </p:nvSpPr>
          <p:spPr>
            <a:xfrm rot="9208200" flipH="1">
              <a:off x="7827840" y="4464720"/>
              <a:ext cx="323280" cy="80424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938" name="CustomShape 5"/>
            <p:cNvSpPr/>
            <p:nvPr/>
          </p:nvSpPr>
          <p:spPr>
            <a:xfrm rot="9208200" flipH="1">
              <a:off x="6880680" y="4766400"/>
              <a:ext cx="181440" cy="45144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939" name="CustomShape 6"/>
            <p:cNvSpPr/>
            <p:nvPr/>
          </p:nvSpPr>
          <p:spPr>
            <a:xfrm>
              <a:off x="8467200" y="3181680"/>
              <a:ext cx="676080" cy="1526400"/>
            </a:xfrm>
            <a:custGeom>
              <a:avLst/>
              <a:gdLst/>
              <a:ahLst/>
              <a:cxn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scrgbClr r="0" g="0" b="0"/>
            </a:lnRef>
            <a:fillRef idx="0">
              <a:scrgbClr r="0" g="0" b="0"/>
            </a:fillRef>
            <a:effectRef idx="0">
              <a:scrgbClr r="0" g="0" b="0"/>
            </a:effectRef>
            <a:fontRef idx="minor"/>
          </p:style>
        </p:sp>
      </p:grpSp>
      <p:grpSp>
        <p:nvGrpSpPr>
          <p:cNvPr id="940" name="Group 7"/>
          <p:cNvGrpSpPr/>
          <p:nvPr/>
        </p:nvGrpSpPr>
        <p:grpSpPr>
          <a:xfrm>
            <a:off x="360" y="-227880"/>
            <a:ext cx="2161440" cy="1347840"/>
            <a:chOff x="360" y="-227880"/>
            <a:chExt cx="2161440" cy="1347840"/>
          </a:xfrm>
        </p:grpSpPr>
        <p:sp>
          <p:nvSpPr>
            <p:cNvPr id="941" name="CustomShape 8"/>
            <p:cNvSpPr/>
            <p:nvPr/>
          </p:nvSpPr>
          <p:spPr>
            <a:xfrm rot="20008800" flipH="1">
              <a:off x="1359720" y="-75240"/>
              <a:ext cx="204840" cy="5097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942" name="CustomShape 9"/>
            <p:cNvSpPr/>
            <p:nvPr/>
          </p:nvSpPr>
          <p:spPr>
            <a:xfrm rot="20008800" flipH="1">
              <a:off x="239400" y="-163800"/>
              <a:ext cx="434520" cy="10807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943" name="CustomShape 10"/>
            <p:cNvSpPr/>
            <p:nvPr/>
          </p:nvSpPr>
          <p:spPr>
            <a:xfrm rot="20008800" flipH="1">
              <a:off x="890640" y="-181080"/>
              <a:ext cx="504000" cy="125460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944" name="CustomShape 11"/>
            <p:cNvSpPr/>
            <p:nvPr/>
          </p:nvSpPr>
          <p:spPr>
            <a:xfrm rot="20008800" flipH="1">
              <a:off x="1816920" y="-88200"/>
              <a:ext cx="229320" cy="57132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945" name="CustomShape 12"/>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scrgbClr r="0" g="0" b="0"/>
            </a:lnRef>
            <a:fillRef idx="0">
              <a:scrgbClr r="0" g="0" b="0"/>
            </a:fillRef>
            <a:effectRef idx="0">
              <a:scrgbClr r="0" g="0" b="0"/>
            </a:effectRef>
            <a:fontRef idx="minor"/>
          </p:style>
        </p:sp>
      </p:grpSp>
      <p:sp>
        <p:nvSpPr>
          <p:cNvPr id="946" name="PlaceHolder 13"/>
          <p:cNvSpPr>
            <a:spLocks noGrp="1"/>
          </p:cNvSpPr>
          <p:nvPr>
            <p:ph type="title"/>
          </p:nvPr>
        </p:nvSpPr>
        <p:spPr>
          <a:xfrm>
            <a:off x="1031400" y="1149840"/>
            <a:ext cx="6320520" cy="6804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947" name="PlaceHolder 14"/>
          <p:cNvSpPr>
            <a:spLocks noGrp="1"/>
          </p:cNvSpPr>
          <p:nvPr>
            <p:ph type="body"/>
          </p:nvPr>
        </p:nvSpPr>
        <p:spPr>
          <a:xfrm>
            <a:off x="103140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948" name="PlaceHolder 15"/>
          <p:cNvSpPr>
            <a:spLocks noGrp="1"/>
          </p:cNvSpPr>
          <p:nvPr>
            <p:ph type="body"/>
          </p:nvPr>
        </p:nvSpPr>
        <p:spPr>
          <a:xfrm>
            <a:off x="317340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949" name="PlaceHolder 16"/>
          <p:cNvSpPr>
            <a:spLocks noGrp="1"/>
          </p:cNvSpPr>
          <p:nvPr>
            <p:ph type="body"/>
          </p:nvPr>
        </p:nvSpPr>
        <p:spPr>
          <a:xfrm>
            <a:off x="531504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950" name="PlaceHolder 17"/>
          <p:cNvSpPr>
            <a:spLocks noGrp="1"/>
          </p:cNvSpPr>
          <p:nvPr>
            <p:ph type="sldNum"/>
          </p:nvPr>
        </p:nvSpPr>
        <p:spPr>
          <a:xfrm>
            <a:off x="8556840" y="0"/>
            <a:ext cx="548280" cy="393120"/>
          </a:xfrm>
          <a:prstGeom prst="rect">
            <a:avLst/>
          </a:prstGeom>
        </p:spPr>
        <p:txBody>
          <a:bodyPr tIns="91440" bIns="91440"/>
          <a:lstStyle/>
          <a:p>
            <a:pPr algn="r">
              <a:lnSpc>
                <a:spcPct val="100000"/>
              </a:lnSpc>
            </a:pPr>
            <a:fld id="{9F56AD48-769B-406E-9CC9-B6DEDDB26771}" type="slidenum">
              <a:rPr lang="en-US" sz="1300" b="0" strike="noStrike" spc="-1">
                <a:solidFill>
                  <a:srgbClr val="4BB5D9"/>
                </a:solidFill>
                <a:latin typeface="Roboto Condensed"/>
                <a:ea typeface="Roboto Condensed"/>
              </a:rPr>
              <a:t>‹#›</a:t>
            </a:fld>
            <a:endParaRPr lang="en-US" sz="13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40" name="Group 1"/>
          <p:cNvGrpSpPr/>
          <p:nvPr/>
        </p:nvGrpSpPr>
        <p:grpSpPr>
          <a:xfrm>
            <a:off x="6789960" y="3181680"/>
            <a:ext cx="2353320" cy="2284200"/>
            <a:chOff x="6789960" y="3181680"/>
            <a:chExt cx="2353320" cy="2284200"/>
          </a:xfrm>
        </p:grpSpPr>
        <p:sp>
          <p:nvSpPr>
            <p:cNvPr id="1041" name="CustomShape 2"/>
            <p:cNvSpPr/>
            <p:nvPr/>
          </p:nvSpPr>
          <p:spPr>
            <a:xfrm rot="9208200" flipH="1">
              <a:off x="7210800" y="4332960"/>
              <a:ext cx="383040" cy="95256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1042" name="CustomShape 3"/>
            <p:cNvSpPr/>
            <p:nvPr/>
          </p:nvSpPr>
          <p:spPr>
            <a:xfrm rot="9208200" flipH="1">
              <a:off x="8083440" y="3673800"/>
              <a:ext cx="694440" cy="172764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1043" name="CustomShape 4"/>
            <p:cNvSpPr/>
            <p:nvPr/>
          </p:nvSpPr>
          <p:spPr>
            <a:xfrm rot="9208200" flipH="1">
              <a:off x="7827840" y="4464720"/>
              <a:ext cx="323280" cy="80424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1044" name="CustomShape 5"/>
            <p:cNvSpPr/>
            <p:nvPr/>
          </p:nvSpPr>
          <p:spPr>
            <a:xfrm rot="9208200" flipH="1">
              <a:off x="6880680" y="4766400"/>
              <a:ext cx="181440" cy="45144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1045" name="CustomShape 6"/>
            <p:cNvSpPr/>
            <p:nvPr/>
          </p:nvSpPr>
          <p:spPr>
            <a:xfrm>
              <a:off x="8467200" y="3181680"/>
              <a:ext cx="676080" cy="1526400"/>
            </a:xfrm>
            <a:custGeom>
              <a:avLst/>
              <a:gdLst/>
              <a:ahLst/>
              <a:cxn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scrgbClr r="0" g="0" b="0"/>
            </a:lnRef>
            <a:fillRef idx="0">
              <a:scrgbClr r="0" g="0" b="0"/>
            </a:fillRef>
            <a:effectRef idx="0">
              <a:scrgbClr r="0" g="0" b="0"/>
            </a:effectRef>
            <a:fontRef idx="minor"/>
          </p:style>
        </p:sp>
      </p:grpSp>
      <p:grpSp>
        <p:nvGrpSpPr>
          <p:cNvPr id="1046" name="Group 7"/>
          <p:cNvGrpSpPr/>
          <p:nvPr/>
        </p:nvGrpSpPr>
        <p:grpSpPr>
          <a:xfrm>
            <a:off x="360" y="-227880"/>
            <a:ext cx="2161440" cy="1347840"/>
            <a:chOff x="360" y="-227880"/>
            <a:chExt cx="2161440" cy="1347840"/>
          </a:xfrm>
        </p:grpSpPr>
        <p:sp>
          <p:nvSpPr>
            <p:cNvPr id="1047" name="CustomShape 8"/>
            <p:cNvSpPr/>
            <p:nvPr/>
          </p:nvSpPr>
          <p:spPr>
            <a:xfrm rot="20008800" flipH="1">
              <a:off x="1359720" y="-75240"/>
              <a:ext cx="204840" cy="5097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1048" name="CustomShape 9"/>
            <p:cNvSpPr/>
            <p:nvPr/>
          </p:nvSpPr>
          <p:spPr>
            <a:xfrm rot="20008800" flipH="1">
              <a:off x="239400" y="-163800"/>
              <a:ext cx="434520" cy="10807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1049" name="CustomShape 10"/>
            <p:cNvSpPr/>
            <p:nvPr/>
          </p:nvSpPr>
          <p:spPr>
            <a:xfrm rot="20008800" flipH="1">
              <a:off x="890640" y="-181080"/>
              <a:ext cx="504000" cy="125460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1050" name="CustomShape 11"/>
            <p:cNvSpPr/>
            <p:nvPr/>
          </p:nvSpPr>
          <p:spPr>
            <a:xfrm rot="20008800" flipH="1">
              <a:off x="1816920" y="-88200"/>
              <a:ext cx="229320" cy="57132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1051" name="CustomShape 12"/>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scrgbClr r="0" g="0" b="0"/>
            </a:lnRef>
            <a:fillRef idx="0">
              <a:scrgbClr r="0" g="0" b="0"/>
            </a:fillRef>
            <a:effectRef idx="0">
              <a:scrgbClr r="0" g="0" b="0"/>
            </a:effectRef>
            <a:fontRef idx="minor"/>
          </p:style>
        </p:sp>
      </p:grpSp>
      <p:sp>
        <p:nvSpPr>
          <p:cNvPr id="1052" name="PlaceHolder 13"/>
          <p:cNvSpPr>
            <a:spLocks noGrp="1"/>
          </p:cNvSpPr>
          <p:nvPr>
            <p:ph type="title"/>
          </p:nvPr>
        </p:nvSpPr>
        <p:spPr>
          <a:xfrm>
            <a:off x="1031400" y="1149840"/>
            <a:ext cx="6320520" cy="6804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1053" name="PlaceHolder 14"/>
          <p:cNvSpPr>
            <a:spLocks noGrp="1"/>
          </p:cNvSpPr>
          <p:nvPr>
            <p:ph type="body"/>
          </p:nvPr>
        </p:nvSpPr>
        <p:spPr>
          <a:xfrm>
            <a:off x="103140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054" name="PlaceHolder 15"/>
          <p:cNvSpPr>
            <a:spLocks noGrp="1"/>
          </p:cNvSpPr>
          <p:nvPr>
            <p:ph type="body"/>
          </p:nvPr>
        </p:nvSpPr>
        <p:spPr>
          <a:xfrm>
            <a:off x="317340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055" name="PlaceHolder 16"/>
          <p:cNvSpPr>
            <a:spLocks noGrp="1"/>
          </p:cNvSpPr>
          <p:nvPr>
            <p:ph type="body"/>
          </p:nvPr>
        </p:nvSpPr>
        <p:spPr>
          <a:xfrm>
            <a:off x="531504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056" name="PlaceHolder 17"/>
          <p:cNvSpPr>
            <a:spLocks noGrp="1"/>
          </p:cNvSpPr>
          <p:nvPr>
            <p:ph type="sldNum"/>
          </p:nvPr>
        </p:nvSpPr>
        <p:spPr>
          <a:xfrm>
            <a:off x="8556840" y="0"/>
            <a:ext cx="548280" cy="393120"/>
          </a:xfrm>
          <a:prstGeom prst="rect">
            <a:avLst/>
          </a:prstGeom>
        </p:spPr>
        <p:txBody>
          <a:bodyPr tIns="91440" bIns="91440"/>
          <a:lstStyle/>
          <a:p>
            <a:pPr algn="r">
              <a:lnSpc>
                <a:spcPct val="100000"/>
              </a:lnSpc>
            </a:pPr>
            <a:fld id="{AB3BEBEE-0DCF-4D4A-BA0D-F998104A11E9}" type="slidenum">
              <a:rPr lang="en-US" sz="1300" b="0" strike="noStrike" spc="-1">
                <a:solidFill>
                  <a:srgbClr val="4BB5D9"/>
                </a:solidFill>
                <a:latin typeface="Roboto Condensed"/>
                <a:ea typeface="Roboto Condensed"/>
              </a:rPr>
              <a:t>‹#›</a:t>
            </a:fld>
            <a:endParaRPr lang="en-US" sz="13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46" name="Group 1"/>
          <p:cNvGrpSpPr/>
          <p:nvPr/>
        </p:nvGrpSpPr>
        <p:grpSpPr>
          <a:xfrm>
            <a:off x="6789960" y="3181680"/>
            <a:ext cx="2353320" cy="2284200"/>
            <a:chOff x="6789960" y="3181680"/>
            <a:chExt cx="2353320" cy="2284200"/>
          </a:xfrm>
        </p:grpSpPr>
        <p:sp>
          <p:nvSpPr>
            <p:cNvPr id="1147" name="CustomShape 2"/>
            <p:cNvSpPr/>
            <p:nvPr/>
          </p:nvSpPr>
          <p:spPr>
            <a:xfrm rot="9208200" flipH="1">
              <a:off x="7210800" y="4332960"/>
              <a:ext cx="383040" cy="95256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1148" name="CustomShape 3"/>
            <p:cNvSpPr/>
            <p:nvPr/>
          </p:nvSpPr>
          <p:spPr>
            <a:xfrm rot="9208200" flipH="1">
              <a:off x="8083440" y="3673800"/>
              <a:ext cx="694440" cy="172764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1149" name="CustomShape 4"/>
            <p:cNvSpPr/>
            <p:nvPr/>
          </p:nvSpPr>
          <p:spPr>
            <a:xfrm rot="9208200" flipH="1">
              <a:off x="7827840" y="4464720"/>
              <a:ext cx="323280" cy="80424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1150" name="CustomShape 5"/>
            <p:cNvSpPr/>
            <p:nvPr/>
          </p:nvSpPr>
          <p:spPr>
            <a:xfrm rot="9208200" flipH="1">
              <a:off x="6880680" y="4766400"/>
              <a:ext cx="181440" cy="45144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1151" name="CustomShape 6"/>
            <p:cNvSpPr/>
            <p:nvPr/>
          </p:nvSpPr>
          <p:spPr>
            <a:xfrm>
              <a:off x="8467200" y="3181680"/>
              <a:ext cx="676080" cy="1526400"/>
            </a:xfrm>
            <a:custGeom>
              <a:avLst/>
              <a:gdLst/>
              <a:ahLst/>
              <a:cxn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scrgbClr r="0" g="0" b="0"/>
            </a:lnRef>
            <a:fillRef idx="0">
              <a:scrgbClr r="0" g="0" b="0"/>
            </a:fillRef>
            <a:effectRef idx="0">
              <a:scrgbClr r="0" g="0" b="0"/>
            </a:effectRef>
            <a:fontRef idx="minor"/>
          </p:style>
        </p:sp>
      </p:grpSp>
      <p:grpSp>
        <p:nvGrpSpPr>
          <p:cNvPr id="1152" name="Group 7"/>
          <p:cNvGrpSpPr/>
          <p:nvPr/>
        </p:nvGrpSpPr>
        <p:grpSpPr>
          <a:xfrm>
            <a:off x="360" y="-227880"/>
            <a:ext cx="2161440" cy="1347840"/>
            <a:chOff x="360" y="-227880"/>
            <a:chExt cx="2161440" cy="1347840"/>
          </a:xfrm>
        </p:grpSpPr>
        <p:sp>
          <p:nvSpPr>
            <p:cNvPr id="1153" name="CustomShape 8"/>
            <p:cNvSpPr/>
            <p:nvPr/>
          </p:nvSpPr>
          <p:spPr>
            <a:xfrm rot="20008800" flipH="1">
              <a:off x="1359720" y="-75240"/>
              <a:ext cx="204840" cy="5097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1154" name="CustomShape 9"/>
            <p:cNvSpPr/>
            <p:nvPr/>
          </p:nvSpPr>
          <p:spPr>
            <a:xfrm rot="20008800" flipH="1">
              <a:off x="239400" y="-163800"/>
              <a:ext cx="434520" cy="10807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1155" name="CustomShape 10"/>
            <p:cNvSpPr/>
            <p:nvPr/>
          </p:nvSpPr>
          <p:spPr>
            <a:xfrm rot="20008800" flipH="1">
              <a:off x="890640" y="-181080"/>
              <a:ext cx="504000" cy="125460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1156" name="CustomShape 11"/>
            <p:cNvSpPr/>
            <p:nvPr/>
          </p:nvSpPr>
          <p:spPr>
            <a:xfrm rot="20008800" flipH="1">
              <a:off x="1816920" y="-88200"/>
              <a:ext cx="229320" cy="57132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1157" name="CustomShape 12"/>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scrgbClr r="0" g="0" b="0"/>
            </a:lnRef>
            <a:fillRef idx="0">
              <a:scrgbClr r="0" g="0" b="0"/>
            </a:fillRef>
            <a:effectRef idx="0">
              <a:scrgbClr r="0" g="0" b="0"/>
            </a:effectRef>
            <a:fontRef idx="minor"/>
          </p:style>
        </p:sp>
      </p:grpSp>
      <p:sp>
        <p:nvSpPr>
          <p:cNvPr id="1158" name="PlaceHolder 13"/>
          <p:cNvSpPr>
            <a:spLocks noGrp="1"/>
          </p:cNvSpPr>
          <p:nvPr>
            <p:ph type="title"/>
          </p:nvPr>
        </p:nvSpPr>
        <p:spPr>
          <a:xfrm>
            <a:off x="1031400" y="1149840"/>
            <a:ext cx="6320520" cy="6804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1159" name="PlaceHolder 14"/>
          <p:cNvSpPr>
            <a:spLocks noGrp="1"/>
          </p:cNvSpPr>
          <p:nvPr>
            <p:ph type="body"/>
          </p:nvPr>
        </p:nvSpPr>
        <p:spPr>
          <a:xfrm>
            <a:off x="103140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160" name="PlaceHolder 15"/>
          <p:cNvSpPr>
            <a:spLocks noGrp="1"/>
          </p:cNvSpPr>
          <p:nvPr>
            <p:ph type="body"/>
          </p:nvPr>
        </p:nvSpPr>
        <p:spPr>
          <a:xfrm>
            <a:off x="317340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161" name="PlaceHolder 16"/>
          <p:cNvSpPr>
            <a:spLocks noGrp="1"/>
          </p:cNvSpPr>
          <p:nvPr>
            <p:ph type="body"/>
          </p:nvPr>
        </p:nvSpPr>
        <p:spPr>
          <a:xfrm>
            <a:off x="531504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162" name="PlaceHolder 17"/>
          <p:cNvSpPr>
            <a:spLocks noGrp="1"/>
          </p:cNvSpPr>
          <p:nvPr>
            <p:ph type="sldNum"/>
          </p:nvPr>
        </p:nvSpPr>
        <p:spPr>
          <a:xfrm>
            <a:off x="8556840" y="0"/>
            <a:ext cx="548280" cy="393120"/>
          </a:xfrm>
          <a:prstGeom prst="rect">
            <a:avLst/>
          </a:prstGeom>
        </p:spPr>
        <p:txBody>
          <a:bodyPr tIns="91440" bIns="91440"/>
          <a:lstStyle/>
          <a:p>
            <a:pPr algn="r">
              <a:lnSpc>
                <a:spcPct val="100000"/>
              </a:lnSpc>
            </a:pPr>
            <a:fld id="{DA9610FB-DADD-4317-A2A9-2C6638B1B139}" type="slidenum">
              <a:rPr lang="en-US" sz="1300" b="0" strike="noStrike" spc="-1">
                <a:solidFill>
                  <a:srgbClr val="4BB5D9"/>
                </a:solidFill>
                <a:latin typeface="Roboto Condensed"/>
                <a:ea typeface="Roboto Condensed"/>
              </a:rPr>
              <a:t>‹#›</a:t>
            </a:fld>
            <a:endParaRPr lang="en-US" sz="13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935" r:id="rId1"/>
    <p:sldLayoutId id="2147483936" r:id="rId2"/>
    <p:sldLayoutId id="2147483937" r:id="rId3"/>
    <p:sldLayoutId id="2147483938" r:id="rId4"/>
    <p:sldLayoutId id="2147483939" r:id="rId5"/>
    <p:sldLayoutId id="2147483940" r:id="rId6"/>
    <p:sldLayoutId id="2147483941" r:id="rId7"/>
    <p:sldLayoutId id="2147483942" r:id="rId8"/>
    <p:sldLayoutId id="2147483943" r:id="rId9"/>
    <p:sldLayoutId id="2147483944" r:id="rId10"/>
    <p:sldLayoutId id="2147483945" r:id="rId11"/>
    <p:sldLayoutId id="2147483946"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199" name="Group 1"/>
          <p:cNvGrpSpPr/>
          <p:nvPr/>
        </p:nvGrpSpPr>
        <p:grpSpPr>
          <a:xfrm>
            <a:off x="6789960" y="3181680"/>
            <a:ext cx="2353320" cy="2284200"/>
            <a:chOff x="6789960" y="3181680"/>
            <a:chExt cx="2353320" cy="2284200"/>
          </a:xfrm>
        </p:grpSpPr>
        <p:sp>
          <p:nvSpPr>
            <p:cNvPr id="1200" name="CustomShape 2"/>
            <p:cNvSpPr/>
            <p:nvPr/>
          </p:nvSpPr>
          <p:spPr>
            <a:xfrm rot="9208200" flipH="1">
              <a:off x="7210800" y="4332960"/>
              <a:ext cx="383040" cy="95256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1201" name="CustomShape 3"/>
            <p:cNvSpPr/>
            <p:nvPr/>
          </p:nvSpPr>
          <p:spPr>
            <a:xfrm rot="9208200" flipH="1">
              <a:off x="8083440" y="3673800"/>
              <a:ext cx="694440" cy="172764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1202" name="CustomShape 4"/>
            <p:cNvSpPr/>
            <p:nvPr/>
          </p:nvSpPr>
          <p:spPr>
            <a:xfrm rot="9208200" flipH="1">
              <a:off x="7827840" y="4464720"/>
              <a:ext cx="323280" cy="80424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1203" name="CustomShape 5"/>
            <p:cNvSpPr/>
            <p:nvPr/>
          </p:nvSpPr>
          <p:spPr>
            <a:xfrm rot="9208200" flipH="1">
              <a:off x="6880680" y="4766400"/>
              <a:ext cx="181440" cy="45144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1204" name="CustomShape 6"/>
            <p:cNvSpPr/>
            <p:nvPr/>
          </p:nvSpPr>
          <p:spPr>
            <a:xfrm>
              <a:off x="8467200" y="3181680"/>
              <a:ext cx="676080" cy="1526400"/>
            </a:xfrm>
            <a:custGeom>
              <a:avLst/>
              <a:gdLst/>
              <a:ahLst/>
              <a:cxn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scrgbClr r="0" g="0" b="0"/>
            </a:lnRef>
            <a:fillRef idx="0">
              <a:scrgbClr r="0" g="0" b="0"/>
            </a:fillRef>
            <a:effectRef idx="0">
              <a:scrgbClr r="0" g="0" b="0"/>
            </a:effectRef>
            <a:fontRef idx="minor"/>
          </p:style>
        </p:sp>
      </p:grpSp>
      <p:grpSp>
        <p:nvGrpSpPr>
          <p:cNvPr id="1205" name="Group 7"/>
          <p:cNvGrpSpPr/>
          <p:nvPr/>
        </p:nvGrpSpPr>
        <p:grpSpPr>
          <a:xfrm>
            <a:off x="360" y="-227880"/>
            <a:ext cx="2161440" cy="1347840"/>
            <a:chOff x="360" y="-227880"/>
            <a:chExt cx="2161440" cy="1347840"/>
          </a:xfrm>
        </p:grpSpPr>
        <p:sp>
          <p:nvSpPr>
            <p:cNvPr id="1206" name="CustomShape 8"/>
            <p:cNvSpPr/>
            <p:nvPr/>
          </p:nvSpPr>
          <p:spPr>
            <a:xfrm rot="20008800" flipH="1">
              <a:off x="1359720" y="-75240"/>
              <a:ext cx="204840" cy="5097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1207" name="CustomShape 9"/>
            <p:cNvSpPr/>
            <p:nvPr/>
          </p:nvSpPr>
          <p:spPr>
            <a:xfrm rot="20008800" flipH="1">
              <a:off x="239400" y="-163800"/>
              <a:ext cx="434520" cy="10807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1208" name="CustomShape 10"/>
            <p:cNvSpPr/>
            <p:nvPr/>
          </p:nvSpPr>
          <p:spPr>
            <a:xfrm rot="20008800" flipH="1">
              <a:off x="890640" y="-181080"/>
              <a:ext cx="504000" cy="125460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1209" name="CustomShape 11"/>
            <p:cNvSpPr/>
            <p:nvPr/>
          </p:nvSpPr>
          <p:spPr>
            <a:xfrm rot="20008800" flipH="1">
              <a:off x="1816920" y="-88200"/>
              <a:ext cx="229320" cy="57132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1210" name="CustomShape 12"/>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scrgbClr r="0" g="0" b="0"/>
            </a:lnRef>
            <a:fillRef idx="0">
              <a:scrgbClr r="0" g="0" b="0"/>
            </a:fillRef>
            <a:effectRef idx="0">
              <a:scrgbClr r="0" g="0" b="0"/>
            </a:effectRef>
            <a:fontRef idx="minor"/>
          </p:style>
        </p:sp>
      </p:grpSp>
      <p:sp>
        <p:nvSpPr>
          <p:cNvPr id="1211" name="PlaceHolder 13"/>
          <p:cNvSpPr>
            <a:spLocks noGrp="1"/>
          </p:cNvSpPr>
          <p:nvPr>
            <p:ph type="title"/>
          </p:nvPr>
        </p:nvSpPr>
        <p:spPr>
          <a:xfrm>
            <a:off x="1031400" y="1149840"/>
            <a:ext cx="6320520" cy="6804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1212" name="PlaceHolder 14"/>
          <p:cNvSpPr>
            <a:spLocks noGrp="1"/>
          </p:cNvSpPr>
          <p:nvPr>
            <p:ph type="body"/>
          </p:nvPr>
        </p:nvSpPr>
        <p:spPr>
          <a:xfrm>
            <a:off x="103140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213" name="PlaceHolder 15"/>
          <p:cNvSpPr>
            <a:spLocks noGrp="1"/>
          </p:cNvSpPr>
          <p:nvPr>
            <p:ph type="body"/>
          </p:nvPr>
        </p:nvSpPr>
        <p:spPr>
          <a:xfrm>
            <a:off x="317340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214" name="PlaceHolder 16"/>
          <p:cNvSpPr>
            <a:spLocks noGrp="1"/>
          </p:cNvSpPr>
          <p:nvPr>
            <p:ph type="body"/>
          </p:nvPr>
        </p:nvSpPr>
        <p:spPr>
          <a:xfrm>
            <a:off x="531504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215" name="PlaceHolder 17"/>
          <p:cNvSpPr>
            <a:spLocks noGrp="1"/>
          </p:cNvSpPr>
          <p:nvPr>
            <p:ph type="sldNum"/>
          </p:nvPr>
        </p:nvSpPr>
        <p:spPr>
          <a:xfrm>
            <a:off x="8556840" y="0"/>
            <a:ext cx="548280" cy="393120"/>
          </a:xfrm>
          <a:prstGeom prst="rect">
            <a:avLst/>
          </a:prstGeom>
        </p:spPr>
        <p:txBody>
          <a:bodyPr tIns="91440" bIns="91440"/>
          <a:lstStyle/>
          <a:p>
            <a:pPr algn="r">
              <a:lnSpc>
                <a:spcPct val="100000"/>
              </a:lnSpc>
            </a:pPr>
            <a:fld id="{B42AFE17-CE38-496C-BFFD-4EBFA230CE47}" type="slidenum">
              <a:rPr lang="en-US" sz="1300" b="0" strike="noStrike" spc="-1">
                <a:solidFill>
                  <a:srgbClr val="4BB5D9"/>
                </a:solidFill>
                <a:latin typeface="Roboto Condensed"/>
                <a:ea typeface="Roboto Condensed"/>
              </a:rPr>
              <a:t>‹#›</a:t>
            </a:fld>
            <a:endParaRPr lang="en-US" sz="13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948" r:id="rId1"/>
    <p:sldLayoutId id="2147483949" r:id="rId2"/>
    <p:sldLayoutId id="2147483950" r:id="rId3"/>
    <p:sldLayoutId id="2147483951" r:id="rId4"/>
    <p:sldLayoutId id="2147483952" r:id="rId5"/>
    <p:sldLayoutId id="2147483953" r:id="rId6"/>
    <p:sldLayoutId id="2147483954" r:id="rId7"/>
    <p:sldLayoutId id="2147483955" r:id="rId8"/>
    <p:sldLayoutId id="2147483956" r:id="rId9"/>
    <p:sldLayoutId id="2147483957" r:id="rId10"/>
    <p:sldLayoutId id="2147483958" r:id="rId11"/>
    <p:sldLayoutId id="2147483959"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grpSp>
        <p:nvGrpSpPr>
          <p:cNvPr id="50" name="Group 1"/>
          <p:cNvGrpSpPr/>
          <p:nvPr/>
        </p:nvGrpSpPr>
        <p:grpSpPr>
          <a:xfrm>
            <a:off x="6172560" y="2656080"/>
            <a:ext cx="2971080" cy="2886120"/>
            <a:chOff x="6172560" y="2656080"/>
            <a:chExt cx="2971080" cy="2886120"/>
          </a:xfrm>
        </p:grpSpPr>
        <p:sp>
          <p:nvSpPr>
            <p:cNvPr id="51" name="CustomShape 2"/>
            <p:cNvSpPr/>
            <p:nvPr/>
          </p:nvSpPr>
          <p:spPr>
            <a:xfrm rot="9208200" flipH="1">
              <a:off x="6704640" y="4110840"/>
              <a:ext cx="483840" cy="120348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52" name="CustomShape 3"/>
            <p:cNvSpPr/>
            <p:nvPr/>
          </p:nvSpPr>
          <p:spPr>
            <a:xfrm rot="9208200" flipH="1">
              <a:off x="7804080" y="3278880"/>
              <a:ext cx="877320" cy="21819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53" name="CustomShape 4"/>
            <p:cNvSpPr/>
            <p:nvPr/>
          </p:nvSpPr>
          <p:spPr>
            <a:xfrm rot="9208200" flipH="1">
              <a:off x="7481520" y="4277520"/>
              <a:ext cx="408600" cy="101592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54" name="CustomShape 5"/>
            <p:cNvSpPr/>
            <p:nvPr/>
          </p:nvSpPr>
          <p:spPr>
            <a:xfrm rot="9208200" flipH="1">
              <a:off x="6287760" y="4657320"/>
              <a:ext cx="229320" cy="571320"/>
            </a:xfrm>
            <a:prstGeom prst="flowChartManualInput">
              <a:avLst/>
            </a:prstGeom>
            <a:solidFill>
              <a:srgbClr val="FFFFFF"/>
            </a:solidFill>
            <a:ln>
              <a:noFill/>
            </a:ln>
          </p:spPr>
          <p:style>
            <a:lnRef idx="0">
              <a:scrgbClr r="0" g="0" b="0"/>
            </a:lnRef>
            <a:fillRef idx="0">
              <a:scrgbClr r="0" g="0" b="0"/>
            </a:fillRef>
            <a:effectRef idx="0">
              <a:scrgbClr r="0" g="0" b="0"/>
            </a:effectRef>
            <a:fontRef idx="minor"/>
          </p:style>
        </p:sp>
        <p:sp>
          <p:nvSpPr>
            <p:cNvPr id="55" name="CustomShape 6"/>
            <p:cNvSpPr/>
            <p:nvPr/>
          </p:nvSpPr>
          <p:spPr>
            <a:xfrm>
              <a:off x="8289360" y="2656080"/>
              <a:ext cx="854280" cy="1928880"/>
            </a:xfrm>
            <a:custGeom>
              <a:avLst/>
              <a:gdLst/>
              <a:ahLst/>
              <a:cxnLst/>
              <a:rect l="l" t="t" r="r" b="b"/>
              <a:pathLst>
                <a:path w="37596" h="84860">
                  <a:moveTo>
                    <a:pt x="19066" y="0"/>
                  </a:moveTo>
                  <a:lnTo>
                    <a:pt x="0" y="9130"/>
                  </a:lnTo>
                  <a:lnTo>
                    <a:pt x="37596" y="84860"/>
                  </a:lnTo>
                  <a:lnTo>
                    <a:pt x="37596" y="37328"/>
                  </a:lnTo>
                  <a:close/>
                </a:path>
              </a:pathLst>
            </a:custGeom>
            <a:solidFill>
              <a:srgbClr val="FFFFFF"/>
            </a:solidFill>
            <a:ln>
              <a:noFill/>
            </a:ln>
          </p:spPr>
          <p:style>
            <a:lnRef idx="0">
              <a:scrgbClr r="0" g="0" b="0"/>
            </a:lnRef>
            <a:fillRef idx="0">
              <a:scrgbClr r="0" g="0" b="0"/>
            </a:fillRef>
            <a:effectRef idx="0">
              <a:scrgbClr r="0" g="0" b="0"/>
            </a:effectRef>
            <a:fontRef idx="minor"/>
          </p:style>
        </p:sp>
      </p:grpSp>
      <p:grpSp>
        <p:nvGrpSpPr>
          <p:cNvPr id="56" name="Group 7"/>
          <p:cNvGrpSpPr/>
          <p:nvPr/>
        </p:nvGrpSpPr>
        <p:grpSpPr>
          <a:xfrm>
            <a:off x="360" y="-227880"/>
            <a:ext cx="2161440" cy="1347840"/>
            <a:chOff x="360" y="-227880"/>
            <a:chExt cx="2161440" cy="1347840"/>
          </a:xfrm>
        </p:grpSpPr>
        <p:sp>
          <p:nvSpPr>
            <p:cNvPr id="57" name="CustomShape 8"/>
            <p:cNvSpPr/>
            <p:nvPr/>
          </p:nvSpPr>
          <p:spPr>
            <a:xfrm rot="20008800" flipH="1">
              <a:off x="1359720" y="-75240"/>
              <a:ext cx="204840" cy="509760"/>
            </a:xfrm>
            <a:prstGeom prst="flowChartManualInput">
              <a:avLst/>
            </a:prstGeom>
            <a:solidFill>
              <a:srgbClr val="FFFFFF"/>
            </a:solidFill>
            <a:ln>
              <a:noFill/>
            </a:ln>
          </p:spPr>
          <p:style>
            <a:lnRef idx="0">
              <a:scrgbClr r="0" g="0" b="0"/>
            </a:lnRef>
            <a:fillRef idx="0">
              <a:scrgbClr r="0" g="0" b="0"/>
            </a:fillRef>
            <a:effectRef idx="0">
              <a:scrgbClr r="0" g="0" b="0"/>
            </a:effectRef>
            <a:fontRef idx="minor"/>
          </p:style>
        </p:sp>
        <p:sp>
          <p:nvSpPr>
            <p:cNvPr id="58" name="CustomShape 9"/>
            <p:cNvSpPr/>
            <p:nvPr/>
          </p:nvSpPr>
          <p:spPr>
            <a:xfrm rot="20008800" flipH="1">
              <a:off x="239400" y="-163800"/>
              <a:ext cx="434520" cy="108072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59" name="CustomShape 10"/>
            <p:cNvSpPr/>
            <p:nvPr/>
          </p:nvSpPr>
          <p:spPr>
            <a:xfrm rot="20008800" flipH="1">
              <a:off x="890640" y="-181080"/>
              <a:ext cx="504000" cy="125460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60" name="CustomShape 11"/>
            <p:cNvSpPr/>
            <p:nvPr/>
          </p:nvSpPr>
          <p:spPr>
            <a:xfrm rot="20008800" flipH="1">
              <a:off x="1816920" y="-88200"/>
              <a:ext cx="229320" cy="57132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61" name="CustomShape 12"/>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81D1EC"/>
            </a:solidFill>
            <a:ln>
              <a:noFill/>
            </a:ln>
          </p:spPr>
          <p:style>
            <a:lnRef idx="0">
              <a:scrgbClr r="0" g="0" b="0"/>
            </a:lnRef>
            <a:fillRef idx="0">
              <a:scrgbClr r="0" g="0" b="0"/>
            </a:fillRef>
            <a:effectRef idx="0">
              <a:scrgbClr r="0" g="0" b="0"/>
            </a:effectRef>
            <a:fontRef idx="minor"/>
          </p:style>
        </p:sp>
      </p:grpSp>
      <p:sp>
        <p:nvSpPr>
          <p:cNvPr id="62" name="PlaceHolder 13"/>
          <p:cNvSpPr>
            <a:spLocks noGrp="1"/>
          </p:cNvSpPr>
          <p:nvPr>
            <p:ph type="title"/>
          </p:nvPr>
        </p:nvSpPr>
        <p:spPr>
          <a:xfrm>
            <a:off x="685800" y="2421720"/>
            <a:ext cx="5074200" cy="115956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63" name="PlaceHolder 14"/>
          <p:cNvSpPr>
            <a:spLocks noGrp="1"/>
          </p:cNvSpPr>
          <p:nvPr>
            <p:ph type="sldNum"/>
          </p:nvPr>
        </p:nvSpPr>
        <p:spPr>
          <a:xfrm>
            <a:off x="8556840" y="0"/>
            <a:ext cx="548280" cy="393120"/>
          </a:xfrm>
          <a:prstGeom prst="rect">
            <a:avLst/>
          </a:prstGeom>
        </p:spPr>
        <p:txBody>
          <a:bodyPr tIns="91440" bIns="91440"/>
          <a:lstStyle/>
          <a:p>
            <a:pPr algn="r">
              <a:lnSpc>
                <a:spcPct val="100000"/>
              </a:lnSpc>
            </a:pPr>
            <a:fld id="{EFF1C154-E891-48B2-A5F9-0215521C3A80}" type="slidenum">
              <a:rPr lang="en-US" sz="1300" b="0" strike="noStrike" spc="-1">
                <a:solidFill>
                  <a:srgbClr val="FFFFFF"/>
                </a:solidFill>
                <a:latin typeface="Roboto Condensed"/>
                <a:ea typeface="Roboto Condensed"/>
              </a:rPr>
              <a:t>‹#›</a:t>
            </a:fld>
            <a:endParaRPr lang="en-US" sz="1300" b="0" strike="noStrike" spc="-1">
              <a:latin typeface="Times New Roman"/>
            </a:endParaRPr>
          </a:p>
        </p:txBody>
      </p:sp>
      <p:sp>
        <p:nvSpPr>
          <p:cNvPr id="64" name="PlaceHolder 1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grpSp>
        <p:nvGrpSpPr>
          <p:cNvPr id="1616" name="Group 1"/>
          <p:cNvGrpSpPr/>
          <p:nvPr/>
        </p:nvGrpSpPr>
        <p:grpSpPr>
          <a:xfrm>
            <a:off x="6172560" y="2656080"/>
            <a:ext cx="2971080" cy="2886120"/>
            <a:chOff x="6172560" y="2656080"/>
            <a:chExt cx="2971080" cy="2886120"/>
          </a:xfrm>
        </p:grpSpPr>
        <p:sp>
          <p:nvSpPr>
            <p:cNvPr id="1617" name="CustomShape 2"/>
            <p:cNvSpPr/>
            <p:nvPr/>
          </p:nvSpPr>
          <p:spPr>
            <a:xfrm rot="9208200" flipH="1">
              <a:off x="6704640" y="4110840"/>
              <a:ext cx="483840" cy="120348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1618" name="CustomShape 3"/>
            <p:cNvSpPr/>
            <p:nvPr/>
          </p:nvSpPr>
          <p:spPr>
            <a:xfrm rot="9208200" flipH="1">
              <a:off x="7804080" y="3278880"/>
              <a:ext cx="877320" cy="21819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1619" name="CustomShape 4"/>
            <p:cNvSpPr/>
            <p:nvPr/>
          </p:nvSpPr>
          <p:spPr>
            <a:xfrm rot="9208200" flipH="1">
              <a:off x="7481520" y="4277520"/>
              <a:ext cx="408600" cy="101592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1620" name="CustomShape 5"/>
            <p:cNvSpPr/>
            <p:nvPr/>
          </p:nvSpPr>
          <p:spPr>
            <a:xfrm rot="9208200" flipH="1">
              <a:off x="6287760" y="4657320"/>
              <a:ext cx="229320" cy="571320"/>
            </a:xfrm>
            <a:prstGeom prst="flowChartManualInput">
              <a:avLst/>
            </a:prstGeom>
            <a:solidFill>
              <a:srgbClr val="FFFFFF"/>
            </a:solidFill>
            <a:ln>
              <a:noFill/>
            </a:ln>
          </p:spPr>
          <p:style>
            <a:lnRef idx="0">
              <a:scrgbClr r="0" g="0" b="0"/>
            </a:lnRef>
            <a:fillRef idx="0">
              <a:scrgbClr r="0" g="0" b="0"/>
            </a:fillRef>
            <a:effectRef idx="0">
              <a:scrgbClr r="0" g="0" b="0"/>
            </a:effectRef>
            <a:fontRef idx="minor"/>
          </p:style>
        </p:sp>
        <p:sp>
          <p:nvSpPr>
            <p:cNvPr id="1621" name="CustomShape 6"/>
            <p:cNvSpPr/>
            <p:nvPr/>
          </p:nvSpPr>
          <p:spPr>
            <a:xfrm>
              <a:off x="8289360" y="2656080"/>
              <a:ext cx="854280" cy="1928880"/>
            </a:xfrm>
            <a:custGeom>
              <a:avLst/>
              <a:gdLst/>
              <a:ahLst/>
              <a:cxnLst/>
              <a:rect l="l" t="t" r="r" b="b"/>
              <a:pathLst>
                <a:path w="37596" h="84860">
                  <a:moveTo>
                    <a:pt x="19066" y="0"/>
                  </a:moveTo>
                  <a:lnTo>
                    <a:pt x="0" y="9130"/>
                  </a:lnTo>
                  <a:lnTo>
                    <a:pt x="37596" y="84860"/>
                  </a:lnTo>
                  <a:lnTo>
                    <a:pt x="37596" y="37328"/>
                  </a:lnTo>
                  <a:close/>
                </a:path>
              </a:pathLst>
            </a:custGeom>
            <a:solidFill>
              <a:srgbClr val="FFFFFF"/>
            </a:solidFill>
            <a:ln>
              <a:noFill/>
            </a:ln>
          </p:spPr>
          <p:style>
            <a:lnRef idx="0">
              <a:scrgbClr r="0" g="0" b="0"/>
            </a:lnRef>
            <a:fillRef idx="0">
              <a:scrgbClr r="0" g="0" b="0"/>
            </a:fillRef>
            <a:effectRef idx="0">
              <a:scrgbClr r="0" g="0" b="0"/>
            </a:effectRef>
            <a:fontRef idx="minor"/>
          </p:style>
        </p:sp>
      </p:grpSp>
      <p:grpSp>
        <p:nvGrpSpPr>
          <p:cNvPr id="1622" name="Group 7"/>
          <p:cNvGrpSpPr/>
          <p:nvPr/>
        </p:nvGrpSpPr>
        <p:grpSpPr>
          <a:xfrm>
            <a:off x="360" y="-227880"/>
            <a:ext cx="2161440" cy="1347840"/>
            <a:chOff x="360" y="-227880"/>
            <a:chExt cx="2161440" cy="1347840"/>
          </a:xfrm>
        </p:grpSpPr>
        <p:sp>
          <p:nvSpPr>
            <p:cNvPr id="1623" name="CustomShape 8"/>
            <p:cNvSpPr/>
            <p:nvPr/>
          </p:nvSpPr>
          <p:spPr>
            <a:xfrm rot="20008800" flipH="1">
              <a:off x="1359720" y="-75240"/>
              <a:ext cx="204840" cy="509760"/>
            </a:xfrm>
            <a:prstGeom prst="flowChartManualInput">
              <a:avLst/>
            </a:prstGeom>
            <a:solidFill>
              <a:srgbClr val="FFFFFF"/>
            </a:solidFill>
            <a:ln>
              <a:noFill/>
            </a:ln>
          </p:spPr>
          <p:style>
            <a:lnRef idx="0">
              <a:scrgbClr r="0" g="0" b="0"/>
            </a:lnRef>
            <a:fillRef idx="0">
              <a:scrgbClr r="0" g="0" b="0"/>
            </a:fillRef>
            <a:effectRef idx="0">
              <a:scrgbClr r="0" g="0" b="0"/>
            </a:effectRef>
            <a:fontRef idx="minor"/>
          </p:style>
        </p:sp>
        <p:sp>
          <p:nvSpPr>
            <p:cNvPr id="1624" name="CustomShape 9"/>
            <p:cNvSpPr/>
            <p:nvPr/>
          </p:nvSpPr>
          <p:spPr>
            <a:xfrm rot="20008800" flipH="1">
              <a:off x="239400" y="-163800"/>
              <a:ext cx="434520" cy="108072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1625" name="CustomShape 10"/>
            <p:cNvSpPr/>
            <p:nvPr/>
          </p:nvSpPr>
          <p:spPr>
            <a:xfrm rot="20008800" flipH="1">
              <a:off x="890640" y="-181080"/>
              <a:ext cx="504000" cy="125460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1626" name="CustomShape 11"/>
            <p:cNvSpPr/>
            <p:nvPr/>
          </p:nvSpPr>
          <p:spPr>
            <a:xfrm rot="20008800" flipH="1">
              <a:off x="1816920" y="-88200"/>
              <a:ext cx="229320" cy="57132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1627" name="CustomShape 12"/>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81D1EC"/>
            </a:solidFill>
            <a:ln>
              <a:noFill/>
            </a:ln>
          </p:spPr>
          <p:style>
            <a:lnRef idx="0">
              <a:scrgbClr r="0" g="0" b="0"/>
            </a:lnRef>
            <a:fillRef idx="0">
              <a:scrgbClr r="0" g="0" b="0"/>
            </a:fillRef>
            <a:effectRef idx="0">
              <a:scrgbClr r="0" g="0" b="0"/>
            </a:effectRef>
            <a:fontRef idx="minor"/>
          </p:style>
        </p:sp>
      </p:grpSp>
      <p:sp>
        <p:nvSpPr>
          <p:cNvPr id="1628" name="PlaceHolder 13"/>
          <p:cNvSpPr>
            <a:spLocks noGrp="1"/>
          </p:cNvSpPr>
          <p:nvPr>
            <p:ph type="title"/>
          </p:nvPr>
        </p:nvSpPr>
        <p:spPr>
          <a:xfrm>
            <a:off x="685800" y="2421720"/>
            <a:ext cx="5074200" cy="115956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1629" name="PlaceHolder 14"/>
          <p:cNvSpPr>
            <a:spLocks noGrp="1"/>
          </p:cNvSpPr>
          <p:nvPr>
            <p:ph type="sldNum"/>
          </p:nvPr>
        </p:nvSpPr>
        <p:spPr>
          <a:xfrm>
            <a:off x="8556840" y="0"/>
            <a:ext cx="548280" cy="393120"/>
          </a:xfrm>
          <a:prstGeom prst="rect">
            <a:avLst/>
          </a:prstGeom>
        </p:spPr>
        <p:txBody>
          <a:bodyPr tIns="91440" bIns="91440"/>
          <a:lstStyle/>
          <a:p>
            <a:pPr algn="r">
              <a:lnSpc>
                <a:spcPct val="100000"/>
              </a:lnSpc>
            </a:pPr>
            <a:fld id="{7C741753-E57A-449D-88E6-00646BCE6C41}" type="slidenum">
              <a:rPr lang="en-US" sz="1300" b="0" strike="noStrike" spc="-1">
                <a:solidFill>
                  <a:srgbClr val="FFFFFF"/>
                </a:solidFill>
                <a:latin typeface="Roboto Condensed"/>
                <a:ea typeface="Roboto Condensed"/>
              </a:rPr>
              <a:t>‹#›</a:t>
            </a:fld>
            <a:endParaRPr lang="en-US" sz="1300" b="0" strike="noStrike" spc="-1">
              <a:latin typeface="Times New Roman"/>
            </a:endParaRPr>
          </a:p>
        </p:txBody>
      </p:sp>
      <p:sp>
        <p:nvSpPr>
          <p:cNvPr id="1630" name="PlaceHolder 1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667" name="Group 1"/>
          <p:cNvGrpSpPr/>
          <p:nvPr/>
        </p:nvGrpSpPr>
        <p:grpSpPr>
          <a:xfrm>
            <a:off x="6172560" y="2656080"/>
            <a:ext cx="2971080" cy="2886120"/>
            <a:chOff x="6172560" y="2656080"/>
            <a:chExt cx="2971080" cy="2886120"/>
          </a:xfrm>
        </p:grpSpPr>
        <p:sp>
          <p:nvSpPr>
            <p:cNvPr id="1668" name="CustomShape 2"/>
            <p:cNvSpPr/>
            <p:nvPr/>
          </p:nvSpPr>
          <p:spPr>
            <a:xfrm rot="9208200" flipH="1">
              <a:off x="6704640" y="4110840"/>
              <a:ext cx="483840" cy="120348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1669" name="CustomShape 3"/>
            <p:cNvSpPr/>
            <p:nvPr/>
          </p:nvSpPr>
          <p:spPr>
            <a:xfrm rot="9208200" flipH="1">
              <a:off x="7804080" y="3278880"/>
              <a:ext cx="877320" cy="218196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1670" name="CustomShape 4"/>
            <p:cNvSpPr/>
            <p:nvPr/>
          </p:nvSpPr>
          <p:spPr>
            <a:xfrm rot="9208200" flipH="1">
              <a:off x="7481520" y="4277520"/>
              <a:ext cx="408600" cy="10159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1671" name="CustomShape 5"/>
            <p:cNvSpPr/>
            <p:nvPr/>
          </p:nvSpPr>
          <p:spPr>
            <a:xfrm rot="9208200" flipH="1">
              <a:off x="6287760" y="4657320"/>
              <a:ext cx="229320" cy="57132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1672" name="CustomShape 6"/>
            <p:cNvSpPr/>
            <p:nvPr/>
          </p:nvSpPr>
          <p:spPr>
            <a:xfrm>
              <a:off x="8289360" y="2656080"/>
              <a:ext cx="854280" cy="1928880"/>
            </a:xfrm>
            <a:custGeom>
              <a:avLst/>
              <a:gdLst/>
              <a:ahLst/>
              <a:cxn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scrgbClr r="0" g="0" b="0"/>
            </a:lnRef>
            <a:fillRef idx="0">
              <a:scrgbClr r="0" g="0" b="0"/>
            </a:fillRef>
            <a:effectRef idx="0">
              <a:scrgbClr r="0" g="0" b="0"/>
            </a:effectRef>
            <a:fontRef idx="minor"/>
          </p:style>
        </p:sp>
      </p:grpSp>
      <p:grpSp>
        <p:nvGrpSpPr>
          <p:cNvPr id="1673" name="Group 7"/>
          <p:cNvGrpSpPr/>
          <p:nvPr/>
        </p:nvGrpSpPr>
        <p:grpSpPr>
          <a:xfrm>
            <a:off x="360" y="-227880"/>
            <a:ext cx="2161440" cy="1347840"/>
            <a:chOff x="360" y="-227880"/>
            <a:chExt cx="2161440" cy="1347840"/>
          </a:xfrm>
        </p:grpSpPr>
        <p:sp>
          <p:nvSpPr>
            <p:cNvPr id="1674" name="CustomShape 8"/>
            <p:cNvSpPr/>
            <p:nvPr/>
          </p:nvSpPr>
          <p:spPr>
            <a:xfrm rot="20008800" flipH="1">
              <a:off x="1359720" y="-75240"/>
              <a:ext cx="204840" cy="5097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1675" name="CustomShape 9"/>
            <p:cNvSpPr/>
            <p:nvPr/>
          </p:nvSpPr>
          <p:spPr>
            <a:xfrm rot="20008800" flipH="1">
              <a:off x="239400" y="-163800"/>
              <a:ext cx="434520" cy="10807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1676" name="CustomShape 10"/>
            <p:cNvSpPr/>
            <p:nvPr/>
          </p:nvSpPr>
          <p:spPr>
            <a:xfrm rot="20008800" flipH="1">
              <a:off x="890640" y="-181080"/>
              <a:ext cx="504000" cy="125460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1677" name="CustomShape 11"/>
            <p:cNvSpPr/>
            <p:nvPr/>
          </p:nvSpPr>
          <p:spPr>
            <a:xfrm rot="20008800" flipH="1">
              <a:off x="1816920" y="-88200"/>
              <a:ext cx="229320" cy="57132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1678" name="CustomShape 12"/>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scrgbClr r="0" g="0" b="0"/>
            </a:lnRef>
            <a:fillRef idx="0">
              <a:scrgbClr r="0" g="0" b="0"/>
            </a:fillRef>
            <a:effectRef idx="0">
              <a:scrgbClr r="0" g="0" b="0"/>
            </a:effectRef>
            <a:fontRef idx="minor"/>
          </p:style>
        </p:sp>
      </p:grpSp>
      <p:sp>
        <p:nvSpPr>
          <p:cNvPr id="1679" name="PlaceHolder 13"/>
          <p:cNvSpPr>
            <a:spLocks noGrp="1"/>
          </p:cNvSpPr>
          <p:nvPr>
            <p:ph type="title"/>
          </p:nvPr>
        </p:nvSpPr>
        <p:spPr>
          <a:xfrm>
            <a:off x="1031400" y="1149840"/>
            <a:ext cx="5760000" cy="6804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1680" name="PlaceHolder 14"/>
          <p:cNvSpPr>
            <a:spLocks noGrp="1"/>
          </p:cNvSpPr>
          <p:nvPr>
            <p:ph type="body"/>
          </p:nvPr>
        </p:nvSpPr>
        <p:spPr>
          <a:xfrm>
            <a:off x="1031400" y="1860840"/>
            <a:ext cx="2795760" cy="30643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681" name="PlaceHolder 15"/>
          <p:cNvSpPr>
            <a:spLocks noGrp="1"/>
          </p:cNvSpPr>
          <p:nvPr>
            <p:ph type="body"/>
          </p:nvPr>
        </p:nvSpPr>
        <p:spPr>
          <a:xfrm>
            <a:off x="3995640" y="1860840"/>
            <a:ext cx="2795760" cy="30643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682" name="PlaceHolder 16"/>
          <p:cNvSpPr>
            <a:spLocks noGrp="1"/>
          </p:cNvSpPr>
          <p:nvPr>
            <p:ph type="sldNum"/>
          </p:nvPr>
        </p:nvSpPr>
        <p:spPr>
          <a:xfrm>
            <a:off x="8556840" y="0"/>
            <a:ext cx="548280" cy="393120"/>
          </a:xfrm>
          <a:prstGeom prst="rect">
            <a:avLst/>
          </a:prstGeom>
        </p:spPr>
        <p:txBody>
          <a:bodyPr tIns="91440" bIns="91440"/>
          <a:lstStyle/>
          <a:p>
            <a:pPr algn="r">
              <a:lnSpc>
                <a:spcPct val="100000"/>
              </a:lnSpc>
            </a:pPr>
            <a:fld id="{708F272B-F12F-4758-97B3-4C322C50D2F2}" type="slidenum">
              <a:rPr lang="en-US" sz="1300" b="0" strike="noStrike" spc="-1">
                <a:solidFill>
                  <a:srgbClr val="4BB5D9"/>
                </a:solidFill>
                <a:latin typeface="Roboto Condensed"/>
                <a:ea typeface="Roboto Condensed"/>
              </a:rPr>
              <a:t>‹#›</a:t>
            </a:fld>
            <a:endParaRPr lang="en-US" sz="13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4065" r:id="rId1"/>
    <p:sldLayoutId id="2147484066" r:id="rId2"/>
    <p:sldLayoutId id="2147484067" r:id="rId3"/>
    <p:sldLayoutId id="2147484068" r:id="rId4"/>
    <p:sldLayoutId id="2147484069" r:id="rId5"/>
    <p:sldLayoutId id="2147484070" r:id="rId6"/>
    <p:sldLayoutId id="2147484071" r:id="rId7"/>
    <p:sldLayoutId id="2147484072" r:id="rId8"/>
    <p:sldLayoutId id="2147484073" r:id="rId9"/>
    <p:sldLayoutId id="2147484074" r:id="rId10"/>
    <p:sldLayoutId id="2147484075" r:id="rId11"/>
    <p:sldLayoutId id="2147484076"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1" name="Group 1"/>
          <p:cNvGrpSpPr/>
          <p:nvPr/>
        </p:nvGrpSpPr>
        <p:grpSpPr>
          <a:xfrm>
            <a:off x="6172560" y="2656080"/>
            <a:ext cx="2971080" cy="2886120"/>
            <a:chOff x="6172560" y="2656080"/>
            <a:chExt cx="2971080" cy="2886120"/>
          </a:xfrm>
        </p:grpSpPr>
        <p:sp>
          <p:nvSpPr>
            <p:cNvPr id="102" name="CustomShape 2"/>
            <p:cNvSpPr/>
            <p:nvPr/>
          </p:nvSpPr>
          <p:spPr>
            <a:xfrm rot="9208200" flipH="1">
              <a:off x="6704640" y="4110840"/>
              <a:ext cx="483840" cy="120348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103" name="CustomShape 3"/>
            <p:cNvSpPr/>
            <p:nvPr/>
          </p:nvSpPr>
          <p:spPr>
            <a:xfrm rot="9208200" flipH="1">
              <a:off x="7804080" y="3278880"/>
              <a:ext cx="877320" cy="218196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104" name="CustomShape 4"/>
            <p:cNvSpPr/>
            <p:nvPr/>
          </p:nvSpPr>
          <p:spPr>
            <a:xfrm rot="9208200" flipH="1">
              <a:off x="7481520" y="4277520"/>
              <a:ext cx="408600" cy="10159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105" name="CustomShape 5"/>
            <p:cNvSpPr/>
            <p:nvPr/>
          </p:nvSpPr>
          <p:spPr>
            <a:xfrm rot="9208200" flipH="1">
              <a:off x="6287760" y="4657320"/>
              <a:ext cx="229320" cy="57132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106" name="CustomShape 6"/>
            <p:cNvSpPr/>
            <p:nvPr/>
          </p:nvSpPr>
          <p:spPr>
            <a:xfrm>
              <a:off x="8289360" y="2656080"/>
              <a:ext cx="854280" cy="1928880"/>
            </a:xfrm>
            <a:custGeom>
              <a:avLst/>
              <a:gdLst/>
              <a:ahLst/>
              <a:cxn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scrgbClr r="0" g="0" b="0"/>
            </a:lnRef>
            <a:fillRef idx="0">
              <a:scrgbClr r="0" g="0" b="0"/>
            </a:fillRef>
            <a:effectRef idx="0">
              <a:scrgbClr r="0" g="0" b="0"/>
            </a:effectRef>
            <a:fontRef idx="minor"/>
          </p:style>
        </p:sp>
      </p:grpSp>
      <p:grpSp>
        <p:nvGrpSpPr>
          <p:cNvPr id="107" name="Group 7"/>
          <p:cNvGrpSpPr/>
          <p:nvPr/>
        </p:nvGrpSpPr>
        <p:grpSpPr>
          <a:xfrm>
            <a:off x="360" y="-227880"/>
            <a:ext cx="2161440" cy="1347840"/>
            <a:chOff x="360" y="-227880"/>
            <a:chExt cx="2161440" cy="1347840"/>
          </a:xfrm>
        </p:grpSpPr>
        <p:sp>
          <p:nvSpPr>
            <p:cNvPr id="108" name="CustomShape 8"/>
            <p:cNvSpPr/>
            <p:nvPr/>
          </p:nvSpPr>
          <p:spPr>
            <a:xfrm rot="20008800" flipH="1">
              <a:off x="1359720" y="-75240"/>
              <a:ext cx="204840" cy="5097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109" name="CustomShape 9"/>
            <p:cNvSpPr/>
            <p:nvPr/>
          </p:nvSpPr>
          <p:spPr>
            <a:xfrm rot="20008800" flipH="1">
              <a:off x="239400" y="-163800"/>
              <a:ext cx="434520" cy="10807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110" name="CustomShape 10"/>
            <p:cNvSpPr/>
            <p:nvPr/>
          </p:nvSpPr>
          <p:spPr>
            <a:xfrm rot="20008800" flipH="1">
              <a:off x="890640" y="-181080"/>
              <a:ext cx="504000" cy="125460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111" name="CustomShape 11"/>
            <p:cNvSpPr/>
            <p:nvPr/>
          </p:nvSpPr>
          <p:spPr>
            <a:xfrm rot="20008800" flipH="1">
              <a:off x="1816920" y="-88200"/>
              <a:ext cx="229320" cy="57132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112" name="CustomShape 12"/>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scrgbClr r="0" g="0" b="0"/>
            </a:lnRef>
            <a:fillRef idx="0">
              <a:scrgbClr r="0" g="0" b="0"/>
            </a:fillRef>
            <a:effectRef idx="0">
              <a:scrgbClr r="0" g="0" b="0"/>
            </a:effectRef>
            <a:fontRef idx="minor"/>
          </p:style>
        </p:sp>
      </p:grpSp>
      <p:sp>
        <p:nvSpPr>
          <p:cNvPr id="113" name="PlaceHolder 13"/>
          <p:cNvSpPr>
            <a:spLocks noGrp="1"/>
          </p:cNvSpPr>
          <p:nvPr>
            <p:ph type="title"/>
          </p:nvPr>
        </p:nvSpPr>
        <p:spPr>
          <a:xfrm>
            <a:off x="1031400" y="1149840"/>
            <a:ext cx="5760000" cy="6804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114" name="PlaceHolder 14"/>
          <p:cNvSpPr>
            <a:spLocks noGrp="1"/>
          </p:cNvSpPr>
          <p:nvPr>
            <p:ph type="body"/>
          </p:nvPr>
        </p:nvSpPr>
        <p:spPr>
          <a:xfrm>
            <a:off x="1031400" y="1860840"/>
            <a:ext cx="2795760" cy="30643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15" name="PlaceHolder 15"/>
          <p:cNvSpPr>
            <a:spLocks noGrp="1"/>
          </p:cNvSpPr>
          <p:nvPr>
            <p:ph type="body"/>
          </p:nvPr>
        </p:nvSpPr>
        <p:spPr>
          <a:xfrm>
            <a:off x="3995640" y="1860840"/>
            <a:ext cx="2795760" cy="30643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116" name="PlaceHolder 16"/>
          <p:cNvSpPr>
            <a:spLocks noGrp="1"/>
          </p:cNvSpPr>
          <p:nvPr>
            <p:ph type="sldNum"/>
          </p:nvPr>
        </p:nvSpPr>
        <p:spPr>
          <a:xfrm>
            <a:off x="8556840" y="0"/>
            <a:ext cx="548280" cy="393120"/>
          </a:xfrm>
          <a:prstGeom prst="rect">
            <a:avLst/>
          </a:prstGeom>
        </p:spPr>
        <p:txBody>
          <a:bodyPr tIns="91440" bIns="91440"/>
          <a:lstStyle/>
          <a:p>
            <a:pPr algn="r">
              <a:lnSpc>
                <a:spcPct val="100000"/>
              </a:lnSpc>
            </a:pPr>
            <a:fld id="{57788926-92A0-4E8F-B86D-49B6F208934A}" type="slidenum">
              <a:rPr lang="en-US" sz="1300" b="0" strike="noStrike" spc="-1">
                <a:solidFill>
                  <a:srgbClr val="4BB5D9"/>
                </a:solidFill>
                <a:latin typeface="Roboto Condensed"/>
                <a:ea typeface="Roboto Condensed"/>
              </a:rPr>
              <a:t>‹#›</a:t>
            </a:fld>
            <a:endParaRPr lang="en-US" sz="13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53" name="Group 1"/>
          <p:cNvGrpSpPr/>
          <p:nvPr/>
        </p:nvGrpSpPr>
        <p:grpSpPr>
          <a:xfrm>
            <a:off x="6172560" y="2656080"/>
            <a:ext cx="2971080" cy="2886120"/>
            <a:chOff x="6172560" y="2656080"/>
            <a:chExt cx="2971080" cy="2886120"/>
          </a:xfrm>
        </p:grpSpPr>
        <p:sp>
          <p:nvSpPr>
            <p:cNvPr id="154" name="CustomShape 2"/>
            <p:cNvSpPr/>
            <p:nvPr/>
          </p:nvSpPr>
          <p:spPr>
            <a:xfrm rot="9208200" flipH="1">
              <a:off x="6704640" y="4110840"/>
              <a:ext cx="483840" cy="120348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155" name="CustomShape 3"/>
            <p:cNvSpPr/>
            <p:nvPr/>
          </p:nvSpPr>
          <p:spPr>
            <a:xfrm rot="9208200" flipH="1">
              <a:off x="7804080" y="3278880"/>
              <a:ext cx="877320" cy="218196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156" name="CustomShape 4"/>
            <p:cNvSpPr/>
            <p:nvPr/>
          </p:nvSpPr>
          <p:spPr>
            <a:xfrm rot="9208200" flipH="1">
              <a:off x="7481520" y="4277520"/>
              <a:ext cx="408600" cy="10159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157" name="CustomShape 5"/>
            <p:cNvSpPr/>
            <p:nvPr/>
          </p:nvSpPr>
          <p:spPr>
            <a:xfrm rot="9208200" flipH="1">
              <a:off x="6287760" y="4657320"/>
              <a:ext cx="229320" cy="57132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158" name="CustomShape 6"/>
            <p:cNvSpPr/>
            <p:nvPr/>
          </p:nvSpPr>
          <p:spPr>
            <a:xfrm>
              <a:off x="8289360" y="2656080"/>
              <a:ext cx="854280" cy="1928880"/>
            </a:xfrm>
            <a:custGeom>
              <a:avLst/>
              <a:gdLst/>
              <a:ahLst/>
              <a:cxn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scrgbClr r="0" g="0" b="0"/>
            </a:lnRef>
            <a:fillRef idx="0">
              <a:scrgbClr r="0" g="0" b="0"/>
            </a:fillRef>
            <a:effectRef idx="0">
              <a:scrgbClr r="0" g="0" b="0"/>
            </a:effectRef>
            <a:fontRef idx="minor"/>
          </p:style>
        </p:sp>
      </p:grpSp>
      <p:grpSp>
        <p:nvGrpSpPr>
          <p:cNvPr id="159" name="Group 7"/>
          <p:cNvGrpSpPr/>
          <p:nvPr/>
        </p:nvGrpSpPr>
        <p:grpSpPr>
          <a:xfrm>
            <a:off x="360" y="-227880"/>
            <a:ext cx="2161440" cy="1347840"/>
            <a:chOff x="360" y="-227880"/>
            <a:chExt cx="2161440" cy="1347840"/>
          </a:xfrm>
        </p:grpSpPr>
        <p:sp>
          <p:nvSpPr>
            <p:cNvPr id="160" name="CustomShape 8"/>
            <p:cNvSpPr/>
            <p:nvPr/>
          </p:nvSpPr>
          <p:spPr>
            <a:xfrm rot="20008800" flipH="1">
              <a:off x="1359720" y="-75240"/>
              <a:ext cx="204840" cy="5097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161" name="CustomShape 9"/>
            <p:cNvSpPr/>
            <p:nvPr/>
          </p:nvSpPr>
          <p:spPr>
            <a:xfrm rot="20008800" flipH="1">
              <a:off x="239400" y="-163800"/>
              <a:ext cx="434520" cy="10807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162" name="CustomShape 10"/>
            <p:cNvSpPr/>
            <p:nvPr/>
          </p:nvSpPr>
          <p:spPr>
            <a:xfrm rot="20008800" flipH="1">
              <a:off x="890640" y="-181080"/>
              <a:ext cx="504000" cy="125460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163" name="CustomShape 11"/>
            <p:cNvSpPr/>
            <p:nvPr/>
          </p:nvSpPr>
          <p:spPr>
            <a:xfrm rot="20008800" flipH="1">
              <a:off x="1816920" y="-88200"/>
              <a:ext cx="229320" cy="57132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164" name="CustomShape 12"/>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scrgbClr r="0" g="0" b="0"/>
            </a:lnRef>
            <a:fillRef idx="0">
              <a:scrgbClr r="0" g="0" b="0"/>
            </a:fillRef>
            <a:effectRef idx="0">
              <a:scrgbClr r="0" g="0" b="0"/>
            </a:effectRef>
            <a:fontRef idx="minor"/>
          </p:style>
        </p:sp>
      </p:grpSp>
      <p:sp>
        <p:nvSpPr>
          <p:cNvPr id="165" name="PlaceHolder 13"/>
          <p:cNvSpPr>
            <a:spLocks noGrp="1"/>
          </p:cNvSpPr>
          <p:nvPr>
            <p:ph type="sldNum"/>
          </p:nvPr>
        </p:nvSpPr>
        <p:spPr>
          <a:xfrm>
            <a:off x="8556840" y="0"/>
            <a:ext cx="548280" cy="393120"/>
          </a:xfrm>
          <a:prstGeom prst="rect">
            <a:avLst/>
          </a:prstGeom>
        </p:spPr>
        <p:txBody>
          <a:bodyPr tIns="91440" bIns="91440"/>
          <a:lstStyle/>
          <a:p>
            <a:pPr algn="r">
              <a:lnSpc>
                <a:spcPct val="100000"/>
              </a:lnSpc>
            </a:pPr>
            <a:fld id="{79CB257E-AAE7-4769-800A-B9D2CB61F17E}" type="slidenum">
              <a:rPr lang="en-US" sz="1300" b="0" strike="noStrike" spc="-1">
                <a:solidFill>
                  <a:srgbClr val="4BB5D9"/>
                </a:solidFill>
                <a:latin typeface="Roboto Condensed"/>
                <a:ea typeface="Roboto Condensed"/>
              </a:rPr>
              <a:t>‹#›</a:t>
            </a:fld>
            <a:endParaRPr lang="en-US" sz="1300" b="0" strike="noStrike" spc="-1">
              <a:latin typeface="Times New Roman"/>
            </a:endParaRPr>
          </a:p>
        </p:txBody>
      </p:sp>
      <p:sp>
        <p:nvSpPr>
          <p:cNvPr id="166" name="PlaceHolder 14"/>
          <p:cNvSpPr>
            <a:spLocks noGrp="1"/>
          </p:cNvSpPr>
          <p:nvPr>
            <p:ph type="title"/>
          </p:nvPr>
        </p:nvSpPr>
        <p:spPr>
          <a:xfrm>
            <a:off x="457200" y="205200"/>
            <a:ext cx="8229240" cy="8586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167" name="PlaceHolder 1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 name="PlaceHolder 1"/>
          <p:cNvSpPr>
            <a:spLocks noGrp="1"/>
          </p:cNvSpPr>
          <p:nvPr>
            <p:ph type="body"/>
          </p:nvPr>
        </p:nvSpPr>
        <p:spPr>
          <a:xfrm>
            <a:off x="2822760" y="2161800"/>
            <a:ext cx="3498120" cy="8197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grpSp>
        <p:nvGrpSpPr>
          <p:cNvPr id="205" name="Group 2"/>
          <p:cNvGrpSpPr/>
          <p:nvPr/>
        </p:nvGrpSpPr>
        <p:grpSpPr>
          <a:xfrm>
            <a:off x="5609880" y="2185920"/>
            <a:ext cx="3534120" cy="3432600"/>
            <a:chOff x="5609880" y="2185920"/>
            <a:chExt cx="3534120" cy="3432600"/>
          </a:xfrm>
        </p:grpSpPr>
        <p:sp>
          <p:nvSpPr>
            <p:cNvPr id="206" name="CustomShape 3"/>
            <p:cNvSpPr/>
            <p:nvPr/>
          </p:nvSpPr>
          <p:spPr>
            <a:xfrm rot="9208200" flipH="1">
              <a:off x="6241320" y="3915720"/>
              <a:ext cx="575640" cy="143208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207" name="CustomShape 4"/>
            <p:cNvSpPr/>
            <p:nvPr/>
          </p:nvSpPr>
          <p:spPr>
            <a:xfrm rot="9208200" flipH="1">
              <a:off x="7550640" y="2926440"/>
              <a:ext cx="1043640" cy="259560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208" name="CustomShape 5"/>
            <p:cNvSpPr/>
            <p:nvPr/>
          </p:nvSpPr>
          <p:spPr>
            <a:xfrm rot="9208200" flipH="1">
              <a:off x="7165080" y="4114080"/>
              <a:ext cx="486000" cy="12085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209" name="CustomShape 6"/>
            <p:cNvSpPr/>
            <p:nvPr/>
          </p:nvSpPr>
          <p:spPr>
            <a:xfrm rot="9208200" flipH="1">
              <a:off x="5746680" y="4566600"/>
              <a:ext cx="272880" cy="67896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210" name="CustomShape 7"/>
            <p:cNvSpPr/>
            <p:nvPr/>
          </p:nvSpPr>
          <p:spPr>
            <a:xfrm>
              <a:off x="8127720" y="2185920"/>
              <a:ext cx="1016280" cy="2293920"/>
            </a:xfrm>
            <a:custGeom>
              <a:avLst/>
              <a:gdLst/>
              <a:ahLst/>
              <a:cxn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scrgbClr r="0" g="0" b="0"/>
            </a:lnRef>
            <a:fillRef idx="0">
              <a:scrgbClr r="0" g="0" b="0"/>
            </a:fillRef>
            <a:effectRef idx="0">
              <a:scrgbClr r="0" g="0" b="0"/>
            </a:effectRef>
            <a:fontRef idx="minor"/>
          </p:style>
        </p:sp>
      </p:grpSp>
      <p:grpSp>
        <p:nvGrpSpPr>
          <p:cNvPr id="211" name="Group 8"/>
          <p:cNvGrpSpPr/>
          <p:nvPr/>
        </p:nvGrpSpPr>
        <p:grpSpPr>
          <a:xfrm>
            <a:off x="360" y="-324720"/>
            <a:ext cx="3067920" cy="1910520"/>
            <a:chOff x="360" y="-324720"/>
            <a:chExt cx="3067920" cy="1910520"/>
          </a:xfrm>
        </p:grpSpPr>
        <p:sp>
          <p:nvSpPr>
            <p:cNvPr id="212" name="CustomShape 9"/>
            <p:cNvSpPr/>
            <p:nvPr/>
          </p:nvSpPr>
          <p:spPr>
            <a:xfrm rot="20008800" flipH="1">
              <a:off x="1929960" y="-107640"/>
              <a:ext cx="290520" cy="72288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213" name="CustomShape 10"/>
            <p:cNvSpPr/>
            <p:nvPr/>
          </p:nvSpPr>
          <p:spPr>
            <a:xfrm rot="20008800" flipH="1">
              <a:off x="337320" y="-233280"/>
              <a:ext cx="616320" cy="153288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214" name="CustomShape 11"/>
            <p:cNvSpPr/>
            <p:nvPr/>
          </p:nvSpPr>
          <p:spPr>
            <a:xfrm rot="20008800" flipH="1">
              <a:off x="1263600" y="-258480"/>
              <a:ext cx="714960" cy="177840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215" name="CustomShape 12"/>
            <p:cNvSpPr/>
            <p:nvPr/>
          </p:nvSpPr>
          <p:spPr>
            <a:xfrm rot="20008800" flipH="1">
              <a:off x="2578680" y="-126360"/>
              <a:ext cx="325440" cy="80964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216" name="CustomShape 13"/>
            <p:cNvSpPr/>
            <p:nvPr/>
          </p:nvSpPr>
          <p:spPr>
            <a:xfrm rot="10800000">
              <a:off x="360" y="82440"/>
              <a:ext cx="538920" cy="1216800"/>
            </a:xfrm>
            <a:custGeom>
              <a:avLst/>
              <a:gdLst/>
              <a:ahLst/>
              <a:cxnLst/>
              <a:rect l="l" t="t" r="r" b="b"/>
              <a:pathLst>
                <a:path w="37596" h="84860">
                  <a:moveTo>
                    <a:pt x="19066" y="0"/>
                  </a:moveTo>
                  <a:lnTo>
                    <a:pt x="0" y="9130"/>
                  </a:lnTo>
                  <a:lnTo>
                    <a:pt x="37596" y="84860"/>
                  </a:lnTo>
                  <a:lnTo>
                    <a:pt x="37596" y="37328"/>
                  </a:lnTo>
                  <a:close/>
                </a:path>
              </a:pathLst>
            </a:custGeom>
            <a:solidFill>
              <a:srgbClr val="81D1EC"/>
            </a:solidFill>
            <a:ln>
              <a:noFill/>
            </a:ln>
          </p:spPr>
          <p:style>
            <a:lnRef idx="0">
              <a:scrgbClr r="0" g="0" b="0"/>
            </a:lnRef>
            <a:fillRef idx="0">
              <a:scrgbClr r="0" g="0" b="0"/>
            </a:fillRef>
            <a:effectRef idx="0">
              <a:scrgbClr r="0" g="0" b="0"/>
            </a:effectRef>
            <a:fontRef idx="minor"/>
          </p:style>
        </p:sp>
      </p:grpSp>
      <p:sp>
        <p:nvSpPr>
          <p:cNvPr id="217" name="PlaceHolder 14"/>
          <p:cNvSpPr>
            <a:spLocks noGrp="1"/>
          </p:cNvSpPr>
          <p:nvPr>
            <p:ph type="sldNum"/>
          </p:nvPr>
        </p:nvSpPr>
        <p:spPr>
          <a:xfrm>
            <a:off x="8556840" y="0"/>
            <a:ext cx="548280" cy="393120"/>
          </a:xfrm>
          <a:prstGeom prst="rect">
            <a:avLst/>
          </a:prstGeom>
        </p:spPr>
        <p:txBody>
          <a:bodyPr tIns="91440" bIns="91440"/>
          <a:lstStyle/>
          <a:p>
            <a:pPr algn="r">
              <a:lnSpc>
                <a:spcPct val="100000"/>
              </a:lnSpc>
            </a:pPr>
            <a:fld id="{247288DD-A523-4360-B7F4-5A02E7A09864}" type="slidenum">
              <a:rPr lang="en-US" sz="1300" b="0" strike="noStrike" spc="-1">
                <a:solidFill>
                  <a:srgbClr val="4BB5D9"/>
                </a:solidFill>
                <a:latin typeface="Roboto Condensed"/>
                <a:ea typeface="Roboto Condensed"/>
              </a:rPr>
              <a:t>‹#›</a:t>
            </a:fld>
            <a:endParaRPr lang="en-US" sz="1300" b="0" strike="noStrike" spc="-1">
              <a:latin typeface="Times New Roman"/>
            </a:endParaRPr>
          </a:p>
        </p:txBody>
      </p:sp>
      <p:sp>
        <p:nvSpPr>
          <p:cNvPr id="218" name="PlaceHolder 15"/>
          <p:cNvSpPr>
            <a:spLocks noGrp="1"/>
          </p:cNvSpPr>
          <p:nvPr>
            <p:ph type="title"/>
          </p:nvPr>
        </p:nvSpPr>
        <p:spPr>
          <a:xfrm>
            <a:off x="457200" y="205200"/>
            <a:ext cx="8229240" cy="8586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55" name="Group 1"/>
          <p:cNvGrpSpPr/>
          <p:nvPr/>
        </p:nvGrpSpPr>
        <p:grpSpPr>
          <a:xfrm>
            <a:off x="6789960" y="3181680"/>
            <a:ext cx="2353320" cy="2284200"/>
            <a:chOff x="6789960" y="3181680"/>
            <a:chExt cx="2353320" cy="2284200"/>
          </a:xfrm>
        </p:grpSpPr>
        <p:sp>
          <p:nvSpPr>
            <p:cNvPr id="256" name="CustomShape 2"/>
            <p:cNvSpPr/>
            <p:nvPr/>
          </p:nvSpPr>
          <p:spPr>
            <a:xfrm rot="9208200" flipH="1">
              <a:off x="7210800" y="4332960"/>
              <a:ext cx="383040" cy="95256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257" name="CustomShape 3"/>
            <p:cNvSpPr/>
            <p:nvPr/>
          </p:nvSpPr>
          <p:spPr>
            <a:xfrm rot="9208200" flipH="1">
              <a:off x="8083440" y="3673800"/>
              <a:ext cx="694440" cy="172764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258" name="CustomShape 4"/>
            <p:cNvSpPr/>
            <p:nvPr/>
          </p:nvSpPr>
          <p:spPr>
            <a:xfrm rot="9208200" flipH="1">
              <a:off x="7827840" y="4464720"/>
              <a:ext cx="323280" cy="80424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259" name="CustomShape 5"/>
            <p:cNvSpPr/>
            <p:nvPr/>
          </p:nvSpPr>
          <p:spPr>
            <a:xfrm rot="9208200" flipH="1">
              <a:off x="6880680" y="4766400"/>
              <a:ext cx="181440" cy="45144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260" name="CustomShape 6"/>
            <p:cNvSpPr/>
            <p:nvPr/>
          </p:nvSpPr>
          <p:spPr>
            <a:xfrm>
              <a:off x="8467200" y="3181680"/>
              <a:ext cx="676080" cy="1526400"/>
            </a:xfrm>
            <a:custGeom>
              <a:avLst/>
              <a:gdLst/>
              <a:ahLst/>
              <a:cxn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scrgbClr r="0" g="0" b="0"/>
            </a:lnRef>
            <a:fillRef idx="0">
              <a:scrgbClr r="0" g="0" b="0"/>
            </a:fillRef>
            <a:effectRef idx="0">
              <a:scrgbClr r="0" g="0" b="0"/>
            </a:effectRef>
            <a:fontRef idx="minor"/>
          </p:style>
        </p:sp>
      </p:grpSp>
      <p:grpSp>
        <p:nvGrpSpPr>
          <p:cNvPr id="261" name="Group 7"/>
          <p:cNvGrpSpPr/>
          <p:nvPr/>
        </p:nvGrpSpPr>
        <p:grpSpPr>
          <a:xfrm>
            <a:off x="360" y="-227880"/>
            <a:ext cx="2161440" cy="1347840"/>
            <a:chOff x="360" y="-227880"/>
            <a:chExt cx="2161440" cy="1347840"/>
          </a:xfrm>
        </p:grpSpPr>
        <p:sp>
          <p:nvSpPr>
            <p:cNvPr id="262" name="CustomShape 8"/>
            <p:cNvSpPr/>
            <p:nvPr/>
          </p:nvSpPr>
          <p:spPr>
            <a:xfrm rot="20008800" flipH="1">
              <a:off x="1359720" y="-75240"/>
              <a:ext cx="204840" cy="5097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263" name="CustomShape 9"/>
            <p:cNvSpPr/>
            <p:nvPr/>
          </p:nvSpPr>
          <p:spPr>
            <a:xfrm rot="20008800" flipH="1">
              <a:off x="239400" y="-163800"/>
              <a:ext cx="434520" cy="10807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264" name="CustomShape 10"/>
            <p:cNvSpPr/>
            <p:nvPr/>
          </p:nvSpPr>
          <p:spPr>
            <a:xfrm rot="20008800" flipH="1">
              <a:off x="890640" y="-181080"/>
              <a:ext cx="504000" cy="125460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265" name="CustomShape 11"/>
            <p:cNvSpPr/>
            <p:nvPr/>
          </p:nvSpPr>
          <p:spPr>
            <a:xfrm rot="20008800" flipH="1">
              <a:off x="1816920" y="-88200"/>
              <a:ext cx="229320" cy="57132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266" name="CustomShape 12"/>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scrgbClr r="0" g="0" b="0"/>
            </a:lnRef>
            <a:fillRef idx="0">
              <a:scrgbClr r="0" g="0" b="0"/>
            </a:fillRef>
            <a:effectRef idx="0">
              <a:scrgbClr r="0" g="0" b="0"/>
            </a:effectRef>
            <a:fontRef idx="minor"/>
          </p:style>
        </p:sp>
      </p:grpSp>
      <p:sp>
        <p:nvSpPr>
          <p:cNvPr id="267" name="PlaceHolder 13"/>
          <p:cNvSpPr>
            <a:spLocks noGrp="1"/>
          </p:cNvSpPr>
          <p:nvPr>
            <p:ph type="title"/>
          </p:nvPr>
        </p:nvSpPr>
        <p:spPr>
          <a:xfrm>
            <a:off x="1031400" y="1149840"/>
            <a:ext cx="6320520" cy="6804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268" name="PlaceHolder 14"/>
          <p:cNvSpPr>
            <a:spLocks noGrp="1"/>
          </p:cNvSpPr>
          <p:nvPr>
            <p:ph type="body"/>
          </p:nvPr>
        </p:nvSpPr>
        <p:spPr>
          <a:xfrm>
            <a:off x="103140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269" name="PlaceHolder 15"/>
          <p:cNvSpPr>
            <a:spLocks noGrp="1"/>
          </p:cNvSpPr>
          <p:nvPr>
            <p:ph type="body"/>
          </p:nvPr>
        </p:nvSpPr>
        <p:spPr>
          <a:xfrm>
            <a:off x="317340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270" name="PlaceHolder 16"/>
          <p:cNvSpPr>
            <a:spLocks noGrp="1"/>
          </p:cNvSpPr>
          <p:nvPr>
            <p:ph type="body"/>
          </p:nvPr>
        </p:nvSpPr>
        <p:spPr>
          <a:xfrm>
            <a:off x="5315040" y="1830600"/>
            <a:ext cx="2037240" cy="3094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271" name="PlaceHolder 17"/>
          <p:cNvSpPr>
            <a:spLocks noGrp="1"/>
          </p:cNvSpPr>
          <p:nvPr>
            <p:ph type="sldNum"/>
          </p:nvPr>
        </p:nvSpPr>
        <p:spPr>
          <a:xfrm>
            <a:off x="8556840" y="0"/>
            <a:ext cx="548280" cy="393120"/>
          </a:xfrm>
          <a:prstGeom prst="rect">
            <a:avLst/>
          </a:prstGeom>
        </p:spPr>
        <p:txBody>
          <a:bodyPr tIns="91440" bIns="91440"/>
          <a:lstStyle/>
          <a:p>
            <a:pPr algn="r">
              <a:lnSpc>
                <a:spcPct val="100000"/>
              </a:lnSpc>
            </a:pPr>
            <a:fld id="{6AABD2CA-FCA4-4C49-81BF-76DB03DE8512}" type="slidenum">
              <a:rPr lang="en-US" sz="1300" b="0" strike="noStrike" spc="-1">
                <a:solidFill>
                  <a:srgbClr val="4BB5D9"/>
                </a:solidFill>
                <a:latin typeface="Roboto Condensed"/>
                <a:ea typeface="Roboto Condensed"/>
              </a:rPr>
              <a:t>‹#›</a:t>
            </a:fld>
            <a:endParaRPr lang="en-US" sz="13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08" name="Group 1"/>
          <p:cNvGrpSpPr/>
          <p:nvPr/>
        </p:nvGrpSpPr>
        <p:grpSpPr>
          <a:xfrm>
            <a:off x="6172560" y="2656080"/>
            <a:ext cx="2971080" cy="2886120"/>
            <a:chOff x="6172560" y="2656080"/>
            <a:chExt cx="2971080" cy="2886120"/>
          </a:xfrm>
        </p:grpSpPr>
        <p:sp>
          <p:nvSpPr>
            <p:cNvPr id="309" name="CustomShape 2"/>
            <p:cNvSpPr/>
            <p:nvPr/>
          </p:nvSpPr>
          <p:spPr>
            <a:xfrm rot="9208200" flipH="1">
              <a:off x="6704640" y="4110840"/>
              <a:ext cx="483840" cy="120348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310" name="CustomShape 3"/>
            <p:cNvSpPr/>
            <p:nvPr/>
          </p:nvSpPr>
          <p:spPr>
            <a:xfrm rot="9208200" flipH="1">
              <a:off x="7804080" y="3278880"/>
              <a:ext cx="877320" cy="218196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311" name="CustomShape 4"/>
            <p:cNvSpPr/>
            <p:nvPr/>
          </p:nvSpPr>
          <p:spPr>
            <a:xfrm rot="9208200" flipH="1">
              <a:off x="7481520" y="4277520"/>
              <a:ext cx="408600" cy="10159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312" name="CustomShape 5"/>
            <p:cNvSpPr/>
            <p:nvPr/>
          </p:nvSpPr>
          <p:spPr>
            <a:xfrm rot="9208200" flipH="1">
              <a:off x="6287760" y="4657320"/>
              <a:ext cx="229320" cy="57132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313" name="CustomShape 6"/>
            <p:cNvSpPr/>
            <p:nvPr/>
          </p:nvSpPr>
          <p:spPr>
            <a:xfrm>
              <a:off x="8289360" y="2656080"/>
              <a:ext cx="854280" cy="1928880"/>
            </a:xfrm>
            <a:custGeom>
              <a:avLst/>
              <a:gdLst/>
              <a:ahLst/>
              <a:cxn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scrgbClr r="0" g="0" b="0"/>
            </a:lnRef>
            <a:fillRef idx="0">
              <a:scrgbClr r="0" g="0" b="0"/>
            </a:fillRef>
            <a:effectRef idx="0">
              <a:scrgbClr r="0" g="0" b="0"/>
            </a:effectRef>
            <a:fontRef idx="minor"/>
          </p:style>
        </p:sp>
      </p:grpSp>
      <p:grpSp>
        <p:nvGrpSpPr>
          <p:cNvPr id="314" name="Group 7"/>
          <p:cNvGrpSpPr/>
          <p:nvPr/>
        </p:nvGrpSpPr>
        <p:grpSpPr>
          <a:xfrm>
            <a:off x="360" y="-227880"/>
            <a:ext cx="2161440" cy="1347840"/>
            <a:chOff x="360" y="-227880"/>
            <a:chExt cx="2161440" cy="1347840"/>
          </a:xfrm>
        </p:grpSpPr>
        <p:sp>
          <p:nvSpPr>
            <p:cNvPr id="315" name="CustomShape 8"/>
            <p:cNvSpPr/>
            <p:nvPr/>
          </p:nvSpPr>
          <p:spPr>
            <a:xfrm rot="20008800" flipH="1">
              <a:off x="1359720" y="-75240"/>
              <a:ext cx="204840" cy="5097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316" name="CustomShape 9"/>
            <p:cNvSpPr/>
            <p:nvPr/>
          </p:nvSpPr>
          <p:spPr>
            <a:xfrm rot="20008800" flipH="1">
              <a:off x="239400" y="-163800"/>
              <a:ext cx="434520" cy="10807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317" name="CustomShape 10"/>
            <p:cNvSpPr/>
            <p:nvPr/>
          </p:nvSpPr>
          <p:spPr>
            <a:xfrm rot="20008800" flipH="1">
              <a:off x="890640" y="-181080"/>
              <a:ext cx="504000" cy="125460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318" name="CustomShape 11"/>
            <p:cNvSpPr/>
            <p:nvPr/>
          </p:nvSpPr>
          <p:spPr>
            <a:xfrm rot="20008800" flipH="1">
              <a:off x="1816920" y="-88200"/>
              <a:ext cx="229320" cy="57132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319" name="CustomShape 12"/>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scrgbClr r="0" g="0" b="0"/>
            </a:lnRef>
            <a:fillRef idx="0">
              <a:scrgbClr r="0" g="0" b="0"/>
            </a:fillRef>
            <a:effectRef idx="0">
              <a:scrgbClr r="0" g="0" b="0"/>
            </a:effectRef>
            <a:fontRef idx="minor"/>
          </p:style>
        </p:sp>
      </p:grpSp>
      <p:sp>
        <p:nvSpPr>
          <p:cNvPr id="320" name="PlaceHolder 13"/>
          <p:cNvSpPr>
            <a:spLocks noGrp="1"/>
          </p:cNvSpPr>
          <p:nvPr>
            <p:ph type="title"/>
          </p:nvPr>
        </p:nvSpPr>
        <p:spPr>
          <a:xfrm>
            <a:off x="1031400" y="1149840"/>
            <a:ext cx="5760000" cy="6804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321" name="PlaceHolder 14"/>
          <p:cNvSpPr>
            <a:spLocks noGrp="1"/>
          </p:cNvSpPr>
          <p:nvPr>
            <p:ph type="body"/>
          </p:nvPr>
        </p:nvSpPr>
        <p:spPr>
          <a:xfrm>
            <a:off x="1031400" y="1776960"/>
            <a:ext cx="5760000" cy="25207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
        <p:nvSpPr>
          <p:cNvPr id="322" name="PlaceHolder 15"/>
          <p:cNvSpPr>
            <a:spLocks noGrp="1"/>
          </p:cNvSpPr>
          <p:nvPr>
            <p:ph type="sldNum"/>
          </p:nvPr>
        </p:nvSpPr>
        <p:spPr>
          <a:xfrm>
            <a:off x="8556840" y="0"/>
            <a:ext cx="548280" cy="393120"/>
          </a:xfrm>
          <a:prstGeom prst="rect">
            <a:avLst/>
          </a:prstGeom>
        </p:spPr>
        <p:txBody>
          <a:bodyPr tIns="91440" bIns="91440"/>
          <a:lstStyle/>
          <a:p>
            <a:pPr algn="r">
              <a:lnSpc>
                <a:spcPct val="100000"/>
              </a:lnSpc>
            </a:pPr>
            <a:fld id="{B05C1CEF-1152-499D-A8D2-43FC039BB413}" type="slidenum">
              <a:rPr lang="en-US" sz="1300" b="0" strike="noStrike" spc="-1">
                <a:solidFill>
                  <a:srgbClr val="4BB5D9"/>
                </a:solidFill>
                <a:latin typeface="Roboto Condensed"/>
                <a:ea typeface="Roboto Condensed"/>
              </a:rPr>
              <a:t>‹#›</a:t>
            </a:fld>
            <a:endParaRPr lang="en-US" sz="13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3796BF"/>
        </a:solidFill>
        <a:effectLst/>
      </p:bgPr>
    </p:bg>
    <p:spTree>
      <p:nvGrpSpPr>
        <p:cNvPr id="1" name=""/>
        <p:cNvGrpSpPr/>
        <p:nvPr/>
      </p:nvGrpSpPr>
      <p:grpSpPr>
        <a:xfrm>
          <a:off x="0" y="0"/>
          <a:ext cx="0" cy="0"/>
          <a:chOff x="0" y="0"/>
          <a:chExt cx="0" cy="0"/>
        </a:xfrm>
      </p:grpSpPr>
      <p:grpSp>
        <p:nvGrpSpPr>
          <p:cNvPr id="359" name="Group 1"/>
          <p:cNvGrpSpPr/>
          <p:nvPr/>
        </p:nvGrpSpPr>
        <p:grpSpPr>
          <a:xfrm>
            <a:off x="6172560" y="2656080"/>
            <a:ext cx="2971080" cy="2886120"/>
            <a:chOff x="6172560" y="2656080"/>
            <a:chExt cx="2971080" cy="2886120"/>
          </a:xfrm>
        </p:grpSpPr>
        <p:sp>
          <p:nvSpPr>
            <p:cNvPr id="360" name="CustomShape 2"/>
            <p:cNvSpPr/>
            <p:nvPr/>
          </p:nvSpPr>
          <p:spPr>
            <a:xfrm rot="9208200" flipH="1">
              <a:off x="6704640" y="4110840"/>
              <a:ext cx="483840" cy="1203480"/>
            </a:xfrm>
            <a:prstGeom prst="flowChartManualInput">
              <a:avLst/>
            </a:prstGeom>
            <a:solidFill>
              <a:srgbClr val="FFFFFF">
                <a:alpha val="34000"/>
              </a:srgbClr>
            </a:solidFill>
            <a:ln>
              <a:noFill/>
            </a:ln>
          </p:spPr>
          <p:style>
            <a:lnRef idx="0">
              <a:scrgbClr r="0" g="0" b="0"/>
            </a:lnRef>
            <a:fillRef idx="0">
              <a:scrgbClr r="0" g="0" b="0"/>
            </a:fillRef>
            <a:effectRef idx="0">
              <a:scrgbClr r="0" g="0" b="0"/>
            </a:effectRef>
            <a:fontRef idx="minor"/>
          </p:style>
        </p:sp>
        <p:sp>
          <p:nvSpPr>
            <p:cNvPr id="361" name="CustomShape 3"/>
            <p:cNvSpPr/>
            <p:nvPr/>
          </p:nvSpPr>
          <p:spPr>
            <a:xfrm rot="9208200" flipH="1">
              <a:off x="7804080" y="3278880"/>
              <a:ext cx="877320" cy="2181960"/>
            </a:xfrm>
            <a:prstGeom prst="flowChartManualInput">
              <a:avLst/>
            </a:prstGeom>
            <a:solidFill>
              <a:srgbClr val="FFFFFF">
                <a:alpha val="34000"/>
              </a:srgbClr>
            </a:solidFill>
            <a:ln>
              <a:noFill/>
            </a:ln>
          </p:spPr>
          <p:style>
            <a:lnRef idx="0">
              <a:scrgbClr r="0" g="0" b="0"/>
            </a:lnRef>
            <a:fillRef idx="0">
              <a:scrgbClr r="0" g="0" b="0"/>
            </a:fillRef>
            <a:effectRef idx="0">
              <a:scrgbClr r="0" g="0" b="0"/>
            </a:effectRef>
            <a:fontRef idx="minor"/>
          </p:style>
        </p:sp>
        <p:sp>
          <p:nvSpPr>
            <p:cNvPr id="362" name="CustomShape 4"/>
            <p:cNvSpPr/>
            <p:nvPr/>
          </p:nvSpPr>
          <p:spPr>
            <a:xfrm rot="9208200" flipH="1">
              <a:off x="7481520" y="4277520"/>
              <a:ext cx="408600" cy="1015920"/>
            </a:xfrm>
            <a:prstGeom prst="flowChartManualInput">
              <a:avLst/>
            </a:prstGeom>
            <a:solidFill>
              <a:srgbClr val="FFFFFF">
                <a:alpha val="34000"/>
              </a:srgbClr>
            </a:solidFill>
            <a:ln>
              <a:noFill/>
            </a:ln>
          </p:spPr>
          <p:style>
            <a:lnRef idx="0">
              <a:scrgbClr r="0" g="0" b="0"/>
            </a:lnRef>
            <a:fillRef idx="0">
              <a:scrgbClr r="0" g="0" b="0"/>
            </a:fillRef>
            <a:effectRef idx="0">
              <a:scrgbClr r="0" g="0" b="0"/>
            </a:effectRef>
            <a:fontRef idx="minor"/>
          </p:style>
        </p:sp>
        <p:sp>
          <p:nvSpPr>
            <p:cNvPr id="363" name="CustomShape 5"/>
            <p:cNvSpPr/>
            <p:nvPr/>
          </p:nvSpPr>
          <p:spPr>
            <a:xfrm rot="9208200" flipH="1">
              <a:off x="6287760" y="4657320"/>
              <a:ext cx="229320" cy="571320"/>
            </a:xfrm>
            <a:prstGeom prst="flowChartManualInput">
              <a:avLst/>
            </a:prstGeom>
            <a:solidFill>
              <a:srgbClr val="FFFFFF">
                <a:alpha val="34000"/>
              </a:srgbClr>
            </a:solidFill>
            <a:ln>
              <a:noFill/>
            </a:ln>
          </p:spPr>
          <p:style>
            <a:lnRef idx="0">
              <a:scrgbClr r="0" g="0" b="0"/>
            </a:lnRef>
            <a:fillRef idx="0">
              <a:scrgbClr r="0" g="0" b="0"/>
            </a:fillRef>
            <a:effectRef idx="0">
              <a:scrgbClr r="0" g="0" b="0"/>
            </a:effectRef>
            <a:fontRef idx="minor"/>
          </p:style>
        </p:sp>
        <p:sp>
          <p:nvSpPr>
            <p:cNvPr id="364" name="CustomShape 6"/>
            <p:cNvSpPr/>
            <p:nvPr/>
          </p:nvSpPr>
          <p:spPr>
            <a:xfrm>
              <a:off x="8289360" y="2656080"/>
              <a:ext cx="854280" cy="1928880"/>
            </a:xfrm>
            <a:custGeom>
              <a:avLst/>
              <a:gdLst/>
              <a:ahLst/>
              <a:cxnLst/>
              <a:rect l="l" t="t" r="r" b="b"/>
              <a:pathLst>
                <a:path w="37596" h="84860">
                  <a:moveTo>
                    <a:pt x="19066" y="0"/>
                  </a:moveTo>
                  <a:lnTo>
                    <a:pt x="0" y="9130"/>
                  </a:lnTo>
                  <a:lnTo>
                    <a:pt x="37596" y="84860"/>
                  </a:lnTo>
                  <a:lnTo>
                    <a:pt x="37596" y="37328"/>
                  </a:lnTo>
                  <a:close/>
                </a:path>
              </a:pathLst>
            </a:custGeom>
            <a:solidFill>
              <a:srgbClr val="FFFFFF">
                <a:alpha val="34000"/>
              </a:srgbClr>
            </a:solidFill>
            <a:ln>
              <a:noFill/>
            </a:ln>
          </p:spPr>
          <p:style>
            <a:lnRef idx="0">
              <a:scrgbClr r="0" g="0" b="0"/>
            </a:lnRef>
            <a:fillRef idx="0">
              <a:scrgbClr r="0" g="0" b="0"/>
            </a:fillRef>
            <a:effectRef idx="0">
              <a:scrgbClr r="0" g="0" b="0"/>
            </a:effectRef>
            <a:fontRef idx="minor"/>
          </p:style>
        </p:sp>
      </p:grpSp>
      <p:grpSp>
        <p:nvGrpSpPr>
          <p:cNvPr id="365" name="Group 7"/>
          <p:cNvGrpSpPr/>
          <p:nvPr/>
        </p:nvGrpSpPr>
        <p:grpSpPr>
          <a:xfrm>
            <a:off x="360" y="-227880"/>
            <a:ext cx="2161440" cy="1347840"/>
            <a:chOff x="360" y="-227880"/>
            <a:chExt cx="2161440" cy="1347840"/>
          </a:xfrm>
        </p:grpSpPr>
        <p:sp>
          <p:nvSpPr>
            <p:cNvPr id="366" name="CustomShape 8"/>
            <p:cNvSpPr/>
            <p:nvPr/>
          </p:nvSpPr>
          <p:spPr>
            <a:xfrm rot="20008800" flipH="1">
              <a:off x="1359720" y="-75240"/>
              <a:ext cx="204840" cy="509760"/>
            </a:xfrm>
            <a:prstGeom prst="flowChartManualInput">
              <a:avLst/>
            </a:prstGeom>
            <a:solidFill>
              <a:srgbClr val="FFFFFF">
                <a:alpha val="34000"/>
              </a:srgbClr>
            </a:solidFill>
            <a:ln>
              <a:noFill/>
            </a:ln>
          </p:spPr>
          <p:style>
            <a:lnRef idx="0">
              <a:scrgbClr r="0" g="0" b="0"/>
            </a:lnRef>
            <a:fillRef idx="0">
              <a:scrgbClr r="0" g="0" b="0"/>
            </a:fillRef>
            <a:effectRef idx="0">
              <a:scrgbClr r="0" g="0" b="0"/>
            </a:effectRef>
            <a:fontRef idx="minor"/>
          </p:style>
        </p:sp>
        <p:sp>
          <p:nvSpPr>
            <p:cNvPr id="367" name="CustomShape 9"/>
            <p:cNvSpPr/>
            <p:nvPr/>
          </p:nvSpPr>
          <p:spPr>
            <a:xfrm rot="20008800" flipH="1">
              <a:off x="239400" y="-163800"/>
              <a:ext cx="434520" cy="1080720"/>
            </a:xfrm>
            <a:prstGeom prst="flowChartManualInput">
              <a:avLst/>
            </a:prstGeom>
            <a:solidFill>
              <a:srgbClr val="FFFFFF">
                <a:alpha val="34000"/>
              </a:srgbClr>
            </a:solidFill>
            <a:ln>
              <a:noFill/>
            </a:ln>
          </p:spPr>
          <p:style>
            <a:lnRef idx="0">
              <a:scrgbClr r="0" g="0" b="0"/>
            </a:lnRef>
            <a:fillRef idx="0">
              <a:scrgbClr r="0" g="0" b="0"/>
            </a:fillRef>
            <a:effectRef idx="0">
              <a:scrgbClr r="0" g="0" b="0"/>
            </a:effectRef>
            <a:fontRef idx="minor"/>
          </p:style>
        </p:sp>
        <p:sp>
          <p:nvSpPr>
            <p:cNvPr id="368" name="CustomShape 10"/>
            <p:cNvSpPr/>
            <p:nvPr/>
          </p:nvSpPr>
          <p:spPr>
            <a:xfrm rot="20008800" flipH="1">
              <a:off x="890640" y="-181080"/>
              <a:ext cx="504000" cy="1254600"/>
            </a:xfrm>
            <a:prstGeom prst="flowChartManualInput">
              <a:avLst/>
            </a:prstGeom>
            <a:solidFill>
              <a:srgbClr val="FFFFFF">
                <a:alpha val="34000"/>
              </a:srgbClr>
            </a:solidFill>
            <a:ln>
              <a:noFill/>
            </a:ln>
          </p:spPr>
          <p:style>
            <a:lnRef idx="0">
              <a:scrgbClr r="0" g="0" b="0"/>
            </a:lnRef>
            <a:fillRef idx="0">
              <a:scrgbClr r="0" g="0" b="0"/>
            </a:fillRef>
            <a:effectRef idx="0">
              <a:scrgbClr r="0" g="0" b="0"/>
            </a:effectRef>
            <a:fontRef idx="minor"/>
          </p:style>
        </p:sp>
        <p:sp>
          <p:nvSpPr>
            <p:cNvPr id="369" name="CustomShape 11"/>
            <p:cNvSpPr/>
            <p:nvPr/>
          </p:nvSpPr>
          <p:spPr>
            <a:xfrm rot="20008800" flipH="1">
              <a:off x="1816920" y="-88200"/>
              <a:ext cx="229320" cy="571320"/>
            </a:xfrm>
            <a:prstGeom prst="flowChartManualInput">
              <a:avLst/>
            </a:prstGeom>
            <a:solidFill>
              <a:srgbClr val="FFFFFF">
                <a:alpha val="34000"/>
              </a:srgbClr>
            </a:solidFill>
            <a:ln>
              <a:noFill/>
            </a:ln>
          </p:spPr>
          <p:style>
            <a:lnRef idx="0">
              <a:scrgbClr r="0" g="0" b="0"/>
            </a:lnRef>
            <a:fillRef idx="0">
              <a:scrgbClr r="0" g="0" b="0"/>
            </a:fillRef>
            <a:effectRef idx="0">
              <a:scrgbClr r="0" g="0" b="0"/>
            </a:effectRef>
            <a:fontRef idx="minor"/>
          </p:style>
        </p:sp>
        <p:sp>
          <p:nvSpPr>
            <p:cNvPr id="370" name="CustomShape 12"/>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FFFFFF">
                <a:alpha val="34000"/>
              </a:srgbClr>
            </a:solidFill>
            <a:ln>
              <a:noFill/>
            </a:ln>
          </p:spPr>
          <p:style>
            <a:lnRef idx="0">
              <a:scrgbClr r="0" g="0" b="0"/>
            </a:lnRef>
            <a:fillRef idx="0">
              <a:scrgbClr r="0" g="0" b="0"/>
            </a:fillRef>
            <a:effectRef idx="0">
              <a:scrgbClr r="0" g="0" b="0"/>
            </a:effectRef>
            <a:fontRef idx="minor"/>
          </p:style>
        </p:sp>
      </p:grpSp>
      <p:sp>
        <p:nvSpPr>
          <p:cNvPr id="371" name="PlaceHolder 13"/>
          <p:cNvSpPr>
            <a:spLocks noGrp="1"/>
          </p:cNvSpPr>
          <p:nvPr>
            <p:ph type="sldNum"/>
          </p:nvPr>
        </p:nvSpPr>
        <p:spPr>
          <a:xfrm>
            <a:off x="8556840" y="0"/>
            <a:ext cx="548280" cy="393120"/>
          </a:xfrm>
          <a:prstGeom prst="rect">
            <a:avLst/>
          </a:prstGeom>
        </p:spPr>
        <p:txBody>
          <a:bodyPr tIns="91440" bIns="91440"/>
          <a:lstStyle/>
          <a:p>
            <a:pPr algn="r">
              <a:lnSpc>
                <a:spcPct val="100000"/>
              </a:lnSpc>
            </a:pPr>
            <a:fld id="{008D28F9-E283-44BC-956B-F11938E9F42C}" type="slidenum">
              <a:rPr lang="en-US" sz="1300" b="0" strike="noStrike" spc="-1">
                <a:solidFill>
                  <a:srgbClr val="FFFFFF"/>
                </a:solidFill>
                <a:latin typeface="Roboto Condensed"/>
                <a:ea typeface="Roboto Condensed"/>
              </a:rPr>
              <a:t>‹#›</a:t>
            </a:fld>
            <a:endParaRPr lang="en-US" sz="1300" b="0" strike="noStrike" spc="-1">
              <a:latin typeface="Times New Roman"/>
            </a:endParaRPr>
          </a:p>
        </p:txBody>
      </p:sp>
      <p:sp>
        <p:nvSpPr>
          <p:cNvPr id="372" name="PlaceHolder 14"/>
          <p:cNvSpPr>
            <a:spLocks noGrp="1"/>
          </p:cNvSpPr>
          <p:nvPr>
            <p:ph type="title"/>
          </p:nvPr>
        </p:nvSpPr>
        <p:spPr>
          <a:xfrm>
            <a:off x="457200" y="205200"/>
            <a:ext cx="8229240" cy="8586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373" name="PlaceHolder 1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10" name="Group 1"/>
          <p:cNvGrpSpPr/>
          <p:nvPr/>
        </p:nvGrpSpPr>
        <p:grpSpPr>
          <a:xfrm>
            <a:off x="6172560" y="2656080"/>
            <a:ext cx="2971080" cy="2886120"/>
            <a:chOff x="6172560" y="2656080"/>
            <a:chExt cx="2971080" cy="2886120"/>
          </a:xfrm>
        </p:grpSpPr>
        <p:sp>
          <p:nvSpPr>
            <p:cNvPr id="411" name="CustomShape 2"/>
            <p:cNvSpPr/>
            <p:nvPr/>
          </p:nvSpPr>
          <p:spPr>
            <a:xfrm rot="9208200" flipH="1">
              <a:off x="6704640" y="4110840"/>
              <a:ext cx="483840" cy="120348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412" name="CustomShape 3"/>
            <p:cNvSpPr/>
            <p:nvPr/>
          </p:nvSpPr>
          <p:spPr>
            <a:xfrm rot="9208200" flipH="1">
              <a:off x="7804080" y="3278880"/>
              <a:ext cx="877320" cy="218196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413" name="CustomShape 4"/>
            <p:cNvSpPr/>
            <p:nvPr/>
          </p:nvSpPr>
          <p:spPr>
            <a:xfrm rot="9208200" flipH="1">
              <a:off x="7481520" y="4277520"/>
              <a:ext cx="408600" cy="10159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414" name="CustomShape 5"/>
            <p:cNvSpPr/>
            <p:nvPr/>
          </p:nvSpPr>
          <p:spPr>
            <a:xfrm rot="9208200" flipH="1">
              <a:off x="6287760" y="4657320"/>
              <a:ext cx="229320" cy="57132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415" name="CustomShape 6"/>
            <p:cNvSpPr/>
            <p:nvPr/>
          </p:nvSpPr>
          <p:spPr>
            <a:xfrm>
              <a:off x="8289360" y="2656080"/>
              <a:ext cx="854280" cy="1928880"/>
            </a:xfrm>
            <a:custGeom>
              <a:avLst/>
              <a:gdLst/>
              <a:ahLst/>
              <a:cxnLst/>
              <a:rect l="l" t="t" r="r" b="b"/>
              <a:pathLst>
                <a:path w="37596" h="84860">
                  <a:moveTo>
                    <a:pt x="19066" y="0"/>
                  </a:moveTo>
                  <a:lnTo>
                    <a:pt x="0" y="9130"/>
                  </a:lnTo>
                  <a:lnTo>
                    <a:pt x="37596" y="84860"/>
                  </a:lnTo>
                  <a:lnTo>
                    <a:pt x="37596" y="37328"/>
                  </a:lnTo>
                  <a:close/>
                </a:path>
              </a:pathLst>
            </a:custGeom>
            <a:solidFill>
              <a:srgbClr val="3796BF"/>
            </a:solidFill>
            <a:ln>
              <a:noFill/>
            </a:ln>
          </p:spPr>
          <p:style>
            <a:lnRef idx="0">
              <a:scrgbClr r="0" g="0" b="0"/>
            </a:lnRef>
            <a:fillRef idx="0">
              <a:scrgbClr r="0" g="0" b="0"/>
            </a:fillRef>
            <a:effectRef idx="0">
              <a:scrgbClr r="0" g="0" b="0"/>
            </a:effectRef>
            <a:fontRef idx="minor"/>
          </p:style>
        </p:sp>
      </p:grpSp>
      <p:grpSp>
        <p:nvGrpSpPr>
          <p:cNvPr id="416" name="Group 7"/>
          <p:cNvGrpSpPr/>
          <p:nvPr/>
        </p:nvGrpSpPr>
        <p:grpSpPr>
          <a:xfrm>
            <a:off x="360" y="-227880"/>
            <a:ext cx="2161440" cy="1347840"/>
            <a:chOff x="360" y="-227880"/>
            <a:chExt cx="2161440" cy="1347840"/>
          </a:xfrm>
        </p:grpSpPr>
        <p:sp>
          <p:nvSpPr>
            <p:cNvPr id="417" name="CustomShape 8"/>
            <p:cNvSpPr/>
            <p:nvPr/>
          </p:nvSpPr>
          <p:spPr>
            <a:xfrm rot="20008800" flipH="1">
              <a:off x="1359720" y="-75240"/>
              <a:ext cx="204840" cy="509760"/>
            </a:xfrm>
            <a:prstGeom prst="flowChartManualInput">
              <a:avLst/>
            </a:prstGeom>
            <a:solidFill>
              <a:srgbClr val="3796BF"/>
            </a:solidFill>
            <a:ln>
              <a:noFill/>
            </a:ln>
          </p:spPr>
          <p:style>
            <a:lnRef idx="0">
              <a:scrgbClr r="0" g="0" b="0"/>
            </a:lnRef>
            <a:fillRef idx="0">
              <a:scrgbClr r="0" g="0" b="0"/>
            </a:fillRef>
            <a:effectRef idx="0">
              <a:scrgbClr r="0" g="0" b="0"/>
            </a:effectRef>
            <a:fontRef idx="minor"/>
          </p:style>
        </p:sp>
        <p:sp>
          <p:nvSpPr>
            <p:cNvPr id="418" name="CustomShape 9"/>
            <p:cNvSpPr/>
            <p:nvPr/>
          </p:nvSpPr>
          <p:spPr>
            <a:xfrm rot="20008800" flipH="1">
              <a:off x="239400" y="-163800"/>
              <a:ext cx="434520" cy="1080720"/>
            </a:xfrm>
            <a:prstGeom prst="flowChartManualInput">
              <a:avLst/>
            </a:prstGeom>
            <a:solidFill>
              <a:srgbClr val="FF9900"/>
            </a:solidFill>
            <a:ln>
              <a:noFill/>
            </a:ln>
          </p:spPr>
          <p:style>
            <a:lnRef idx="0">
              <a:scrgbClr r="0" g="0" b="0"/>
            </a:lnRef>
            <a:fillRef idx="0">
              <a:scrgbClr r="0" g="0" b="0"/>
            </a:fillRef>
            <a:effectRef idx="0">
              <a:scrgbClr r="0" g="0" b="0"/>
            </a:effectRef>
            <a:fontRef idx="minor"/>
          </p:style>
        </p:sp>
        <p:sp>
          <p:nvSpPr>
            <p:cNvPr id="419" name="CustomShape 10"/>
            <p:cNvSpPr/>
            <p:nvPr/>
          </p:nvSpPr>
          <p:spPr>
            <a:xfrm rot="20008800" flipH="1">
              <a:off x="890640" y="-181080"/>
              <a:ext cx="504000" cy="1254600"/>
            </a:xfrm>
            <a:prstGeom prst="flowChartManualInput">
              <a:avLst/>
            </a:prstGeom>
            <a:solidFill>
              <a:srgbClr val="81D1EC"/>
            </a:solidFill>
            <a:ln>
              <a:noFill/>
            </a:ln>
          </p:spPr>
          <p:style>
            <a:lnRef idx="0">
              <a:scrgbClr r="0" g="0" b="0"/>
            </a:lnRef>
            <a:fillRef idx="0">
              <a:scrgbClr r="0" g="0" b="0"/>
            </a:fillRef>
            <a:effectRef idx="0">
              <a:scrgbClr r="0" g="0" b="0"/>
            </a:effectRef>
            <a:fontRef idx="minor"/>
          </p:style>
        </p:sp>
        <p:sp>
          <p:nvSpPr>
            <p:cNvPr id="420" name="CustomShape 11"/>
            <p:cNvSpPr/>
            <p:nvPr/>
          </p:nvSpPr>
          <p:spPr>
            <a:xfrm rot="20008800" flipH="1">
              <a:off x="1816920" y="-88200"/>
              <a:ext cx="229320" cy="571320"/>
            </a:xfrm>
            <a:prstGeom prst="flowChartManualInput">
              <a:avLst/>
            </a:prstGeom>
            <a:solidFill>
              <a:srgbClr val="4BB5D9"/>
            </a:solidFill>
            <a:ln>
              <a:noFill/>
            </a:ln>
          </p:spPr>
          <p:style>
            <a:lnRef idx="0">
              <a:scrgbClr r="0" g="0" b="0"/>
            </a:lnRef>
            <a:fillRef idx="0">
              <a:scrgbClr r="0" g="0" b="0"/>
            </a:fillRef>
            <a:effectRef idx="0">
              <a:scrgbClr r="0" g="0" b="0"/>
            </a:effectRef>
            <a:fontRef idx="minor"/>
          </p:style>
        </p:sp>
        <p:sp>
          <p:nvSpPr>
            <p:cNvPr id="421" name="CustomShape 12"/>
            <p:cNvSpPr/>
            <p:nvPr/>
          </p:nvSpPr>
          <p:spPr>
            <a:xfrm rot="10800000">
              <a:off x="360" y="59040"/>
              <a:ext cx="379800" cy="857880"/>
            </a:xfrm>
            <a:custGeom>
              <a:avLst/>
              <a:gdLst/>
              <a:ahLst/>
              <a:cxnLst/>
              <a:rect l="l" t="t" r="r" b="b"/>
              <a:pathLst>
                <a:path w="37596" h="84860">
                  <a:moveTo>
                    <a:pt x="19066" y="0"/>
                  </a:moveTo>
                  <a:lnTo>
                    <a:pt x="0" y="9130"/>
                  </a:lnTo>
                  <a:lnTo>
                    <a:pt x="37596" y="84860"/>
                  </a:lnTo>
                  <a:lnTo>
                    <a:pt x="37596" y="37328"/>
                  </a:lnTo>
                  <a:close/>
                </a:path>
              </a:pathLst>
            </a:custGeom>
            <a:solidFill>
              <a:srgbClr val="4BB5D9"/>
            </a:solidFill>
            <a:ln>
              <a:noFill/>
            </a:ln>
          </p:spPr>
          <p:style>
            <a:lnRef idx="0">
              <a:scrgbClr r="0" g="0" b="0"/>
            </a:lnRef>
            <a:fillRef idx="0">
              <a:scrgbClr r="0" g="0" b="0"/>
            </a:fillRef>
            <a:effectRef idx="0">
              <a:scrgbClr r="0" g="0" b="0"/>
            </a:effectRef>
            <a:fontRef idx="minor"/>
          </p:style>
        </p:sp>
      </p:grpSp>
      <p:sp>
        <p:nvSpPr>
          <p:cNvPr id="422" name="PlaceHolder 13"/>
          <p:cNvSpPr>
            <a:spLocks noGrp="1"/>
          </p:cNvSpPr>
          <p:nvPr>
            <p:ph type="title"/>
          </p:nvPr>
        </p:nvSpPr>
        <p:spPr>
          <a:xfrm>
            <a:off x="1031400" y="1149840"/>
            <a:ext cx="5760000" cy="680400"/>
          </a:xfrm>
          <a:prstGeom prst="rect">
            <a:avLst/>
          </a:prstGeom>
        </p:spPr>
        <p:txBody>
          <a:bodyPr lIns="0" tIns="0" rIns="0" bIns="0" anchor="ctr"/>
          <a:lstStyle/>
          <a:p>
            <a:r>
              <a:rPr lang="en-US" sz="1400" b="0" strike="noStrike" spc="-1">
                <a:solidFill>
                  <a:srgbClr val="000000"/>
                </a:solidFill>
                <a:latin typeface="Arial"/>
              </a:rPr>
              <a:t>Click to edit the title text format</a:t>
            </a:r>
          </a:p>
        </p:txBody>
      </p:sp>
      <p:sp>
        <p:nvSpPr>
          <p:cNvPr id="423" name="PlaceHolder 14"/>
          <p:cNvSpPr>
            <a:spLocks noGrp="1"/>
          </p:cNvSpPr>
          <p:nvPr>
            <p:ph type="sldNum"/>
          </p:nvPr>
        </p:nvSpPr>
        <p:spPr>
          <a:xfrm>
            <a:off x="8556840" y="0"/>
            <a:ext cx="548280" cy="393120"/>
          </a:xfrm>
          <a:prstGeom prst="rect">
            <a:avLst/>
          </a:prstGeom>
        </p:spPr>
        <p:txBody>
          <a:bodyPr tIns="91440" bIns="91440"/>
          <a:lstStyle/>
          <a:p>
            <a:pPr algn="r">
              <a:lnSpc>
                <a:spcPct val="100000"/>
              </a:lnSpc>
            </a:pPr>
            <a:fld id="{20AA95CF-BDAB-4965-B5E9-A6A819AF3730}" type="slidenum">
              <a:rPr lang="en-US" sz="1300" b="0" strike="noStrike" spc="-1">
                <a:solidFill>
                  <a:srgbClr val="4BB5D9"/>
                </a:solidFill>
                <a:latin typeface="Roboto Condensed"/>
                <a:ea typeface="Roboto Condensed"/>
              </a:rPr>
              <a:t>‹#›</a:t>
            </a:fld>
            <a:endParaRPr lang="en-US" sz="1300" b="0" strike="noStrike" spc="-1">
              <a:latin typeface="Times New Roman"/>
            </a:endParaRPr>
          </a:p>
        </p:txBody>
      </p:sp>
      <p:sp>
        <p:nvSpPr>
          <p:cNvPr id="424" name="PlaceHolder 15"/>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hf sldNum="0"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1.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0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2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2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2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2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2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20.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2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17.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1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1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7.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1.xml.rels><?xml version="1.0" encoding="UTF-8" standalone="yes"?>
<Relationships xmlns="http://schemas.openxmlformats.org/package/2006/relationships"><Relationship Id="rId8" Type="http://schemas.openxmlformats.org/officeDocument/2006/relationships/hyperlink" Target="http://airilampinen.fi/files/CSCW%202018%20Coops%20camera-ready.pdf" TargetMode="External"/><Relationship Id="rId3" Type="http://schemas.openxmlformats.org/officeDocument/2006/relationships/hyperlink" Target="https://en.wikipedia.org/wiki/Amazon_Mechanical_Turk" TargetMode="External"/><Relationship Id="rId7" Type="http://schemas.openxmlformats.org/officeDocument/2006/relationships/hyperlink" Target="http://crowdsourcing-class.org/readings/downloads/ethics/turkopticon.pdf" TargetMode="External"/><Relationship Id="rId2" Type="http://schemas.openxmlformats.org/officeDocument/2006/relationships/hyperlink" Target="https://www.ica.coop/en/cooperatives/what-is-a-cooperative" TargetMode="External"/><Relationship Id="rId1" Type="http://schemas.openxmlformats.org/officeDocument/2006/relationships/slideLayout" Target="../slideLayouts/slideLayout75.xml"/><Relationship Id="rId6" Type="http://schemas.openxmlformats.org/officeDocument/2006/relationships/hyperlink" Target="https://cooperativesfirst.com/blog/2017/08/23/20178235-ways-co-ops-improve-economic-growth-in-rural-and-remote-communities/" TargetMode="External"/><Relationship Id="rId5" Type="http://schemas.openxmlformats.org/officeDocument/2006/relationships/hyperlink" Target="https://cooperativesfirst.com/blog/2017/08/17/20178175-reasons-co-ops-can-fail/" TargetMode="External"/><Relationship Id="rId4" Type="http://schemas.openxmlformats.org/officeDocument/2006/relationships/hyperlink" Target="https://fthats.wordpress.com/2012/02/03/communal-spirit-cooperative-vs-collective/" TargetMode="External"/><Relationship Id="rId9" Type="http://schemas.openxmlformats.org/officeDocument/2006/relationships/hyperlink" Target="https://www.researchgate.net/publication/298096040_Collective_bargaining"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7" name="TextShape 1"/>
          <p:cNvSpPr txBox="1"/>
          <p:nvPr/>
        </p:nvSpPr>
        <p:spPr>
          <a:xfrm>
            <a:off x="831240" y="1527840"/>
            <a:ext cx="5671080" cy="2016744"/>
          </a:xfrm>
          <a:prstGeom prst="rect">
            <a:avLst/>
          </a:prstGeom>
          <a:noFill/>
          <a:ln>
            <a:noFill/>
          </a:ln>
        </p:spPr>
        <p:txBody>
          <a:bodyPr tIns="91440" bIns="91440" anchor="b"/>
          <a:lstStyle/>
          <a:p>
            <a:pPr>
              <a:lnSpc>
                <a:spcPct val="100000"/>
              </a:lnSpc>
            </a:pPr>
            <a:r>
              <a:rPr lang="en-US" sz="5000" b="1" strike="noStrike" spc="-1" dirty="0" smtClean="0">
                <a:solidFill>
                  <a:srgbClr val="FFFFFF"/>
                </a:solidFill>
                <a:latin typeface="Oswald"/>
                <a:ea typeface="Oswald"/>
              </a:rPr>
              <a:t>TECHNOLOGY TO BUILD COLLECTIVES</a:t>
            </a:r>
            <a:endParaRPr lang="en-US" sz="5000" b="0" strike="noStrike" spc="-1" dirty="0">
              <a:solidFill>
                <a:srgbClr val="000000"/>
              </a:solidFill>
              <a:latin typeface="Arial"/>
            </a:endParaRPr>
          </a:p>
        </p:txBody>
      </p:sp>
      <p:sp>
        <p:nvSpPr>
          <p:cNvPr id="1828" name="CustomShape 2"/>
          <p:cNvSpPr/>
          <p:nvPr/>
        </p:nvSpPr>
        <p:spPr>
          <a:xfrm>
            <a:off x="2677320" y="3387240"/>
            <a:ext cx="5048846" cy="650504"/>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lnSpc>
                <a:spcPct val="100000"/>
              </a:lnSpc>
            </a:pPr>
            <a:r>
              <a:rPr lang="en-US" sz="1800" b="1" strike="noStrike" spc="-1" dirty="0" smtClean="0">
                <a:solidFill>
                  <a:srgbClr val="FFFFFF"/>
                </a:solidFill>
                <a:latin typeface="Roboto Condensed"/>
                <a:ea typeface="Roboto Condensed"/>
              </a:rPr>
              <a:t>Presented </a:t>
            </a:r>
            <a:r>
              <a:rPr lang="en-US" sz="1800" b="1" strike="noStrike" spc="-1" dirty="0">
                <a:solidFill>
                  <a:srgbClr val="FFFFFF"/>
                </a:solidFill>
                <a:latin typeface="Roboto Condensed"/>
                <a:ea typeface="Roboto Condensed"/>
              </a:rPr>
              <a:t>By</a:t>
            </a:r>
            <a:r>
              <a:rPr lang="en-US" sz="1800" b="0" strike="noStrike" spc="-1" dirty="0">
                <a:solidFill>
                  <a:srgbClr val="FFFFFF"/>
                </a:solidFill>
                <a:latin typeface="Roboto Condensed"/>
                <a:ea typeface="Roboto Condensed"/>
              </a:rPr>
              <a:t> - Om </a:t>
            </a:r>
            <a:r>
              <a:rPr lang="en-US" spc="-1" dirty="0">
                <a:solidFill>
                  <a:srgbClr val="FFFFFF"/>
                </a:solidFill>
                <a:latin typeface="Roboto Condensed"/>
                <a:ea typeface="Roboto Condensed"/>
              </a:rPr>
              <a:t>Prakash (2019MCS2567)  </a:t>
            </a:r>
            <a:endParaRPr lang="en-US" sz="1800" b="0" strike="noStrike" spc="-1" dirty="0" smtClean="0">
              <a:solidFill>
                <a:srgbClr val="FFFFFF"/>
              </a:solidFill>
              <a:latin typeface="Roboto Condensed"/>
              <a:ea typeface="Roboto Condensed"/>
            </a:endParaRPr>
          </a:p>
          <a:p>
            <a:pPr>
              <a:lnSpc>
                <a:spcPct val="100000"/>
              </a:lnSpc>
            </a:pPr>
            <a:r>
              <a:rPr lang="en-US" spc="-1" dirty="0">
                <a:solidFill>
                  <a:srgbClr val="FFFFFF"/>
                </a:solidFill>
                <a:latin typeface="Roboto Condensed"/>
                <a:ea typeface="Roboto Condensed"/>
              </a:rPr>
              <a:t> </a:t>
            </a:r>
            <a:r>
              <a:rPr lang="en-US" spc="-1" dirty="0" smtClean="0">
                <a:solidFill>
                  <a:srgbClr val="FFFFFF"/>
                </a:solidFill>
                <a:latin typeface="Roboto Condensed"/>
                <a:ea typeface="Roboto Condensed"/>
              </a:rPr>
              <a:t>                        </a:t>
            </a:r>
            <a:endParaRPr lang="en-US" sz="1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7" name="Google Shape;274;p27"/>
          <p:cNvPicPr/>
          <p:nvPr/>
        </p:nvPicPr>
        <p:blipFill>
          <a:blip r:embed="rId2"/>
          <a:stretch/>
        </p:blipFill>
        <p:spPr>
          <a:xfrm>
            <a:off x="0" y="1480680"/>
            <a:ext cx="9144000" cy="3662820"/>
          </a:xfrm>
          <a:prstGeom prst="rect">
            <a:avLst/>
          </a:prstGeom>
          <a:ln>
            <a:noFill/>
          </a:ln>
        </p:spPr>
      </p:pic>
      <p:sp>
        <p:nvSpPr>
          <p:cNvPr id="1965" name="TextShape 1"/>
          <p:cNvSpPr txBox="1"/>
          <p:nvPr/>
        </p:nvSpPr>
        <p:spPr>
          <a:xfrm>
            <a:off x="8556840" y="0"/>
            <a:ext cx="548280" cy="393120"/>
          </a:xfrm>
          <a:prstGeom prst="rect">
            <a:avLst/>
          </a:prstGeom>
          <a:noFill/>
          <a:ln>
            <a:noFill/>
          </a:ln>
        </p:spPr>
        <p:txBody>
          <a:bodyPr tIns="91440" bIns="91440"/>
          <a:lstStyle/>
          <a:p>
            <a:pPr algn="r">
              <a:lnSpc>
                <a:spcPct val="100000"/>
              </a:lnSpc>
            </a:pPr>
            <a:fld id="{432B59F3-EF2F-4235-9EC4-EED9D4DD6FDC}" type="slidenum">
              <a:rPr lang="en-US" sz="1300" b="0" strike="noStrike" spc="-1">
                <a:solidFill>
                  <a:srgbClr val="4BB5D9"/>
                </a:solidFill>
                <a:latin typeface="Roboto Condensed"/>
                <a:ea typeface="Roboto Condensed"/>
              </a:rPr>
              <a:t>10</a:t>
            </a:fld>
            <a:endParaRPr lang="en-US" sz="1300" b="0" strike="noStrike" spc="-1">
              <a:latin typeface="Times New Roman"/>
            </a:endParaRPr>
          </a:p>
        </p:txBody>
      </p:sp>
      <p:sp>
        <p:nvSpPr>
          <p:cNvPr id="1966" name="TextShape 2"/>
          <p:cNvSpPr txBox="1"/>
          <p:nvPr/>
        </p:nvSpPr>
        <p:spPr>
          <a:xfrm>
            <a:off x="2885640" y="472020"/>
            <a:ext cx="5191560" cy="68040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 WORKERS DASHBOARD</a:t>
            </a:r>
            <a:endParaRPr lang="en-US" sz="30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1" name="Google Shape;282;p28"/>
          <p:cNvPicPr/>
          <p:nvPr/>
        </p:nvPicPr>
        <p:blipFill>
          <a:blip r:embed="rId3"/>
          <a:stretch/>
        </p:blipFill>
        <p:spPr>
          <a:xfrm>
            <a:off x="5194800" y="0"/>
            <a:ext cx="3949200" cy="5143500"/>
          </a:xfrm>
          <a:prstGeom prst="rect">
            <a:avLst/>
          </a:prstGeom>
          <a:ln>
            <a:noFill/>
          </a:ln>
        </p:spPr>
      </p:pic>
      <p:sp>
        <p:nvSpPr>
          <p:cNvPr id="1968" name="TextShape 1"/>
          <p:cNvSpPr txBox="1"/>
          <p:nvPr/>
        </p:nvSpPr>
        <p:spPr>
          <a:xfrm>
            <a:off x="8556840" y="0"/>
            <a:ext cx="548280" cy="393120"/>
          </a:xfrm>
          <a:prstGeom prst="rect">
            <a:avLst/>
          </a:prstGeom>
          <a:noFill/>
          <a:ln>
            <a:noFill/>
          </a:ln>
        </p:spPr>
        <p:txBody>
          <a:bodyPr tIns="91440" bIns="91440"/>
          <a:lstStyle/>
          <a:p>
            <a:pPr algn="r">
              <a:lnSpc>
                <a:spcPct val="100000"/>
              </a:lnSpc>
            </a:pPr>
            <a:fld id="{86BF1D31-04AA-486C-9507-9011A7873C1E}" type="slidenum">
              <a:rPr lang="en-US" sz="1300" b="0" strike="noStrike" spc="-1">
                <a:solidFill>
                  <a:srgbClr val="4BB5D9"/>
                </a:solidFill>
                <a:latin typeface="Roboto Condensed"/>
                <a:ea typeface="Roboto Condensed"/>
              </a:rPr>
              <a:t>11</a:t>
            </a:fld>
            <a:endParaRPr lang="en-US" sz="1300" b="0" strike="noStrike" spc="-1">
              <a:latin typeface="Times New Roman"/>
            </a:endParaRPr>
          </a:p>
        </p:txBody>
      </p:sp>
      <p:sp>
        <p:nvSpPr>
          <p:cNvPr id="1969" name="TextShape 2"/>
          <p:cNvSpPr txBox="1"/>
          <p:nvPr/>
        </p:nvSpPr>
        <p:spPr>
          <a:xfrm>
            <a:off x="2025630" y="256305"/>
            <a:ext cx="3169170" cy="71892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WORK METHOD</a:t>
            </a:r>
            <a:endParaRPr lang="en-US" sz="3000" b="0" strike="noStrike" spc="-1" dirty="0">
              <a:solidFill>
                <a:srgbClr val="000000"/>
              </a:solidFill>
              <a:latin typeface="Arial"/>
            </a:endParaRPr>
          </a:p>
        </p:txBody>
      </p:sp>
      <p:sp>
        <p:nvSpPr>
          <p:cNvPr id="1970" name="CustomShape 3"/>
          <p:cNvSpPr/>
          <p:nvPr/>
        </p:nvSpPr>
        <p:spPr>
          <a:xfrm>
            <a:off x="512640" y="1526760"/>
            <a:ext cx="4325760" cy="312144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15000"/>
              </a:lnSpc>
              <a:buClr>
                <a:srgbClr val="00B0F0"/>
              </a:buClr>
              <a:buFont typeface="Wingdings" panose="05000000000000000000" pitchFamily="2" charset="2"/>
              <a:buChar char="Ø"/>
            </a:pPr>
            <a:r>
              <a:rPr lang="en-US" sz="1600" b="0" strike="noStrike" spc="-1" dirty="0">
                <a:solidFill>
                  <a:srgbClr val="607896"/>
                </a:solidFill>
                <a:ea typeface="Roboto Condensed"/>
              </a:rPr>
              <a:t>Workers set their own hours and are not under any obligation to </a:t>
            </a:r>
            <a:r>
              <a:rPr lang="en-US" sz="1600" b="0" strike="noStrike" spc="-1" dirty="0" smtClean="0">
                <a:solidFill>
                  <a:srgbClr val="607896"/>
                </a:solidFill>
                <a:ea typeface="Roboto Condensed"/>
              </a:rPr>
              <a:t>accept </a:t>
            </a:r>
            <a:r>
              <a:rPr lang="en-US" sz="1600" b="0" strike="noStrike" spc="-1" dirty="0">
                <a:solidFill>
                  <a:srgbClr val="607896"/>
                </a:solidFill>
                <a:ea typeface="Roboto Condensed"/>
              </a:rPr>
              <a:t>any particular </a:t>
            </a:r>
            <a:r>
              <a:rPr lang="en-US" sz="1600" b="0" strike="noStrike" spc="-1" dirty="0" smtClean="0">
                <a:solidFill>
                  <a:srgbClr val="607896"/>
                </a:solidFill>
                <a:ea typeface="Roboto Condensed"/>
              </a:rPr>
              <a:t>task</a:t>
            </a:r>
            <a:r>
              <a:rPr lang="en-US" sz="1600" b="0" strike="noStrike" spc="-1" dirty="0" smtClean="0">
                <a:solidFill>
                  <a:srgbClr val="222222"/>
                </a:solidFill>
                <a:ea typeface="Arial"/>
              </a:rPr>
              <a:t>.</a:t>
            </a:r>
            <a:endParaRPr lang="en-US" sz="1600" b="0" strike="noStrike" spc="-1" dirty="0" smtClean="0"/>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ea typeface="Roboto Condensed"/>
              </a:rPr>
              <a:t>workers are paid as contractors rather than employees</a:t>
            </a:r>
            <a:endParaRPr lang="en-US" sz="1600" b="0" strike="noStrike" spc="-1" dirty="0" smtClean="0"/>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ea typeface="Roboto Condensed"/>
              </a:rPr>
              <a:t>So</a:t>
            </a:r>
            <a:r>
              <a:rPr lang="en-US" sz="1600" b="0" strike="noStrike" spc="-1" dirty="0">
                <a:solidFill>
                  <a:srgbClr val="607896"/>
                </a:solidFill>
                <a:ea typeface="Roboto Condensed"/>
              </a:rPr>
              <a:t>, workers don't have to file </a:t>
            </a:r>
            <a:r>
              <a:rPr lang="en-US" sz="1600" b="0" strike="noStrike" spc="-1" dirty="0" smtClean="0">
                <a:solidFill>
                  <a:srgbClr val="607896"/>
                </a:solidFill>
                <a:ea typeface="Roboto Condensed"/>
              </a:rPr>
              <a:t>forms or </a:t>
            </a:r>
            <a:r>
              <a:rPr lang="en-US" sz="1600" b="0" strike="noStrike" spc="-1" dirty="0">
                <a:solidFill>
                  <a:srgbClr val="607896"/>
                </a:solidFill>
                <a:ea typeface="Roboto Condensed"/>
              </a:rPr>
              <a:t>pay payroll taxes</a:t>
            </a:r>
            <a:endParaRPr lang="en-US" sz="1600" b="0" strike="noStrike" spc="-1" dirty="0"/>
          </a:p>
          <a:p>
            <a:pPr marL="387630" indent="-285750">
              <a:lnSpc>
                <a:spcPct val="115000"/>
              </a:lnSpc>
              <a:buClr>
                <a:srgbClr val="00B0F0"/>
              </a:buClr>
              <a:buFont typeface="Wingdings" panose="05000000000000000000" pitchFamily="2" charset="2"/>
              <a:buChar char="Ø"/>
            </a:pPr>
            <a:r>
              <a:rPr lang="en-US" sz="1600" b="0" strike="noStrike" spc="-1" dirty="0">
                <a:solidFill>
                  <a:srgbClr val="607896"/>
                </a:solidFill>
                <a:ea typeface="Roboto Condensed"/>
              </a:rPr>
              <a:t>Workers must report their income as self-employment income</a:t>
            </a:r>
            <a:endParaRPr lang="en-US" sz="1600" b="0" strike="noStrike" spc="-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2" name="TextShape 1"/>
          <p:cNvSpPr txBox="1"/>
          <p:nvPr/>
        </p:nvSpPr>
        <p:spPr>
          <a:xfrm>
            <a:off x="8556840" y="0"/>
            <a:ext cx="548280" cy="393120"/>
          </a:xfrm>
          <a:prstGeom prst="rect">
            <a:avLst/>
          </a:prstGeom>
          <a:noFill/>
          <a:ln>
            <a:noFill/>
          </a:ln>
        </p:spPr>
        <p:txBody>
          <a:bodyPr tIns="91440" bIns="91440"/>
          <a:lstStyle/>
          <a:p>
            <a:pPr algn="r">
              <a:lnSpc>
                <a:spcPct val="100000"/>
              </a:lnSpc>
            </a:pPr>
            <a:fld id="{24FC0F67-31FF-463B-869B-3C48FB80CCB4}" type="slidenum">
              <a:rPr lang="en-US" sz="1300" b="0" strike="noStrike" spc="-1">
                <a:solidFill>
                  <a:srgbClr val="4BB5D9"/>
                </a:solidFill>
                <a:latin typeface="Roboto Condensed"/>
                <a:ea typeface="Roboto Condensed"/>
              </a:rPr>
              <a:t>12</a:t>
            </a:fld>
            <a:endParaRPr lang="en-US" sz="1300" b="0" strike="noStrike" spc="-1">
              <a:latin typeface="Times New Roman"/>
            </a:endParaRPr>
          </a:p>
        </p:txBody>
      </p:sp>
      <p:sp>
        <p:nvSpPr>
          <p:cNvPr id="1973" name="TextShape 2"/>
          <p:cNvSpPr txBox="1"/>
          <p:nvPr/>
        </p:nvSpPr>
        <p:spPr>
          <a:xfrm>
            <a:off x="2227800" y="277905"/>
            <a:ext cx="3906300" cy="71892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PAYMENT METHOD</a:t>
            </a:r>
            <a:endParaRPr lang="en-US" sz="3000" b="0" strike="noStrike" spc="-1">
              <a:solidFill>
                <a:srgbClr val="000000"/>
              </a:solidFill>
              <a:latin typeface="Arial"/>
            </a:endParaRPr>
          </a:p>
        </p:txBody>
      </p:sp>
      <p:sp>
        <p:nvSpPr>
          <p:cNvPr id="1974" name="CustomShape 3"/>
          <p:cNvSpPr/>
          <p:nvPr/>
        </p:nvSpPr>
        <p:spPr>
          <a:xfrm>
            <a:off x="323205" y="1580655"/>
            <a:ext cx="4572645" cy="2915145"/>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15000"/>
              </a:lnSpc>
              <a:buClr>
                <a:srgbClr val="00B0F0"/>
              </a:buClr>
              <a:buFont typeface="Wingdings" panose="05000000000000000000" pitchFamily="2" charset="2"/>
              <a:buChar char="Ø"/>
            </a:pPr>
            <a:r>
              <a:rPr lang="en-US" sz="1600" b="0" strike="noStrike" spc="-1" dirty="0">
                <a:solidFill>
                  <a:srgbClr val="607896"/>
                </a:solidFill>
                <a:latin typeface="Arial" panose="020B0604020202020204" pitchFamily="34" charset="0"/>
                <a:ea typeface="Roboto Condensed"/>
                <a:cs typeface="Arial" panose="020B0604020202020204" pitchFamily="34" charset="0"/>
              </a:rPr>
              <a:t>Workers can have a postal address anywhere in the world</a:t>
            </a:r>
            <a:endParaRPr lang="en-US" sz="1600" b="0" strike="noStrike" spc="-1" dirty="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a:solidFill>
                  <a:srgbClr val="607896"/>
                </a:solidFill>
                <a:latin typeface="Arial" panose="020B0604020202020204" pitchFamily="34" charset="0"/>
                <a:ea typeface="Roboto Condensed"/>
                <a:cs typeface="Arial" panose="020B0604020202020204" pitchFamily="34" charset="0"/>
              </a:rPr>
              <a:t>Payment for completing tasks can be redeemed on Amazon.com via gift certificate</a:t>
            </a:r>
            <a:endParaRPr lang="en-US" sz="1600" b="0" strike="noStrike" spc="-1" dirty="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a:solidFill>
                  <a:srgbClr val="607896"/>
                </a:solidFill>
                <a:latin typeface="Arial" panose="020B0604020202020204" pitchFamily="34" charset="0"/>
                <a:ea typeface="Roboto Condensed"/>
                <a:cs typeface="Arial" panose="020B0604020202020204" pitchFamily="34" charset="0"/>
              </a:rPr>
              <a:t>Can later transferred to a Worker's U.S. bank account</a:t>
            </a:r>
            <a:endParaRPr lang="en-US" sz="1600" b="0" strike="noStrike" spc="-1" dirty="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a:solidFill>
                  <a:srgbClr val="607896"/>
                </a:solidFill>
                <a:latin typeface="Arial" panose="020B0604020202020204" pitchFamily="34" charset="0"/>
                <a:ea typeface="Roboto Condensed"/>
                <a:cs typeface="Arial" panose="020B0604020202020204" pitchFamily="34" charset="0"/>
              </a:rPr>
              <a:t>Gift certificates are the only payment option available to international workers apart from India</a:t>
            </a:r>
            <a:endParaRPr lang="en-US" sz="1600" b="0" strike="noStrike" spc="-1" dirty="0">
              <a:latin typeface="Arial" panose="020B0604020202020204" pitchFamily="34" charset="0"/>
              <a:cs typeface="Arial" panose="020B0604020202020204" pitchFamily="34" charset="0"/>
            </a:endParaRPr>
          </a:p>
        </p:txBody>
      </p:sp>
      <p:pic>
        <p:nvPicPr>
          <p:cNvPr id="1975" name="Google Shape;290;p29"/>
          <p:cNvPicPr/>
          <p:nvPr/>
        </p:nvPicPr>
        <p:blipFill>
          <a:blip r:embed="rId2"/>
          <a:stretch/>
        </p:blipFill>
        <p:spPr>
          <a:xfrm>
            <a:off x="5067720" y="2229075"/>
            <a:ext cx="4076280" cy="24858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 name="TextShape 1"/>
          <p:cNvSpPr txBox="1"/>
          <p:nvPr/>
        </p:nvSpPr>
        <p:spPr>
          <a:xfrm>
            <a:off x="2133464" y="227730"/>
            <a:ext cx="4362586" cy="68040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QUALIFICATION TEST</a:t>
            </a:r>
            <a:endParaRPr lang="en-US" sz="3000" b="0" strike="noStrike" spc="-1" dirty="0">
              <a:solidFill>
                <a:srgbClr val="000000"/>
              </a:solidFill>
              <a:latin typeface="Arial"/>
            </a:endParaRPr>
          </a:p>
        </p:txBody>
      </p:sp>
      <p:sp>
        <p:nvSpPr>
          <p:cNvPr id="1977" name="TextShape 2"/>
          <p:cNvSpPr txBox="1"/>
          <p:nvPr/>
        </p:nvSpPr>
        <p:spPr>
          <a:xfrm>
            <a:off x="8556840" y="0"/>
            <a:ext cx="548280" cy="393120"/>
          </a:xfrm>
          <a:prstGeom prst="rect">
            <a:avLst/>
          </a:prstGeom>
          <a:noFill/>
          <a:ln>
            <a:noFill/>
          </a:ln>
        </p:spPr>
        <p:txBody>
          <a:bodyPr tIns="91440" bIns="91440"/>
          <a:lstStyle/>
          <a:p>
            <a:pPr algn="r">
              <a:lnSpc>
                <a:spcPct val="100000"/>
              </a:lnSpc>
            </a:pPr>
            <a:fld id="{E19091CE-95C9-47C3-873F-6D7A6A27D59D}" type="slidenum">
              <a:rPr lang="en-US" sz="1300" b="0" strike="noStrike" spc="-1">
                <a:solidFill>
                  <a:srgbClr val="4BB5D9"/>
                </a:solidFill>
                <a:latin typeface="Roboto Condensed"/>
                <a:ea typeface="Roboto Condensed"/>
              </a:rPr>
              <a:t>13</a:t>
            </a:fld>
            <a:endParaRPr lang="en-US" sz="1300" b="0" strike="noStrike" spc="-1">
              <a:latin typeface="Times New Roman"/>
            </a:endParaRPr>
          </a:p>
        </p:txBody>
      </p:sp>
      <p:sp>
        <p:nvSpPr>
          <p:cNvPr id="1978" name="CustomShape 3"/>
          <p:cNvSpPr/>
          <p:nvPr/>
        </p:nvSpPr>
        <p:spPr>
          <a:xfrm>
            <a:off x="196185" y="1796655"/>
            <a:ext cx="4894920" cy="268962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15000"/>
              </a:lnSpc>
              <a:buClr>
                <a:srgbClr val="00B0F0"/>
              </a:buClr>
              <a:buFont typeface="Wingdings" panose="05000000000000000000" pitchFamily="2" charset="2"/>
              <a:buChar char="Ø"/>
            </a:pPr>
            <a:r>
              <a:rPr lang="en-US" sz="1600" b="0" strike="noStrike" spc="-1" dirty="0">
                <a:solidFill>
                  <a:srgbClr val="607896"/>
                </a:solidFill>
                <a:latin typeface="Arial" panose="020B0604020202020204" pitchFamily="34" charset="0"/>
                <a:ea typeface="Roboto Condensed"/>
                <a:cs typeface="Arial" panose="020B0604020202020204" pitchFamily="34" charset="0"/>
              </a:rPr>
              <a:t>Requesters can ask that Workers fulfill qualifications before engaging in a task</a:t>
            </a:r>
            <a:endParaRPr lang="en-US" sz="1600" b="0" strike="noStrike" spc="-1" dirty="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a:solidFill>
                  <a:srgbClr val="607896"/>
                </a:solidFill>
                <a:latin typeface="Arial" panose="020B0604020202020204" pitchFamily="34" charset="0"/>
                <a:ea typeface="Roboto Condensed"/>
                <a:cs typeface="Arial" panose="020B0604020202020204" pitchFamily="34" charset="0"/>
              </a:rPr>
              <a:t>They can set up a test in order to verify the qualification</a:t>
            </a:r>
            <a:endParaRPr lang="en-US" sz="1600" b="0" strike="noStrike" spc="-1" dirty="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a:solidFill>
                  <a:srgbClr val="607896"/>
                </a:solidFill>
                <a:latin typeface="Arial" panose="020B0604020202020204" pitchFamily="34" charset="0"/>
                <a:ea typeface="Roboto Condensed"/>
                <a:cs typeface="Arial" panose="020B0604020202020204" pitchFamily="34" charset="0"/>
              </a:rPr>
              <a:t>They can also accept or reject the result sent by the Worker</a:t>
            </a:r>
            <a:endParaRPr lang="en-US" sz="1600" b="0" strike="noStrike" spc="-1" dirty="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a:solidFill>
                  <a:srgbClr val="607896"/>
                </a:solidFill>
                <a:latin typeface="Arial" panose="020B0604020202020204" pitchFamily="34" charset="0"/>
                <a:ea typeface="Roboto Condensed"/>
                <a:cs typeface="Arial" panose="020B0604020202020204" pitchFamily="34" charset="0"/>
              </a:rPr>
              <a:t>Acceptance/Rejection affects the Worker's reputation</a:t>
            </a:r>
            <a:endParaRPr lang="en-US" sz="1600" b="0" strike="noStrike" spc="-1" dirty="0">
              <a:latin typeface="Arial" panose="020B0604020202020204" pitchFamily="34" charset="0"/>
              <a:cs typeface="Arial" panose="020B0604020202020204" pitchFamily="34" charset="0"/>
            </a:endParaRPr>
          </a:p>
        </p:txBody>
      </p:sp>
      <p:pic>
        <p:nvPicPr>
          <p:cNvPr id="1979" name="Google Shape;298;p30"/>
          <p:cNvPicPr/>
          <p:nvPr/>
        </p:nvPicPr>
        <p:blipFill>
          <a:blip r:embed="rId2"/>
          <a:stretch/>
        </p:blipFill>
        <p:spPr>
          <a:xfrm>
            <a:off x="5196600" y="1969560"/>
            <a:ext cx="3947040" cy="31734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0" name="TextShape 1"/>
          <p:cNvSpPr txBox="1"/>
          <p:nvPr/>
        </p:nvSpPr>
        <p:spPr>
          <a:xfrm>
            <a:off x="2219189" y="297870"/>
            <a:ext cx="4676911" cy="68040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EMPLOYERS ACCOUNT</a:t>
            </a:r>
            <a:endParaRPr lang="en-US" sz="3000" b="0" strike="noStrike" spc="-1" dirty="0">
              <a:solidFill>
                <a:srgbClr val="000000"/>
              </a:solidFill>
              <a:latin typeface="Arial"/>
            </a:endParaRPr>
          </a:p>
        </p:txBody>
      </p:sp>
      <p:sp>
        <p:nvSpPr>
          <p:cNvPr id="1981" name="TextShape 2"/>
          <p:cNvSpPr txBox="1"/>
          <p:nvPr/>
        </p:nvSpPr>
        <p:spPr>
          <a:xfrm>
            <a:off x="8556840" y="0"/>
            <a:ext cx="548280" cy="393120"/>
          </a:xfrm>
          <a:prstGeom prst="rect">
            <a:avLst/>
          </a:prstGeom>
          <a:noFill/>
          <a:ln>
            <a:noFill/>
          </a:ln>
        </p:spPr>
        <p:txBody>
          <a:bodyPr tIns="91440" bIns="91440"/>
          <a:lstStyle/>
          <a:p>
            <a:pPr algn="r">
              <a:lnSpc>
                <a:spcPct val="100000"/>
              </a:lnSpc>
            </a:pPr>
            <a:fld id="{395F622A-B3C6-453C-B2EA-45EB569E0651}" type="slidenum">
              <a:rPr lang="en-US" sz="1300" b="0" strike="noStrike" spc="-1">
                <a:solidFill>
                  <a:srgbClr val="4BB5D9"/>
                </a:solidFill>
                <a:latin typeface="Roboto Condensed"/>
                <a:ea typeface="Roboto Condensed"/>
              </a:rPr>
              <a:t>14</a:t>
            </a:fld>
            <a:endParaRPr lang="en-US" sz="1300" b="0" strike="noStrike" spc="-1">
              <a:latin typeface="Times New Roman"/>
            </a:endParaRPr>
          </a:p>
        </p:txBody>
      </p:sp>
      <p:sp>
        <p:nvSpPr>
          <p:cNvPr id="1982" name="CustomShape 3"/>
          <p:cNvSpPr/>
          <p:nvPr/>
        </p:nvSpPr>
        <p:spPr>
          <a:xfrm>
            <a:off x="507435" y="1392150"/>
            <a:ext cx="7356960" cy="272880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15000"/>
              </a:lnSpc>
              <a:buClr>
                <a:srgbClr val="00B0F0"/>
              </a:buClr>
              <a:buFont typeface="Wingdings" panose="05000000000000000000" pitchFamily="2" charset="2"/>
              <a:buChar char="Ø"/>
            </a:pPr>
            <a:r>
              <a:rPr lang="en-US" sz="1600" b="0" strike="noStrike" spc="-1" dirty="0">
                <a:solidFill>
                  <a:srgbClr val="607896"/>
                </a:solidFill>
                <a:ea typeface="Roboto Condensed"/>
              </a:rPr>
              <a:t>When employers set up their job, they must </a:t>
            </a:r>
            <a:r>
              <a:rPr lang="en-US" sz="1600" b="0" strike="noStrike" spc="-1" dirty="0" smtClean="0">
                <a:solidFill>
                  <a:srgbClr val="607896"/>
                </a:solidFill>
                <a:ea typeface="Roboto Condensed"/>
              </a:rPr>
              <a:t>specify</a:t>
            </a:r>
            <a:endParaRPr lang="en-US" sz="1600" spc="-1" dirty="0"/>
          </a:p>
          <a:p>
            <a:pPr marL="844830" lvl="1" indent="-285750">
              <a:lnSpc>
                <a:spcPct val="115000"/>
              </a:lnSpc>
              <a:buClr>
                <a:srgbClr val="00B0F0"/>
              </a:buClr>
              <a:buFont typeface="Courier New" panose="02070309020205020404" pitchFamily="49" charset="0"/>
              <a:buChar char="o"/>
            </a:pPr>
            <a:r>
              <a:rPr lang="en-US" sz="1400" spc="-1" dirty="0">
                <a:solidFill>
                  <a:srgbClr val="607896"/>
                </a:solidFill>
                <a:ea typeface="Roboto Condensed"/>
              </a:rPr>
              <a:t>H</a:t>
            </a:r>
            <a:r>
              <a:rPr lang="en-US" sz="1400" b="0" strike="noStrike" spc="-1" dirty="0" smtClean="0">
                <a:solidFill>
                  <a:srgbClr val="607896"/>
                </a:solidFill>
                <a:ea typeface="Roboto Condensed"/>
              </a:rPr>
              <a:t>ow </a:t>
            </a:r>
            <a:r>
              <a:rPr lang="en-US" sz="1400" b="0" strike="noStrike" spc="-1" dirty="0">
                <a:solidFill>
                  <a:srgbClr val="607896"/>
                </a:solidFill>
                <a:ea typeface="Roboto Condensed"/>
              </a:rPr>
              <a:t>much are they paying for each HIT </a:t>
            </a:r>
            <a:r>
              <a:rPr lang="en-US" sz="1400" b="0" strike="noStrike" spc="-1" dirty="0" smtClean="0">
                <a:solidFill>
                  <a:srgbClr val="607896"/>
                </a:solidFill>
                <a:ea typeface="Roboto Condensed"/>
              </a:rPr>
              <a:t>accomplished</a:t>
            </a:r>
            <a:endParaRPr lang="en-US" sz="1400" spc="-1" dirty="0"/>
          </a:p>
          <a:p>
            <a:pPr marL="844830" lvl="1" indent="-285750">
              <a:lnSpc>
                <a:spcPct val="115000"/>
              </a:lnSpc>
              <a:buClr>
                <a:srgbClr val="00B0F0"/>
              </a:buClr>
              <a:buFont typeface="Courier New" panose="02070309020205020404" pitchFamily="49" charset="0"/>
              <a:buChar char="o"/>
            </a:pPr>
            <a:r>
              <a:rPr lang="en-US" sz="1400" spc="-1" dirty="0">
                <a:solidFill>
                  <a:srgbClr val="607896"/>
                </a:solidFill>
                <a:ea typeface="Roboto Condensed"/>
              </a:rPr>
              <a:t>H</a:t>
            </a:r>
            <a:r>
              <a:rPr lang="en-US" sz="1400" b="0" strike="noStrike" spc="-1" dirty="0" smtClean="0">
                <a:solidFill>
                  <a:srgbClr val="607896"/>
                </a:solidFill>
                <a:ea typeface="Roboto Condensed"/>
              </a:rPr>
              <a:t>ow </a:t>
            </a:r>
            <a:r>
              <a:rPr lang="en-US" sz="1400" b="0" strike="noStrike" spc="-1" dirty="0">
                <a:solidFill>
                  <a:srgbClr val="607896"/>
                </a:solidFill>
                <a:ea typeface="Roboto Condensed"/>
              </a:rPr>
              <a:t>many workers they want to work on each </a:t>
            </a:r>
            <a:r>
              <a:rPr lang="en-US" sz="1400" b="0" strike="noStrike" spc="-1" dirty="0" smtClean="0">
                <a:solidFill>
                  <a:srgbClr val="607896"/>
                </a:solidFill>
                <a:ea typeface="Roboto Condensed"/>
              </a:rPr>
              <a:t>HIT</a:t>
            </a:r>
            <a:endParaRPr lang="en-US" sz="1400" spc="-1" dirty="0"/>
          </a:p>
          <a:p>
            <a:pPr marL="844830" lvl="1" indent="-285750">
              <a:lnSpc>
                <a:spcPct val="115000"/>
              </a:lnSpc>
              <a:buClr>
                <a:srgbClr val="00B0F0"/>
              </a:buClr>
              <a:buFont typeface="Courier New" panose="02070309020205020404" pitchFamily="49" charset="0"/>
              <a:buChar char="o"/>
            </a:pPr>
            <a:r>
              <a:rPr lang="en-US" sz="1400" b="0" strike="noStrike" spc="-1" dirty="0">
                <a:solidFill>
                  <a:srgbClr val="607896"/>
                </a:solidFill>
                <a:ea typeface="Roboto Condensed"/>
              </a:rPr>
              <a:t>M</a:t>
            </a:r>
            <a:r>
              <a:rPr lang="en-US" sz="1400" b="0" strike="noStrike" spc="-1" dirty="0" smtClean="0">
                <a:solidFill>
                  <a:srgbClr val="607896"/>
                </a:solidFill>
                <a:ea typeface="Roboto Condensed"/>
              </a:rPr>
              <a:t>aximum </a:t>
            </a:r>
            <a:r>
              <a:rPr lang="en-US" sz="1400" b="0" strike="noStrike" spc="-1" dirty="0">
                <a:solidFill>
                  <a:srgbClr val="607896"/>
                </a:solidFill>
                <a:ea typeface="Roboto Condensed"/>
              </a:rPr>
              <a:t>time a worker has to work on a single </a:t>
            </a:r>
            <a:r>
              <a:rPr lang="en-US" sz="1400" b="0" strike="noStrike" spc="-1" dirty="0" smtClean="0">
                <a:solidFill>
                  <a:srgbClr val="607896"/>
                </a:solidFill>
                <a:ea typeface="Roboto Condensed"/>
              </a:rPr>
              <a:t>task</a:t>
            </a:r>
            <a:endParaRPr lang="en-US" sz="1400" spc="-1" dirty="0"/>
          </a:p>
          <a:p>
            <a:pPr marL="844830" lvl="1" indent="-285750">
              <a:lnSpc>
                <a:spcPct val="115000"/>
              </a:lnSpc>
              <a:buClr>
                <a:srgbClr val="00B0F0"/>
              </a:buClr>
              <a:buFont typeface="Courier New" panose="02070309020205020404" pitchFamily="49" charset="0"/>
              <a:buChar char="o"/>
            </a:pPr>
            <a:r>
              <a:rPr lang="en-US" sz="1400" spc="-1" dirty="0" smtClean="0">
                <a:solidFill>
                  <a:srgbClr val="607896"/>
                </a:solidFill>
                <a:ea typeface="Roboto Condensed"/>
              </a:rPr>
              <a:t>H</a:t>
            </a:r>
            <a:r>
              <a:rPr lang="en-US" sz="1400" b="0" strike="noStrike" spc="-1" dirty="0" smtClean="0">
                <a:solidFill>
                  <a:srgbClr val="607896"/>
                </a:solidFill>
                <a:ea typeface="Roboto Condensed"/>
              </a:rPr>
              <a:t>ow </a:t>
            </a:r>
            <a:r>
              <a:rPr lang="en-US" sz="1400" b="0" strike="noStrike" spc="-1" dirty="0">
                <a:solidFill>
                  <a:srgbClr val="607896"/>
                </a:solidFill>
                <a:ea typeface="Roboto Condensed"/>
              </a:rPr>
              <a:t>much time the workers have to complete the work</a:t>
            </a:r>
            <a:endParaRPr lang="en-US" sz="1400" b="0" strike="noStrike" spc="-1" dirty="0"/>
          </a:p>
          <a:p>
            <a:pPr marL="914400">
              <a:lnSpc>
                <a:spcPct val="115000"/>
              </a:lnSpc>
            </a:pPr>
            <a:endParaRPr lang="en-US" b="0" strike="noStrike" spc="-1" dirty="0"/>
          </a:p>
          <a:p>
            <a:pPr marL="387630" indent="-285750">
              <a:lnSpc>
                <a:spcPct val="115000"/>
              </a:lnSpc>
              <a:buClr>
                <a:srgbClr val="00B0F0"/>
              </a:buClr>
              <a:buFont typeface="Wingdings" panose="05000000000000000000" pitchFamily="2" charset="2"/>
              <a:buChar char="Ø"/>
            </a:pPr>
            <a:r>
              <a:rPr lang="en-US" sz="1600" b="0" strike="noStrike" spc="-1" dirty="0">
                <a:solidFill>
                  <a:srgbClr val="607896"/>
                </a:solidFill>
                <a:ea typeface="Roboto Condensed"/>
              </a:rPr>
              <a:t>Specific details about the job they want to be completed</a:t>
            </a:r>
            <a:endParaRPr lang="en-US" sz="1600" b="0" strike="noStrike" spc="-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3" name="TextShape 1"/>
          <p:cNvSpPr txBox="1"/>
          <p:nvPr/>
        </p:nvSpPr>
        <p:spPr>
          <a:xfrm>
            <a:off x="2133465" y="199155"/>
            <a:ext cx="5115060" cy="68040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LOCATIONS OF TURKERS</a:t>
            </a:r>
            <a:endParaRPr lang="en-US" sz="3000" b="0" strike="noStrike" spc="-1" dirty="0">
              <a:solidFill>
                <a:srgbClr val="000000"/>
              </a:solidFill>
              <a:latin typeface="Arial"/>
            </a:endParaRPr>
          </a:p>
        </p:txBody>
      </p:sp>
      <p:sp>
        <p:nvSpPr>
          <p:cNvPr id="1984" name="TextShape 2"/>
          <p:cNvSpPr txBox="1"/>
          <p:nvPr/>
        </p:nvSpPr>
        <p:spPr>
          <a:xfrm>
            <a:off x="8556840" y="0"/>
            <a:ext cx="548280" cy="393120"/>
          </a:xfrm>
          <a:prstGeom prst="rect">
            <a:avLst/>
          </a:prstGeom>
          <a:noFill/>
          <a:ln>
            <a:noFill/>
          </a:ln>
        </p:spPr>
        <p:txBody>
          <a:bodyPr tIns="91440" bIns="91440"/>
          <a:lstStyle/>
          <a:p>
            <a:pPr algn="r">
              <a:lnSpc>
                <a:spcPct val="100000"/>
              </a:lnSpc>
            </a:pPr>
            <a:fld id="{0CA051CF-4986-442D-9707-CE8CCEE34561}" type="slidenum">
              <a:rPr lang="en-US" sz="1300" b="0" strike="noStrike" spc="-1">
                <a:solidFill>
                  <a:srgbClr val="4BB5D9"/>
                </a:solidFill>
                <a:latin typeface="Roboto Condensed"/>
                <a:ea typeface="Roboto Condensed"/>
              </a:rPr>
              <a:t>15</a:t>
            </a:fld>
            <a:endParaRPr lang="en-US" sz="1300" b="0" strike="noStrike" spc="-1">
              <a:latin typeface="Times New Roman"/>
            </a:endParaRPr>
          </a:p>
        </p:txBody>
      </p:sp>
      <p:sp>
        <p:nvSpPr>
          <p:cNvPr id="1985" name="CustomShape 3"/>
          <p:cNvSpPr/>
          <p:nvPr/>
        </p:nvSpPr>
        <p:spPr>
          <a:xfrm>
            <a:off x="209880" y="1420726"/>
            <a:ext cx="6654600" cy="270360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15000"/>
              </a:lnSpc>
              <a:buClr>
                <a:srgbClr val="00B0F0"/>
              </a:buClr>
              <a:buFont typeface="Wingdings" panose="05000000000000000000" pitchFamily="2" charset="2"/>
              <a:buChar char="Ø"/>
            </a:pPr>
            <a:r>
              <a:rPr lang="en-US" sz="1600" b="0" strike="noStrike" spc="-1" dirty="0">
                <a:solidFill>
                  <a:srgbClr val="607896"/>
                </a:solidFill>
                <a:latin typeface="Arial" panose="020B0604020202020204" pitchFamily="34" charset="0"/>
                <a:ea typeface="Roboto Condensed"/>
                <a:cs typeface="Arial" panose="020B0604020202020204" pitchFamily="34" charset="0"/>
              </a:rPr>
              <a:t>Workers have been primarily located in the United States since the platform's </a:t>
            </a: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inception</a:t>
            </a:r>
            <a:endParaRPr lang="en-US" sz="1600" spc="-1" dirty="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In </a:t>
            </a:r>
            <a:r>
              <a:rPr lang="en-US" sz="1600" b="0" strike="noStrike" spc="-1" dirty="0">
                <a:solidFill>
                  <a:srgbClr val="607896"/>
                </a:solidFill>
                <a:latin typeface="Arial" panose="020B0604020202020204" pitchFamily="34" charset="0"/>
                <a:ea typeface="Roboto Condensed"/>
                <a:cs typeface="Arial" panose="020B0604020202020204" pitchFamily="34" charset="0"/>
              </a:rPr>
              <a:t>2010, cash payments for Indian workers were </a:t>
            </a: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introduced</a:t>
            </a:r>
            <a:endParaRPr lang="en-US" sz="1600" spc="-1" dirty="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In </a:t>
            </a:r>
            <a:r>
              <a:rPr lang="en-US" sz="1600" b="0" strike="noStrike" spc="-1" dirty="0">
                <a:solidFill>
                  <a:srgbClr val="607896"/>
                </a:solidFill>
                <a:latin typeface="Arial" panose="020B0604020202020204" pitchFamily="34" charset="0"/>
                <a:ea typeface="Roboto Condensed"/>
                <a:cs typeface="Arial" panose="020B0604020202020204" pitchFamily="34" charset="0"/>
              </a:rPr>
              <a:t>May 2015, it showed that 80% of workers were located in the United States, 20% elsewhere in the world and most of them were from </a:t>
            </a: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India</a:t>
            </a:r>
            <a:endParaRPr lang="en-US" sz="1600" spc="-1" dirty="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In </a:t>
            </a:r>
            <a:r>
              <a:rPr lang="en-US" sz="1600" b="0" strike="noStrike" spc="-1" dirty="0">
                <a:solidFill>
                  <a:srgbClr val="607896"/>
                </a:solidFill>
                <a:latin typeface="Arial" panose="020B0604020202020204" pitchFamily="34" charset="0"/>
                <a:ea typeface="Roboto Condensed"/>
                <a:cs typeface="Arial" panose="020B0604020202020204" pitchFamily="34" charset="0"/>
              </a:rPr>
              <a:t>May 2019, It showed that 60% workers in US, and 40% elsewhere in the world and 30% are in India</a:t>
            </a:r>
            <a:endParaRPr lang="en-US" sz="1600" b="0" strike="noStrike" spc="-1" dirty="0">
              <a:latin typeface="Arial" panose="020B0604020202020204" pitchFamily="34" charset="0"/>
              <a:cs typeface="Arial" panose="020B0604020202020204" pitchFamily="34" charset="0"/>
            </a:endParaRPr>
          </a:p>
        </p:txBody>
      </p:sp>
      <p:pic>
        <p:nvPicPr>
          <p:cNvPr id="1986" name="Google Shape;313;p32"/>
          <p:cNvPicPr/>
          <p:nvPr/>
        </p:nvPicPr>
        <p:blipFill>
          <a:blip r:embed="rId2"/>
          <a:stretch/>
        </p:blipFill>
        <p:spPr>
          <a:xfrm>
            <a:off x="6864480" y="1074240"/>
            <a:ext cx="2095200" cy="2180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7" name="TextShape 1"/>
          <p:cNvSpPr txBox="1"/>
          <p:nvPr/>
        </p:nvSpPr>
        <p:spPr>
          <a:xfrm>
            <a:off x="685800" y="2421720"/>
            <a:ext cx="6210000" cy="1159560"/>
          </a:xfrm>
          <a:prstGeom prst="rect">
            <a:avLst/>
          </a:prstGeom>
          <a:noFill/>
          <a:ln>
            <a:noFill/>
          </a:ln>
        </p:spPr>
        <p:txBody>
          <a:bodyPr tIns="91440" bIns="91440" anchor="b"/>
          <a:lstStyle/>
          <a:p>
            <a:pPr>
              <a:lnSpc>
                <a:spcPct val="100000"/>
              </a:lnSpc>
            </a:pPr>
            <a:r>
              <a:rPr lang="en-US" sz="7200" spc="-1" dirty="0">
                <a:solidFill>
                  <a:srgbClr val="3796BF"/>
                </a:solidFill>
                <a:latin typeface="Oswald"/>
                <a:ea typeface="Oswald"/>
              </a:rPr>
              <a:t>2</a:t>
            </a:r>
            <a:r>
              <a:rPr lang="en-US" sz="7200" b="0" strike="noStrike" spc="-1" dirty="0" smtClean="0">
                <a:solidFill>
                  <a:srgbClr val="3796BF"/>
                </a:solidFill>
                <a:latin typeface="Oswald"/>
                <a:ea typeface="Oswald"/>
              </a:rPr>
              <a:t>.</a:t>
            </a:r>
            <a:r>
              <a:rPr dirty="0"/>
              <a:t/>
            </a:r>
            <a:br>
              <a:rPr dirty="0"/>
            </a:br>
            <a:r>
              <a:rPr lang="en-US" sz="3600" b="1" strike="noStrike" spc="-1" dirty="0">
                <a:solidFill>
                  <a:srgbClr val="FFFFFF"/>
                </a:solidFill>
                <a:latin typeface="Oswald"/>
                <a:ea typeface="Oswald"/>
              </a:rPr>
              <a:t>MECHANICAL TURK USES</a:t>
            </a:r>
            <a:endParaRPr lang="en-US" sz="3600" b="0" strike="noStrike" spc="-1" dirty="0">
              <a:solidFill>
                <a:srgbClr val="000000"/>
              </a:solidFill>
              <a:latin typeface="Arial"/>
            </a:endParaRPr>
          </a:p>
        </p:txBody>
      </p:sp>
      <p:sp>
        <p:nvSpPr>
          <p:cNvPr id="1988" name="TextShape 2"/>
          <p:cNvSpPr txBox="1"/>
          <p:nvPr/>
        </p:nvSpPr>
        <p:spPr>
          <a:xfrm>
            <a:off x="8556840" y="0"/>
            <a:ext cx="548280" cy="393120"/>
          </a:xfrm>
          <a:prstGeom prst="rect">
            <a:avLst/>
          </a:prstGeom>
          <a:noFill/>
          <a:ln>
            <a:noFill/>
          </a:ln>
        </p:spPr>
        <p:txBody>
          <a:bodyPr tIns="91440" bIns="91440"/>
          <a:lstStyle/>
          <a:p>
            <a:pPr algn="r">
              <a:lnSpc>
                <a:spcPct val="100000"/>
              </a:lnSpc>
            </a:pPr>
            <a:fld id="{BEB94B33-793E-4C92-9B40-0F821EF324BF}" type="slidenum">
              <a:rPr lang="en-US" sz="1300" b="0" strike="noStrike" spc="-1">
                <a:solidFill>
                  <a:srgbClr val="FFFFFF"/>
                </a:solidFill>
                <a:latin typeface="Roboto Condensed"/>
                <a:ea typeface="Roboto Condensed"/>
              </a:rPr>
              <a:t>16</a:t>
            </a:fld>
            <a:endParaRPr lang="en-US" sz="13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9" name="TextShape 1"/>
          <p:cNvSpPr txBox="1"/>
          <p:nvPr/>
        </p:nvSpPr>
        <p:spPr>
          <a:xfrm>
            <a:off x="2076450" y="329040"/>
            <a:ext cx="6134100" cy="68040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HUMAN-SUBJECT RESEARCH</a:t>
            </a:r>
            <a:endParaRPr lang="en-US" sz="3000" b="0" strike="noStrike" spc="-1" dirty="0">
              <a:solidFill>
                <a:srgbClr val="000000"/>
              </a:solidFill>
              <a:latin typeface="Arial"/>
            </a:endParaRPr>
          </a:p>
        </p:txBody>
      </p:sp>
      <p:sp>
        <p:nvSpPr>
          <p:cNvPr id="1990" name="TextShape 2"/>
          <p:cNvSpPr txBox="1"/>
          <p:nvPr/>
        </p:nvSpPr>
        <p:spPr>
          <a:xfrm>
            <a:off x="8556840" y="0"/>
            <a:ext cx="548280" cy="393120"/>
          </a:xfrm>
          <a:prstGeom prst="rect">
            <a:avLst/>
          </a:prstGeom>
          <a:noFill/>
          <a:ln>
            <a:noFill/>
          </a:ln>
        </p:spPr>
        <p:txBody>
          <a:bodyPr tIns="91440" bIns="91440"/>
          <a:lstStyle/>
          <a:p>
            <a:pPr algn="r">
              <a:lnSpc>
                <a:spcPct val="100000"/>
              </a:lnSpc>
            </a:pPr>
            <a:fld id="{CCB722C8-9B71-4BBD-97F2-D5939123061B}" type="slidenum">
              <a:rPr lang="en-US" sz="1300" b="0" strike="noStrike" spc="-1">
                <a:solidFill>
                  <a:srgbClr val="4BB5D9"/>
                </a:solidFill>
                <a:latin typeface="Roboto Condensed"/>
                <a:ea typeface="Roboto Condensed"/>
              </a:rPr>
              <a:t>17</a:t>
            </a:fld>
            <a:endParaRPr lang="en-US" sz="1300" b="0" strike="noStrike" spc="-1">
              <a:latin typeface="Times New Roman"/>
            </a:endParaRPr>
          </a:p>
        </p:txBody>
      </p:sp>
      <p:sp>
        <p:nvSpPr>
          <p:cNvPr id="1991" name="CustomShape 3"/>
          <p:cNvSpPr/>
          <p:nvPr/>
        </p:nvSpPr>
        <p:spPr>
          <a:xfrm>
            <a:off x="152280" y="1411201"/>
            <a:ext cx="8267820" cy="3360824"/>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Overall</a:t>
            </a:r>
            <a:r>
              <a:rPr lang="en-US" sz="1600" b="0" strike="noStrike" spc="-1" dirty="0">
                <a:solidFill>
                  <a:srgbClr val="607896"/>
                </a:solidFill>
                <a:latin typeface="Arial" panose="020B0604020202020204" pitchFamily="34" charset="0"/>
                <a:ea typeface="Roboto Condensed"/>
                <a:cs typeface="Arial" panose="020B0604020202020204" pitchFamily="34" charset="0"/>
              </a:rPr>
              <a:t>, the U.S. MTurk population is mostly female and white, and is somewhat younger and more educated than the U.S. population </a:t>
            </a: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overall</a:t>
            </a:r>
            <a:endParaRPr lang="en-US" sz="1600" spc="-1" dirty="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Data </a:t>
            </a:r>
            <a:r>
              <a:rPr lang="en-US" sz="1600" b="0" strike="noStrike" spc="-1" dirty="0">
                <a:solidFill>
                  <a:srgbClr val="607896"/>
                </a:solidFill>
                <a:latin typeface="Arial" panose="020B0604020202020204" pitchFamily="34" charset="0"/>
                <a:ea typeface="Roboto Condensed"/>
                <a:cs typeface="Arial" panose="020B0604020202020204" pitchFamily="34" charset="0"/>
              </a:rPr>
              <a:t>collected on jobs conducted since 2013 show that the U.S. population is no longer predominantly </a:t>
            </a: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female</a:t>
            </a:r>
            <a:endParaRPr lang="en-US" sz="1600" spc="-1" dirty="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The </a:t>
            </a:r>
            <a:r>
              <a:rPr lang="en-US" sz="1600" b="0" strike="noStrike" spc="-1" dirty="0">
                <a:solidFill>
                  <a:srgbClr val="607896"/>
                </a:solidFill>
                <a:latin typeface="Arial" panose="020B0604020202020204" pitchFamily="34" charset="0"/>
                <a:ea typeface="Roboto Condensed"/>
                <a:cs typeface="Arial" panose="020B0604020202020204" pitchFamily="34" charset="0"/>
              </a:rPr>
              <a:t>cost of MTurk was considerably lower than other means of conducting </a:t>
            </a: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surveys</a:t>
            </a:r>
          </a:p>
          <a:p>
            <a:pPr marL="387630" indent="-285750">
              <a:lnSpc>
                <a:spcPct val="115000"/>
              </a:lnSpc>
              <a:buClr>
                <a:srgbClr val="00B0F0"/>
              </a:buClr>
              <a:buFont typeface="Wingdings" panose="05000000000000000000" pitchFamily="2" charset="2"/>
              <a:buChar char="Ø"/>
            </a:pPr>
            <a:r>
              <a:rPr lang="en-US" sz="1600" spc="-1" dirty="0" smtClean="0">
                <a:solidFill>
                  <a:srgbClr val="607896"/>
                </a:solidFill>
                <a:latin typeface="Arial" panose="020B0604020202020204" pitchFamily="34" charset="0"/>
                <a:ea typeface="Roboto Condensed"/>
                <a:cs typeface="Arial" panose="020B0604020202020204" pitchFamily="34" charset="0"/>
              </a:rPr>
              <a:t>Thousands </a:t>
            </a:r>
            <a:r>
              <a:rPr lang="en-US" sz="1600" spc="-1" dirty="0">
                <a:solidFill>
                  <a:srgbClr val="607896"/>
                </a:solidFill>
                <a:latin typeface="Arial" panose="020B0604020202020204" pitchFamily="34" charset="0"/>
                <a:ea typeface="Roboto Condensed"/>
                <a:cs typeface="Arial" panose="020B0604020202020204" pitchFamily="34" charset="0"/>
              </a:rPr>
              <a:t>of papers that rely on data collected from Mechanical Turk workers are published each </a:t>
            </a:r>
            <a:r>
              <a:rPr lang="en-US" sz="1600" spc="-1" dirty="0" smtClean="0">
                <a:solidFill>
                  <a:srgbClr val="607896"/>
                </a:solidFill>
                <a:latin typeface="Arial" panose="020B0604020202020204" pitchFamily="34" charset="0"/>
                <a:ea typeface="Roboto Condensed"/>
                <a:cs typeface="Arial" panose="020B0604020202020204" pitchFamily="34" charset="0"/>
              </a:rPr>
              <a:t>year</a:t>
            </a:r>
            <a:endParaRPr lang="en-US" sz="1600" spc="-1" dirty="0" smtClean="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spc="-1" dirty="0" smtClean="0">
                <a:solidFill>
                  <a:srgbClr val="607896"/>
                </a:solidFill>
                <a:latin typeface="Arial" panose="020B0604020202020204" pitchFamily="34" charset="0"/>
                <a:ea typeface="Roboto Condensed"/>
                <a:cs typeface="Arial" panose="020B0604020202020204" pitchFamily="34" charset="0"/>
              </a:rPr>
              <a:t>Researchers </a:t>
            </a:r>
            <a:r>
              <a:rPr lang="en-US" sz="1600" spc="-1" dirty="0">
                <a:solidFill>
                  <a:srgbClr val="607896"/>
                </a:solidFill>
                <a:latin typeface="Arial" panose="020B0604020202020204" pitchFamily="34" charset="0"/>
                <a:ea typeface="Roboto Condensed"/>
                <a:cs typeface="Arial" panose="020B0604020202020204" pitchFamily="34" charset="0"/>
              </a:rPr>
              <a:t>generally found that while samples of respondents obtained through Mechanical Turk do not perfectly match all relevant characteristics of the U.S. </a:t>
            </a:r>
            <a:r>
              <a:rPr lang="en-US" sz="1600" spc="-1" dirty="0" smtClean="0">
                <a:solidFill>
                  <a:srgbClr val="607896"/>
                </a:solidFill>
                <a:latin typeface="Arial" panose="020B0604020202020204" pitchFamily="34" charset="0"/>
                <a:ea typeface="Roboto Condensed"/>
                <a:cs typeface="Arial" panose="020B0604020202020204" pitchFamily="34" charset="0"/>
              </a:rPr>
              <a:t>population</a:t>
            </a:r>
            <a:endParaRPr lang="en-US" sz="1600" spc="-1" dirty="0" smtClean="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spc="-1" dirty="0" smtClean="0">
                <a:solidFill>
                  <a:srgbClr val="607896"/>
                </a:solidFill>
                <a:latin typeface="Arial" panose="020B0604020202020204" pitchFamily="34" charset="0"/>
                <a:ea typeface="Roboto Condensed"/>
                <a:cs typeface="Arial" panose="020B0604020202020204" pitchFamily="34" charset="0"/>
              </a:rPr>
              <a:t>They're </a:t>
            </a:r>
            <a:r>
              <a:rPr lang="en-US" sz="1600" spc="-1" dirty="0">
                <a:solidFill>
                  <a:srgbClr val="607896"/>
                </a:solidFill>
                <a:latin typeface="Arial" panose="020B0604020202020204" pitchFamily="34" charset="0"/>
                <a:ea typeface="Roboto Condensed"/>
                <a:cs typeface="Arial" panose="020B0604020202020204" pitchFamily="34" charset="0"/>
              </a:rPr>
              <a:t>not wildly misrepresentative </a:t>
            </a:r>
            <a:r>
              <a:rPr lang="en-US" sz="1600" spc="-1" dirty="0" smtClean="0">
                <a:solidFill>
                  <a:srgbClr val="607896"/>
                </a:solidFill>
                <a:latin typeface="Arial" panose="020B0604020202020204" pitchFamily="34" charset="0"/>
                <a:ea typeface="Roboto Condensed"/>
                <a:cs typeface="Arial" panose="020B0604020202020204" pitchFamily="34" charset="0"/>
              </a:rPr>
              <a:t>either</a:t>
            </a:r>
            <a:endParaRPr lang="en-US" sz="1600" spc="-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0" name="Picture 1999"/>
          <p:cNvPicPr/>
          <p:nvPr/>
        </p:nvPicPr>
        <p:blipFill>
          <a:blip r:embed="rId2"/>
          <a:stretch/>
        </p:blipFill>
        <p:spPr>
          <a:xfrm>
            <a:off x="6696000" y="0"/>
            <a:ext cx="2448000" cy="5143680"/>
          </a:xfrm>
          <a:prstGeom prst="rect">
            <a:avLst/>
          </a:prstGeom>
          <a:ln>
            <a:noFill/>
          </a:ln>
        </p:spPr>
      </p:pic>
      <p:sp>
        <p:nvSpPr>
          <p:cNvPr id="1997" name="TextShape 1"/>
          <p:cNvSpPr txBox="1"/>
          <p:nvPr/>
        </p:nvSpPr>
        <p:spPr>
          <a:xfrm>
            <a:off x="2187615" y="298230"/>
            <a:ext cx="4232235" cy="68040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MACHINE LEARNING</a:t>
            </a:r>
            <a:endParaRPr lang="en-US" sz="3000" b="0" strike="noStrike" spc="-1" dirty="0">
              <a:solidFill>
                <a:srgbClr val="000000"/>
              </a:solidFill>
              <a:latin typeface="Arial"/>
            </a:endParaRPr>
          </a:p>
        </p:txBody>
      </p:sp>
      <p:sp>
        <p:nvSpPr>
          <p:cNvPr id="1998" name="TextShape 2"/>
          <p:cNvSpPr txBox="1"/>
          <p:nvPr/>
        </p:nvSpPr>
        <p:spPr>
          <a:xfrm>
            <a:off x="8556840" y="0"/>
            <a:ext cx="548280" cy="393120"/>
          </a:xfrm>
          <a:prstGeom prst="rect">
            <a:avLst/>
          </a:prstGeom>
          <a:noFill/>
          <a:ln>
            <a:noFill/>
          </a:ln>
        </p:spPr>
        <p:txBody>
          <a:bodyPr tIns="91440" bIns="91440"/>
          <a:lstStyle/>
          <a:p>
            <a:pPr algn="r">
              <a:lnSpc>
                <a:spcPct val="100000"/>
              </a:lnSpc>
            </a:pPr>
            <a:fld id="{457B1780-7939-4BCE-9499-C98D511B4B88}" type="slidenum">
              <a:rPr lang="en-US" sz="1300" b="0" strike="noStrike" spc="-1">
                <a:solidFill>
                  <a:srgbClr val="4BB5D9"/>
                </a:solidFill>
                <a:latin typeface="Roboto Condensed"/>
                <a:ea typeface="Roboto Condensed"/>
              </a:rPr>
              <a:t>18</a:t>
            </a:fld>
            <a:endParaRPr lang="en-US" sz="1300" b="0" strike="noStrike" spc="-1">
              <a:latin typeface="Times New Roman"/>
            </a:endParaRPr>
          </a:p>
        </p:txBody>
      </p:sp>
      <p:sp>
        <p:nvSpPr>
          <p:cNvPr id="1999" name="CustomShape 3"/>
          <p:cNvSpPr/>
          <p:nvPr/>
        </p:nvSpPr>
        <p:spPr>
          <a:xfrm>
            <a:off x="733305" y="1487400"/>
            <a:ext cx="4676895" cy="1951125"/>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15000"/>
              </a:lnSpc>
              <a:buClr>
                <a:srgbClr val="00B0F0"/>
              </a:buClr>
              <a:buFont typeface="Wingdings" panose="05000000000000000000" pitchFamily="2" charset="2"/>
              <a:buChar char="Ø"/>
            </a:pPr>
            <a:r>
              <a:rPr lang="en-US" sz="1600" b="0" strike="noStrike" spc="-1" dirty="0">
                <a:solidFill>
                  <a:srgbClr val="607896"/>
                </a:solidFill>
                <a:latin typeface="Arial" panose="020B0604020202020204" pitchFamily="34" charset="0"/>
                <a:ea typeface="Roboto Condensed"/>
                <a:cs typeface="Arial" panose="020B0604020202020204" pitchFamily="34" charset="0"/>
              </a:rPr>
              <a:t>Supervised Machine Learning algorithms require large amounts of human-annotated data to be trained </a:t>
            </a: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successfully</a:t>
            </a:r>
            <a:endParaRPr lang="en-US" sz="1600" spc="-1" dirty="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ML </a:t>
            </a:r>
            <a:r>
              <a:rPr lang="en-US" sz="1600" b="0" strike="noStrike" spc="-1" dirty="0">
                <a:solidFill>
                  <a:srgbClr val="607896"/>
                </a:solidFill>
                <a:latin typeface="Arial" panose="020B0604020202020204" pitchFamily="34" charset="0"/>
                <a:ea typeface="Roboto Condensed"/>
                <a:cs typeface="Arial" panose="020B0604020202020204" pitchFamily="34" charset="0"/>
              </a:rPr>
              <a:t>Researchers have hired Workers through Mechanical Turk to produce datasets </a:t>
            </a:r>
            <a:endParaRPr lang="en-US" sz="1600" b="0" strike="noStrike" spc="-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1" name="TextShape 1"/>
          <p:cNvSpPr txBox="1"/>
          <p:nvPr/>
        </p:nvSpPr>
        <p:spPr>
          <a:xfrm>
            <a:off x="2130465" y="279185"/>
            <a:ext cx="5537160" cy="68040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MISSING PERSON SEARCH</a:t>
            </a:r>
            <a:endParaRPr lang="en-US" sz="3000" b="0" strike="noStrike" spc="-1" dirty="0">
              <a:solidFill>
                <a:srgbClr val="000000"/>
              </a:solidFill>
              <a:latin typeface="Arial"/>
            </a:endParaRPr>
          </a:p>
        </p:txBody>
      </p:sp>
      <p:sp>
        <p:nvSpPr>
          <p:cNvPr id="2002" name="TextShape 2"/>
          <p:cNvSpPr txBox="1"/>
          <p:nvPr/>
        </p:nvSpPr>
        <p:spPr>
          <a:xfrm>
            <a:off x="8556840" y="0"/>
            <a:ext cx="548280" cy="393120"/>
          </a:xfrm>
          <a:prstGeom prst="rect">
            <a:avLst/>
          </a:prstGeom>
          <a:noFill/>
          <a:ln>
            <a:noFill/>
          </a:ln>
        </p:spPr>
        <p:txBody>
          <a:bodyPr tIns="91440" bIns="91440"/>
          <a:lstStyle/>
          <a:p>
            <a:pPr algn="r">
              <a:lnSpc>
                <a:spcPct val="100000"/>
              </a:lnSpc>
            </a:pPr>
            <a:fld id="{2199DA18-691B-4F52-A155-DDF7B8E666A8}" type="slidenum">
              <a:rPr lang="en-US" sz="1300" b="0" strike="noStrike" spc="-1">
                <a:solidFill>
                  <a:srgbClr val="4BB5D9"/>
                </a:solidFill>
                <a:latin typeface="Roboto Condensed"/>
                <a:ea typeface="Roboto Condensed"/>
              </a:rPr>
              <a:t>19</a:t>
            </a:fld>
            <a:endParaRPr lang="en-US" sz="1300" b="0" strike="noStrike" spc="-1">
              <a:latin typeface="Times New Roman"/>
            </a:endParaRPr>
          </a:p>
        </p:txBody>
      </p:sp>
      <p:sp>
        <p:nvSpPr>
          <p:cNvPr id="2003" name="CustomShape 3"/>
          <p:cNvSpPr/>
          <p:nvPr/>
        </p:nvSpPr>
        <p:spPr>
          <a:xfrm>
            <a:off x="561855" y="1515975"/>
            <a:ext cx="5038845" cy="2722649"/>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15000"/>
              </a:lnSpc>
              <a:buClr>
                <a:srgbClr val="00B0F0"/>
              </a:buClr>
              <a:buFont typeface="Wingdings" panose="05000000000000000000" pitchFamily="2" charset="2"/>
              <a:buChar char="Ø"/>
            </a:pPr>
            <a:r>
              <a:rPr lang="en-US" sz="1600" b="0" strike="noStrike" spc="-1" dirty="0">
                <a:solidFill>
                  <a:srgbClr val="607896"/>
                </a:solidFill>
                <a:ea typeface="Roboto Condensed"/>
              </a:rPr>
              <a:t>Since 2007, the service has been used to search for prominent missing </a:t>
            </a:r>
            <a:r>
              <a:rPr lang="en-US" sz="1600" b="0" strike="noStrike" spc="-1" dirty="0" smtClean="0">
                <a:solidFill>
                  <a:srgbClr val="607896"/>
                </a:solidFill>
                <a:ea typeface="Roboto Condensed"/>
              </a:rPr>
              <a:t>individuals</a:t>
            </a:r>
            <a:endParaRPr lang="en-US" sz="1600" spc="-1" dirty="0"/>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ea typeface="Roboto Condensed"/>
              </a:rPr>
              <a:t>Satellite </a:t>
            </a:r>
            <a:r>
              <a:rPr lang="en-US" sz="1600" b="0" strike="noStrike" spc="-1" dirty="0">
                <a:solidFill>
                  <a:srgbClr val="607896"/>
                </a:solidFill>
                <a:ea typeface="Roboto Condensed"/>
              </a:rPr>
              <a:t>data was divided into 85 squared meter </a:t>
            </a:r>
            <a:r>
              <a:rPr lang="en-US" sz="1600" b="0" strike="noStrike" spc="-1" dirty="0" smtClean="0">
                <a:solidFill>
                  <a:srgbClr val="607896"/>
                </a:solidFill>
                <a:ea typeface="Roboto Condensed"/>
              </a:rPr>
              <a:t>sections</a:t>
            </a:r>
            <a:endParaRPr lang="en-US" sz="1600" spc="-1" dirty="0"/>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ea typeface="Roboto Condensed"/>
              </a:rPr>
              <a:t>MTurk </a:t>
            </a:r>
            <a:r>
              <a:rPr lang="en-US" sz="1600" b="0" strike="noStrike" spc="-1" dirty="0">
                <a:solidFill>
                  <a:srgbClr val="607896"/>
                </a:solidFill>
                <a:ea typeface="Roboto Condensed"/>
              </a:rPr>
              <a:t>users were asked to flag images that might be a crash site or other evidence that should be examined more </a:t>
            </a:r>
            <a:r>
              <a:rPr lang="en-US" sz="1600" b="0" strike="noStrike" spc="-1" dirty="0" smtClean="0">
                <a:solidFill>
                  <a:srgbClr val="607896"/>
                </a:solidFill>
                <a:ea typeface="Roboto Condensed"/>
              </a:rPr>
              <a:t>closely</a:t>
            </a:r>
            <a:endParaRPr lang="en-US" sz="1600" spc="-1" dirty="0"/>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ea typeface="Roboto Condensed"/>
              </a:rPr>
              <a:t>This </a:t>
            </a:r>
            <a:r>
              <a:rPr lang="en-US" sz="1600" b="0" strike="noStrike" spc="-1" dirty="0">
                <a:solidFill>
                  <a:srgbClr val="607896"/>
                </a:solidFill>
                <a:ea typeface="Roboto Condensed"/>
              </a:rPr>
              <a:t>search was unsuccessful</a:t>
            </a:r>
            <a:endParaRPr lang="en-US" sz="1600" b="0" strike="noStrike" spc="-1" dirty="0"/>
          </a:p>
        </p:txBody>
      </p:sp>
      <p:pic>
        <p:nvPicPr>
          <p:cNvPr id="1026" name="Picture 2" descr="Missing Person Images, Stock Photos &amp; Vectors | Shutterstock"/>
          <p:cNvPicPr>
            <a:picLocks noChangeAspect="1" noChangeArrowheads="1"/>
          </p:cNvPicPr>
          <p:nvPr/>
        </p:nvPicPr>
        <p:blipFill rotWithShape="1">
          <a:blip r:embed="rId2">
            <a:extLst>
              <a:ext uri="{28A0092B-C50C-407E-A947-70E740481C1C}">
                <a14:useLocalDpi xmlns:a14="http://schemas.microsoft.com/office/drawing/2010/main" val="0"/>
              </a:ext>
            </a:extLst>
          </a:blip>
          <a:srcRect l="-1075" t="-7143" r="1075" b="7143"/>
          <a:stretch/>
        </p:blipFill>
        <p:spPr bwMode="auto">
          <a:xfrm>
            <a:off x="6362700" y="825500"/>
            <a:ext cx="2781300" cy="431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9" name="TextShape 1"/>
          <p:cNvSpPr txBox="1"/>
          <p:nvPr/>
        </p:nvSpPr>
        <p:spPr>
          <a:xfrm>
            <a:off x="685800" y="2421720"/>
            <a:ext cx="6210000" cy="1159560"/>
          </a:xfrm>
          <a:prstGeom prst="rect">
            <a:avLst/>
          </a:prstGeom>
          <a:noFill/>
          <a:ln>
            <a:noFill/>
          </a:ln>
        </p:spPr>
        <p:txBody>
          <a:bodyPr tIns="91440" bIns="91440" anchor="b"/>
          <a:lstStyle/>
          <a:p>
            <a:pPr>
              <a:lnSpc>
                <a:spcPct val="100000"/>
              </a:lnSpc>
            </a:pPr>
            <a:r>
              <a:rPr lang="en-US" sz="7200" spc="-1" dirty="0">
                <a:solidFill>
                  <a:srgbClr val="3796BF"/>
                </a:solidFill>
                <a:latin typeface="Oswald"/>
                <a:ea typeface="Oswald"/>
              </a:rPr>
              <a:t>1</a:t>
            </a:r>
            <a:r>
              <a:rPr lang="en-US" sz="7200" b="0" strike="noStrike" spc="-1" dirty="0" smtClean="0">
                <a:solidFill>
                  <a:srgbClr val="3796BF"/>
                </a:solidFill>
                <a:latin typeface="Oswald"/>
                <a:ea typeface="Oswald"/>
              </a:rPr>
              <a:t>.</a:t>
            </a:r>
            <a:r>
              <a:rPr dirty="0"/>
              <a:t/>
            </a:r>
            <a:br>
              <a:rPr dirty="0"/>
            </a:br>
            <a:r>
              <a:rPr lang="en-US" sz="3600" b="1" strike="noStrike" spc="-1" dirty="0">
                <a:solidFill>
                  <a:srgbClr val="FFFFFF"/>
                </a:solidFill>
                <a:latin typeface="Oswald"/>
                <a:ea typeface="Oswald"/>
              </a:rPr>
              <a:t>AMAZON MECHANICAL TURK</a:t>
            </a:r>
            <a:endParaRPr lang="en-US" sz="3600" b="0" strike="noStrike" spc="-1" dirty="0">
              <a:solidFill>
                <a:srgbClr val="000000"/>
              </a:solidFill>
              <a:latin typeface="Arial"/>
            </a:endParaRPr>
          </a:p>
        </p:txBody>
      </p:sp>
      <p:sp>
        <p:nvSpPr>
          <p:cNvPr id="1940" name="TextShape 2"/>
          <p:cNvSpPr txBox="1"/>
          <p:nvPr/>
        </p:nvSpPr>
        <p:spPr>
          <a:xfrm>
            <a:off x="8556840" y="0"/>
            <a:ext cx="548280" cy="393120"/>
          </a:xfrm>
          <a:prstGeom prst="rect">
            <a:avLst/>
          </a:prstGeom>
          <a:noFill/>
          <a:ln>
            <a:noFill/>
          </a:ln>
        </p:spPr>
        <p:txBody>
          <a:bodyPr tIns="91440" bIns="91440"/>
          <a:lstStyle/>
          <a:p>
            <a:pPr algn="r">
              <a:lnSpc>
                <a:spcPct val="100000"/>
              </a:lnSpc>
            </a:pPr>
            <a:fld id="{6FC5CB44-F51E-47FD-8E84-F83FDCD1AFAB}" type="slidenum">
              <a:rPr lang="en-US" sz="1300" b="0" strike="noStrike" spc="-1">
                <a:solidFill>
                  <a:srgbClr val="FFFFFF"/>
                </a:solidFill>
                <a:latin typeface="Roboto Condensed"/>
                <a:ea typeface="Roboto Condensed"/>
              </a:rPr>
              <a:t>2</a:t>
            </a:fld>
            <a:endParaRPr lang="en-US" sz="13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2004" name="TextShape 1"/>
          <p:cNvSpPr txBox="1"/>
          <p:nvPr/>
        </p:nvSpPr>
        <p:spPr>
          <a:xfrm>
            <a:off x="685800" y="2421720"/>
            <a:ext cx="6210000" cy="1159560"/>
          </a:xfrm>
          <a:prstGeom prst="rect">
            <a:avLst/>
          </a:prstGeom>
          <a:solidFill>
            <a:srgbClr val="FF9900"/>
          </a:solidFill>
          <a:ln>
            <a:noFill/>
          </a:ln>
        </p:spPr>
        <p:txBody>
          <a:bodyPr tIns="91440" bIns="91440" anchor="b"/>
          <a:lstStyle/>
          <a:p>
            <a:pPr>
              <a:lnSpc>
                <a:spcPct val="100000"/>
              </a:lnSpc>
            </a:pPr>
            <a:r>
              <a:rPr lang="en-US" sz="7200" spc="-1" dirty="0">
                <a:solidFill>
                  <a:srgbClr val="3796BF"/>
                </a:solidFill>
                <a:latin typeface="Oswald"/>
                <a:ea typeface="Oswald"/>
              </a:rPr>
              <a:t>3</a:t>
            </a:r>
            <a:r>
              <a:rPr lang="en-US" sz="7200" b="0" strike="noStrike" spc="-1" dirty="0" smtClean="0">
                <a:solidFill>
                  <a:srgbClr val="3796BF"/>
                </a:solidFill>
                <a:latin typeface="Oswald"/>
                <a:ea typeface="Oswald"/>
              </a:rPr>
              <a:t>.</a:t>
            </a:r>
            <a:r>
              <a:rPr dirty="0"/>
              <a:t/>
            </a:r>
            <a:br>
              <a:rPr dirty="0"/>
            </a:br>
            <a:r>
              <a:rPr lang="en-US" sz="3600" b="1" strike="noStrike" spc="-1" dirty="0">
                <a:solidFill>
                  <a:srgbClr val="FFFFFF"/>
                </a:solidFill>
                <a:latin typeface="Oswald"/>
                <a:ea typeface="Oswald"/>
              </a:rPr>
              <a:t>ETHICAL ISSUES</a:t>
            </a:r>
            <a:endParaRPr lang="en-US" sz="3600" b="0" strike="noStrike" spc="-1" dirty="0">
              <a:solidFill>
                <a:srgbClr val="000000"/>
              </a:solidFill>
              <a:latin typeface="Arial"/>
            </a:endParaRPr>
          </a:p>
        </p:txBody>
      </p:sp>
      <p:sp>
        <p:nvSpPr>
          <p:cNvPr id="2005" name="TextShape 2"/>
          <p:cNvSpPr txBox="1"/>
          <p:nvPr/>
        </p:nvSpPr>
        <p:spPr>
          <a:xfrm>
            <a:off x="8556840" y="0"/>
            <a:ext cx="548280" cy="393120"/>
          </a:xfrm>
          <a:prstGeom prst="rect">
            <a:avLst/>
          </a:prstGeom>
          <a:noFill/>
          <a:ln>
            <a:noFill/>
          </a:ln>
        </p:spPr>
        <p:txBody>
          <a:bodyPr tIns="91440" bIns="91440"/>
          <a:lstStyle/>
          <a:p>
            <a:pPr algn="r">
              <a:lnSpc>
                <a:spcPct val="100000"/>
              </a:lnSpc>
            </a:pPr>
            <a:fld id="{1E701F6A-68D6-4091-8C95-F8906FDEFA0B}" type="slidenum">
              <a:rPr lang="en-US" sz="1300" b="0" strike="noStrike" spc="-1">
                <a:solidFill>
                  <a:srgbClr val="FFFFFF"/>
                </a:solidFill>
                <a:latin typeface="Roboto Condensed"/>
                <a:ea typeface="Roboto Condensed"/>
              </a:rPr>
              <a:t>20</a:t>
            </a:fld>
            <a:endParaRPr lang="en-US" sz="1300" b="0" strike="noStrike" spc="-1">
              <a:latin typeface="Times New Roman"/>
            </a:endParaRPr>
          </a:p>
        </p:txBody>
      </p:sp>
    </p:spTree>
    <p:extLst>
      <p:ext uri="{BB962C8B-B14F-4D97-AF65-F5344CB8AC3E}">
        <p14:creationId xmlns:p14="http://schemas.microsoft.com/office/powerpoint/2010/main" val="297203702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6" name="TextShape 1"/>
          <p:cNvSpPr txBox="1"/>
          <p:nvPr/>
        </p:nvSpPr>
        <p:spPr>
          <a:xfrm>
            <a:off x="2235240" y="393480"/>
            <a:ext cx="474876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RESEARCH VALIDITY</a:t>
            </a:r>
            <a:endParaRPr lang="en-US" sz="3000" b="0" strike="noStrike" spc="-1">
              <a:solidFill>
                <a:srgbClr val="000000"/>
              </a:solidFill>
              <a:latin typeface="Arial"/>
            </a:endParaRPr>
          </a:p>
        </p:txBody>
      </p:sp>
      <p:sp>
        <p:nvSpPr>
          <p:cNvPr id="2007" name="TextShape 2"/>
          <p:cNvSpPr txBox="1"/>
          <p:nvPr/>
        </p:nvSpPr>
        <p:spPr>
          <a:xfrm>
            <a:off x="8556840" y="0"/>
            <a:ext cx="548280" cy="393120"/>
          </a:xfrm>
          <a:prstGeom prst="rect">
            <a:avLst/>
          </a:prstGeom>
          <a:noFill/>
          <a:ln>
            <a:noFill/>
          </a:ln>
        </p:spPr>
        <p:txBody>
          <a:bodyPr tIns="91440" bIns="91440"/>
          <a:lstStyle/>
          <a:p>
            <a:pPr algn="r">
              <a:lnSpc>
                <a:spcPct val="100000"/>
              </a:lnSpc>
            </a:pPr>
            <a:fld id="{777FA9B7-DFA8-448D-ACC4-37E44E7E21C8}" type="slidenum">
              <a:rPr lang="en-US" sz="1300" b="0" strike="noStrike" spc="-1">
                <a:solidFill>
                  <a:srgbClr val="4BB5D9"/>
                </a:solidFill>
                <a:latin typeface="Roboto Condensed"/>
                <a:ea typeface="Roboto Condensed"/>
              </a:rPr>
              <a:t>21</a:t>
            </a:fld>
            <a:endParaRPr lang="en-US" sz="1300" b="0" strike="noStrike" spc="-1">
              <a:latin typeface="Times New Roman"/>
            </a:endParaRPr>
          </a:p>
        </p:txBody>
      </p:sp>
      <p:sp>
        <p:nvSpPr>
          <p:cNvPr id="2008" name="CustomShape 3"/>
          <p:cNvSpPr/>
          <p:nvPr/>
        </p:nvSpPr>
        <p:spPr>
          <a:xfrm>
            <a:off x="407340" y="1420724"/>
            <a:ext cx="6576660" cy="2922675"/>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15000"/>
              </a:lnSpc>
              <a:buClr>
                <a:srgbClr val="00B0F0"/>
              </a:buClr>
              <a:buFont typeface="Wingdings" panose="05000000000000000000" pitchFamily="2" charset="2"/>
              <a:buChar char="Ø"/>
            </a:pPr>
            <a:r>
              <a:rPr lang="en-US" sz="1600" b="0" strike="noStrike" spc="-1" dirty="0">
                <a:solidFill>
                  <a:srgbClr val="607896"/>
                </a:solidFill>
                <a:latin typeface="Arial" panose="020B0604020202020204" pitchFamily="34" charset="0"/>
                <a:ea typeface="Roboto Condensed"/>
                <a:cs typeface="Arial" panose="020B0604020202020204" pitchFamily="34" charset="0"/>
              </a:rPr>
              <a:t>The validity of research conducted with the Mechanical Turk worker pool has been </a:t>
            </a: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questioned</a:t>
            </a:r>
            <a:endParaRPr lang="en-US" sz="1600" spc="-1" dirty="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Due </a:t>
            </a:r>
            <a:r>
              <a:rPr lang="en-US" sz="1600" b="0" strike="noStrike" spc="-1" dirty="0">
                <a:solidFill>
                  <a:srgbClr val="607896"/>
                </a:solidFill>
                <a:latin typeface="Arial" panose="020B0604020202020204" pitchFamily="34" charset="0"/>
                <a:ea typeface="Roboto Condensed"/>
                <a:cs typeface="Arial" panose="020B0604020202020204" pitchFamily="34" charset="0"/>
              </a:rPr>
              <a:t>to the proprietary method that Mechanical Turk uses to select its </a:t>
            </a: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workers</a:t>
            </a:r>
            <a:endParaRPr lang="en-US" sz="1600" spc="-1" dirty="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The </a:t>
            </a:r>
            <a:r>
              <a:rPr lang="en-US" sz="1600" b="0" strike="noStrike" spc="-1" dirty="0">
                <a:solidFill>
                  <a:srgbClr val="607896"/>
                </a:solidFill>
                <a:latin typeface="Arial" panose="020B0604020202020204" pitchFamily="34" charset="0"/>
                <a:ea typeface="Roboto Condensed"/>
                <a:cs typeface="Arial" panose="020B0604020202020204" pitchFamily="34" charset="0"/>
              </a:rPr>
              <a:t>method of selection is not shared with </a:t>
            </a: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researchers</a:t>
            </a:r>
            <a:endParaRPr lang="en-US" sz="1600" spc="-1" dirty="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Researchers </a:t>
            </a:r>
            <a:r>
              <a:rPr lang="en-US" sz="1600" b="0" strike="noStrike" spc="-1" dirty="0">
                <a:solidFill>
                  <a:srgbClr val="607896"/>
                </a:solidFill>
                <a:latin typeface="Arial" panose="020B0604020202020204" pitchFamily="34" charset="0"/>
                <a:ea typeface="Roboto Condensed"/>
                <a:cs typeface="Arial" panose="020B0604020202020204" pitchFamily="34" charset="0"/>
              </a:rPr>
              <a:t>can not know the true demographics of the pool of </a:t>
            </a: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participants</a:t>
            </a:r>
            <a:endParaRPr lang="en-US" sz="1600" spc="-1" dirty="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It </a:t>
            </a:r>
            <a:r>
              <a:rPr lang="en-US" sz="1600" b="0" strike="noStrike" spc="-1" dirty="0">
                <a:solidFill>
                  <a:srgbClr val="607896"/>
                </a:solidFill>
                <a:latin typeface="Arial" panose="020B0604020202020204" pitchFamily="34" charset="0"/>
                <a:ea typeface="Roboto Condensed"/>
                <a:cs typeface="Arial" panose="020B0604020202020204" pitchFamily="34" charset="0"/>
              </a:rPr>
              <a:t>is unclear whether Mechanical Turk uses fiscal, political, or educational limiters in their selection process</a:t>
            </a:r>
            <a:endParaRPr lang="en-US" sz="1600" b="0" strike="noStrike" spc="-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9" name="TextShape 1"/>
          <p:cNvSpPr txBox="1"/>
          <p:nvPr/>
        </p:nvSpPr>
        <p:spPr>
          <a:xfrm>
            <a:off x="2235240" y="393480"/>
            <a:ext cx="474876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LABOR ISSUES</a:t>
            </a:r>
            <a:endParaRPr lang="en-US" sz="3000" b="0" strike="noStrike" spc="-1">
              <a:solidFill>
                <a:srgbClr val="000000"/>
              </a:solidFill>
              <a:latin typeface="Arial"/>
            </a:endParaRPr>
          </a:p>
        </p:txBody>
      </p:sp>
      <p:sp>
        <p:nvSpPr>
          <p:cNvPr id="2010" name="TextShape 2"/>
          <p:cNvSpPr txBox="1"/>
          <p:nvPr/>
        </p:nvSpPr>
        <p:spPr>
          <a:xfrm>
            <a:off x="8556840" y="0"/>
            <a:ext cx="548280" cy="393120"/>
          </a:xfrm>
          <a:prstGeom prst="rect">
            <a:avLst/>
          </a:prstGeom>
          <a:noFill/>
          <a:ln>
            <a:noFill/>
          </a:ln>
        </p:spPr>
        <p:txBody>
          <a:bodyPr tIns="91440" bIns="91440"/>
          <a:lstStyle/>
          <a:p>
            <a:pPr algn="r">
              <a:lnSpc>
                <a:spcPct val="100000"/>
              </a:lnSpc>
            </a:pPr>
            <a:fld id="{CD0BD6EC-D86F-49B8-8993-D040EB4F45D9}" type="slidenum">
              <a:rPr lang="en-US" sz="1300" b="0" strike="noStrike" spc="-1">
                <a:solidFill>
                  <a:srgbClr val="4BB5D9"/>
                </a:solidFill>
                <a:latin typeface="Roboto Condensed"/>
                <a:ea typeface="Roboto Condensed"/>
              </a:rPr>
              <a:t>22</a:t>
            </a:fld>
            <a:endParaRPr lang="en-US" sz="1300" b="0" strike="noStrike" spc="-1">
              <a:latin typeface="Times New Roman"/>
            </a:endParaRPr>
          </a:p>
        </p:txBody>
      </p:sp>
      <p:sp>
        <p:nvSpPr>
          <p:cNvPr id="2011" name="CustomShape 3"/>
          <p:cNvSpPr/>
          <p:nvPr/>
        </p:nvSpPr>
        <p:spPr>
          <a:xfrm>
            <a:off x="369240" y="1363575"/>
            <a:ext cx="7612710" cy="352275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15000"/>
              </a:lnSpc>
              <a:buClr>
                <a:srgbClr val="00B0F0"/>
              </a:buClr>
              <a:buFont typeface="Wingdings" panose="05000000000000000000" pitchFamily="2" charset="2"/>
              <a:buChar char="Ø"/>
            </a:pPr>
            <a:r>
              <a:rPr lang="en-US" sz="1600" b="0" strike="noStrike" spc="-1" dirty="0">
                <a:solidFill>
                  <a:srgbClr val="607896"/>
                </a:solidFill>
                <a:ea typeface="Roboto Condensed"/>
                <a:cs typeface="Arial" panose="020B0604020202020204" pitchFamily="34" charset="0"/>
              </a:rPr>
              <a:t>Widely criticized for its interactions with and use of </a:t>
            </a:r>
            <a:r>
              <a:rPr lang="en-US" sz="1600" b="0" strike="noStrike" spc="-1" dirty="0" smtClean="0">
                <a:solidFill>
                  <a:srgbClr val="607896"/>
                </a:solidFill>
                <a:ea typeface="Roboto Condensed"/>
                <a:cs typeface="Arial" panose="020B0604020202020204" pitchFamily="34" charset="0"/>
              </a:rPr>
              <a:t>labour</a:t>
            </a:r>
            <a:endParaRPr lang="en-US" sz="1600" spc="-1" dirty="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ea typeface="Roboto Condensed"/>
                <a:cs typeface="Arial" panose="020B0604020202020204" pitchFamily="34" charset="0"/>
              </a:rPr>
              <a:t>Computer </a:t>
            </a:r>
            <a:r>
              <a:rPr lang="en-US" sz="1600" b="0" strike="noStrike" spc="-1" dirty="0">
                <a:solidFill>
                  <a:srgbClr val="607896"/>
                </a:solidFill>
                <a:ea typeface="Roboto Condensed"/>
                <a:cs typeface="Arial" panose="020B0604020202020204" pitchFamily="34" charset="0"/>
              </a:rPr>
              <a:t>scientist </a:t>
            </a:r>
            <a:r>
              <a:rPr lang="en-US" sz="1600" b="1" strike="noStrike" spc="-1" dirty="0">
                <a:solidFill>
                  <a:srgbClr val="607896"/>
                </a:solidFill>
                <a:ea typeface="Roboto Condensed"/>
                <a:cs typeface="Arial" panose="020B0604020202020204" pitchFamily="34" charset="0"/>
              </a:rPr>
              <a:t>Jaron Lanier</a:t>
            </a:r>
            <a:r>
              <a:rPr lang="en-US" sz="1600" b="0" strike="noStrike" spc="-1" dirty="0">
                <a:solidFill>
                  <a:srgbClr val="607896"/>
                </a:solidFill>
                <a:ea typeface="Roboto Condensed"/>
                <a:cs typeface="Arial" panose="020B0604020202020204" pitchFamily="34" charset="0"/>
              </a:rPr>
              <a:t> notes how the design of Mechanical Turk "allows you to think of the people as software </a:t>
            </a:r>
            <a:r>
              <a:rPr lang="en-US" sz="1600" b="0" strike="noStrike" spc="-1" dirty="0" smtClean="0">
                <a:solidFill>
                  <a:srgbClr val="607896"/>
                </a:solidFill>
                <a:ea typeface="Roboto Condensed"/>
                <a:cs typeface="Arial" panose="020B0604020202020204" pitchFamily="34" charset="0"/>
              </a:rPr>
              <a:t>components“</a:t>
            </a:r>
            <a:endParaRPr lang="en-US" sz="1600" spc="-1" dirty="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ea typeface="Roboto Condensed"/>
                <a:cs typeface="Arial" panose="020B0604020202020204" pitchFamily="34" charset="0"/>
              </a:rPr>
              <a:t>You </a:t>
            </a:r>
            <a:r>
              <a:rPr lang="en-US" sz="1600" b="0" strike="noStrike" spc="-1" dirty="0">
                <a:solidFill>
                  <a:srgbClr val="607896"/>
                </a:solidFill>
                <a:ea typeface="Roboto Condensed"/>
                <a:cs typeface="Arial" panose="020B0604020202020204" pitchFamily="34" charset="0"/>
              </a:rPr>
              <a:t>can just pluck results out of the cloud at an incredibly low </a:t>
            </a:r>
            <a:r>
              <a:rPr lang="en-US" sz="1600" b="0" strike="noStrike" spc="-1" dirty="0" smtClean="0">
                <a:solidFill>
                  <a:srgbClr val="607896"/>
                </a:solidFill>
                <a:ea typeface="Roboto Condensed"/>
                <a:cs typeface="Arial" panose="020B0604020202020204" pitchFamily="34" charset="0"/>
              </a:rPr>
              <a:t>cost</a:t>
            </a:r>
            <a:endParaRPr lang="en-US" sz="1600" spc="-1" dirty="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ea typeface="Roboto Condensed"/>
                <a:cs typeface="Arial" panose="020B0604020202020204" pitchFamily="34" charset="0"/>
              </a:rPr>
              <a:t>While </a:t>
            </a:r>
            <a:r>
              <a:rPr lang="en-US" sz="1600" b="0" strike="noStrike" spc="-1" dirty="0">
                <a:solidFill>
                  <a:srgbClr val="607896"/>
                </a:solidFill>
                <a:ea typeface="Roboto Condensed"/>
                <a:cs typeface="Arial" panose="020B0604020202020204" pitchFamily="34" charset="0"/>
              </a:rPr>
              <a:t>a survey done by researchers at the University of Texas, showed that the surveyed Workers were motivated by enjoyment and </a:t>
            </a:r>
            <a:r>
              <a:rPr lang="en-US" sz="1600" b="0" strike="noStrike" spc="-1" dirty="0" smtClean="0">
                <a:solidFill>
                  <a:srgbClr val="607896"/>
                </a:solidFill>
                <a:ea typeface="Roboto Condensed"/>
                <a:cs typeface="Arial" panose="020B0604020202020204" pitchFamily="34" charset="0"/>
              </a:rPr>
              <a:t>self-fulfillment</a:t>
            </a:r>
          </a:p>
          <a:p>
            <a:pPr marL="387630" indent="-285750">
              <a:lnSpc>
                <a:spcPct val="115000"/>
              </a:lnSpc>
              <a:buClr>
                <a:srgbClr val="00B0F0"/>
              </a:buClr>
              <a:buFont typeface="Wingdings" panose="05000000000000000000" pitchFamily="2" charset="2"/>
              <a:buChar char="Ø"/>
            </a:pPr>
            <a:r>
              <a:rPr lang="en-US" sz="1600" spc="-1" dirty="0">
                <a:solidFill>
                  <a:srgbClr val="607896"/>
                </a:solidFill>
                <a:ea typeface="Roboto Condensed"/>
              </a:rPr>
              <a:t>These results may have been prejudiced by </a:t>
            </a:r>
            <a:r>
              <a:rPr lang="en-US" sz="1600" spc="-1" dirty="0" err="1">
                <a:solidFill>
                  <a:srgbClr val="607896"/>
                </a:solidFill>
                <a:ea typeface="Roboto Condensed"/>
              </a:rPr>
              <a:t>MTurk's</a:t>
            </a:r>
            <a:r>
              <a:rPr lang="en-US" sz="1600" spc="-1" dirty="0">
                <a:solidFill>
                  <a:srgbClr val="607896"/>
                </a:solidFill>
                <a:ea typeface="Roboto Condensed"/>
              </a:rPr>
              <a:t> Worker selection algorithms</a:t>
            </a:r>
            <a:endParaRPr lang="en-US" sz="1600" spc="-1" dirty="0"/>
          </a:p>
          <a:p>
            <a:pPr marL="387630" indent="-285750">
              <a:lnSpc>
                <a:spcPct val="115000"/>
              </a:lnSpc>
              <a:buClr>
                <a:srgbClr val="00B0F0"/>
              </a:buClr>
              <a:buFont typeface="Wingdings" panose="05000000000000000000" pitchFamily="2" charset="2"/>
              <a:buChar char="Ø"/>
            </a:pPr>
            <a:r>
              <a:rPr lang="en-US" sz="1600" spc="-1" dirty="0">
                <a:solidFill>
                  <a:srgbClr val="607896"/>
                </a:solidFill>
                <a:ea typeface="Roboto Condensed"/>
              </a:rPr>
              <a:t>A few Research study found that a quarter of online "gig workers" like those who work on Mechanical Turk do so because there are limited employment opportunities where they live</a:t>
            </a:r>
            <a:endParaRPr lang="en-US" sz="1600" spc="-1" dirty="0"/>
          </a:p>
          <a:p>
            <a:pPr marL="387630" indent="-285750">
              <a:lnSpc>
                <a:spcPct val="115000"/>
              </a:lnSpc>
              <a:buClr>
                <a:srgbClr val="00B0F0"/>
              </a:buClr>
              <a:buFont typeface="Wingdings" panose="05000000000000000000" pitchFamily="2" charset="2"/>
              <a:buChar char="Ø"/>
            </a:pPr>
            <a:endParaRPr lang="en-US" sz="1600" b="0" strike="noStrike" spc="-1" dirty="0">
              <a:cs typeface="Arial" panose="020B060402020202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5" name="TextShape 1"/>
          <p:cNvSpPr txBox="1"/>
          <p:nvPr/>
        </p:nvSpPr>
        <p:spPr>
          <a:xfrm>
            <a:off x="2091240" y="304350"/>
            <a:ext cx="6116760" cy="68040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MONETARY COMPENSATION</a:t>
            </a:r>
            <a:endParaRPr lang="en-US" sz="3000" b="0" strike="noStrike" spc="-1" dirty="0">
              <a:solidFill>
                <a:srgbClr val="000000"/>
              </a:solidFill>
              <a:latin typeface="Arial"/>
            </a:endParaRPr>
          </a:p>
        </p:txBody>
      </p:sp>
      <p:sp>
        <p:nvSpPr>
          <p:cNvPr id="2016" name="TextShape 2"/>
          <p:cNvSpPr txBox="1"/>
          <p:nvPr/>
        </p:nvSpPr>
        <p:spPr>
          <a:xfrm>
            <a:off x="8556840" y="0"/>
            <a:ext cx="548280" cy="393120"/>
          </a:xfrm>
          <a:prstGeom prst="rect">
            <a:avLst/>
          </a:prstGeom>
          <a:noFill/>
          <a:ln>
            <a:noFill/>
          </a:ln>
        </p:spPr>
        <p:txBody>
          <a:bodyPr tIns="91440" bIns="91440"/>
          <a:lstStyle/>
          <a:p>
            <a:pPr algn="r">
              <a:lnSpc>
                <a:spcPct val="100000"/>
              </a:lnSpc>
            </a:pPr>
            <a:fld id="{3C9D5B56-AE31-4D85-87EF-02FB68E8856E}" type="slidenum">
              <a:rPr lang="en-US" sz="1300" b="0" strike="noStrike" spc="-1">
                <a:solidFill>
                  <a:srgbClr val="4BB5D9"/>
                </a:solidFill>
                <a:latin typeface="Roboto Condensed"/>
                <a:ea typeface="Roboto Condensed"/>
              </a:rPr>
              <a:t>23</a:t>
            </a:fld>
            <a:endParaRPr lang="en-US" sz="1300" b="0" strike="noStrike" spc="-1">
              <a:latin typeface="Times New Roman"/>
            </a:endParaRPr>
          </a:p>
        </p:txBody>
      </p:sp>
      <p:sp>
        <p:nvSpPr>
          <p:cNvPr id="2017" name="CustomShape 3"/>
          <p:cNvSpPr/>
          <p:nvPr/>
        </p:nvSpPr>
        <p:spPr>
          <a:xfrm>
            <a:off x="501120" y="1354050"/>
            <a:ext cx="8055720" cy="257025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15000"/>
              </a:lnSpc>
              <a:buClr>
                <a:srgbClr val="00B0F0"/>
              </a:buClr>
              <a:buFont typeface="Wingdings" panose="05000000000000000000" pitchFamily="2" charset="2"/>
              <a:buChar char="Ø"/>
            </a:pPr>
            <a:r>
              <a:rPr lang="en-US" sz="1600" b="0" strike="noStrike" spc="-1" dirty="0">
                <a:solidFill>
                  <a:srgbClr val="607896"/>
                </a:solidFill>
                <a:ea typeface="Roboto Condensed"/>
              </a:rPr>
              <a:t>Tasks are typically simple and repetitive and users are paid often only a few cents to complete </a:t>
            </a:r>
            <a:r>
              <a:rPr lang="en-US" sz="1600" b="0" strike="noStrike" spc="-1" dirty="0" smtClean="0">
                <a:solidFill>
                  <a:srgbClr val="607896"/>
                </a:solidFill>
                <a:ea typeface="Roboto Condensed"/>
              </a:rPr>
              <a:t>them</a:t>
            </a:r>
            <a:endParaRPr lang="en-US" sz="1600" spc="-1" dirty="0"/>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ea typeface="Roboto Condensed"/>
              </a:rPr>
              <a:t>Some </a:t>
            </a:r>
            <a:r>
              <a:rPr lang="en-US" sz="1600" b="0" strike="noStrike" spc="-1" dirty="0">
                <a:solidFill>
                  <a:srgbClr val="607896"/>
                </a:solidFill>
                <a:ea typeface="Roboto Condensed"/>
              </a:rPr>
              <a:t>have criticized MTurk for exploiting and not compensating workers for the true value of the task they </a:t>
            </a:r>
            <a:r>
              <a:rPr lang="en-US" sz="1600" b="0" strike="noStrike" spc="-1" dirty="0" smtClean="0">
                <a:solidFill>
                  <a:srgbClr val="607896"/>
                </a:solidFill>
                <a:ea typeface="Roboto Condensed"/>
              </a:rPr>
              <a:t>complete</a:t>
            </a:r>
            <a:endParaRPr lang="en-US" sz="1600" spc="-1" dirty="0"/>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ea typeface="Roboto Condensed"/>
              </a:rPr>
              <a:t>The </a:t>
            </a:r>
            <a:r>
              <a:rPr lang="en-US" sz="1600" b="0" strike="noStrike" spc="-1" dirty="0">
                <a:solidFill>
                  <a:srgbClr val="607896"/>
                </a:solidFill>
                <a:ea typeface="Roboto Condensed"/>
              </a:rPr>
              <a:t>minimum payment that Amazon allows for a task is one </a:t>
            </a:r>
            <a:r>
              <a:rPr lang="en-US" sz="1600" b="0" strike="noStrike" spc="-1" dirty="0" smtClean="0">
                <a:solidFill>
                  <a:srgbClr val="607896"/>
                </a:solidFill>
                <a:ea typeface="Roboto Condensed"/>
              </a:rPr>
              <a:t>cent.</a:t>
            </a:r>
            <a:endParaRPr lang="en-US" sz="1600" spc="-1" dirty="0"/>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ea typeface="Roboto Condensed"/>
              </a:rPr>
              <a:t>A </a:t>
            </a:r>
            <a:r>
              <a:rPr lang="en-US" sz="1600" b="0" strike="noStrike" spc="-1" dirty="0">
                <a:solidFill>
                  <a:srgbClr val="607896"/>
                </a:solidFill>
                <a:ea typeface="Roboto Condensed"/>
              </a:rPr>
              <a:t>lack of other opportunities, many workers accept the low compensation for the completion of tasks.</a:t>
            </a:r>
            <a:endParaRPr lang="en-US" sz="1600" b="0" strike="noStrike" spc="-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8" name="TextShape 1"/>
          <p:cNvSpPr txBox="1"/>
          <p:nvPr/>
        </p:nvSpPr>
        <p:spPr>
          <a:xfrm>
            <a:off x="1999425" y="288345"/>
            <a:ext cx="6831555" cy="68040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MONETARY COMPENSATION </a:t>
            </a:r>
            <a:r>
              <a:rPr lang="en-US" sz="3000" b="1" strike="noStrike" spc="-1" dirty="0" err="1">
                <a:solidFill>
                  <a:srgbClr val="3796BF"/>
                </a:solidFill>
                <a:latin typeface="Oswald"/>
                <a:ea typeface="Oswald"/>
              </a:rPr>
              <a:t>Cntd</a:t>
            </a:r>
            <a:r>
              <a:rPr lang="en-US" sz="3000" b="1" strike="noStrike" spc="-1" dirty="0" smtClean="0">
                <a:solidFill>
                  <a:srgbClr val="3796BF"/>
                </a:solidFill>
                <a:latin typeface="Oswald"/>
                <a:ea typeface="Oswald"/>
              </a:rPr>
              <a:t>..</a:t>
            </a:r>
            <a:endParaRPr lang="en-US" sz="3000" b="0" strike="noStrike" spc="-1" dirty="0">
              <a:solidFill>
                <a:srgbClr val="000000"/>
              </a:solidFill>
              <a:latin typeface="Arial"/>
            </a:endParaRPr>
          </a:p>
        </p:txBody>
      </p:sp>
      <p:sp>
        <p:nvSpPr>
          <p:cNvPr id="2019" name="TextShape 2"/>
          <p:cNvSpPr txBox="1"/>
          <p:nvPr/>
        </p:nvSpPr>
        <p:spPr>
          <a:xfrm>
            <a:off x="8556840" y="0"/>
            <a:ext cx="548280" cy="393120"/>
          </a:xfrm>
          <a:prstGeom prst="rect">
            <a:avLst/>
          </a:prstGeom>
          <a:noFill/>
          <a:ln>
            <a:noFill/>
          </a:ln>
        </p:spPr>
        <p:txBody>
          <a:bodyPr tIns="91440" bIns="91440"/>
          <a:lstStyle/>
          <a:p>
            <a:pPr algn="r">
              <a:lnSpc>
                <a:spcPct val="100000"/>
              </a:lnSpc>
            </a:pPr>
            <a:fld id="{D6FF06CC-3C3F-4294-A8E2-3E7DAAFE3EAA}" type="slidenum">
              <a:rPr lang="en-US" sz="1300" b="0" strike="noStrike" spc="-1">
                <a:solidFill>
                  <a:srgbClr val="4BB5D9"/>
                </a:solidFill>
                <a:latin typeface="Roboto Condensed"/>
                <a:ea typeface="Roboto Condensed"/>
              </a:rPr>
              <a:t>24</a:t>
            </a:fld>
            <a:endParaRPr lang="en-US" sz="1300" b="0" strike="noStrike" spc="-1">
              <a:latin typeface="Times New Roman"/>
            </a:endParaRPr>
          </a:p>
        </p:txBody>
      </p:sp>
      <p:sp>
        <p:nvSpPr>
          <p:cNvPr id="2020" name="CustomShape 3"/>
          <p:cNvSpPr/>
          <p:nvPr/>
        </p:nvSpPr>
        <p:spPr>
          <a:xfrm>
            <a:off x="501120" y="1382625"/>
            <a:ext cx="8055720" cy="298935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15000"/>
              </a:lnSpc>
              <a:buClr>
                <a:srgbClr val="00B0F0"/>
              </a:buClr>
              <a:buFont typeface="Wingdings" panose="05000000000000000000" pitchFamily="2" charset="2"/>
              <a:buChar char="Ø"/>
            </a:pPr>
            <a:r>
              <a:rPr lang="en-US" sz="1600" b="0" strike="noStrike" spc="-1" dirty="0">
                <a:solidFill>
                  <a:srgbClr val="607896"/>
                </a:solidFill>
                <a:latin typeface="Arial" panose="020B0604020202020204" pitchFamily="34" charset="0"/>
                <a:ea typeface="Roboto Condensed"/>
                <a:cs typeface="Arial" panose="020B0604020202020204" pitchFamily="34" charset="0"/>
              </a:rPr>
              <a:t>A study of 3.8 million tasks completed by 2,767 workers on Amazon's Mechanical Turk showed that "workers earned a median hourly wage of about $2 an </a:t>
            </a: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hour</a:t>
            </a:r>
            <a:endParaRPr lang="en-US" sz="1600" spc="-1" dirty="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With </a:t>
            </a:r>
            <a:r>
              <a:rPr lang="en-US" sz="1600" b="0" strike="noStrike" spc="-1" dirty="0">
                <a:solidFill>
                  <a:srgbClr val="607896"/>
                </a:solidFill>
                <a:latin typeface="Arial" panose="020B0604020202020204" pitchFamily="34" charset="0"/>
                <a:ea typeface="Roboto Condensed"/>
                <a:cs typeface="Arial" panose="020B0604020202020204" pitchFamily="34" charset="0"/>
              </a:rPr>
              <a:t>4 percent of workers earning more than $7.25 per </a:t>
            </a: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hour</a:t>
            </a:r>
            <a:endParaRPr lang="en-US" sz="1600" spc="-1" dirty="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Workers </a:t>
            </a:r>
            <a:r>
              <a:rPr lang="en-US" sz="1600" b="0" strike="noStrike" spc="-1" dirty="0">
                <a:solidFill>
                  <a:srgbClr val="607896"/>
                </a:solidFill>
                <a:latin typeface="Arial" panose="020B0604020202020204" pitchFamily="34" charset="0"/>
                <a:ea typeface="Roboto Condensed"/>
                <a:cs typeface="Arial" panose="020B0604020202020204" pitchFamily="34" charset="0"/>
              </a:rPr>
              <a:t>are independent contractors, Hence, not protected by the </a:t>
            </a:r>
            <a:r>
              <a:rPr lang="en-US" sz="1600" b="1" strike="noStrike" spc="-1" dirty="0">
                <a:solidFill>
                  <a:srgbClr val="607896"/>
                </a:solidFill>
                <a:latin typeface="Arial" panose="020B0604020202020204" pitchFamily="34" charset="0"/>
                <a:ea typeface="Roboto Condensed"/>
                <a:cs typeface="Arial" panose="020B0604020202020204" pitchFamily="34" charset="0"/>
              </a:rPr>
              <a:t>Fair Labor Standards Act</a:t>
            </a:r>
            <a:r>
              <a:rPr lang="en-US" sz="1600" b="0" strike="noStrike" spc="-1" dirty="0">
                <a:solidFill>
                  <a:srgbClr val="607896"/>
                </a:solidFill>
                <a:latin typeface="Arial" panose="020B0604020202020204" pitchFamily="34" charset="0"/>
                <a:ea typeface="Roboto Condensed"/>
                <a:cs typeface="Arial" panose="020B0604020202020204" pitchFamily="34" charset="0"/>
              </a:rPr>
              <a:t> that guarantees minimum </a:t>
            </a: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wage</a:t>
            </a:r>
          </a:p>
          <a:p>
            <a:pPr marL="387630" indent="-285750">
              <a:lnSpc>
                <a:spcPct val="115000"/>
              </a:lnSpc>
              <a:buClr>
                <a:srgbClr val="00B0F0"/>
              </a:buClr>
              <a:buFont typeface="Wingdings" panose="05000000000000000000" pitchFamily="2" charset="2"/>
              <a:buChar char="Ø"/>
            </a:pPr>
            <a:r>
              <a:rPr lang="en-US" sz="1600" spc="-1" dirty="0">
                <a:solidFill>
                  <a:srgbClr val="607896"/>
                </a:solidFill>
                <a:ea typeface="Roboto Condensed"/>
              </a:rPr>
              <a:t>By 2018, the increasing number of workers competing on the site reduced the total amount of work available</a:t>
            </a:r>
            <a:endParaRPr lang="en-US" sz="1600" spc="-1" dirty="0"/>
          </a:p>
          <a:p>
            <a:pPr marL="387630" indent="-285750">
              <a:lnSpc>
                <a:spcPct val="115000"/>
              </a:lnSpc>
              <a:buClr>
                <a:srgbClr val="00B0F0"/>
              </a:buClr>
              <a:buFont typeface="Wingdings" panose="05000000000000000000" pitchFamily="2" charset="2"/>
              <a:buChar char="Ø"/>
            </a:pPr>
            <a:r>
              <a:rPr lang="en-US" sz="1600" spc="-1" dirty="0">
                <a:solidFill>
                  <a:srgbClr val="607896"/>
                </a:solidFill>
                <a:ea typeface="Roboto Condensed"/>
              </a:rPr>
              <a:t>Workers do not receive additional compensation if a task takes longer than estimated by the requester</a:t>
            </a:r>
            <a:endParaRPr lang="en-US" sz="1600" spc="-1" dirty="0"/>
          </a:p>
          <a:p>
            <a:pPr marL="387630" indent="-285750">
              <a:lnSpc>
                <a:spcPct val="115000"/>
              </a:lnSpc>
              <a:buClr>
                <a:srgbClr val="00B0F0"/>
              </a:buClr>
              <a:buFont typeface="Wingdings" panose="05000000000000000000" pitchFamily="2" charset="2"/>
              <a:buChar char="Ø"/>
            </a:pPr>
            <a:r>
              <a:rPr lang="en-US" sz="1600" spc="-1" dirty="0">
                <a:solidFill>
                  <a:srgbClr val="607896"/>
                </a:solidFill>
                <a:ea typeface="Roboto Condensed"/>
              </a:rPr>
              <a:t>Hence, workers are forced to work for less in comparison to the normal rate</a:t>
            </a:r>
            <a:endParaRPr lang="en-US" sz="1600" spc="-1" dirty="0"/>
          </a:p>
          <a:p>
            <a:pPr marL="387630" indent="-285750">
              <a:lnSpc>
                <a:spcPct val="115000"/>
              </a:lnSpc>
              <a:buClr>
                <a:srgbClr val="00B0F0"/>
              </a:buClr>
              <a:buFont typeface="Wingdings" panose="05000000000000000000" pitchFamily="2" charset="2"/>
              <a:buChar char="Ø"/>
            </a:pPr>
            <a:endParaRPr lang="en-US" sz="1600" b="0" strike="noStrike" spc="-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4" name="TextShape 1"/>
          <p:cNvSpPr txBox="1"/>
          <p:nvPr/>
        </p:nvSpPr>
        <p:spPr>
          <a:xfrm>
            <a:off x="2085975" y="338565"/>
            <a:ext cx="3514725" cy="680400"/>
          </a:xfrm>
          <a:prstGeom prst="rect">
            <a:avLst/>
          </a:prstGeom>
          <a:noFill/>
          <a:ln>
            <a:noFill/>
          </a:ln>
        </p:spPr>
        <p:txBody>
          <a:bodyPr tIns="91440" bIns="91440" anchor="b"/>
          <a:lstStyle/>
          <a:p>
            <a:pPr>
              <a:lnSpc>
                <a:spcPct val="100000"/>
              </a:lnSpc>
            </a:pPr>
            <a:r>
              <a:rPr lang="en-US" sz="3000" b="1" spc="-1" dirty="0">
                <a:solidFill>
                  <a:srgbClr val="3796BF"/>
                </a:solidFill>
                <a:latin typeface="Oswald"/>
                <a:ea typeface="Oswald"/>
              </a:rPr>
              <a:t> </a:t>
            </a:r>
            <a:r>
              <a:rPr lang="en-US" sz="3000" b="1" strike="noStrike" spc="-1" dirty="0" smtClean="0">
                <a:solidFill>
                  <a:srgbClr val="3796BF"/>
                </a:solidFill>
                <a:latin typeface="Oswald"/>
                <a:ea typeface="Oswald"/>
              </a:rPr>
              <a:t>FRAUD </a:t>
            </a:r>
            <a:r>
              <a:rPr lang="en-US" sz="3000" b="1" strike="noStrike" spc="-1" dirty="0">
                <a:solidFill>
                  <a:srgbClr val="3796BF"/>
                </a:solidFill>
                <a:latin typeface="Oswald"/>
                <a:ea typeface="Oswald"/>
              </a:rPr>
              <a:t>CASES</a:t>
            </a:r>
            <a:endParaRPr lang="en-US" sz="3000" b="0" strike="noStrike" spc="-1" dirty="0">
              <a:solidFill>
                <a:srgbClr val="000000"/>
              </a:solidFill>
              <a:latin typeface="Arial"/>
            </a:endParaRPr>
          </a:p>
        </p:txBody>
      </p:sp>
      <p:sp>
        <p:nvSpPr>
          <p:cNvPr id="2025" name="TextShape 2"/>
          <p:cNvSpPr txBox="1"/>
          <p:nvPr/>
        </p:nvSpPr>
        <p:spPr>
          <a:xfrm>
            <a:off x="8556840" y="0"/>
            <a:ext cx="548280" cy="393120"/>
          </a:xfrm>
          <a:prstGeom prst="rect">
            <a:avLst/>
          </a:prstGeom>
          <a:noFill/>
          <a:ln>
            <a:noFill/>
          </a:ln>
        </p:spPr>
        <p:txBody>
          <a:bodyPr tIns="91440" bIns="91440"/>
          <a:lstStyle/>
          <a:p>
            <a:pPr algn="r">
              <a:lnSpc>
                <a:spcPct val="100000"/>
              </a:lnSpc>
            </a:pPr>
            <a:fld id="{9C1AD326-54F0-4F64-9B39-CF76A6B7EFE1}" type="slidenum">
              <a:rPr lang="en-US" sz="1300" b="0" strike="noStrike" spc="-1">
                <a:solidFill>
                  <a:srgbClr val="4BB5D9"/>
                </a:solidFill>
                <a:latin typeface="Roboto Condensed"/>
                <a:ea typeface="Roboto Condensed"/>
              </a:rPr>
              <a:t>25</a:t>
            </a:fld>
            <a:endParaRPr lang="en-US" sz="1300" b="0" strike="noStrike" spc="-1">
              <a:latin typeface="Times New Roman"/>
            </a:endParaRPr>
          </a:p>
        </p:txBody>
      </p:sp>
      <p:sp>
        <p:nvSpPr>
          <p:cNvPr id="2026" name="CustomShape 3"/>
          <p:cNvSpPr/>
          <p:nvPr/>
        </p:nvSpPr>
        <p:spPr>
          <a:xfrm>
            <a:off x="380880" y="1277850"/>
            <a:ext cx="8055720" cy="327510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15000"/>
              </a:lnSpc>
              <a:buClr>
                <a:srgbClr val="00B0F0"/>
              </a:buClr>
              <a:buFont typeface="Wingdings" panose="05000000000000000000" pitchFamily="2" charset="2"/>
              <a:buChar char="Ø"/>
            </a:pPr>
            <a:r>
              <a:rPr lang="en-US" sz="1600" b="0" strike="noStrike" spc="-1" dirty="0">
                <a:solidFill>
                  <a:srgbClr val="607896"/>
                </a:solidFill>
                <a:ea typeface="Roboto Condensed"/>
              </a:rPr>
              <a:t>The Nation magazine said in 2014 that some Requesters had taken advantage of Workers by having them do the </a:t>
            </a:r>
            <a:r>
              <a:rPr lang="en-US" sz="1600" b="0" strike="noStrike" spc="-1" dirty="0" smtClean="0">
                <a:solidFill>
                  <a:srgbClr val="607896"/>
                </a:solidFill>
                <a:ea typeface="Roboto Condensed"/>
              </a:rPr>
              <a:t>tasks</a:t>
            </a:r>
            <a:endParaRPr lang="en-US" sz="1600" spc="-1" dirty="0"/>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ea typeface="Roboto Condensed"/>
              </a:rPr>
              <a:t>Then </a:t>
            </a:r>
            <a:r>
              <a:rPr lang="en-US" sz="1600" b="0" strike="noStrike" spc="-1" dirty="0">
                <a:solidFill>
                  <a:srgbClr val="607896"/>
                </a:solidFill>
                <a:ea typeface="Roboto Condensed"/>
              </a:rPr>
              <a:t>rejecting their submissions in order to avoid paying </a:t>
            </a:r>
            <a:r>
              <a:rPr lang="en-US" sz="1600" b="0" strike="noStrike" spc="-1" dirty="0" smtClean="0">
                <a:solidFill>
                  <a:srgbClr val="607896"/>
                </a:solidFill>
                <a:ea typeface="Roboto Condensed"/>
              </a:rPr>
              <a:t>them</a:t>
            </a:r>
            <a:endParaRPr lang="en-US" sz="1600" spc="-1" dirty="0"/>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ea typeface="Roboto Condensed"/>
              </a:rPr>
              <a:t>In </a:t>
            </a:r>
            <a:r>
              <a:rPr lang="en-US" sz="1600" b="0" strike="noStrike" spc="-1" dirty="0">
                <a:solidFill>
                  <a:srgbClr val="607896"/>
                </a:solidFill>
                <a:ea typeface="Roboto Condensed"/>
              </a:rPr>
              <a:t>the </a:t>
            </a:r>
            <a:r>
              <a:rPr lang="en-US" sz="1600" b="1" strike="noStrike" spc="-1" dirty="0">
                <a:solidFill>
                  <a:srgbClr val="607896"/>
                </a:solidFill>
                <a:ea typeface="Roboto Condensed"/>
              </a:rPr>
              <a:t>Facebook–Cambridge </a:t>
            </a:r>
            <a:r>
              <a:rPr lang="en-US" sz="1600" b="1" strike="noStrike" spc="-1" dirty="0" err="1">
                <a:solidFill>
                  <a:srgbClr val="607896"/>
                </a:solidFill>
                <a:ea typeface="Roboto Condensed"/>
              </a:rPr>
              <a:t>Analytica</a:t>
            </a:r>
            <a:r>
              <a:rPr lang="en-US" sz="1600" b="1" strike="noStrike" spc="-1" dirty="0">
                <a:solidFill>
                  <a:srgbClr val="607896"/>
                </a:solidFill>
                <a:ea typeface="Roboto Condensed"/>
              </a:rPr>
              <a:t> data scandal</a:t>
            </a:r>
            <a:r>
              <a:rPr lang="en-US" sz="1600" b="0" strike="noStrike" spc="-1" dirty="0">
                <a:solidFill>
                  <a:srgbClr val="607896"/>
                </a:solidFill>
                <a:ea typeface="Roboto Condensed"/>
              </a:rPr>
              <a:t>, Mechanical Turk was one of the means of covertly gathering private information for a massive </a:t>
            </a:r>
            <a:r>
              <a:rPr lang="en-US" sz="1600" b="0" strike="noStrike" spc="-1" dirty="0" smtClean="0">
                <a:solidFill>
                  <a:srgbClr val="607896"/>
                </a:solidFill>
                <a:ea typeface="Roboto Condensed"/>
              </a:rPr>
              <a:t>database</a:t>
            </a:r>
          </a:p>
          <a:p>
            <a:pPr marL="387630" indent="-285750">
              <a:lnSpc>
                <a:spcPct val="115000"/>
              </a:lnSpc>
              <a:buClr>
                <a:srgbClr val="00B0F0"/>
              </a:buClr>
              <a:buFont typeface="Wingdings" panose="05000000000000000000" pitchFamily="2" charset="2"/>
              <a:buChar char="Ø"/>
            </a:pPr>
            <a:r>
              <a:rPr lang="en-US" sz="1600" spc="-1" dirty="0">
                <a:solidFill>
                  <a:srgbClr val="607896"/>
                </a:solidFill>
                <a:ea typeface="Roboto Condensed"/>
              </a:rPr>
              <a:t>The system paid persons a dollar or two to install a Facebook connected app and answer personal questions</a:t>
            </a:r>
            <a:endParaRPr lang="en-US" sz="1600" spc="-1" dirty="0"/>
          </a:p>
          <a:p>
            <a:pPr marL="387630" indent="-285750">
              <a:lnSpc>
                <a:spcPct val="115000"/>
              </a:lnSpc>
              <a:buClr>
                <a:srgbClr val="00B0F0"/>
              </a:buClr>
              <a:buFont typeface="Wingdings" panose="05000000000000000000" pitchFamily="2" charset="2"/>
              <a:buChar char="Ø"/>
            </a:pPr>
            <a:r>
              <a:rPr lang="en-US" sz="1600" spc="-1" dirty="0">
                <a:solidFill>
                  <a:srgbClr val="607896"/>
                </a:solidFill>
                <a:ea typeface="Roboto Condensed"/>
              </a:rPr>
              <a:t>The survey task, as a work for hire, was not used for a demographic or psychological research project as it might have seemed</a:t>
            </a:r>
            <a:endParaRPr lang="en-US" sz="1600" spc="-1" dirty="0"/>
          </a:p>
          <a:p>
            <a:pPr marL="387630" indent="-285750">
              <a:lnSpc>
                <a:spcPct val="115000"/>
              </a:lnSpc>
              <a:buClr>
                <a:srgbClr val="00B0F0"/>
              </a:buClr>
              <a:buFont typeface="Wingdings" panose="05000000000000000000" pitchFamily="2" charset="2"/>
              <a:buChar char="Ø"/>
            </a:pPr>
            <a:r>
              <a:rPr lang="en-US" sz="1600" spc="-1" dirty="0">
                <a:solidFill>
                  <a:srgbClr val="607896"/>
                </a:solidFill>
                <a:ea typeface="Roboto Condensed"/>
              </a:rPr>
              <a:t>The purpose was instead to bait the worker to reveal personal information about the worker's identity</a:t>
            </a:r>
            <a:endParaRPr lang="en-US" sz="1600" spc="-1" dirty="0"/>
          </a:p>
          <a:p>
            <a:pPr marL="387630" indent="-285750">
              <a:lnSpc>
                <a:spcPct val="115000"/>
              </a:lnSpc>
              <a:buClr>
                <a:srgbClr val="00B0F0"/>
              </a:buClr>
              <a:buFont typeface="Wingdings" panose="05000000000000000000" pitchFamily="2" charset="2"/>
              <a:buChar char="Ø"/>
            </a:pPr>
            <a:endParaRPr lang="en-US" sz="1600" b="0" strike="noStrike" spc="-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0" name="TextShape 1"/>
          <p:cNvSpPr txBox="1"/>
          <p:nvPr/>
        </p:nvSpPr>
        <p:spPr>
          <a:xfrm>
            <a:off x="2193900" y="212235"/>
            <a:ext cx="4320000" cy="680400"/>
          </a:xfrm>
          <a:prstGeom prst="rect">
            <a:avLst/>
          </a:prstGeom>
          <a:noFill/>
          <a:ln>
            <a:noFill/>
          </a:ln>
        </p:spPr>
        <p:txBody>
          <a:bodyPr tIns="91440" bIns="91440" anchor="b"/>
          <a:lstStyle/>
          <a:p>
            <a:pPr>
              <a:lnSpc>
                <a:spcPct val="100000"/>
              </a:lnSpc>
            </a:pPr>
            <a:r>
              <a:rPr lang="en-US" sz="3000" b="1" strike="noStrike" spc="-1">
                <a:solidFill>
                  <a:srgbClr val="3796BF"/>
                </a:solidFill>
                <a:latin typeface="Oswald"/>
                <a:ea typeface="Oswald"/>
              </a:rPr>
              <a:t>LABOR RELATIONS	</a:t>
            </a:r>
            <a:endParaRPr lang="en-US" sz="3000" b="0" strike="noStrike" spc="-1">
              <a:solidFill>
                <a:srgbClr val="000000"/>
              </a:solidFill>
              <a:latin typeface="Arial"/>
            </a:endParaRPr>
          </a:p>
        </p:txBody>
      </p:sp>
      <p:sp>
        <p:nvSpPr>
          <p:cNvPr id="2031" name="TextShape 2"/>
          <p:cNvSpPr txBox="1"/>
          <p:nvPr/>
        </p:nvSpPr>
        <p:spPr>
          <a:xfrm>
            <a:off x="8556840" y="0"/>
            <a:ext cx="548280" cy="393120"/>
          </a:xfrm>
          <a:prstGeom prst="rect">
            <a:avLst/>
          </a:prstGeom>
          <a:noFill/>
          <a:ln>
            <a:noFill/>
          </a:ln>
        </p:spPr>
        <p:txBody>
          <a:bodyPr tIns="91440" bIns="91440"/>
          <a:lstStyle/>
          <a:p>
            <a:pPr algn="r">
              <a:lnSpc>
                <a:spcPct val="100000"/>
              </a:lnSpc>
            </a:pPr>
            <a:fld id="{636C03C5-1281-4C03-BB44-6E8E917BFDDC}" type="slidenum">
              <a:rPr lang="en-US" sz="1300" b="0" strike="noStrike" spc="-1">
                <a:solidFill>
                  <a:srgbClr val="4BB5D9"/>
                </a:solidFill>
                <a:latin typeface="Roboto Condensed"/>
                <a:ea typeface="Roboto Condensed"/>
              </a:rPr>
              <a:t>26</a:t>
            </a:fld>
            <a:endParaRPr lang="en-US" sz="1300" b="0" strike="noStrike" spc="-1">
              <a:latin typeface="Times New Roman"/>
            </a:endParaRPr>
          </a:p>
        </p:txBody>
      </p:sp>
      <p:sp>
        <p:nvSpPr>
          <p:cNvPr id="2032" name="CustomShape 3"/>
          <p:cNvSpPr/>
          <p:nvPr/>
        </p:nvSpPr>
        <p:spPr>
          <a:xfrm>
            <a:off x="426420" y="1392150"/>
            <a:ext cx="8404560" cy="279885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15000"/>
              </a:lnSpc>
              <a:buClr>
                <a:srgbClr val="00B0F0"/>
              </a:buClr>
              <a:buFont typeface="Wingdings" panose="05000000000000000000" pitchFamily="2" charset="2"/>
              <a:buChar char="Ø"/>
            </a:pPr>
            <a:r>
              <a:rPr lang="en-US" sz="1600" b="0" strike="noStrike" spc="-1" dirty="0">
                <a:solidFill>
                  <a:srgbClr val="607896"/>
                </a:solidFill>
                <a:latin typeface="Arial" panose="020B0604020202020204" pitchFamily="34" charset="0"/>
                <a:ea typeface="Roboto Condensed"/>
                <a:cs typeface="Arial" panose="020B0604020202020204" pitchFamily="34" charset="0"/>
              </a:rPr>
              <a:t>The marketplace does not have the ability for the workers to negotiate with the </a:t>
            </a: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employers</a:t>
            </a:r>
            <a:endParaRPr lang="en-US" sz="1600" spc="-1" dirty="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In </a:t>
            </a:r>
            <a:r>
              <a:rPr lang="en-US" sz="1600" b="0" strike="noStrike" spc="-1" dirty="0">
                <a:solidFill>
                  <a:srgbClr val="607896"/>
                </a:solidFill>
                <a:latin typeface="Arial" panose="020B0604020202020204" pitchFamily="34" charset="0"/>
                <a:ea typeface="Roboto Condensed"/>
                <a:cs typeface="Arial" panose="020B0604020202020204" pitchFamily="34" charset="0"/>
              </a:rPr>
              <a:t>response to the growing criticisms of payment evasion and lack of representation, a group has developed a third party </a:t>
            </a: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platform</a:t>
            </a:r>
            <a:endParaRPr lang="en-US" sz="1600" spc="-1" dirty="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which </a:t>
            </a:r>
            <a:r>
              <a:rPr lang="en-US" sz="1600" b="0" strike="noStrike" spc="-1" dirty="0">
                <a:solidFill>
                  <a:srgbClr val="607896"/>
                </a:solidFill>
                <a:latin typeface="Arial" panose="020B0604020202020204" pitchFamily="34" charset="0"/>
                <a:ea typeface="Roboto Condensed"/>
                <a:cs typeface="Arial" panose="020B0604020202020204" pitchFamily="34" charset="0"/>
              </a:rPr>
              <a:t>allows workers to give feedback on their employers allowing other users to avoid potentially shady jobs and to recommend superior </a:t>
            </a: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employers</a:t>
            </a:r>
            <a:endParaRPr lang="en-US" sz="1600" spc="-1" dirty="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1" strike="noStrike" spc="-1" dirty="0" smtClean="0">
                <a:solidFill>
                  <a:srgbClr val="607896"/>
                </a:solidFill>
                <a:latin typeface="Arial" panose="020B0604020202020204" pitchFamily="34" charset="0"/>
                <a:ea typeface="Roboto Condensed"/>
                <a:cs typeface="Arial" panose="020B0604020202020204" pitchFamily="34" charset="0"/>
              </a:rPr>
              <a:t>Dynamo</a:t>
            </a: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 </a:t>
            </a:r>
            <a:r>
              <a:rPr lang="en-US" sz="1600" b="0" strike="noStrike" spc="-1" dirty="0">
                <a:solidFill>
                  <a:srgbClr val="607896"/>
                </a:solidFill>
                <a:latin typeface="Arial" panose="020B0604020202020204" pitchFamily="34" charset="0"/>
                <a:ea typeface="Roboto Condensed"/>
                <a:cs typeface="Arial" panose="020B0604020202020204" pitchFamily="34" charset="0"/>
              </a:rPr>
              <a:t>was created to allow the workers to collect anonymously and organize campaigns to better their work environment</a:t>
            </a:r>
            <a:endParaRPr lang="en-US" sz="1600" b="0" strike="noStrike" spc="-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3" name="TextShape 1"/>
          <p:cNvSpPr txBox="1"/>
          <p:nvPr/>
        </p:nvSpPr>
        <p:spPr>
          <a:xfrm>
            <a:off x="2232000" y="393120"/>
            <a:ext cx="5832000" cy="68040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LABOR RELATIONS	</a:t>
            </a:r>
            <a:r>
              <a:rPr lang="en-US" sz="3000" b="1" strike="noStrike" spc="-1" dirty="0" err="1">
                <a:solidFill>
                  <a:srgbClr val="3796BF"/>
                </a:solidFill>
                <a:latin typeface="Oswald"/>
                <a:ea typeface="Oswald"/>
              </a:rPr>
              <a:t>Cntd</a:t>
            </a:r>
            <a:r>
              <a:rPr lang="en-US" sz="3000" b="1" strike="noStrike" spc="-1" dirty="0">
                <a:solidFill>
                  <a:srgbClr val="3796BF"/>
                </a:solidFill>
                <a:latin typeface="Oswald"/>
                <a:ea typeface="Oswald"/>
              </a:rPr>
              <a:t>..</a:t>
            </a:r>
            <a:endParaRPr lang="en-US" sz="3000" b="0" strike="noStrike" spc="-1" dirty="0">
              <a:solidFill>
                <a:srgbClr val="000000"/>
              </a:solidFill>
              <a:latin typeface="Arial"/>
            </a:endParaRPr>
          </a:p>
        </p:txBody>
      </p:sp>
      <p:sp>
        <p:nvSpPr>
          <p:cNvPr id="2034" name="TextShape 2"/>
          <p:cNvSpPr txBox="1"/>
          <p:nvPr/>
        </p:nvSpPr>
        <p:spPr>
          <a:xfrm>
            <a:off x="8556840" y="0"/>
            <a:ext cx="548280" cy="393120"/>
          </a:xfrm>
          <a:prstGeom prst="rect">
            <a:avLst/>
          </a:prstGeom>
          <a:noFill/>
          <a:ln>
            <a:noFill/>
          </a:ln>
        </p:spPr>
        <p:txBody>
          <a:bodyPr tIns="91440" bIns="91440"/>
          <a:lstStyle/>
          <a:p>
            <a:pPr algn="r">
              <a:lnSpc>
                <a:spcPct val="100000"/>
              </a:lnSpc>
            </a:pPr>
            <a:fld id="{9F4E60A1-67FB-458A-938C-236EC25FB4FD}" type="slidenum">
              <a:rPr lang="en-US" sz="1300" b="0" strike="noStrike" spc="-1">
                <a:solidFill>
                  <a:srgbClr val="4BB5D9"/>
                </a:solidFill>
                <a:latin typeface="Roboto Condensed"/>
                <a:ea typeface="Roboto Condensed"/>
              </a:rPr>
              <a:t>27</a:t>
            </a:fld>
            <a:endParaRPr lang="en-US" sz="1300" b="0" strike="noStrike" spc="-1">
              <a:latin typeface="Times New Roman"/>
            </a:endParaRPr>
          </a:p>
        </p:txBody>
      </p:sp>
      <p:sp>
        <p:nvSpPr>
          <p:cNvPr id="2035" name="CustomShape 3"/>
          <p:cNvSpPr/>
          <p:nvPr/>
        </p:nvSpPr>
        <p:spPr>
          <a:xfrm>
            <a:off x="200026" y="1487400"/>
            <a:ext cx="7620000" cy="237975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15000"/>
              </a:lnSpc>
              <a:buClr>
                <a:srgbClr val="00B0F0"/>
              </a:buClr>
              <a:buFont typeface="Wingdings" panose="05000000000000000000" pitchFamily="2" charset="2"/>
              <a:buChar char="Ø"/>
            </a:pPr>
            <a:r>
              <a:rPr lang="en-US" sz="1600" b="0" strike="noStrike" spc="-1" dirty="0">
                <a:solidFill>
                  <a:srgbClr val="607896"/>
                </a:solidFill>
                <a:latin typeface="Arial" panose="020B0604020202020204" pitchFamily="34" charset="0"/>
                <a:ea typeface="Roboto Condensed"/>
                <a:cs typeface="Arial" panose="020B0604020202020204" pitchFamily="34" charset="0"/>
              </a:rPr>
              <a:t>Amazon has made it harder for workers to enroll in Dynamo by closing the request account that provided workers with a required code for Dynamo </a:t>
            </a: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membership</a:t>
            </a:r>
            <a:endParaRPr lang="en-US" sz="1600" spc="-1" dirty="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Amazon </a:t>
            </a:r>
            <a:r>
              <a:rPr lang="en-US" sz="1600" b="0" strike="noStrike" spc="-1" dirty="0">
                <a:solidFill>
                  <a:srgbClr val="607896"/>
                </a:solidFill>
                <a:latin typeface="Arial" panose="020B0604020202020204" pitchFamily="34" charset="0"/>
                <a:ea typeface="Roboto Condensed"/>
                <a:cs typeface="Arial" panose="020B0604020202020204" pitchFamily="34" charset="0"/>
              </a:rPr>
              <a:t>has installed updates that prevent plugins that identify high quality human intelligence </a:t>
            </a: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tasks</a:t>
            </a:r>
            <a:endParaRPr lang="en-US" sz="1600" spc="-1" dirty="0">
              <a:latin typeface="Arial" panose="020B0604020202020204" pitchFamily="34" charset="0"/>
              <a:cs typeface="Arial" panose="020B0604020202020204" pitchFamily="34" charset="0"/>
            </a:endParaRPr>
          </a:p>
          <a:p>
            <a:pPr marL="387630" indent="-285750">
              <a:lnSpc>
                <a:spcPct val="115000"/>
              </a:lnSpc>
              <a:buClr>
                <a:srgbClr val="00B0F0"/>
              </a:buClr>
              <a:buFont typeface="Wingdings" panose="05000000000000000000" pitchFamily="2" charset="2"/>
              <a:buChar char="Ø"/>
            </a:pPr>
            <a:r>
              <a:rPr lang="en-US" sz="1600" b="0" strike="noStrike" spc="-1" dirty="0" smtClean="0">
                <a:solidFill>
                  <a:srgbClr val="607896"/>
                </a:solidFill>
                <a:latin typeface="Arial" panose="020B0604020202020204" pitchFamily="34" charset="0"/>
                <a:ea typeface="Roboto Condensed"/>
                <a:cs typeface="Arial" panose="020B0604020202020204" pitchFamily="34" charset="0"/>
              </a:rPr>
              <a:t>Additionally</a:t>
            </a:r>
            <a:r>
              <a:rPr lang="en-US" sz="1600" b="0" strike="noStrike" spc="-1" dirty="0">
                <a:solidFill>
                  <a:srgbClr val="607896"/>
                </a:solidFill>
                <a:latin typeface="Arial" panose="020B0604020202020204" pitchFamily="34" charset="0"/>
                <a:ea typeface="Roboto Condensed"/>
                <a:cs typeface="Arial" panose="020B0604020202020204" pitchFamily="34" charset="0"/>
              </a:rPr>
              <a:t>, there have been worker complaints that Amazon's payment system will on occasion stop working - a major issue for workers requiring daily payments</a:t>
            </a:r>
            <a:endParaRPr lang="en-US" sz="1600" b="0" strike="noStrike" spc="-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2004" name="TextShape 1"/>
          <p:cNvSpPr txBox="1"/>
          <p:nvPr/>
        </p:nvSpPr>
        <p:spPr>
          <a:xfrm>
            <a:off x="685800" y="2421720"/>
            <a:ext cx="6210000" cy="1159560"/>
          </a:xfrm>
          <a:prstGeom prst="rect">
            <a:avLst/>
          </a:prstGeom>
          <a:solidFill>
            <a:srgbClr val="FF9900"/>
          </a:solidFill>
          <a:ln>
            <a:noFill/>
          </a:ln>
        </p:spPr>
        <p:txBody>
          <a:bodyPr tIns="91440" bIns="91440" anchor="b"/>
          <a:lstStyle/>
          <a:p>
            <a:r>
              <a:rPr lang="en-US" sz="7200" spc="-1" dirty="0">
                <a:solidFill>
                  <a:srgbClr val="3796BF"/>
                </a:solidFill>
                <a:latin typeface="Oswald"/>
                <a:ea typeface="Oswald"/>
              </a:rPr>
              <a:t>4</a:t>
            </a:r>
            <a:r>
              <a:rPr lang="en-US" sz="7200" b="0" strike="noStrike" spc="-1" dirty="0" smtClean="0">
                <a:solidFill>
                  <a:srgbClr val="3796BF"/>
                </a:solidFill>
                <a:latin typeface="Oswald"/>
                <a:ea typeface="Oswald"/>
              </a:rPr>
              <a:t>.</a:t>
            </a:r>
            <a:r>
              <a:rPr dirty="0"/>
              <a:t/>
            </a:r>
            <a:br>
              <a:rPr dirty="0"/>
            </a:br>
            <a:r>
              <a:rPr lang="en-IN" sz="3600" b="1" spc="-1" dirty="0" smtClean="0">
                <a:solidFill>
                  <a:srgbClr val="FFFFFF"/>
                </a:solidFill>
                <a:latin typeface="Oswald"/>
                <a:ea typeface="Oswald"/>
              </a:rPr>
              <a:t>TURKOPTICON </a:t>
            </a:r>
          </a:p>
          <a:p>
            <a:r>
              <a:rPr lang="en-IN" sz="3600" b="1" spc="-1" dirty="0" smtClean="0">
                <a:solidFill>
                  <a:srgbClr val="FFFFFF"/>
                </a:solidFill>
                <a:latin typeface="Oswald"/>
                <a:ea typeface="Oswald"/>
              </a:rPr>
              <a:t>     – AN ACTIVIST TOOL</a:t>
            </a:r>
            <a:endParaRPr lang="en-IN" sz="3600" b="1" spc="-1" dirty="0">
              <a:solidFill>
                <a:srgbClr val="FFFFFF"/>
              </a:solidFill>
              <a:latin typeface="Oswald"/>
              <a:ea typeface="Oswald"/>
            </a:endParaRPr>
          </a:p>
          <a:p>
            <a:pPr>
              <a:lnSpc>
                <a:spcPct val="100000"/>
              </a:lnSpc>
            </a:pPr>
            <a:endParaRPr lang="en-US" sz="3600" b="0" strike="noStrike" spc="-1" dirty="0">
              <a:solidFill>
                <a:srgbClr val="000000"/>
              </a:solidFill>
              <a:latin typeface="Arial"/>
            </a:endParaRPr>
          </a:p>
        </p:txBody>
      </p:sp>
      <p:sp>
        <p:nvSpPr>
          <p:cNvPr id="2005" name="TextShape 2"/>
          <p:cNvSpPr txBox="1"/>
          <p:nvPr/>
        </p:nvSpPr>
        <p:spPr>
          <a:xfrm>
            <a:off x="8556840" y="0"/>
            <a:ext cx="548280" cy="393120"/>
          </a:xfrm>
          <a:prstGeom prst="rect">
            <a:avLst/>
          </a:prstGeom>
          <a:noFill/>
          <a:ln>
            <a:noFill/>
          </a:ln>
        </p:spPr>
        <p:txBody>
          <a:bodyPr tIns="91440" bIns="91440"/>
          <a:lstStyle/>
          <a:p>
            <a:pPr algn="r">
              <a:lnSpc>
                <a:spcPct val="100000"/>
              </a:lnSpc>
            </a:pPr>
            <a:fld id="{1E701F6A-68D6-4091-8C95-F8906FDEFA0B}" type="slidenum">
              <a:rPr lang="en-US" sz="1300" b="0" strike="noStrike" spc="-1">
                <a:solidFill>
                  <a:srgbClr val="FFFFFF"/>
                </a:solidFill>
                <a:latin typeface="Roboto Condensed"/>
                <a:ea typeface="Roboto Condensed"/>
              </a:rPr>
              <a:t>28</a:t>
            </a:fld>
            <a:endParaRPr lang="en-US" sz="1300" b="0" strike="noStrike" spc="-1">
              <a:latin typeface="Times New Roman"/>
            </a:endParaRPr>
          </a:p>
        </p:txBody>
      </p:sp>
    </p:spTree>
    <p:extLst>
      <p:ext uri="{BB962C8B-B14F-4D97-AF65-F5344CB8AC3E}">
        <p14:creationId xmlns:p14="http://schemas.microsoft.com/office/powerpoint/2010/main" val="355700536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2" name="TextShape 2"/>
          <p:cNvSpPr txBox="1"/>
          <p:nvPr/>
        </p:nvSpPr>
        <p:spPr>
          <a:xfrm>
            <a:off x="8556840" y="0"/>
            <a:ext cx="548280" cy="393120"/>
          </a:xfrm>
          <a:prstGeom prst="rect">
            <a:avLst/>
          </a:prstGeom>
          <a:noFill/>
          <a:ln>
            <a:noFill/>
          </a:ln>
        </p:spPr>
        <p:txBody>
          <a:bodyPr tIns="91440" bIns="91440"/>
          <a:lstStyle/>
          <a:p>
            <a:pPr algn="r">
              <a:lnSpc>
                <a:spcPct val="100000"/>
              </a:lnSpc>
            </a:pPr>
            <a:fld id="{2199DA18-691B-4F52-A155-DDF7B8E666A8}" type="slidenum">
              <a:rPr lang="en-US" sz="1300" b="0" strike="noStrike" spc="-1">
                <a:solidFill>
                  <a:srgbClr val="4BB5D9"/>
                </a:solidFill>
                <a:latin typeface="Roboto Condensed"/>
                <a:ea typeface="Roboto Condensed"/>
              </a:rPr>
              <a:t>29</a:t>
            </a:fld>
            <a:endParaRPr lang="en-US" sz="1300" b="0" strike="noStrike" spc="-1">
              <a:latin typeface="Times New Roman"/>
            </a:endParaRPr>
          </a:p>
        </p:txBody>
      </p:sp>
      <p:sp>
        <p:nvSpPr>
          <p:cNvPr id="2003" name="CustomShape 3"/>
          <p:cNvSpPr/>
          <p:nvPr/>
        </p:nvSpPr>
        <p:spPr>
          <a:xfrm>
            <a:off x="307975" y="1031359"/>
            <a:ext cx="8591476" cy="3838354"/>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15000"/>
              </a:lnSpc>
              <a:buClr>
                <a:srgbClr val="00B0F0"/>
              </a:buClr>
              <a:buFont typeface="Wingdings" panose="05000000000000000000" pitchFamily="2" charset="2"/>
              <a:buChar char="Ø"/>
            </a:pPr>
            <a:r>
              <a:rPr lang="en-GB" sz="1600" b="1" spc="-1" dirty="0">
                <a:solidFill>
                  <a:srgbClr val="607896"/>
                </a:solidFill>
                <a:ea typeface="Roboto Condensed"/>
              </a:rPr>
              <a:t>Turkopticon</a:t>
            </a:r>
            <a:r>
              <a:rPr lang="en-GB" sz="1600" spc="-1" dirty="0">
                <a:solidFill>
                  <a:srgbClr val="607896"/>
                </a:solidFill>
                <a:ea typeface="Roboto Condensed"/>
              </a:rPr>
              <a:t> came out of engagements with “Turkers” in </a:t>
            </a:r>
            <a:r>
              <a:rPr lang="en-GB" sz="1600" spc="-1" dirty="0" smtClean="0">
                <a:solidFill>
                  <a:srgbClr val="607896"/>
                </a:solidFill>
                <a:ea typeface="Roboto Condensed"/>
              </a:rPr>
              <a:t>2008</a:t>
            </a:r>
          </a:p>
          <a:p>
            <a:pPr marL="387630" indent="-285750">
              <a:lnSpc>
                <a:spcPct val="115000"/>
              </a:lnSpc>
              <a:buClr>
                <a:srgbClr val="00B0F0"/>
              </a:buClr>
              <a:buFont typeface="Wingdings" panose="05000000000000000000" pitchFamily="2" charset="2"/>
              <a:buChar char="Ø"/>
            </a:pPr>
            <a:r>
              <a:rPr lang="en-IN" sz="1600" spc="-1" dirty="0">
                <a:solidFill>
                  <a:srgbClr val="607896"/>
                </a:solidFill>
                <a:ea typeface="Roboto Condensed"/>
              </a:rPr>
              <a:t>It </a:t>
            </a:r>
            <a:r>
              <a:rPr lang="en-GB" sz="1600" spc="-1" dirty="0">
                <a:solidFill>
                  <a:srgbClr val="607896"/>
                </a:solidFill>
                <a:ea typeface="Roboto Condensed"/>
              </a:rPr>
              <a:t>invited workers to imagine what “better” crowdwork might </a:t>
            </a:r>
            <a:r>
              <a:rPr lang="en-GB" sz="1600" spc="-1" dirty="0" smtClean="0">
                <a:solidFill>
                  <a:srgbClr val="607896"/>
                </a:solidFill>
                <a:ea typeface="Roboto Condensed"/>
              </a:rPr>
              <a:t>mean</a:t>
            </a:r>
          </a:p>
          <a:p>
            <a:pPr marL="387630" indent="-285750">
              <a:lnSpc>
                <a:spcPct val="115000"/>
              </a:lnSpc>
              <a:buClr>
                <a:srgbClr val="00B0F0"/>
              </a:buClr>
              <a:buFont typeface="Wingdings" panose="05000000000000000000" pitchFamily="2" charset="2"/>
              <a:buChar char="Ø"/>
            </a:pPr>
            <a:r>
              <a:rPr lang="en-GB" sz="1600" spc="-1" dirty="0" smtClean="0">
                <a:solidFill>
                  <a:srgbClr val="607896"/>
                </a:solidFill>
                <a:ea typeface="Roboto Condensed"/>
              </a:rPr>
              <a:t>Responses </a:t>
            </a:r>
            <a:r>
              <a:rPr lang="en-GB" sz="1600" spc="-1" dirty="0">
                <a:solidFill>
                  <a:srgbClr val="607896"/>
                </a:solidFill>
                <a:ea typeface="Roboto Condensed"/>
              </a:rPr>
              <a:t>to the survey were </a:t>
            </a:r>
            <a:r>
              <a:rPr lang="en-IN" sz="1600" spc="-1" dirty="0">
                <a:solidFill>
                  <a:srgbClr val="607896"/>
                </a:solidFill>
                <a:ea typeface="Roboto Condensed"/>
              </a:rPr>
              <a:t>diverse and even </a:t>
            </a:r>
            <a:r>
              <a:rPr lang="en-IN" sz="1600" spc="-1" dirty="0" smtClean="0">
                <a:solidFill>
                  <a:srgbClr val="607896"/>
                </a:solidFill>
                <a:ea typeface="Roboto Condensed"/>
              </a:rPr>
              <a:t>conflicting</a:t>
            </a:r>
          </a:p>
          <a:p>
            <a:pPr marL="387630" indent="-285750">
              <a:lnSpc>
                <a:spcPct val="115000"/>
              </a:lnSpc>
              <a:buClr>
                <a:srgbClr val="00B0F0"/>
              </a:buClr>
              <a:buFont typeface="Wingdings" panose="05000000000000000000" pitchFamily="2" charset="2"/>
              <a:buChar char="Ø"/>
            </a:pPr>
            <a:r>
              <a:rPr lang="en-IN" sz="1600" spc="-1" dirty="0">
                <a:solidFill>
                  <a:srgbClr val="607896"/>
                </a:solidFill>
                <a:ea typeface="Roboto Condensed"/>
              </a:rPr>
              <a:t>The following eight themes recurred</a:t>
            </a:r>
          </a:p>
          <a:p>
            <a:pPr marL="844830" lvl="1" indent="-285750">
              <a:lnSpc>
                <a:spcPct val="115000"/>
              </a:lnSpc>
              <a:buClr>
                <a:srgbClr val="00B0F0"/>
              </a:buClr>
              <a:buFont typeface="Courier New" panose="02070309020205020404" pitchFamily="49" charset="0"/>
              <a:buChar char="o"/>
            </a:pPr>
            <a:r>
              <a:rPr lang="en-IN" sz="1400" spc="-1" dirty="0">
                <a:solidFill>
                  <a:srgbClr val="607896"/>
                </a:solidFill>
                <a:ea typeface="Roboto Condensed"/>
              </a:rPr>
              <a:t>U</a:t>
            </a:r>
            <a:r>
              <a:rPr lang="en-IN" sz="1400" spc="-1" dirty="0" smtClean="0">
                <a:solidFill>
                  <a:srgbClr val="607896"/>
                </a:solidFill>
                <a:ea typeface="Roboto Condensed"/>
              </a:rPr>
              <a:t>ncertainty </a:t>
            </a:r>
            <a:r>
              <a:rPr lang="en-IN" sz="1400" spc="-1" dirty="0">
                <a:solidFill>
                  <a:srgbClr val="607896"/>
                </a:solidFill>
                <a:ea typeface="Roboto Condensed"/>
              </a:rPr>
              <a:t>about </a:t>
            </a:r>
            <a:r>
              <a:rPr lang="en-IN" sz="1400" spc="-1" dirty="0" smtClean="0">
                <a:solidFill>
                  <a:srgbClr val="607896"/>
                </a:solidFill>
                <a:ea typeface="Roboto Condensed"/>
              </a:rPr>
              <a:t>payment</a:t>
            </a:r>
          </a:p>
          <a:p>
            <a:pPr marL="844830" lvl="1" indent="-285750">
              <a:lnSpc>
                <a:spcPct val="115000"/>
              </a:lnSpc>
              <a:buClr>
                <a:srgbClr val="00B0F0"/>
              </a:buClr>
              <a:buFont typeface="Courier New" panose="02070309020205020404" pitchFamily="49" charset="0"/>
              <a:buChar char="o"/>
            </a:pPr>
            <a:r>
              <a:rPr lang="en-IN" sz="1400" spc="-1" dirty="0" smtClean="0">
                <a:solidFill>
                  <a:srgbClr val="607896"/>
                </a:solidFill>
                <a:ea typeface="Roboto Condensed"/>
              </a:rPr>
              <a:t>Unaccountable </a:t>
            </a:r>
            <a:r>
              <a:rPr lang="en-IN" sz="1400" spc="-1" dirty="0">
                <a:solidFill>
                  <a:srgbClr val="607896"/>
                </a:solidFill>
                <a:ea typeface="Roboto Condensed"/>
              </a:rPr>
              <a:t>and seemingly arbitrary </a:t>
            </a:r>
            <a:r>
              <a:rPr lang="en-IN" sz="1400" spc="-1" dirty="0" smtClean="0">
                <a:solidFill>
                  <a:srgbClr val="607896"/>
                </a:solidFill>
                <a:ea typeface="Roboto Condensed"/>
              </a:rPr>
              <a:t>rejections</a:t>
            </a:r>
          </a:p>
          <a:p>
            <a:pPr marL="844830" lvl="1" indent="-285750">
              <a:lnSpc>
                <a:spcPct val="115000"/>
              </a:lnSpc>
              <a:buClr>
                <a:srgbClr val="00B0F0"/>
              </a:buClr>
              <a:buFont typeface="Courier New" panose="02070309020205020404" pitchFamily="49" charset="0"/>
              <a:buChar char="o"/>
            </a:pPr>
            <a:r>
              <a:rPr lang="en-IN" sz="1400" spc="-1" dirty="0" smtClean="0">
                <a:solidFill>
                  <a:srgbClr val="607896"/>
                </a:solidFill>
                <a:ea typeface="Roboto Condensed"/>
              </a:rPr>
              <a:t>Fraudulent tasks</a:t>
            </a:r>
          </a:p>
          <a:p>
            <a:pPr marL="844830" lvl="1" indent="-285750">
              <a:lnSpc>
                <a:spcPct val="115000"/>
              </a:lnSpc>
              <a:buClr>
                <a:srgbClr val="00B0F0"/>
              </a:buClr>
              <a:buFont typeface="Courier New" panose="02070309020205020404" pitchFamily="49" charset="0"/>
              <a:buChar char="o"/>
            </a:pPr>
            <a:r>
              <a:rPr lang="en-IN" sz="1400" spc="-1" dirty="0" smtClean="0">
                <a:solidFill>
                  <a:srgbClr val="607896"/>
                </a:solidFill>
                <a:ea typeface="Roboto Condensed"/>
              </a:rPr>
              <a:t>Prohibitive </a:t>
            </a:r>
            <a:r>
              <a:rPr lang="en-IN" sz="1400" spc="-1" dirty="0">
                <a:solidFill>
                  <a:srgbClr val="607896"/>
                </a:solidFill>
                <a:ea typeface="Roboto Condensed"/>
              </a:rPr>
              <a:t>time </a:t>
            </a:r>
            <a:r>
              <a:rPr lang="en-IN" sz="1400" spc="-1" dirty="0" smtClean="0">
                <a:solidFill>
                  <a:srgbClr val="607896"/>
                </a:solidFill>
                <a:ea typeface="Roboto Condensed"/>
              </a:rPr>
              <a:t>limits</a:t>
            </a:r>
          </a:p>
          <a:p>
            <a:pPr marL="844830" lvl="1" indent="-285750">
              <a:lnSpc>
                <a:spcPct val="115000"/>
              </a:lnSpc>
              <a:buClr>
                <a:srgbClr val="00B0F0"/>
              </a:buClr>
              <a:buFont typeface="Courier New" panose="02070309020205020404" pitchFamily="49" charset="0"/>
              <a:buChar char="o"/>
            </a:pPr>
            <a:r>
              <a:rPr lang="en-IN" sz="1400" spc="-1" dirty="0" smtClean="0">
                <a:solidFill>
                  <a:srgbClr val="607896"/>
                </a:solidFill>
                <a:ea typeface="Roboto Condensed"/>
              </a:rPr>
              <a:t>Pay delays</a:t>
            </a:r>
          </a:p>
          <a:p>
            <a:pPr marL="844830" lvl="1" indent="-285750">
              <a:lnSpc>
                <a:spcPct val="115000"/>
              </a:lnSpc>
              <a:buClr>
                <a:srgbClr val="00B0F0"/>
              </a:buClr>
              <a:buFont typeface="Courier New" panose="02070309020205020404" pitchFamily="49" charset="0"/>
              <a:buChar char="o"/>
            </a:pPr>
            <a:r>
              <a:rPr lang="en-IN" sz="1400" spc="-1" dirty="0" smtClean="0">
                <a:solidFill>
                  <a:srgbClr val="607896"/>
                </a:solidFill>
                <a:ea typeface="Roboto Condensed"/>
              </a:rPr>
              <a:t>Uncommunicative</a:t>
            </a:r>
          </a:p>
          <a:p>
            <a:pPr marL="844830" lvl="1" indent="-285750">
              <a:lnSpc>
                <a:spcPct val="115000"/>
              </a:lnSpc>
              <a:buClr>
                <a:srgbClr val="00B0F0"/>
              </a:buClr>
              <a:buFont typeface="Courier New" panose="02070309020205020404" pitchFamily="49" charset="0"/>
              <a:buChar char="o"/>
            </a:pPr>
            <a:r>
              <a:rPr lang="en-IN" sz="1400" spc="-1" dirty="0" smtClean="0">
                <a:solidFill>
                  <a:srgbClr val="607896"/>
                </a:solidFill>
                <a:ea typeface="Roboto Condensed"/>
              </a:rPr>
              <a:t>Requesters </a:t>
            </a:r>
            <a:r>
              <a:rPr lang="en-IN" sz="1400" spc="-1" dirty="0">
                <a:solidFill>
                  <a:srgbClr val="607896"/>
                </a:solidFill>
                <a:ea typeface="Roboto Condensed"/>
              </a:rPr>
              <a:t>and </a:t>
            </a:r>
            <a:r>
              <a:rPr lang="en-IN" sz="1400" spc="-1" dirty="0" smtClean="0">
                <a:solidFill>
                  <a:srgbClr val="607896"/>
                </a:solidFill>
                <a:ea typeface="Roboto Condensed"/>
              </a:rPr>
              <a:t>administrators</a:t>
            </a:r>
          </a:p>
          <a:p>
            <a:pPr marL="844830" lvl="1" indent="-285750">
              <a:lnSpc>
                <a:spcPct val="115000"/>
              </a:lnSpc>
              <a:buClr>
                <a:srgbClr val="00B0F0"/>
              </a:buClr>
              <a:buFont typeface="Courier New" panose="02070309020205020404" pitchFamily="49" charset="0"/>
              <a:buChar char="o"/>
            </a:pPr>
            <a:r>
              <a:rPr lang="en-IN" sz="1400" spc="-1" dirty="0" smtClean="0">
                <a:solidFill>
                  <a:srgbClr val="607896"/>
                </a:solidFill>
                <a:ea typeface="Roboto Condensed"/>
              </a:rPr>
              <a:t>Costs </a:t>
            </a:r>
            <a:r>
              <a:rPr lang="en-IN" sz="1400" spc="-1" dirty="0">
                <a:solidFill>
                  <a:srgbClr val="607896"/>
                </a:solidFill>
                <a:ea typeface="Roboto Condensed"/>
              </a:rPr>
              <a:t>of employer errors borne by </a:t>
            </a:r>
            <a:r>
              <a:rPr lang="en-IN" sz="1400" spc="-1" dirty="0" smtClean="0">
                <a:solidFill>
                  <a:srgbClr val="607896"/>
                </a:solidFill>
                <a:ea typeface="Roboto Condensed"/>
              </a:rPr>
              <a:t>workers</a:t>
            </a:r>
          </a:p>
          <a:p>
            <a:pPr marL="844830" lvl="1" indent="-285750">
              <a:lnSpc>
                <a:spcPct val="115000"/>
              </a:lnSpc>
              <a:buClr>
                <a:srgbClr val="00B0F0"/>
              </a:buClr>
              <a:buFont typeface="Courier New" panose="02070309020205020404" pitchFamily="49" charset="0"/>
              <a:buChar char="o"/>
            </a:pPr>
            <a:r>
              <a:rPr lang="en-IN" sz="1400" spc="-1" dirty="0" smtClean="0">
                <a:solidFill>
                  <a:srgbClr val="607896"/>
                </a:solidFill>
                <a:ea typeface="Roboto Condensed"/>
              </a:rPr>
              <a:t>Low </a:t>
            </a:r>
            <a:r>
              <a:rPr lang="en-IN" sz="1400" spc="-1" dirty="0">
                <a:solidFill>
                  <a:srgbClr val="607896"/>
                </a:solidFill>
                <a:ea typeface="Roboto Condensed"/>
              </a:rPr>
              <a:t>pay</a:t>
            </a:r>
          </a:p>
          <a:p>
            <a:pPr marL="844830" lvl="1" indent="-285750">
              <a:lnSpc>
                <a:spcPct val="115000"/>
              </a:lnSpc>
              <a:buClr>
                <a:srgbClr val="00B0F0"/>
              </a:buClr>
              <a:buFont typeface="Wingdings" panose="05000000000000000000" pitchFamily="2" charset="2"/>
              <a:buChar char="Ø"/>
            </a:pPr>
            <a:endParaRPr lang="en-IN" sz="1600" spc="-1" dirty="0">
              <a:solidFill>
                <a:srgbClr val="607896"/>
              </a:solidFill>
              <a:ea typeface="Roboto Condensed"/>
            </a:endParaRPr>
          </a:p>
        </p:txBody>
      </p:sp>
      <p:sp>
        <p:nvSpPr>
          <p:cNvPr id="2" name="AutoShape 2" descr="https://cms.qz.com/wp-content/uploads/2019/05/uber-driver-strike-may-8-e1557429577367.jpg?quality=75&amp;strip=all&amp;w=410&amp;h=23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Shape 1"/>
          <p:cNvSpPr txBox="1"/>
          <p:nvPr/>
        </p:nvSpPr>
        <p:spPr>
          <a:xfrm>
            <a:off x="2600512" y="160338"/>
            <a:ext cx="4937972" cy="680400"/>
          </a:xfrm>
          <a:prstGeom prst="rect">
            <a:avLst/>
          </a:prstGeom>
          <a:noFill/>
          <a:ln>
            <a:noFill/>
          </a:ln>
        </p:spPr>
        <p:txBody>
          <a:bodyPr tIns="91440" bIns="91440" anchor="b"/>
          <a:lstStyle/>
          <a:p>
            <a:pPr>
              <a:lnSpc>
                <a:spcPct val="100000"/>
              </a:lnSpc>
            </a:pPr>
            <a:r>
              <a:rPr lang="en-US" sz="3000" b="1" spc="-1" dirty="0" smtClean="0">
                <a:solidFill>
                  <a:srgbClr val="3796BF"/>
                </a:solidFill>
                <a:latin typeface="Oswald"/>
                <a:ea typeface="Oswald"/>
              </a:rPr>
              <a:t>BILL OF RIGHTS</a:t>
            </a:r>
            <a:endParaRPr lang="en-US" sz="3000" b="1" spc="-1" dirty="0">
              <a:solidFill>
                <a:srgbClr val="3796BF"/>
              </a:solidFill>
              <a:latin typeface="Oswald"/>
              <a:ea typeface="Oswald"/>
            </a:endParaRPr>
          </a:p>
        </p:txBody>
      </p:sp>
    </p:spTree>
    <p:extLst>
      <p:ext uri="{BB962C8B-B14F-4D97-AF65-F5344CB8AC3E}">
        <p14:creationId xmlns:p14="http://schemas.microsoft.com/office/powerpoint/2010/main" val="319260192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1" name="TextShape 1"/>
          <p:cNvSpPr txBox="1"/>
          <p:nvPr/>
        </p:nvSpPr>
        <p:spPr>
          <a:xfrm>
            <a:off x="2155064" y="0"/>
            <a:ext cx="5931661" cy="71892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AMAZON MECHANICAL TURK</a:t>
            </a:r>
            <a:endParaRPr lang="en-US" sz="3000" b="0" strike="noStrike" spc="-1" dirty="0">
              <a:solidFill>
                <a:srgbClr val="000000"/>
              </a:solidFill>
              <a:latin typeface="Arial"/>
            </a:endParaRPr>
          </a:p>
        </p:txBody>
      </p:sp>
      <p:sp>
        <p:nvSpPr>
          <p:cNvPr id="1942" name="TextShape 2"/>
          <p:cNvSpPr txBox="1"/>
          <p:nvPr/>
        </p:nvSpPr>
        <p:spPr>
          <a:xfrm>
            <a:off x="240556" y="1809405"/>
            <a:ext cx="4702920" cy="2467440"/>
          </a:xfrm>
          <a:prstGeom prst="rect">
            <a:avLst/>
          </a:prstGeom>
          <a:noFill/>
          <a:ln>
            <a:noFill/>
          </a:ln>
        </p:spPr>
        <p:txBody>
          <a:bodyPr tIns="91440" bIns="91440"/>
          <a:lstStyle/>
          <a:p>
            <a:pPr marL="400230" indent="-285750">
              <a:lnSpc>
                <a:spcPct val="115000"/>
              </a:lnSpc>
              <a:buClr>
                <a:srgbClr val="4BB5D9"/>
              </a:buClr>
              <a:buFont typeface="Wingdings" panose="05000000000000000000" pitchFamily="2" charset="2"/>
              <a:buChar char="Ø"/>
            </a:pPr>
            <a:r>
              <a:rPr lang="en-US" sz="1600" b="0" strike="noStrike" spc="-1" dirty="0">
                <a:solidFill>
                  <a:srgbClr val="607896"/>
                </a:solidFill>
                <a:ea typeface="Roboto Condensed"/>
              </a:rPr>
              <a:t>It is a website and service operated by Amazon </a:t>
            </a:r>
            <a:endParaRPr lang="en-US" sz="1600" spc="-1" dirty="0"/>
          </a:p>
          <a:p>
            <a:pPr marL="400230" indent="-285750">
              <a:lnSpc>
                <a:spcPct val="115000"/>
              </a:lnSpc>
              <a:buClr>
                <a:srgbClr val="4BB5D9"/>
              </a:buClr>
              <a:buFont typeface="Wingdings" panose="05000000000000000000" pitchFamily="2" charset="2"/>
              <a:buChar char="Ø"/>
            </a:pPr>
            <a:r>
              <a:rPr lang="en-US" sz="1600" b="0" strike="noStrike" spc="-1" dirty="0" smtClean="0">
                <a:solidFill>
                  <a:srgbClr val="607896"/>
                </a:solidFill>
                <a:ea typeface="Roboto Condensed"/>
              </a:rPr>
              <a:t>A </a:t>
            </a:r>
            <a:r>
              <a:rPr lang="en-US" sz="1600" b="0" strike="noStrike" spc="-1" dirty="0">
                <a:solidFill>
                  <a:srgbClr val="607896"/>
                </a:solidFill>
                <a:ea typeface="Roboto Condensed"/>
              </a:rPr>
              <a:t>meeting place for requesters with large volumes of </a:t>
            </a:r>
            <a:r>
              <a:rPr lang="en-US" sz="1600" b="0" strike="noStrike" spc="-1" dirty="0" smtClean="0">
                <a:solidFill>
                  <a:srgbClr val="607896"/>
                </a:solidFill>
                <a:ea typeface="Roboto Condensed"/>
              </a:rPr>
              <a:t>micro-tasks </a:t>
            </a:r>
            <a:r>
              <a:rPr lang="en-US" sz="1600" b="0" strike="noStrike" spc="-1" dirty="0">
                <a:solidFill>
                  <a:srgbClr val="607896"/>
                </a:solidFill>
                <a:ea typeface="Roboto Condensed"/>
              </a:rPr>
              <a:t>and workers who want to do those </a:t>
            </a:r>
            <a:r>
              <a:rPr lang="en-US" sz="1600" b="0" strike="noStrike" spc="-1" dirty="0" smtClean="0">
                <a:solidFill>
                  <a:srgbClr val="607896"/>
                </a:solidFill>
                <a:ea typeface="Roboto Condensed"/>
              </a:rPr>
              <a:t>tasks</a:t>
            </a:r>
            <a:endParaRPr lang="en-US" sz="1600" spc="-1" dirty="0"/>
          </a:p>
          <a:p>
            <a:pPr marL="400230" indent="-285750">
              <a:lnSpc>
                <a:spcPct val="115000"/>
              </a:lnSpc>
              <a:buClr>
                <a:srgbClr val="4BB5D9"/>
              </a:buClr>
              <a:buFont typeface="Wingdings" panose="05000000000000000000" pitchFamily="2" charset="2"/>
              <a:buChar char="Ø"/>
            </a:pPr>
            <a:r>
              <a:rPr lang="en-US" sz="1600" b="0" strike="noStrike" spc="-1" dirty="0" smtClean="0">
                <a:solidFill>
                  <a:srgbClr val="607896"/>
                </a:solidFill>
                <a:ea typeface="Roboto Condensed"/>
              </a:rPr>
              <a:t>Workers </a:t>
            </a:r>
            <a:r>
              <a:rPr lang="en-US" sz="1600" b="0" strike="noStrike" spc="-1" dirty="0">
                <a:solidFill>
                  <a:srgbClr val="607896"/>
                </a:solidFill>
                <a:ea typeface="Roboto Condensed"/>
              </a:rPr>
              <a:t>do work and get money in </a:t>
            </a:r>
            <a:r>
              <a:rPr lang="en-US" sz="1600" b="0" strike="noStrike" spc="-1" dirty="0" smtClean="0">
                <a:solidFill>
                  <a:srgbClr val="607896"/>
                </a:solidFill>
                <a:ea typeface="Roboto Condensed"/>
              </a:rPr>
              <a:t>return</a:t>
            </a:r>
            <a:endParaRPr lang="en-US" sz="1600" spc="-1" dirty="0"/>
          </a:p>
          <a:p>
            <a:pPr marL="400230" indent="-285750">
              <a:lnSpc>
                <a:spcPct val="115000"/>
              </a:lnSpc>
              <a:buClr>
                <a:srgbClr val="4BB5D9"/>
              </a:buClr>
              <a:buFont typeface="Wingdings" panose="05000000000000000000" pitchFamily="2" charset="2"/>
              <a:buChar char="Ø"/>
            </a:pPr>
            <a:r>
              <a:rPr lang="en-US" sz="1600" b="0" strike="noStrike" spc="-1" dirty="0" smtClean="0">
                <a:solidFill>
                  <a:srgbClr val="607896"/>
                </a:solidFill>
                <a:ea typeface="Roboto Condensed"/>
              </a:rPr>
              <a:t>Business </a:t>
            </a:r>
            <a:r>
              <a:rPr lang="en-US" sz="1600" b="0" strike="noStrike" spc="-1" dirty="0">
                <a:solidFill>
                  <a:srgbClr val="607896"/>
                </a:solidFill>
                <a:ea typeface="Roboto Condensed"/>
              </a:rPr>
              <a:t>are known as requesters and </a:t>
            </a:r>
            <a:r>
              <a:rPr lang="en-US" sz="1600" b="0" strike="noStrike" spc="-1" dirty="0" smtClean="0">
                <a:solidFill>
                  <a:srgbClr val="607896"/>
                </a:solidFill>
                <a:ea typeface="Roboto Condensed"/>
              </a:rPr>
              <a:t>Crowdworkers </a:t>
            </a:r>
            <a:r>
              <a:rPr lang="en-US" sz="1600" b="0" strike="noStrike" spc="-1" dirty="0">
                <a:solidFill>
                  <a:srgbClr val="607896"/>
                </a:solidFill>
                <a:ea typeface="Roboto Condensed"/>
              </a:rPr>
              <a:t>are known as </a:t>
            </a:r>
            <a:r>
              <a:rPr lang="en-US" sz="1600" spc="-1" dirty="0">
                <a:solidFill>
                  <a:srgbClr val="607896"/>
                </a:solidFill>
                <a:ea typeface="Roboto Condensed"/>
              </a:rPr>
              <a:t>T</a:t>
            </a:r>
            <a:r>
              <a:rPr lang="en-US" sz="1600" b="0" strike="noStrike" spc="-1" dirty="0" smtClean="0">
                <a:solidFill>
                  <a:srgbClr val="607896"/>
                </a:solidFill>
                <a:ea typeface="Roboto Condensed"/>
              </a:rPr>
              <a:t>urkers </a:t>
            </a:r>
            <a:endParaRPr lang="en-US" sz="1600" b="0" strike="noStrike" spc="-1" dirty="0"/>
          </a:p>
        </p:txBody>
      </p:sp>
      <p:sp>
        <p:nvSpPr>
          <p:cNvPr id="1943" name="TextShape 3"/>
          <p:cNvSpPr txBox="1"/>
          <p:nvPr/>
        </p:nvSpPr>
        <p:spPr>
          <a:xfrm>
            <a:off x="8556840" y="0"/>
            <a:ext cx="548280" cy="393120"/>
          </a:xfrm>
          <a:prstGeom prst="rect">
            <a:avLst/>
          </a:prstGeom>
          <a:noFill/>
          <a:ln>
            <a:noFill/>
          </a:ln>
        </p:spPr>
        <p:txBody>
          <a:bodyPr tIns="91440" bIns="91440"/>
          <a:lstStyle/>
          <a:p>
            <a:pPr algn="r">
              <a:lnSpc>
                <a:spcPct val="100000"/>
              </a:lnSpc>
            </a:pPr>
            <a:fld id="{E098EAB1-F714-41E3-864E-D8F01387D900}" type="slidenum">
              <a:rPr lang="en-US" sz="1300" b="0" strike="noStrike" spc="-1">
                <a:solidFill>
                  <a:srgbClr val="FFFFFF"/>
                </a:solidFill>
                <a:latin typeface="Roboto Condensed"/>
                <a:ea typeface="Roboto Condensed"/>
              </a:rPr>
              <a:t>3</a:t>
            </a:fld>
            <a:endParaRPr lang="en-US" sz="1300" b="0" strike="noStrike" spc="-1">
              <a:latin typeface="Times New Roman"/>
            </a:endParaRPr>
          </a:p>
        </p:txBody>
      </p:sp>
      <p:pic>
        <p:nvPicPr>
          <p:cNvPr id="1944" name="Google Shape;223;p20"/>
          <p:cNvPicPr/>
          <p:nvPr/>
        </p:nvPicPr>
        <p:blipFill>
          <a:blip r:embed="rId2"/>
          <a:stretch/>
        </p:blipFill>
        <p:spPr>
          <a:xfrm>
            <a:off x="5595840" y="723600"/>
            <a:ext cx="3381120" cy="36961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2" name="TextShape 2"/>
          <p:cNvSpPr txBox="1"/>
          <p:nvPr/>
        </p:nvSpPr>
        <p:spPr>
          <a:xfrm>
            <a:off x="8556840" y="0"/>
            <a:ext cx="548280" cy="393120"/>
          </a:xfrm>
          <a:prstGeom prst="rect">
            <a:avLst/>
          </a:prstGeom>
          <a:noFill/>
          <a:ln>
            <a:noFill/>
          </a:ln>
        </p:spPr>
        <p:txBody>
          <a:bodyPr tIns="91440" bIns="91440"/>
          <a:lstStyle/>
          <a:p>
            <a:pPr algn="r">
              <a:lnSpc>
                <a:spcPct val="100000"/>
              </a:lnSpc>
            </a:pPr>
            <a:fld id="{2199DA18-691B-4F52-A155-DDF7B8E666A8}" type="slidenum">
              <a:rPr lang="en-US" sz="1300" b="0" strike="noStrike" spc="-1">
                <a:solidFill>
                  <a:srgbClr val="4BB5D9"/>
                </a:solidFill>
                <a:latin typeface="Roboto Condensed"/>
                <a:ea typeface="Roboto Condensed"/>
              </a:rPr>
              <a:t>30</a:t>
            </a:fld>
            <a:endParaRPr lang="en-US" sz="1300" b="0" strike="noStrike" spc="-1">
              <a:latin typeface="Times New Roman"/>
            </a:endParaRPr>
          </a:p>
        </p:txBody>
      </p:sp>
      <p:sp>
        <p:nvSpPr>
          <p:cNvPr id="2003" name="CustomShape 3"/>
          <p:cNvSpPr/>
          <p:nvPr/>
        </p:nvSpPr>
        <p:spPr>
          <a:xfrm>
            <a:off x="307975" y="1180215"/>
            <a:ext cx="8591476" cy="3168501"/>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285750" indent="-285750">
              <a:buClr>
                <a:srgbClr val="00B0F0"/>
              </a:buClr>
              <a:buFont typeface="Wingdings" panose="05000000000000000000" pitchFamily="2" charset="2"/>
              <a:buChar char="Ø"/>
            </a:pPr>
            <a:r>
              <a:rPr lang="en-GB" sz="1600" spc="-1" dirty="0" smtClean="0">
                <a:solidFill>
                  <a:srgbClr val="607896"/>
                </a:solidFill>
                <a:ea typeface="Roboto Condensed"/>
              </a:rPr>
              <a:t>Turkers operate a variety of forums, employer review sites, </a:t>
            </a:r>
            <a:r>
              <a:rPr lang="en-IN" sz="1600" spc="-1" dirty="0" smtClean="0">
                <a:solidFill>
                  <a:srgbClr val="607896"/>
                </a:solidFill>
                <a:ea typeface="Roboto Condensed"/>
              </a:rPr>
              <a:t>and job sharing platforms</a:t>
            </a:r>
          </a:p>
          <a:p>
            <a:pPr marL="285750" indent="-285750">
              <a:buClr>
                <a:srgbClr val="00B0F0"/>
              </a:buClr>
              <a:buFont typeface="Wingdings" panose="05000000000000000000" pitchFamily="2" charset="2"/>
              <a:buChar char="Ø"/>
            </a:pPr>
            <a:r>
              <a:rPr lang="en-GB" sz="1600" spc="-1" dirty="0" smtClean="0">
                <a:solidFill>
                  <a:srgbClr val="607896"/>
                </a:solidFill>
                <a:ea typeface="Roboto Condensed"/>
              </a:rPr>
              <a:t>Workers share advice with one another, negotiate norms of work, and struggle to establish more interactive and </a:t>
            </a:r>
            <a:r>
              <a:rPr lang="en-IN" sz="1600" spc="-1" dirty="0" smtClean="0">
                <a:solidFill>
                  <a:srgbClr val="607896"/>
                </a:solidFill>
                <a:ea typeface="Roboto Condensed"/>
              </a:rPr>
              <a:t>participatory relationships with employers</a:t>
            </a:r>
          </a:p>
          <a:p>
            <a:pPr marL="285750" indent="-285750">
              <a:buClr>
                <a:srgbClr val="00B0F0"/>
              </a:buClr>
              <a:buFont typeface="Wingdings" panose="05000000000000000000" pitchFamily="2" charset="2"/>
              <a:buChar char="Ø"/>
            </a:pPr>
            <a:r>
              <a:rPr lang="en-IN" sz="1600" spc="-1" dirty="0" smtClean="0">
                <a:solidFill>
                  <a:srgbClr val="607896"/>
                </a:solidFill>
                <a:ea typeface="Roboto Condensed"/>
              </a:rPr>
              <a:t>These </a:t>
            </a:r>
            <a:r>
              <a:rPr lang="en-GB" sz="1600" b="1" spc="-1" dirty="0" smtClean="0">
                <a:solidFill>
                  <a:srgbClr val="607896"/>
                </a:solidFill>
                <a:ea typeface="Roboto Condensed"/>
              </a:rPr>
              <a:t>collectives</a:t>
            </a:r>
            <a:r>
              <a:rPr lang="en-GB" sz="1600" spc="-1" dirty="0" smtClean="0">
                <a:solidFill>
                  <a:srgbClr val="607896"/>
                </a:solidFill>
                <a:ea typeface="Roboto Condensed"/>
              </a:rPr>
              <a:t> are sites where workers manage themselves and other workers, set norms, help employers, and sometimes </a:t>
            </a:r>
            <a:r>
              <a:rPr lang="en-IN" sz="1600" spc="-1" dirty="0" smtClean="0">
                <a:solidFill>
                  <a:srgbClr val="607896"/>
                </a:solidFill>
                <a:ea typeface="Roboto Condensed"/>
              </a:rPr>
              <a:t>coordinate work refusals</a:t>
            </a:r>
          </a:p>
          <a:p>
            <a:pPr marL="742950" lvl="1" indent="-285750">
              <a:buClr>
                <a:srgbClr val="00B0F0"/>
              </a:buClr>
              <a:buFont typeface="Courier New" panose="02070309020205020404" pitchFamily="49" charset="0"/>
              <a:buChar char="o"/>
            </a:pPr>
            <a:r>
              <a:rPr lang="en-IN" sz="1400" spc="-1" dirty="0" smtClean="0">
                <a:solidFill>
                  <a:srgbClr val="607896"/>
                </a:solidFill>
                <a:ea typeface="Roboto Condensed"/>
              </a:rPr>
              <a:t>TurkerNation</a:t>
            </a:r>
          </a:p>
          <a:p>
            <a:pPr marL="742950" lvl="1" indent="-285750">
              <a:buClr>
                <a:srgbClr val="00B0F0"/>
              </a:buClr>
              <a:buFont typeface="Courier New" panose="02070309020205020404" pitchFamily="49" charset="0"/>
              <a:buChar char="o"/>
            </a:pPr>
            <a:r>
              <a:rPr lang="en-IN" sz="1400" spc="-1" dirty="0" err="1" smtClean="0">
                <a:solidFill>
                  <a:srgbClr val="607896"/>
                </a:solidFill>
                <a:ea typeface="Roboto Condensed"/>
              </a:rPr>
              <a:t>MTurkGrind</a:t>
            </a:r>
            <a:endParaRPr lang="en-IN" sz="1400" spc="-1" dirty="0" smtClean="0">
              <a:solidFill>
                <a:srgbClr val="607896"/>
              </a:solidFill>
              <a:ea typeface="Roboto Condensed"/>
            </a:endParaRPr>
          </a:p>
          <a:p>
            <a:pPr marL="742950" lvl="1" indent="-285750">
              <a:buClr>
                <a:srgbClr val="00B0F0"/>
              </a:buClr>
              <a:buFont typeface="Courier New" panose="02070309020205020404" pitchFamily="49" charset="0"/>
              <a:buChar char="o"/>
            </a:pPr>
            <a:r>
              <a:rPr lang="en-IN" sz="1400" spc="-1" dirty="0" err="1" smtClean="0">
                <a:solidFill>
                  <a:srgbClr val="607896"/>
                </a:solidFill>
                <a:ea typeface="Roboto Condensed"/>
              </a:rPr>
              <a:t>Subreddits</a:t>
            </a:r>
            <a:endParaRPr lang="en-IN" sz="1400" spc="-1" dirty="0" smtClean="0">
              <a:solidFill>
                <a:srgbClr val="607896"/>
              </a:solidFill>
              <a:ea typeface="Roboto Condensed"/>
            </a:endParaRPr>
          </a:p>
          <a:p>
            <a:pPr lvl="1">
              <a:buClr>
                <a:srgbClr val="00B0F0"/>
              </a:buClr>
            </a:pPr>
            <a:endParaRPr lang="en-IN" sz="1400" spc="-1" dirty="0" smtClean="0">
              <a:solidFill>
                <a:srgbClr val="607896"/>
              </a:solidFill>
              <a:ea typeface="Roboto Condensed"/>
            </a:endParaRPr>
          </a:p>
          <a:p>
            <a:pPr marL="285750" indent="-285750">
              <a:buClr>
                <a:srgbClr val="00B0F0"/>
              </a:buClr>
              <a:buFont typeface="Wingdings" panose="05000000000000000000" pitchFamily="2" charset="2"/>
              <a:buChar char="Ø"/>
            </a:pPr>
            <a:r>
              <a:rPr lang="en-IN" sz="1600" spc="-1" dirty="0" smtClean="0">
                <a:solidFill>
                  <a:srgbClr val="607896"/>
                </a:solidFill>
                <a:ea typeface="Roboto Condensed"/>
              </a:rPr>
              <a:t>Turkers operate the forums,</a:t>
            </a:r>
            <a:r>
              <a:rPr lang="en-GB" sz="1600" spc="-1" dirty="0" smtClean="0">
                <a:solidFill>
                  <a:srgbClr val="607896"/>
                </a:solidFill>
                <a:ea typeface="Roboto Condensed"/>
              </a:rPr>
              <a:t>fundraise hosting feeds, and moderate communities</a:t>
            </a:r>
          </a:p>
          <a:p>
            <a:pPr marL="285750" indent="-285750">
              <a:buClr>
                <a:srgbClr val="00B0F0"/>
              </a:buClr>
              <a:buFont typeface="Wingdings" panose="05000000000000000000" pitchFamily="2" charset="2"/>
              <a:buChar char="Ø"/>
            </a:pPr>
            <a:r>
              <a:rPr lang="en-IN" sz="1600" spc="-1" dirty="0">
                <a:solidFill>
                  <a:srgbClr val="607896"/>
                </a:solidFill>
                <a:ea typeface="Roboto Condensed"/>
              </a:rPr>
              <a:t>Regulate conversations, recruit requesters into collaboration, and educate newcomers</a:t>
            </a:r>
          </a:p>
          <a:p>
            <a:pPr>
              <a:buClr>
                <a:srgbClr val="00B0F0"/>
              </a:buClr>
            </a:pPr>
            <a:r>
              <a:rPr lang="en-IN" sz="1600" spc="-1" dirty="0">
                <a:solidFill>
                  <a:srgbClr val="607896"/>
                </a:solidFill>
                <a:ea typeface="Roboto Condensed"/>
              </a:rPr>
              <a:t>     and help in acute </a:t>
            </a:r>
            <a:r>
              <a:rPr lang="en-IN" sz="1600" spc="-1" dirty="0" smtClean="0">
                <a:solidFill>
                  <a:srgbClr val="607896"/>
                </a:solidFill>
                <a:ea typeface="Roboto Condensed"/>
              </a:rPr>
              <a:t>need</a:t>
            </a:r>
          </a:p>
          <a:p>
            <a:pPr>
              <a:buClr>
                <a:srgbClr val="00B0F0"/>
              </a:buClr>
            </a:pPr>
            <a:endParaRPr lang="en-IN" sz="1600" spc="-1" dirty="0">
              <a:solidFill>
                <a:srgbClr val="607896"/>
              </a:solidFill>
              <a:ea typeface="Roboto Condensed"/>
            </a:endParaRPr>
          </a:p>
        </p:txBody>
      </p:sp>
      <p:sp>
        <p:nvSpPr>
          <p:cNvPr id="2" name="AutoShape 2" descr="https://cms.qz.com/wp-content/uploads/2019/05/uber-driver-strike-may-8-e1557429577367.jpg?quality=75&amp;strip=all&amp;w=410&amp;h=23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Shape 1"/>
          <p:cNvSpPr txBox="1"/>
          <p:nvPr/>
        </p:nvSpPr>
        <p:spPr>
          <a:xfrm>
            <a:off x="2600512" y="160338"/>
            <a:ext cx="4937972" cy="680400"/>
          </a:xfrm>
          <a:prstGeom prst="rect">
            <a:avLst/>
          </a:prstGeom>
          <a:noFill/>
          <a:ln>
            <a:noFill/>
          </a:ln>
        </p:spPr>
        <p:txBody>
          <a:bodyPr tIns="91440" bIns="91440" anchor="b"/>
          <a:lstStyle/>
          <a:p>
            <a:pPr>
              <a:lnSpc>
                <a:spcPct val="100000"/>
              </a:lnSpc>
            </a:pPr>
            <a:r>
              <a:rPr lang="en-IN" sz="3000" b="1" spc="-1" dirty="0">
                <a:solidFill>
                  <a:srgbClr val="3796BF"/>
                </a:solidFill>
                <a:latin typeface="Oswald"/>
                <a:ea typeface="Oswald"/>
              </a:rPr>
              <a:t>COLLECTIVES IN AMT</a:t>
            </a:r>
            <a:endParaRPr lang="en-US" sz="3000" b="1" spc="-1" dirty="0">
              <a:solidFill>
                <a:srgbClr val="3796BF"/>
              </a:solidFill>
              <a:latin typeface="Oswald"/>
              <a:ea typeface="Oswald"/>
            </a:endParaRPr>
          </a:p>
        </p:txBody>
      </p:sp>
    </p:spTree>
    <p:extLst>
      <p:ext uri="{BB962C8B-B14F-4D97-AF65-F5344CB8AC3E}">
        <p14:creationId xmlns:p14="http://schemas.microsoft.com/office/powerpoint/2010/main" val="113730047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2" name="TextShape 2"/>
          <p:cNvSpPr txBox="1"/>
          <p:nvPr/>
        </p:nvSpPr>
        <p:spPr>
          <a:xfrm>
            <a:off x="8556840" y="0"/>
            <a:ext cx="548280" cy="393120"/>
          </a:xfrm>
          <a:prstGeom prst="rect">
            <a:avLst/>
          </a:prstGeom>
          <a:noFill/>
          <a:ln>
            <a:noFill/>
          </a:ln>
        </p:spPr>
        <p:txBody>
          <a:bodyPr tIns="91440" bIns="91440"/>
          <a:lstStyle/>
          <a:p>
            <a:pPr algn="r">
              <a:lnSpc>
                <a:spcPct val="100000"/>
              </a:lnSpc>
            </a:pPr>
            <a:fld id="{2199DA18-691B-4F52-A155-DDF7B8E666A8}" type="slidenum">
              <a:rPr lang="en-US" sz="1300" b="0" strike="noStrike" spc="-1">
                <a:solidFill>
                  <a:srgbClr val="4BB5D9"/>
                </a:solidFill>
                <a:latin typeface="Roboto Condensed"/>
                <a:ea typeface="Roboto Condensed"/>
              </a:rPr>
              <a:t>31</a:t>
            </a:fld>
            <a:endParaRPr lang="en-US" sz="1300" b="0" strike="noStrike" spc="-1">
              <a:latin typeface="Times New Roman"/>
            </a:endParaRPr>
          </a:p>
        </p:txBody>
      </p:sp>
      <p:sp>
        <p:nvSpPr>
          <p:cNvPr id="2003" name="CustomShape 3"/>
          <p:cNvSpPr/>
          <p:nvPr/>
        </p:nvSpPr>
        <p:spPr>
          <a:xfrm>
            <a:off x="822325" y="1199266"/>
            <a:ext cx="7026275" cy="233451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285750" indent="-285750">
              <a:buClr>
                <a:srgbClr val="00B0F0"/>
              </a:buClr>
              <a:buFont typeface="Wingdings" panose="05000000000000000000" pitchFamily="2" charset="2"/>
              <a:buChar char="Ø"/>
            </a:pPr>
            <a:r>
              <a:rPr lang="en-GB" sz="1600" spc="-1" dirty="0" smtClean="0">
                <a:solidFill>
                  <a:srgbClr val="607896"/>
                </a:solidFill>
                <a:ea typeface="Roboto Condensed"/>
              </a:rPr>
              <a:t>Turkers </a:t>
            </a:r>
            <a:r>
              <a:rPr lang="en-IN" sz="1600" spc="-1" dirty="0" smtClean="0">
                <a:solidFill>
                  <a:srgbClr val="607896"/>
                </a:solidFill>
                <a:ea typeface="Roboto Condensed"/>
              </a:rPr>
              <a:t>help resolve </a:t>
            </a:r>
            <a:r>
              <a:rPr lang="en-GB" sz="1600" spc="-1" dirty="0" smtClean="0">
                <a:solidFill>
                  <a:srgbClr val="607896"/>
                </a:solidFill>
                <a:ea typeface="Roboto Condensed"/>
              </a:rPr>
              <a:t>breakdowns </a:t>
            </a:r>
            <a:r>
              <a:rPr lang="en-GB" sz="1600" spc="-1" dirty="0">
                <a:solidFill>
                  <a:srgbClr val="607896"/>
                </a:solidFill>
                <a:ea typeface="Roboto Condensed"/>
              </a:rPr>
              <a:t>through </a:t>
            </a:r>
            <a:r>
              <a:rPr lang="en-GB" sz="1600" spc="-1" dirty="0" smtClean="0">
                <a:solidFill>
                  <a:srgbClr val="607896"/>
                </a:solidFill>
                <a:ea typeface="Roboto Condensed"/>
              </a:rPr>
              <a:t>their forums</a:t>
            </a:r>
          </a:p>
          <a:p>
            <a:pPr marL="285750" indent="-285750">
              <a:buClr>
                <a:srgbClr val="00B0F0"/>
              </a:buClr>
              <a:buFont typeface="Wingdings" panose="05000000000000000000" pitchFamily="2" charset="2"/>
              <a:buChar char="Ø"/>
            </a:pPr>
            <a:r>
              <a:rPr lang="en-GB" sz="1600" spc="-1" dirty="0">
                <a:solidFill>
                  <a:srgbClr val="607896"/>
                </a:solidFill>
                <a:ea typeface="Roboto Condensed"/>
              </a:rPr>
              <a:t>Advise employers about flawed task designs or </a:t>
            </a:r>
            <a:r>
              <a:rPr lang="en-GB" sz="1600" spc="-1" dirty="0" smtClean="0">
                <a:solidFill>
                  <a:srgbClr val="607896"/>
                </a:solidFill>
                <a:ea typeface="Roboto Condensed"/>
              </a:rPr>
              <a:t>bugs</a:t>
            </a:r>
          </a:p>
          <a:p>
            <a:pPr marL="285750" indent="-285750">
              <a:buClr>
                <a:srgbClr val="00B0F0"/>
              </a:buClr>
              <a:buFont typeface="Wingdings" panose="05000000000000000000" pitchFamily="2" charset="2"/>
              <a:buChar char="Ø"/>
            </a:pPr>
            <a:r>
              <a:rPr lang="en-GB" sz="1600" spc="-1" dirty="0">
                <a:solidFill>
                  <a:srgbClr val="607896"/>
                </a:solidFill>
                <a:ea typeface="Roboto Condensed"/>
              </a:rPr>
              <a:t>They </a:t>
            </a:r>
            <a:r>
              <a:rPr lang="en-GB" sz="1600" spc="-1" dirty="0" smtClean="0">
                <a:solidFill>
                  <a:srgbClr val="607896"/>
                </a:solidFill>
                <a:ea typeface="Roboto Condensed"/>
              </a:rPr>
              <a:t>devise </a:t>
            </a:r>
            <a:r>
              <a:rPr lang="en-GB" sz="1600" spc="-1" dirty="0">
                <a:solidFill>
                  <a:srgbClr val="607896"/>
                </a:solidFill>
                <a:ea typeface="Roboto Condensed"/>
              </a:rPr>
              <a:t>tools, infrastructures, and social norms to make their work more to their </a:t>
            </a:r>
            <a:r>
              <a:rPr lang="en-GB" sz="1600" spc="-1" dirty="0" smtClean="0">
                <a:solidFill>
                  <a:srgbClr val="607896"/>
                </a:solidFill>
                <a:ea typeface="Roboto Condensed"/>
              </a:rPr>
              <a:t>liking</a:t>
            </a:r>
          </a:p>
          <a:p>
            <a:pPr marL="285750" indent="-285750">
              <a:buClr>
                <a:srgbClr val="00B0F0"/>
              </a:buClr>
              <a:buFont typeface="Wingdings" panose="05000000000000000000" pitchFamily="2" charset="2"/>
              <a:buChar char="Ø"/>
            </a:pPr>
            <a:r>
              <a:rPr lang="en-IN" sz="1600" spc="-1" dirty="0">
                <a:solidFill>
                  <a:srgbClr val="607896"/>
                </a:solidFill>
                <a:ea typeface="Roboto Condensed"/>
              </a:rPr>
              <a:t>Supply chain production </a:t>
            </a:r>
            <a:r>
              <a:rPr lang="en-GB" sz="1600" spc="-1" dirty="0">
                <a:solidFill>
                  <a:srgbClr val="607896"/>
                </a:solidFill>
                <a:ea typeface="Roboto Condensed"/>
              </a:rPr>
              <a:t>relies on the diversity of skill, </a:t>
            </a:r>
            <a:r>
              <a:rPr lang="en-GB" sz="1600" spc="-1" dirty="0" err="1">
                <a:solidFill>
                  <a:srgbClr val="607896"/>
                </a:solidFill>
                <a:ea typeface="Roboto Condensed"/>
              </a:rPr>
              <a:t>labor</a:t>
            </a:r>
            <a:r>
              <a:rPr lang="en-GB" sz="1600" spc="-1" dirty="0">
                <a:solidFill>
                  <a:srgbClr val="607896"/>
                </a:solidFill>
                <a:ea typeface="Roboto Condensed"/>
              </a:rPr>
              <a:t>, </a:t>
            </a:r>
            <a:r>
              <a:rPr lang="en-GB" sz="1600" spc="-1" dirty="0" smtClean="0">
                <a:solidFill>
                  <a:srgbClr val="607896"/>
                </a:solidFill>
                <a:ea typeface="Roboto Condensed"/>
              </a:rPr>
              <a:t>location and regulation</a:t>
            </a:r>
          </a:p>
          <a:p>
            <a:pPr marL="285750" indent="-285750">
              <a:buClr>
                <a:srgbClr val="00B0F0"/>
              </a:buClr>
              <a:buFont typeface="Wingdings" panose="05000000000000000000" pitchFamily="2" charset="2"/>
              <a:buChar char="Ø"/>
            </a:pPr>
            <a:r>
              <a:rPr lang="en-GB" sz="1600" spc="-1" dirty="0">
                <a:solidFill>
                  <a:srgbClr val="607896"/>
                </a:solidFill>
                <a:ea typeface="Roboto Condensed"/>
              </a:rPr>
              <a:t>This approach requires things, critiques, and protests, but also experiments in more just ways of life that make justice</a:t>
            </a:r>
          </a:p>
          <a:p>
            <a:pPr marL="285750" indent="-285750">
              <a:buClr>
                <a:srgbClr val="00B0F0"/>
              </a:buClr>
              <a:buFont typeface="Wingdings" panose="05000000000000000000" pitchFamily="2" charset="2"/>
              <a:buChar char="Ø"/>
            </a:pPr>
            <a:endParaRPr lang="en-IN" sz="1600" spc="-1" dirty="0">
              <a:solidFill>
                <a:srgbClr val="607896"/>
              </a:solidFill>
              <a:ea typeface="Roboto Condensed"/>
            </a:endParaRPr>
          </a:p>
        </p:txBody>
      </p:sp>
      <p:sp>
        <p:nvSpPr>
          <p:cNvPr id="2" name="AutoShape 2" descr="https://cms.qz.com/wp-content/uploads/2019/05/uber-driver-strike-may-8-e1557429577367.jpg?quality=75&amp;strip=all&amp;w=410&amp;h=23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Shape 1"/>
          <p:cNvSpPr txBox="1"/>
          <p:nvPr/>
        </p:nvSpPr>
        <p:spPr>
          <a:xfrm>
            <a:off x="2371912" y="196560"/>
            <a:ext cx="5660986" cy="680400"/>
          </a:xfrm>
          <a:prstGeom prst="rect">
            <a:avLst/>
          </a:prstGeom>
          <a:noFill/>
          <a:ln>
            <a:noFill/>
          </a:ln>
        </p:spPr>
        <p:txBody>
          <a:bodyPr tIns="91440" bIns="91440" anchor="b"/>
          <a:lstStyle/>
          <a:p>
            <a:pPr>
              <a:lnSpc>
                <a:spcPct val="100000"/>
              </a:lnSpc>
            </a:pPr>
            <a:r>
              <a:rPr lang="en-IN" sz="3000" b="1" spc="-1" dirty="0">
                <a:solidFill>
                  <a:srgbClr val="3796BF"/>
                </a:solidFill>
                <a:latin typeface="Oswald"/>
                <a:ea typeface="Oswald"/>
              </a:rPr>
              <a:t>COLLECTIVES IN </a:t>
            </a:r>
            <a:r>
              <a:rPr lang="en-IN" sz="3000" b="1" spc="-1" dirty="0" smtClean="0">
                <a:solidFill>
                  <a:srgbClr val="3796BF"/>
                </a:solidFill>
                <a:latin typeface="Oswald"/>
                <a:ea typeface="Oswald"/>
              </a:rPr>
              <a:t>AMT </a:t>
            </a:r>
            <a:r>
              <a:rPr lang="en-IN" sz="3000" b="1" spc="-1" dirty="0" err="1" smtClean="0">
                <a:solidFill>
                  <a:srgbClr val="3796BF"/>
                </a:solidFill>
                <a:latin typeface="Oswald"/>
                <a:ea typeface="Oswald"/>
              </a:rPr>
              <a:t>Cntd</a:t>
            </a:r>
            <a:r>
              <a:rPr lang="en-IN" sz="3000" b="1" spc="-1" dirty="0" smtClean="0">
                <a:solidFill>
                  <a:srgbClr val="3796BF"/>
                </a:solidFill>
                <a:latin typeface="Oswald"/>
                <a:ea typeface="Oswald"/>
              </a:rPr>
              <a:t>.</a:t>
            </a:r>
            <a:endParaRPr lang="en-US" sz="3000" b="1" spc="-1" dirty="0">
              <a:solidFill>
                <a:srgbClr val="3796BF"/>
              </a:solidFill>
              <a:latin typeface="Oswald"/>
              <a:ea typeface="Oswald"/>
            </a:endParaRPr>
          </a:p>
        </p:txBody>
      </p:sp>
    </p:spTree>
    <p:extLst>
      <p:ext uri="{BB962C8B-B14F-4D97-AF65-F5344CB8AC3E}">
        <p14:creationId xmlns:p14="http://schemas.microsoft.com/office/powerpoint/2010/main" val="288787212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2" name="TextShape 2"/>
          <p:cNvSpPr txBox="1"/>
          <p:nvPr/>
        </p:nvSpPr>
        <p:spPr>
          <a:xfrm>
            <a:off x="8556840" y="0"/>
            <a:ext cx="548280" cy="393120"/>
          </a:xfrm>
          <a:prstGeom prst="rect">
            <a:avLst/>
          </a:prstGeom>
          <a:noFill/>
          <a:ln>
            <a:noFill/>
          </a:ln>
        </p:spPr>
        <p:txBody>
          <a:bodyPr tIns="91440" bIns="91440"/>
          <a:lstStyle/>
          <a:p>
            <a:pPr algn="r">
              <a:lnSpc>
                <a:spcPct val="100000"/>
              </a:lnSpc>
            </a:pPr>
            <a:fld id="{2199DA18-691B-4F52-A155-DDF7B8E666A8}" type="slidenum">
              <a:rPr lang="en-US" sz="1300" b="0" strike="noStrike" spc="-1">
                <a:solidFill>
                  <a:srgbClr val="4BB5D9"/>
                </a:solidFill>
                <a:latin typeface="Roboto Condensed"/>
                <a:ea typeface="Roboto Condensed"/>
              </a:rPr>
              <a:t>32</a:t>
            </a:fld>
            <a:endParaRPr lang="en-US" sz="1300" b="0" strike="noStrike" spc="-1">
              <a:latin typeface="Times New Roman"/>
            </a:endParaRPr>
          </a:p>
        </p:txBody>
      </p:sp>
      <p:sp>
        <p:nvSpPr>
          <p:cNvPr id="2003" name="CustomShape 3"/>
          <p:cNvSpPr/>
          <p:nvPr/>
        </p:nvSpPr>
        <p:spPr>
          <a:xfrm>
            <a:off x="307975" y="3248011"/>
            <a:ext cx="7485690" cy="1292963"/>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285750" indent="-285750">
              <a:buClr>
                <a:srgbClr val="00B0F0"/>
              </a:buClr>
              <a:buFont typeface="Wingdings" panose="05000000000000000000" pitchFamily="2" charset="2"/>
              <a:buChar char="Ø"/>
            </a:pPr>
            <a:r>
              <a:rPr lang="en-GB" sz="1600" spc="-1" dirty="0">
                <a:solidFill>
                  <a:srgbClr val="607896"/>
                </a:solidFill>
                <a:ea typeface="Roboto Condensed"/>
              </a:rPr>
              <a:t>Dynamo is a collective action platform for Amazon Mechanical Turk </a:t>
            </a:r>
            <a:r>
              <a:rPr lang="en-GB" sz="1600" spc="-1" dirty="0" smtClean="0">
                <a:solidFill>
                  <a:srgbClr val="607896"/>
                </a:solidFill>
                <a:ea typeface="Roboto Condensed"/>
              </a:rPr>
              <a:t>workers</a:t>
            </a:r>
          </a:p>
          <a:p>
            <a:pPr marL="285750" indent="-285750">
              <a:buClr>
                <a:srgbClr val="00B0F0"/>
              </a:buClr>
              <a:buFont typeface="Wingdings" panose="05000000000000000000" pitchFamily="2" charset="2"/>
              <a:buChar char="Ø"/>
            </a:pPr>
            <a:r>
              <a:rPr lang="en-GB" sz="1600" spc="-1" dirty="0">
                <a:solidFill>
                  <a:srgbClr val="607896"/>
                </a:solidFill>
                <a:ea typeface="Roboto Condensed"/>
              </a:rPr>
              <a:t>A platform to support collective action in the AMT ecology. Dynamo around creating publics that are just large enough to take</a:t>
            </a:r>
          </a:p>
        </p:txBody>
      </p:sp>
      <p:sp>
        <p:nvSpPr>
          <p:cNvPr id="2" name="AutoShape 2" descr="https://cms.qz.com/wp-content/uploads/2019/05/uber-driver-strike-may-8-e1557429577367.jpg?quality=75&amp;strip=all&amp;w=410&amp;h=23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Shape 1"/>
          <p:cNvSpPr txBox="1"/>
          <p:nvPr/>
        </p:nvSpPr>
        <p:spPr>
          <a:xfrm>
            <a:off x="3439633" y="196560"/>
            <a:ext cx="3375837" cy="702254"/>
          </a:xfrm>
          <a:prstGeom prst="rect">
            <a:avLst/>
          </a:prstGeom>
          <a:noFill/>
          <a:ln>
            <a:noFill/>
          </a:ln>
        </p:spPr>
        <p:txBody>
          <a:bodyPr tIns="91440" bIns="91440" anchor="b"/>
          <a:lstStyle/>
          <a:p>
            <a:pPr>
              <a:lnSpc>
                <a:spcPct val="100000"/>
              </a:lnSpc>
            </a:pPr>
            <a:r>
              <a:rPr lang="en-US" sz="3000" b="1" spc="-1" dirty="0" smtClean="0">
                <a:solidFill>
                  <a:srgbClr val="3796BF"/>
                </a:solidFill>
                <a:latin typeface="Oswald"/>
                <a:ea typeface="Oswald"/>
              </a:rPr>
              <a:t>DYNAMO</a:t>
            </a:r>
            <a:endParaRPr lang="en-US" sz="3000" b="1" spc="-1" dirty="0">
              <a:solidFill>
                <a:srgbClr val="3796BF"/>
              </a:solidFill>
              <a:latin typeface="Oswald"/>
              <a:ea typeface="Oswald"/>
            </a:endParaRPr>
          </a:p>
        </p:txBody>
      </p:sp>
      <p:pic>
        <p:nvPicPr>
          <p:cNvPr id="4" name="Picture 3"/>
          <p:cNvPicPr>
            <a:picLocks noChangeAspect="1"/>
          </p:cNvPicPr>
          <p:nvPr/>
        </p:nvPicPr>
        <p:blipFill>
          <a:blip r:embed="rId2"/>
          <a:stretch>
            <a:fillRect/>
          </a:stretch>
        </p:blipFill>
        <p:spPr>
          <a:xfrm>
            <a:off x="155574" y="898814"/>
            <a:ext cx="9073486" cy="2076450"/>
          </a:xfrm>
          <a:prstGeom prst="rect">
            <a:avLst/>
          </a:prstGeom>
        </p:spPr>
      </p:pic>
    </p:spTree>
    <p:extLst>
      <p:ext uri="{BB962C8B-B14F-4D97-AF65-F5344CB8AC3E}">
        <p14:creationId xmlns:p14="http://schemas.microsoft.com/office/powerpoint/2010/main" val="268913039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2" name="TextShape 2"/>
          <p:cNvSpPr txBox="1"/>
          <p:nvPr/>
        </p:nvSpPr>
        <p:spPr>
          <a:xfrm>
            <a:off x="8556840" y="0"/>
            <a:ext cx="548280" cy="393120"/>
          </a:xfrm>
          <a:prstGeom prst="rect">
            <a:avLst/>
          </a:prstGeom>
          <a:noFill/>
          <a:ln>
            <a:noFill/>
          </a:ln>
        </p:spPr>
        <p:txBody>
          <a:bodyPr tIns="91440" bIns="91440"/>
          <a:lstStyle/>
          <a:p>
            <a:pPr algn="r">
              <a:lnSpc>
                <a:spcPct val="100000"/>
              </a:lnSpc>
            </a:pPr>
            <a:fld id="{2199DA18-691B-4F52-A155-DDF7B8E666A8}" type="slidenum">
              <a:rPr lang="en-US" sz="1300" b="0" strike="noStrike" spc="-1">
                <a:solidFill>
                  <a:srgbClr val="4BB5D9"/>
                </a:solidFill>
                <a:latin typeface="Roboto Condensed"/>
                <a:ea typeface="Roboto Condensed"/>
              </a:rPr>
              <a:t>33</a:t>
            </a:fld>
            <a:endParaRPr lang="en-US" sz="1300" b="0" strike="noStrike" spc="-1">
              <a:latin typeface="Times New Roman"/>
            </a:endParaRPr>
          </a:p>
        </p:txBody>
      </p:sp>
      <p:sp>
        <p:nvSpPr>
          <p:cNvPr id="2003" name="CustomShape 3"/>
          <p:cNvSpPr/>
          <p:nvPr/>
        </p:nvSpPr>
        <p:spPr>
          <a:xfrm>
            <a:off x="297342" y="1488559"/>
            <a:ext cx="8591476" cy="2402957"/>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285750" indent="-285750">
              <a:buClr>
                <a:srgbClr val="00B0F0"/>
              </a:buClr>
              <a:buFont typeface="Wingdings" panose="05000000000000000000" pitchFamily="2" charset="2"/>
              <a:buChar char="Ø"/>
            </a:pPr>
            <a:r>
              <a:rPr lang="en-GB" sz="1600" spc="-1" dirty="0">
                <a:solidFill>
                  <a:srgbClr val="607896"/>
                </a:solidFill>
                <a:ea typeface="Roboto Condensed"/>
              </a:rPr>
              <a:t>AMT </a:t>
            </a:r>
            <a:r>
              <a:rPr lang="en-GB" sz="1600" spc="-1" dirty="0" smtClean="0">
                <a:solidFill>
                  <a:srgbClr val="607896"/>
                </a:solidFill>
                <a:ea typeface="Roboto Condensed"/>
              </a:rPr>
              <a:t>celebrated </a:t>
            </a:r>
            <a:r>
              <a:rPr lang="en-GB" sz="1600" spc="-1" dirty="0">
                <a:solidFill>
                  <a:srgbClr val="607896"/>
                </a:solidFill>
                <a:ea typeface="Roboto Condensed"/>
              </a:rPr>
              <a:t>by media and business scholars as </a:t>
            </a:r>
            <a:r>
              <a:rPr lang="en-GB" sz="1600" spc="-1" dirty="0" smtClean="0">
                <a:solidFill>
                  <a:srgbClr val="607896"/>
                </a:solidFill>
                <a:ea typeface="Roboto Condensed"/>
              </a:rPr>
              <a:t>distributed </a:t>
            </a:r>
            <a:r>
              <a:rPr lang="en-GB" sz="1600" spc="-1" dirty="0">
                <a:solidFill>
                  <a:srgbClr val="607896"/>
                </a:solidFill>
                <a:ea typeface="Roboto Condensed"/>
              </a:rPr>
              <a:t>networked </a:t>
            </a:r>
            <a:r>
              <a:rPr lang="en-GB" sz="1600" spc="-1" dirty="0" smtClean="0">
                <a:solidFill>
                  <a:srgbClr val="607896"/>
                </a:solidFill>
                <a:ea typeface="Roboto Condensed"/>
              </a:rPr>
              <a:t>production</a:t>
            </a:r>
          </a:p>
          <a:p>
            <a:pPr marL="285750" indent="-285750">
              <a:buClr>
                <a:srgbClr val="00B0F0"/>
              </a:buClr>
              <a:buFont typeface="Wingdings" panose="05000000000000000000" pitchFamily="2" charset="2"/>
              <a:buChar char="Ø"/>
            </a:pPr>
            <a:r>
              <a:rPr lang="en-GB" sz="1600" spc="-1" dirty="0" smtClean="0">
                <a:solidFill>
                  <a:srgbClr val="607896"/>
                </a:solidFill>
                <a:ea typeface="Roboto Condensed"/>
              </a:rPr>
              <a:t>That </a:t>
            </a:r>
            <a:r>
              <a:rPr lang="en-GB" sz="1600" spc="-1" dirty="0">
                <a:solidFill>
                  <a:srgbClr val="607896"/>
                </a:solidFill>
                <a:ea typeface="Roboto Condensed"/>
              </a:rPr>
              <a:t>made new kinds of informational goods possible (e.g. Wikipedia and YouTube</a:t>
            </a:r>
            <a:r>
              <a:rPr lang="en-GB" sz="1600" spc="-1" dirty="0" smtClean="0">
                <a:solidFill>
                  <a:srgbClr val="607896"/>
                </a:solidFill>
                <a:ea typeface="Roboto Condensed"/>
              </a:rPr>
              <a:t>)</a:t>
            </a:r>
          </a:p>
          <a:p>
            <a:pPr marL="285750" indent="-285750">
              <a:buClr>
                <a:srgbClr val="00B0F0"/>
              </a:buClr>
              <a:buFont typeface="Wingdings" panose="05000000000000000000" pitchFamily="2" charset="2"/>
              <a:buChar char="Ø"/>
            </a:pPr>
            <a:r>
              <a:rPr lang="en-GB" sz="1600" spc="-1" dirty="0">
                <a:solidFill>
                  <a:srgbClr val="607896"/>
                </a:solidFill>
                <a:ea typeface="Roboto Condensed"/>
              </a:rPr>
              <a:t>Challenges to collective voice and action were </a:t>
            </a:r>
            <a:r>
              <a:rPr lang="en-GB" sz="1600" spc="-1" dirty="0" smtClean="0">
                <a:solidFill>
                  <a:srgbClr val="607896"/>
                </a:solidFill>
                <a:ea typeface="Roboto Condensed"/>
              </a:rPr>
              <a:t>many</a:t>
            </a:r>
          </a:p>
          <a:p>
            <a:pPr marL="742950" lvl="1" indent="-285750">
              <a:buClr>
                <a:srgbClr val="00B0F0"/>
              </a:buClr>
              <a:buFont typeface="Courier New" panose="02070309020205020404" pitchFamily="49" charset="0"/>
              <a:buChar char="o"/>
            </a:pPr>
            <a:r>
              <a:rPr lang="en-GB" sz="1400" spc="-1" dirty="0">
                <a:solidFill>
                  <a:srgbClr val="607896"/>
                </a:solidFill>
                <a:ea typeface="Roboto Condensed"/>
              </a:rPr>
              <a:t>Different forums had different cultural ethos, forums sometimes splintered in the face of </a:t>
            </a:r>
            <a:r>
              <a:rPr lang="en-GB" sz="1400" spc="-1" dirty="0" smtClean="0">
                <a:solidFill>
                  <a:srgbClr val="607896"/>
                </a:solidFill>
                <a:ea typeface="Roboto Condensed"/>
              </a:rPr>
              <a:t>conflict</a:t>
            </a:r>
          </a:p>
          <a:p>
            <a:pPr marL="742950" lvl="1" indent="-285750">
              <a:buClr>
                <a:srgbClr val="00B0F0"/>
              </a:buClr>
              <a:buFont typeface="Courier New" panose="02070309020205020404" pitchFamily="49" charset="0"/>
              <a:buChar char="o"/>
            </a:pPr>
            <a:r>
              <a:rPr lang="en-GB" sz="1400" spc="-1" dirty="0" smtClean="0">
                <a:solidFill>
                  <a:srgbClr val="607896"/>
                </a:solidFill>
                <a:ea typeface="Roboto Condensed"/>
              </a:rPr>
              <a:t>Workers frequently joined and left the AMT workforce</a:t>
            </a:r>
          </a:p>
          <a:p>
            <a:pPr marL="742950" lvl="1" indent="-285750">
              <a:buClr>
                <a:srgbClr val="00B0F0"/>
              </a:buClr>
              <a:buFont typeface="Courier New" panose="02070309020205020404" pitchFamily="49" charset="0"/>
              <a:buChar char="o"/>
            </a:pPr>
            <a:r>
              <a:rPr lang="en-GB" sz="1400" spc="-1" dirty="0" smtClean="0">
                <a:solidFill>
                  <a:srgbClr val="607896"/>
                </a:solidFill>
                <a:ea typeface="Roboto Condensed"/>
              </a:rPr>
              <a:t>Few </a:t>
            </a:r>
            <a:r>
              <a:rPr lang="en-GB" sz="1400" spc="-1" dirty="0">
                <a:solidFill>
                  <a:srgbClr val="607896"/>
                </a:solidFill>
                <a:ea typeface="Roboto Condensed"/>
              </a:rPr>
              <a:t>feared retribution from employers or from Amazon, including losing their AMT </a:t>
            </a:r>
            <a:r>
              <a:rPr lang="en-GB" sz="1400" spc="-1" dirty="0" smtClean="0">
                <a:solidFill>
                  <a:srgbClr val="607896"/>
                </a:solidFill>
                <a:ea typeface="Roboto Condensed"/>
              </a:rPr>
              <a:t>accounts</a:t>
            </a:r>
          </a:p>
          <a:p>
            <a:pPr marL="742950" lvl="1" indent="-285750">
              <a:buClr>
                <a:srgbClr val="00B0F0"/>
              </a:buClr>
              <a:buFont typeface="Courier New" panose="02070309020205020404" pitchFamily="49" charset="0"/>
              <a:buChar char="o"/>
            </a:pPr>
            <a:r>
              <a:rPr lang="en-GB" sz="1400" spc="-1" dirty="0" smtClean="0">
                <a:solidFill>
                  <a:srgbClr val="607896"/>
                </a:solidFill>
                <a:ea typeface="Roboto Condensed"/>
              </a:rPr>
              <a:t>Difficult </a:t>
            </a:r>
            <a:r>
              <a:rPr lang="en-GB" sz="1400" spc="-1" dirty="0">
                <a:solidFill>
                  <a:srgbClr val="607896"/>
                </a:solidFill>
                <a:ea typeface="Roboto Condensed"/>
              </a:rPr>
              <a:t>for workers to speak out about all but the most obvious shared issues without </a:t>
            </a:r>
            <a:r>
              <a:rPr lang="en-IN" sz="1400" spc="-1" dirty="0" smtClean="0">
                <a:solidFill>
                  <a:srgbClr val="607896"/>
                </a:solidFill>
                <a:ea typeface="Roboto Condensed"/>
              </a:rPr>
              <a:t>fear </a:t>
            </a:r>
            <a:r>
              <a:rPr lang="en-IN" sz="1400" spc="-1" dirty="0">
                <a:solidFill>
                  <a:srgbClr val="607896"/>
                </a:solidFill>
                <a:ea typeface="Roboto Condensed"/>
              </a:rPr>
              <a:t>of frustration</a:t>
            </a:r>
          </a:p>
        </p:txBody>
      </p:sp>
      <p:sp>
        <p:nvSpPr>
          <p:cNvPr id="2" name="AutoShape 2" descr="https://cms.qz.com/wp-content/uploads/2019/05/uber-driver-strike-may-8-e1557429577367.jpg?quality=75&amp;strip=all&amp;w=410&amp;h=23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Shape 1"/>
          <p:cNvSpPr txBox="1"/>
          <p:nvPr/>
        </p:nvSpPr>
        <p:spPr>
          <a:xfrm>
            <a:off x="3094074" y="106268"/>
            <a:ext cx="3253563" cy="680400"/>
          </a:xfrm>
          <a:prstGeom prst="rect">
            <a:avLst/>
          </a:prstGeom>
          <a:noFill/>
          <a:ln>
            <a:noFill/>
          </a:ln>
        </p:spPr>
        <p:txBody>
          <a:bodyPr tIns="91440" bIns="91440" anchor="b"/>
          <a:lstStyle/>
          <a:p>
            <a:pPr>
              <a:lnSpc>
                <a:spcPct val="100000"/>
              </a:lnSpc>
            </a:pPr>
            <a:r>
              <a:rPr lang="en-IN" sz="3000" b="1" spc="-1" dirty="0" smtClean="0">
                <a:solidFill>
                  <a:srgbClr val="3796BF"/>
                </a:solidFill>
                <a:latin typeface="Oswald"/>
                <a:ea typeface="Oswald"/>
              </a:rPr>
              <a:t>CHALLENGES</a:t>
            </a:r>
            <a:endParaRPr lang="en-US" sz="3000" b="1" spc="-1" dirty="0">
              <a:solidFill>
                <a:srgbClr val="3796BF"/>
              </a:solidFill>
              <a:latin typeface="Oswald"/>
              <a:ea typeface="Oswald"/>
            </a:endParaRPr>
          </a:p>
        </p:txBody>
      </p:sp>
    </p:spTree>
    <p:extLst>
      <p:ext uri="{BB962C8B-B14F-4D97-AF65-F5344CB8AC3E}">
        <p14:creationId xmlns:p14="http://schemas.microsoft.com/office/powerpoint/2010/main" val="320126234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1829" name="TextShape 1"/>
          <p:cNvSpPr txBox="1"/>
          <p:nvPr/>
        </p:nvSpPr>
        <p:spPr>
          <a:xfrm>
            <a:off x="696433" y="2421720"/>
            <a:ext cx="7277986" cy="1159560"/>
          </a:xfrm>
          <a:prstGeom prst="rect">
            <a:avLst/>
          </a:prstGeom>
          <a:noFill/>
          <a:ln>
            <a:noFill/>
          </a:ln>
        </p:spPr>
        <p:txBody>
          <a:bodyPr tIns="91440" bIns="91440" anchor="b"/>
          <a:lstStyle/>
          <a:p>
            <a:pPr>
              <a:lnSpc>
                <a:spcPct val="100000"/>
              </a:lnSpc>
            </a:pPr>
            <a:r>
              <a:rPr lang="en-US" sz="7200" spc="-1" dirty="0">
                <a:solidFill>
                  <a:srgbClr val="3796BF"/>
                </a:solidFill>
                <a:latin typeface="Oswald"/>
                <a:ea typeface="Oswald"/>
              </a:rPr>
              <a:t>5</a:t>
            </a:r>
            <a:r>
              <a:rPr lang="en-US" sz="7200" b="0" strike="noStrike" spc="-1" dirty="0" smtClean="0">
                <a:solidFill>
                  <a:srgbClr val="3796BF"/>
                </a:solidFill>
                <a:latin typeface="Oswald"/>
                <a:ea typeface="Oswald"/>
              </a:rPr>
              <a:t>.</a:t>
            </a:r>
            <a:r>
              <a:rPr dirty="0"/>
              <a:t/>
            </a:r>
            <a:br>
              <a:rPr dirty="0"/>
            </a:br>
            <a:r>
              <a:rPr lang="en-US" sz="3600" b="1" strike="noStrike" spc="-1" dirty="0" smtClean="0">
                <a:solidFill>
                  <a:srgbClr val="FFFFFF"/>
                </a:solidFill>
                <a:latin typeface="Oswald"/>
                <a:ea typeface="Oswald"/>
              </a:rPr>
              <a:t>COLLECTIVE / COOPERATIVE</a:t>
            </a:r>
            <a:endParaRPr lang="en-US" sz="3600" b="0" strike="noStrike" spc="-1" dirty="0">
              <a:solidFill>
                <a:srgbClr val="000000"/>
              </a:solidFill>
              <a:latin typeface="Arial"/>
            </a:endParaRPr>
          </a:p>
        </p:txBody>
      </p:sp>
      <p:sp>
        <p:nvSpPr>
          <p:cNvPr id="1830" name="TextShape 2"/>
          <p:cNvSpPr txBox="1"/>
          <p:nvPr/>
        </p:nvSpPr>
        <p:spPr>
          <a:xfrm>
            <a:off x="8556840" y="0"/>
            <a:ext cx="548280" cy="393120"/>
          </a:xfrm>
          <a:prstGeom prst="rect">
            <a:avLst/>
          </a:prstGeom>
          <a:noFill/>
          <a:ln>
            <a:noFill/>
          </a:ln>
        </p:spPr>
        <p:txBody>
          <a:bodyPr tIns="91440" bIns="91440"/>
          <a:lstStyle/>
          <a:p>
            <a:pPr algn="r">
              <a:lnSpc>
                <a:spcPct val="100000"/>
              </a:lnSpc>
            </a:pPr>
            <a:fld id="{434E5C28-E197-49B4-8E97-DE59BFF48821}" type="slidenum">
              <a:rPr lang="en-US" sz="1300" b="0" strike="noStrike" spc="-1">
                <a:solidFill>
                  <a:srgbClr val="FFFFFF"/>
                </a:solidFill>
                <a:latin typeface="Roboto Condensed"/>
                <a:ea typeface="Roboto Condensed"/>
              </a:rPr>
              <a:t>34</a:t>
            </a:fld>
            <a:endParaRPr lang="en-US" sz="1300" b="0" strike="noStrike" spc="-1">
              <a:latin typeface="Times New Roman"/>
            </a:endParaRPr>
          </a:p>
        </p:txBody>
      </p:sp>
    </p:spTree>
    <p:extLst>
      <p:ext uri="{BB962C8B-B14F-4D97-AF65-F5344CB8AC3E}">
        <p14:creationId xmlns:p14="http://schemas.microsoft.com/office/powerpoint/2010/main" val="31358567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1" name="TextShape 1"/>
          <p:cNvSpPr txBox="1"/>
          <p:nvPr/>
        </p:nvSpPr>
        <p:spPr>
          <a:xfrm>
            <a:off x="8556840" y="0"/>
            <a:ext cx="548280" cy="393120"/>
          </a:xfrm>
          <a:prstGeom prst="rect">
            <a:avLst/>
          </a:prstGeom>
          <a:noFill/>
          <a:ln>
            <a:noFill/>
          </a:ln>
        </p:spPr>
        <p:txBody>
          <a:bodyPr tIns="91440" bIns="91440"/>
          <a:lstStyle/>
          <a:p>
            <a:pPr algn="r">
              <a:lnSpc>
                <a:spcPct val="100000"/>
              </a:lnSpc>
            </a:pPr>
            <a:fld id="{848C2167-91C9-4085-8754-6C1A9878ABEC}" type="slidenum">
              <a:rPr lang="en-US" sz="1300" b="0" strike="noStrike" spc="-1">
                <a:solidFill>
                  <a:srgbClr val="4BB5D9"/>
                </a:solidFill>
                <a:latin typeface="Roboto Condensed"/>
                <a:ea typeface="Roboto Condensed"/>
              </a:rPr>
              <a:t>35</a:t>
            </a:fld>
            <a:endParaRPr lang="en-US" sz="1300" b="0" strike="noStrike" spc="-1">
              <a:latin typeface="Times New Roman"/>
            </a:endParaRPr>
          </a:p>
        </p:txBody>
      </p:sp>
      <p:sp>
        <p:nvSpPr>
          <p:cNvPr id="1832" name="CustomShape 2"/>
          <p:cNvSpPr/>
          <p:nvPr/>
        </p:nvSpPr>
        <p:spPr>
          <a:xfrm>
            <a:off x="557280" y="1307520"/>
            <a:ext cx="7290720" cy="1867195"/>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400230" indent="-285750">
              <a:lnSpc>
                <a:spcPct val="100000"/>
              </a:lnSpc>
              <a:spcBef>
                <a:spcPts val="601"/>
              </a:spcBef>
              <a:buClr>
                <a:srgbClr val="4BB5D9"/>
              </a:buClr>
              <a:buFont typeface="Wingdings" panose="05000000000000000000" pitchFamily="2" charset="2"/>
              <a:buChar char="Ø"/>
            </a:pPr>
            <a:r>
              <a:rPr lang="en-US" sz="1800" b="0" strike="noStrike" spc="-1" dirty="0">
                <a:solidFill>
                  <a:srgbClr val="607896"/>
                </a:solidFill>
                <a:ea typeface="Roboto Condensed"/>
              </a:rPr>
              <a:t>Platform cooperativism proposes to create an alternative to the corporate sharing economy based on a model of democratically owned and governed </a:t>
            </a:r>
            <a:r>
              <a:rPr lang="en-US" sz="1800" b="0" strike="noStrike" spc="-1" dirty="0" smtClean="0">
                <a:solidFill>
                  <a:srgbClr val="607896"/>
                </a:solidFill>
                <a:ea typeface="Roboto Condensed"/>
              </a:rPr>
              <a:t>co-operatives</a:t>
            </a:r>
            <a:endParaRPr lang="en-US" spc="-1" dirty="0"/>
          </a:p>
          <a:p>
            <a:pPr marL="400230" indent="-285750">
              <a:lnSpc>
                <a:spcPct val="100000"/>
              </a:lnSpc>
              <a:spcBef>
                <a:spcPts val="601"/>
              </a:spcBef>
              <a:buClr>
                <a:srgbClr val="4BB5D9"/>
              </a:buClr>
              <a:buFont typeface="Wingdings" panose="05000000000000000000" pitchFamily="2" charset="2"/>
              <a:buChar char="Ø"/>
            </a:pPr>
            <a:r>
              <a:rPr lang="en-US" sz="1800" b="0" strike="noStrike" spc="-1" dirty="0" smtClean="0">
                <a:solidFill>
                  <a:srgbClr val="607896"/>
                </a:solidFill>
                <a:ea typeface="Roboto Condensed"/>
              </a:rPr>
              <a:t>Many </a:t>
            </a:r>
            <a:r>
              <a:rPr lang="en-US" sz="1800" b="0" strike="noStrike" spc="-1" dirty="0">
                <a:solidFill>
                  <a:srgbClr val="607896"/>
                </a:solidFill>
                <a:ea typeface="Roboto Condensed"/>
              </a:rPr>
              <a:t>platform co-operatives use business models similar to better-known apps or web services, but with a cooperative structure</a:t>
            </a:r>
            <a:endParaRPr lang="en-US" sz="1800" b="0" strike="noStrike" spc="-1" dirty="0"/>
          </a:p>
          <a:p>
            <a:pPr marL="457200" indent="-342720">
              <a:lnSpc>
                <a:spcPct val="100000"/>
              </a:lnSpc>
              <a:spcBef>
                <a:spcPts val="601"/>
              </a:spcBef>
              <a:buClr>
                <a:srgbClr val="4BB5D9"/>
              </a:buClr>
              <a:buFont typeface="Roboto Condensed"/>
              <a:buChar char="»"/>
            </a:pPr>
            <a:endParaRPr lang="en-US" sz="1800" b="0" strike="noStrike" spc="-1" dirty="0"/>
          </a:p>
        </p:txBody>
      </p:sp>
    </p:spTree>
    <p:extLst>
      <p:ext uri="{BB962C8B-B14F-4D97-AF65-F5344CB8AC3E}">
        <p14:creationId xmlns:p14="http://schemas.microsoft.com/office/powerpoint/2010/main" val="206302095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1833" name="TextShape 1"/>
          <p:cNvSpPr txBox="1"/>
          <p:nvPr/>
        </p:nvSpPr>
        <p:spPr>
          <a:xfrm>
            <a:off x="685800" y="2421720"/>
            <a:ext cx="5074200" cy="1159560"/>
          </a:xfrm>
          <a:prstGeom prst="rect">
            <a:avLst/>
          </a:prstGeom>
          <a:noFill/>
          <a:ln>
            <a:noFill/>
          </a:ln>
        </p:spPr>
        <p:txBody>
          <a:bodyPr tIns="91440" bIns="91440" anchor="b"/>
          <a:lstStyle/>
          <a:p>
            <a:pPr>
              <a:lnSpc>
                <a:spcPct val="100000"/>
              </a:lnSpc>
            </a:pPr>
            <a:r>
              <a:rPr lang="en-US" sz="7200" spc="-1" dirty="0">
                <a:solidFill>
                  <a:srgbClr val="3796BF"/>
                </a:solidFill>
                <a:latin typeface="Oswald"/>
                <a:ea typeface="Oswald"/>
              </a:rPr>
              <a:t>6</a:t>
            </a:r>
            <a:r>
              <a:rPr lang="en-US" sz="7200" b="0" strike="noStrike" spc="-1" dirty="0" smtClean="0">
                <a:solidFill>
                  <a:srgbClr val="3796BF"/>
                </a:solidFill>
                <a:latin typeface="Oswald"/>
                <a:ea typeface="Oswald"/>
              </a:rPr>
              <a:t>.</a:t>
            </a:r>
            <a:r>
              <a:rPr dirty="0"/>
              <a:t/>
            </a:r>
            <a:br>
              <a:rPr dirty="0"/>
            </a:br>
            <a:r>
              <a:rPr lang="en-US" sz="3600" b="1" strike="noStrike" spc="-1" dirty="0">
                <a:solidFill>
                  <a:srgbClr val="FFFFFF"/>
                </a:solidFill>
                <a:latin typeface="Oswald"/>
                <a:ea typeface="Oswald"/>
              </a:rPr>
              <a:t>COOPERATIVES</a:t>
            </a:r>
            <a:endParaRPr lang="en-US" sz="3600" b="0" strike="noStrike" spc="-1" dirty="0">
              <a:solidFill>
                <a:srgbClr val="000000"/>
              </a:solidFill>
              <a:latin typeface="Arial"/>
            </a:endParaRPr>
          </a:p>
        </p:txBody>
      </p:sp>
      <p:sp>
        <p:nvSpPr>
          <p:cNvPr id="1834" name="TextShape 2"/>
          <p:cNvSpPr txBox="1"/>
          <p:nvPr/>
        </p:nvSpPr>
        <p:spPr>
          <a:xfrm>
            <a:off x="8556840" y="0"/>
            <a:ext cx="548280" cy="393120"/>
          </a:xfrm>
          <a:prstGeom prst="rect">
            <a:avLst/>
          </a:prstGeom>
          <a:noFill/>
          <a:ln>
            <a:noFill/>
          </a:ln>
        </p:spPr>
        <p:txBody>
          <a:bodyPr tIns="91440" bIns="91440"/>
          <a:lstStyle/>
          <a:p>
            <a:pPr algn="r">
              <a:lnSpc>
                <a:spcPct val="100000"/>
              </a:lnSpc>
            </a:pPr>
            <a:fld id="{12380758-2095-4663-86D2-3020C71C7381}" type="slidenum">
              <a:rPr lang="en-US" sz="1300" b="0" strike="noStrike" spc="-1">
                <a:solidFill>
                  <a:srgbClr val="FFFFFF"/>
                </a:solidFill>
                <a:latin typeface="Roboto Condensed"/>
                <a:ea typeface="Roboto Condensed"/>
              </a:rPr>
              <a:t>36</a:t>
            </a:fld>
            <a:endParaRPr lang="en-US" sz="1300" b="0" strike="noStrike" spc="-1">
              <a:latin typeface="Times New Roman"/>
            </a:endParaRPr>
          </a:p>
        </p:txBody>
      </p:sp>
    </p:spTree>
    <p:extLst>
      <p:ext uri="{BB962C8B-B14F-4D97-AF65-F5344CB8AC3E}">
        <p14:creationId xmlns:p14="http://schemas.microsoft.com/office/powerpoint/2010/main" val="124583311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8" name="TextShape 1"/>
          <p:cNvSpPr txBox="1"/>
          <p:nvPr/>
        </p:nvSpPr>
        <p:spPr>
          <a:xfrm>
            <a:off x="2422001" y="196560"/>
            <a:ext cx="3426350" cy="680400"/>
          </a:xfrm>
          <a:prstGeom prst="rect">
            <a:avLst/>
          </a:prstGeom>
          <a:noFill/>
          <a:ln>
            <a:noFill/>
          </a:ln>
        </p:spPr>
        <p:txBody>
          <a:bodyPr tIns="91440" bIns="91440" anchor="b"/>
          <a:lstStyle/>
          <a:p>
            <a:pPr>
              <a:lnSpc>
                <a:spcPct val="100000"/>
              </a:lnSpc>
            </a:pPr>
            <a:r>
              <a:rPr lang="en-US" sz="3000" b="1" strike="noStrike" spc="-1" dirty="0" smtClean="0">
                <a:solidFill>
                  <a:srgbClr val="3796BF"/>
                </a:solidFill>
                <a:latin typeface="Oswald"/>
                <a:ea typeface="Oswald"/>
              </a:rPr>
              <a:t>COOPERATIVE</a:t>
            </a:r>
            <a:endParaRPr lang="en-US" sz="3000" b="0" strike="noStrike" spc="-1" dirty="0">
              <a:solidFill>
                <a:srgbClr val="000000"/>
              </a:solidFill>
              <a:latin typeface="Arial"/>
            </a:endParaRPr>
          </a:p>
        </p:txBody>
      </p:sp>
      <p:sp>
        <p:nvSpPr>
          <p:cNvPr id="1839" name="TextShape 2"/>
          <p:cNvSpPr txBox="1"/>
          <p:nvPr/>
        </p:nvSpPr>
        <p:spPr>
          <a:xfrm>
            <a:off x="8556840" y="0"/>
            <a:ext cx="548280" cy="393120"/>
          </a:xfrm>
          <a:prstGeom prst="rect">
            <a:avLst/>
          </a:prstGeom>
          <a:noFill/>
          <a:ln>
            <a:noFill/>
          </a:ln>
        </p:spPr>
        <p:txBody>
          <a:bodyPr tIns="91440" bIns="91440"/>
          <a:lstStyle/>
          <a:p>
            <a:pPr algn="r">
              <a:lnSpc>
                <a:spcPct val="100000"/>
              </a:lnSpc>
            </a:pPr>
            <a:fld id="{6D53C744-1D60-4DB6-A40D-D76CF852C57F}" type="slidenum">
              <a:rPr lang="en-US" sz="1300" b="0" strike="noStrike" spc="-1">
                <a:solidFill>
                  <a:srgbClr val="4BB5D9"/>
                </a:solidFill>
                <a:latin typeface="Roboto Condensed"/>
                <a:ea typeface="Roboto Condensed"/>
              </a:rPr>
              <a:t>37</a:t>
            </a:fld>
            <a:endParaRPr lang="en-US" sz="1300" b="0" strike="noStrike" spc="-1">
              <a:latin typeface="Times New Roman"/>
            </a:endParaRPr>
          </a:p>
        </p:txBody>
      </p:sp>
      <p:sp>
        <p:nvSpPr>
          <p:cNvPr id="1840" name="CustomShape 3"/>
          <p:cNvSpPr/>
          <p:nvPr/>
        </p:nvSpPr>
        <p:spPr>
          <a:xfrm>
            <a:off x="451133" y="1301600"/>
            <a:ext cx="7778467" cy="2060725"/>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400230" indent="-285750">
              <a:lnSpc>
                <a:spcPct val="100000"/>
              </a:lnSpc>
              <a:spcBef>
                <a:spcPts val="601"/>
              </a:spcBef>
              <a:buClr>
                <a:srgbClr val="4BB5D9"/>
              </a:buClr>
              <a:buFont typeface="Wingdings" panose="05000000000000000000" pitchFamily="2" charset="2"/>
              <a:buChar char="Ø"/>
            </a:pPr>
            <a:r>
              <a:rPr lang="en-US" sz="1600" spc="-1" dirty="0">
                <a:solidFill>
                  <a:srgbClr val="607896"/>
                </a:solidFill>
                <a:ea typeface="Roboto Condensed"/>
              </a:rPr>
              <a:t>Member-owned organizations, run and controlled for their members.</a:t>
            </a:r>
            <a:endParaRPr lang="en-US" sz="1600" spc="-1" dirty="0"/>
          </a:p>
          <a:p>
            <a:pPr marL="400230" indent="-285750">
              <a:lnSpc>
                <a:spcPct val="100000"/>
              </a:lnSpc>
              <a:spcBef>
                <a:spcPts val="601"/>
              </a:spcBef>
              <a:buClr>
                <a:srgbClr val="4BB5D9"/>
              </a:buClr>
              <a:buFont typeface="Wingdings" panose="05000000000000000000" pitchFamily="2" charset="2"/>
              <a:buChar char="Ø"/>
            </a:pPr>
            <a:r>
              <a:rPr lang="en-US" sz="1600" spc="-1" dirty="0">
                <a:solidFill>
                  <a:srgbClr val="607896"/>
                </a:solidFill>
                <a:ea typeface="Roboto Condensed"/>
              </a:rPr>
              <a:t>Members can be customers, employees, users or residents</a:t>
            </a:r>
            <a:endParaRPr lang="en-US" sz="1600" spc="-1" dirty="0"/>
          </a:p>
          <a:p>
            <a:pPr marL="400230" indent="-285750">
              <a:lnSpc>
                <a:spcPct val="100000"/>
              </a:lnSpc>
              <a:spcBef>
                <a:spcPts val="601"/>
              </a:spcBef>
              <a:buClr>
                <a:srgbClr val="4BB5D9"/>
              </a:buClr>
              <a:buFont typeface="Wingdings" panose="05000000000000000000" pitchFamily="2" charset="2"/>
              <a:buChar char="Ø"/>
            </a:pPr>
            <a:r>
              <a:rPr lang="en-US" sz="1600" spc="-1" dirty="0">
                <a:solidFill>
                  <a:srgbClr val="607896"/>
                </a:solidFill>
                <a:ea typeface="Roboto Condensed"/>
              </a:rPr>
              <a:t>To realize their common economic, social, and cultural needs and aspirations</a:t>
            </a:r>
            <a:endParaRPr lang="en-US" sz="1600" spc="-1" dirty="0"/>
          </a:p>
          <a:p>
            <a:pPr marL="400230" indent="-285750">
              <a:lnSpc>
                <a:spcPct val="100000"/>
              </a:lnSpc>
              <a:spcBef>
                <a:spcPts val="601"/>
              </a:spcBef>
              <a:buClr>
                <a:srgbClr val="4BB5D9"/>
              </a:buClr>
              <a:buFont typeface="Wingdings" panose="05000000000000000000" pitchFamily="2" charset="2"/>
              <a:buChar char="Ø"/>
            </a:pPr>
            <a:r>
              <a:rPr lang="en-US" sz="1600" spc="-1" dirty="0">
                <a:solidFill>
                  <a:srgbClr val="607896"/>
                </a:solidFill>
                <a:ea typeface="Roboto Condensed"/>
              </a:rPr>
              <a:t>Cooperatives are democratically managed</a:t>
            </a:r>
            <a:endParaRPr lang="en-US" sz="1600" spc="-1" dirty="0"/>
          </a:p>
          <a:p>
            <a:pPr marL="400230" indent="-285750">
              <a:lnSpc>
                <a:spcPct val="100000"/>
              </a:lnSpc>
              <a:spcBef>
                <a:spcPts val="601"/>
              </a:spcBef>
              <a:buClr>
                <a:srgbClr val="4BB5D9"/>
              </a:buClr>
              <a:buFont typeface="Wingdings" panose="05000000000000000000" pitchFamily="2" charset="2"/>
              <a:buChar char="Ø"/>
            </a:pPr>
            <a:r>
              <a:rPr lang="en-US" sz="1600" spc="-1" dirty="0">
                <a:solidFill>
                  <a:srgbClr val="607896"/>
                </a:solidFill>
                <a:ea typeface="Roboto Condensed"/>
              </a:rPr>
              <a:t>Bring people together in a democratic and equal way</a:t>
            </a:r>
            <a:endParaRPr lang="en-US" sz="1600" spc="-1" dirty="0"/>
          </a:p>
          <a:p>
            <a:pPr marL="400230" indent="-285750">
              <a:lnSpc>
                <a:spcPct val="100000"/>
              </a:lnSpc>
              <a:spcBef>
                <a:spcPts val="601"/>
              </a:spcBef>
              <a:buClr>
                <a:srgbClr val="4BB5D9"/>
              </a:buClr>
              <a:buFont typeface="Wingdings" panose="05000000000000000000" pitchFamily="2" charset="2"/>
              <a:buChar char="Ø"/>
            </a:pPr>
            <a:r>
              <a:rPr lang="en-US" sz="1600" spc="-1" dirty="0">
                <a:solidFill>
                  <a:srgbClr val="607896"/>
                </a:solidFill>
                <a:ea typeface="Roboto Condensed"/>
              </a:rPr>
              <a:t>Viewed as alternative to the dominant capitalist system (since early 1980s)</a:t>
            </a:r>
            <a:endParaRPr lang="en-US" sz="1600" spc="-1" dirty="0"/>
          </a:p>
          <a:p>
            <a:pPr marL="387630" indent="-285750">
              <a:lnSpc>
                <a:spcPct val="100000"/>
              </a:lnSpc>
              <a:spcBef>
                <a:spcPts val="601"/>
              </a:spcBef>
              <a:buClr>
                <a:srgbClr val="4BB5D9"/>
              </a:buClr>
              <a:buFont typeface="Wingdings" panose="05000000000000000000" pitchFamily="2" charset="2"/>
              <a:buChar char="Ø"/>
            </a:pPr>
            <a:endParaRPr lang="en-US" sz="1600" b="0" strike="noStrike" spc="-1" dirty="0"/>
          </a:p>
        </p:txBody>
      </p:sp>
    </p:spTree>
    <p:extLst>
      <p:ext uri="{BB962C8B-B14F-4D97-AF65-F5344CB8AC3E}">
        <p14:creationId xmlns:p14="http://schemas.microsoft.com/office/powerpoint/2010/main" val="58902245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8" name="TextShape 1"/>
          <p:cNvSpPr txBox="1"/>
          <p:nvPr/>
        </p:nvSpPr>
        <p:spPr>
          <a:xfrm>
            <a:off x="2241025" y="196560"/>
            <a:ext cx="4521725" cy="680400"/>
          </a:xfrm>
          <a:prstGeom prst="rect">
            <a:avLst/>
          </a:prstGeom>
          <a:noFill/>
          <a:ln>
            <a:noFill/>
          </a:ln>
        </p:spPr>
        <p:txBody>
          <a:bodyPr tIns="91440" bIns="91440" anchor="b"/>
          <a:lstStyle/>
          <a:p>
            <a:pPr>
              <a:lnSpc>
                <a:spcPct val="100000"/>
              </a:lnSpc>
            </a:pPr>
            <a:r>
              <a:rPr lang="en-US" sz="3000" b="1" strike="noStrike" spc="-1" dirty="0" smtClean="0">
                <a:solidFill>
                  <a:srgbClr val="3796BF"/>
                </a:solidFill>
                <a:latin typeface="Oswald"/>
                <a:ea typeface="Oswald"/>
              </a:rPr>
              <a:t>COOPERATIVES </a:t>
            </a:r>
            <a:r>
              <a:rPr lang="en-US" sz="3000" b="1" strike="noStrike" spc="-1" dirty="0" err="1" smtClean="0">
                <a:solidFill>
                  <a:srgbClr val="3796BF"/>
                </a:solidFill>
                <a:latin typeface="Oswald"/>
                <a:ea typeface="Oswald"/>
              </a:rPr>
              <a:t>Cntd</a:t>
            </a:r>
            <a:r>
              <a:rPr lang="en-US" sz="3000" b="1" spc="-1" dirty="0" smtClean="0">
                <a:solidFill>
                  <a:srgbClr val="3796BF"/>
                </a:solidFill>
                <a:latin typeface="Oswald"/>
                <a:ea typeface="Oswald"/>
              </a:rPr>
              <a:t>..</a:t>
            </a:r>
            <a:endParaRPr lang="en-US" sz="3000" b="0" strike="noStrike" spc="-1" dirty="0">
              <a:solidFill>
                <a:srgbClr val="000000"/>
              </a:solidFill>
              <a:latin typeface="Arial"/>
            </a:endParaRPr>
          </a:p>
        </p:txBody>
      </p:sp>
      <p:sp>
        <p:nvSpPr>
          <p:cNvPr id="1839" name="TextShape 2"/>
          <p:cNvSpPr txBox="1"/>
          <p:nvPr/>
        </p:nvSpPr>
        <p:spPr>
          <a:xfrm>
            <a:off x="8556840" y="0"/>
            <a:ext cx="548280" cy="393120"/>
          </a:xfrm>
          <a:prstGeom prst="rect">
            <a:avLst/>
          </a:prstGeom>
          <a:noFill/>
          <a:ln>
            <a:noFill/>
          </a:ln>
        </p:spPr>
        <p:txBody>
          <a:bodyPr tIns="91440" bIns="91440"/>
          <a:lstStyle/>
          <a:p>
            <a:pPr algn="r">
              <a:lnSpc>
                <a:spcPct val="100000"/>
              </a:lnSpc>
            </a:pPr>
            <a:fld id="{6D53C744-1D60-4DB6-A40D-D76CF852C57F}" type="slidenum">
              <a:rPr lang="en-US" sz="1300" b="0" strike="noStrike" spc="-1">
                <a:solidFill>
                  <a:srgbClr val="4BB5D9"/>
                </a:solidFill>
                <a:latin typeface="Roboto Condensed"/>
                <a:ea typeface="Roboto Condensed"/>
              </a:rPr>
              <a:t>38</a:t>
            </a:fld>
            <a:endParaRPr lang="en-US" sz="1300" b="0" strike="noStrike" spc="-1">
              <a:latin typeface="Times New Roman"/>
            </a:endParaRPr>
          </a:p>
        </p:txBody>
      </p:sp>
      <p:sp>
        <p:nvSpPr>
          <p:cNvPr id="1840" name="CustomShape 3"/>
          <p:cNvSpPr/>
          <p:nvPr/>
        </p:nvSpPr>
        <p:spPr>
          <a:xfrm>
            <a:off x="451132" y="1168250"/>
            <a:ext cx="8653987" cy="347652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00000"/>
              </a:lnSpc>
              <a:spcBef>
                <a:spcPts val="601"/>
              </a:spcBef>
              <a:buClr>
                <a:srgbClr val="4BB5D9"/>
              </a:buClr>
              <a:buFont typeface="Wingdings" panose="05000000000000000000" pitchFamily="2" charset="2"/>
              <a:buChar char="Ø"/>
            </a:pPr>
            <a:r>
              <a:rPr lang="en-US" sz="1600" b="0" strike="noStrike" spc="-1" dirty="0">
                <a:solidFill>
                  <a:srgbClr val="607896"/>
                </a:solidFill>
                <a:ea typeface="Roboto Condensed"/>
              </a:rPr>
              <a:t>The cooperative was first born in 1844, during the transition to the industrial economy, through formation of a consumer cooperative focused on providing affordable food </a:t>
            </a:r>
            <a:r>
              <a:rPr lang="en-US" sz="1600" b="0" strike="noStrike" spc="-1" dirty="0" smtClean="0">
                <a:solidFill>
                  <a:srgbClr val="607896"/>
                </a:solidFill>
                <a:ea typeface="Roboto Condensed"/>
              </a:rPr>
              <a:t>items.</a:t>
            </a:r>
            <a:endParaRPr lang="en-US" sz="1600" spc="-1" dirty="0"/>
          </a:p>
          <a:p>
            <a:pPr marL="387630" indent="-285750">
              <a:lnSpc>
                <a:spcPct val="100000"/>
              </a:lnSpc>
              <a:spcBef>
                <a:spcPts val="601"/>
              </a:spcBef>
              <a:buClr>
                <a:srgbClr val="4BB5D9"/>
              </a:buClr>
              <a:buFont typeface="Wingdings" panose="05000000000000000000" pitchFamily="2" charset="2"/>
              <a:buChar char="Ø"/>
            </a:pPr>
            <a:r>
              <a:rPr lang="en-US" sz="1600" b="0" strike="noStrike" spc="-1" dirty="0" smtClean="0">
                <a:solidFill>
                  <a:srgbClr val="607896"/>
                </a:solidFill>
                <a:ea typeface="Roboto Condensed"/>
              </a:rPr>
              <a:t>The </a:t>
            </a:r>
            <a:r>
              <a:rPr lang="en-US" sz="1600" b="1" strike="noStrike" spc="-1" dirty="0" err="1">
                <a:solidFill>
                  <a:srgbClr val="607896"/>
                </a:solidFill>
                <a:ea typeface="Roboto Condensed"/>
              </a:rPr>
              <a:t>Rochdale</a:t>
            </a:r>
            <a:r>
              <a:rPr lang="en-US" sz="1600" b="0" strike="noStrike" spc="-1" dirty="0">
                <a:solidFill>
                  <a:srgbClr val="607896"/>
                </a:solidFill>
                <a:ea typeface="Roboto Condensed"/>
              </a:rPr>
              <a:t> Society established the principles of </a:t>
            </a:r>
            <a:r>
              <a:rPr lang="en-US" sz="1600" b="0" strike="noStrike" spc="-1" dirty="0" smtClean="0">
                <a:solidFill>
                  <a:srgbClr val="607896"/>
                </a:solidFill>
                <a:ea typeface="Roboto Condensed"/>
              </a:rPr>
              <a:t>the cooperative </a:t>
            </a:r>
            <a:r>
              <a:rPr lang="en-US" sz="1600" b="0" strike="noStrike" spc="-1" dirty="0">
                <a:solidFill>
                  <a:srgbClr val="607896"/>
                </a:solidFill>
                <a:ea typeface="Roboto Condensed"/>
              </a:rPr>
              <a:t>movement, which today </a:t>
            </a:r>
            <a:r>
              <a:rPr lang="en-US" sz="1600" b="0" strike="noStrike" spc="-1" dirty="0" smtClean="0">
                <a:solidFill>
                  <a:srgbClr val="607896"/>
                </a:solidFill>
                <a:ea typeface="Roboto Condensed"/>
              </a:rPr>
              <a:t>include</a:t>
            </a:r>
            <a:endParaRPr lang="en-US" sz="1600" spc="-1" dirty="0"/>
          </a:p>
          <a:p>
            <a:pPr marL="844830" lvl="1" indent="-285750">
              <a:spcBef>
                <a:spcPts val="601"/>
              </a:spcBef>
              <a:buClr>
                <a:srgbClr val="4BB5D9"/>
              </a:buClr>
              <a:buFont typeface="Courier New" panose="02070309020205020404" pitchFamily="49" charset="0"/>
              <a:buChar char="o"/>
            </a:pPr>
            <a:r>
              <a:rPr lang="en-US" sz="1400" b="0" strike="noStrike" spc="-1" dirty="0" smtClean="0">
                <a:solidFill>
                  <a:srgbClr val="607896"/>
                </a:solidFill>
                <a:ea typeface="Roboto Condensed"/>
              </a:rPr>
              <a:t>Open </a:t>
            </a:r>
            <a:r>
              <a:rPr lang="en-US" sz="1400" b="0" strike="noStrike" spc="-1" dirty="0">
                <a:solidFill>
                  <a:srgbClr val="607896"/>
                </a:solidFill>
                <a:ea typeface="Roboto Condensed"/>
              </a:rPr>
              <a:t>and voluntary </a:t>
            </a:r>
            <a:r>
              <a:rPr lang="en-US" sz="1400" b="0" strike="noStrike" spc="-1" dirty="0" smtClean="0">
                <a:solidFill>
                  <a:srgbClr val="607896"/>
                </a:solidFill>
                <a:ea typeface="Roboto Condensed"/>
              </a:rPr>
              <a:t>membership</a:t>
            </a:r>
            <a:endParaRPr lang="en-US" sz="1400" spc="-1" dirty="0"/>
          </a:p>
          <a:p>
            <a:pPr marL="844830" lvl="1" indent="-285750">
              <a:spcBef>
                <a:spcPts val="601"/>
              </a:spcBef>
              <a:buClr>
                <a:srgbClr val="4BB5D9"/>
              </a:buClr>
              <a:buFont typeface="Courier New" panose="02070309020205020404" pitchFamily="49" charset="0"/>
              <a:buChar char="o"/>
            </a:pPr>
            <a:r>
              <a:rPr lang="en-US" sz="1400" b="0" strike="noStrike" spc="-1" dirty="0" smtClean="0">
                <a:solidFill>
                  <a:srgbClr val="607896"/>
                </a:solidFill>
                <a:ea typeface="Roboto Condensed"/>
              </a:rPr>
              <a:t>Democratic </a:t>
            </a:r>
            <a:r>
              <a:rPr lang="en-US" sz="1400" b="0" strike="noStrike" spc="-1" dirty="0">
                <a:solidFill>
                  <a:srgbClr val="607896"/>
                </a:solidFill>
                <a:ea typeface="Roboto Condensed"/>
              </a:rPr>
              <a:t>member </a:t>
            </a:r>
            <a:r>
              <a:rPr lang="en-US" sz="1400" b="0" strike="noStrike" spc="-1" dirty="0" smtClean="0">
                <a:solidFill>
                  <a:srgbClr val="607896"/>
                </a:solidFill>
                <a:ea typeface="Roboto Condensed"/>
              </a:rPr>
              <a:t>control</a:t>
            </a:r>
            <a:endParaRPr lang="en-US" sz="1400" spc="-1" dirty="0"/>
          </a:p>
          <a:p>
            <a:pPr marL="844830" lvl="1" indent="-285750">
              <a:spcBef>
                <a:spcPts val="601"/>
              </a:spcBef>
              <a:buClr>
                <a:srgbClr val="4BB5D9"/>
              </a:buClr>
              <a:buFont typeface="Courier New" panose="02070309020205020404" pitchFamily="49" charset="0"/>
              <a:buChar char="o"/>
            </a:pPr>
            <a:r>
              <a:rPr lang="en-US" sz="1400" b="0" strike="noStrike" spc="-1" dirty="0" smtClean="0">
                <a:solidFill>
                  <a:srgbClr val="607896"/>
                </a:solidFill>
                <a:ea typeface="Roboto Condensed"/>
              </a:rPr>
              <a:t>member </a:t>
            </a:r>
            <a:r>
              <a:rPr lang="en-US" sz="1400" b="0" strike="noStrike" spc="-1" dirty="0">
                <a:solidFill>
                  <a:srgbClr val="607896"/>
                </a:solidFill>
                <a:ea typeface="Roboto Condensed"/>
              </a:rPr>
              <a:t>economic </a:t>
            </a:r>
            <a:r>
              <a:rPr lang="en-US" sz="1400" b="0" strike="noStrike" spc="-1" dirty="0" smtClean="0">
                <a:solidFill>
                  <a:srgbClr val="607896"/>
                </a:solidFill>
                <a:ea typeface="Roboto Condensed"/>
              </a:rPr>
              <a:t>participation</a:t>
            </a:r>
            <a:endParaRPr lang="en-US" sz="1400" spc="-1" dirty="0"/>
          </a:p>
          <a:p>
            <a:pPr marL="844830" lvl="1" indent="-285750">
              <a:spcBef>
                <a:spcPts val="601"/>
              </a:spcBef>
              <a:buClr>
                <a:srgbClr val="4BB5D9"/>
              </a:buClr>
              <a:buFont typeface="Courier New" panose="02070309020205020404" pitchFamily="49" charset="0"/>
              <a:buChar char="o"/>
            </a:pPr>
            <a:r>
              <a:rPr lang="en-US" sz="1400" b="0" strike="noStrike" spc="-1" dirty="0" smtClean="0">
                <a:solidFill>
                  <a:srgbClr val="607896"/>
                </a:solidFill>
                <a:ea typeface="Roboto Condensed"/>
              </a:rPr>
              <a:t>autonomy </a:t>
            </a:r>
            <a:r>
              <a:rPr lang="en-US" sz="1400" b="0" strike="noStrike" spc="-1" dirty="0">
                <a:solidFill>
                  <a:srgbClr val="607896"/>
                </a:solidFill>
                <a:ea typeface="Roboto Condensed"/>
              </a:rPr>
              <a:t>and </a:t>
            </a:r>
            <a:r>
              <a:rPr lang="en-US" sz="1400" b="0" strike="noStrike" spc="-1" dirty="0" smtClean="0">
                <a:solidFill>
                  <a:srgbClr val="607896"/>
                </a:solidFill>
                <a:ea typeface="Roboto Condensed"/>
              </a:rPr>
              <a:t>independence</a:t>
            </a:r>
            <a:endParaRPr lang="en-US" sz="1400" spc="-1" dirty="0"/>
          </a:p>
          <a:p>
            <a:pPr marL="387630" indent="-285750">
              <a:spcBef>
                <a:spcPts val="601"/>
              </a:spcBef>
              <a:buClr>
                <a:srgbClr val="4BB5D9"/>
              </a:buClr>
              <a:buFont typeface="Wingdings" panose="05000000000000000000" pitchFamily="2" charset="2"/>
              <a:buChar char="Ø"/>
            </a:pPr>
            <a:r>
              <a:rPr lang="en-US" sz="1600" b="0" strike="noStrike" spc="-1" dirty="0" smtClean="0">
                <a:solidFill>
                  <a:srgbClr val="607896"/>
                </a:solidFill>
                <a:ea typeface="Roboto Condensed"/>
              </a:rPr>
              <a:t>A </a:t>
            </a:r>
            <a:r>
              <a:rPr lang="en-US" sz="1600" b="0" strike="noStrike" spc="-1" dirty="0">
                <a:solidFill>
                  <a:srgbClr val="607896"/>
                </a:solidFill>
                <a:ea typeface="Roboto Condensed"/>
              </a:rPr>
              <a:t>recent global survey suggests that there are as many as 2.6 million cooperatives with one billion memberships and </a:t>
            </a:r>
            <a:r>
              <a:rPr lang="en-US" sz="1600" b="0" strike="noStrike" spc="-1" dirty="0" smtClean="0">
                <a:solidFill>
                  <a:srgbClr val="607896"/>
                </a:solidFill>
                <a:ea typeface="Roboto Condensed"/>
              </a:rPr>
              <a:t>clients</a:t>
            </a:r>
            <a:endParaRPr lang="en-US" sz="1600" b="0" strike="noStrike" spc="-1" dirty="0"/>
          </a:p>
        </p:txBody>
      </p:sp>
    </p:spTree>
    <p:extLst>
      <p:ext uri="{BB962C8B-B14F-4D97-AF65-F5344CB8AC3E}">
        <p14:creationId xmlns:p14="http://schemas.microsoft.com/office/powerpoint/2010/main" val="51938260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1" name="TextShape 1"/>
          <p:cNvSpPr txBox="1"/>
          <p:nvPr/>
        </p:nvSpPr>
        <p:spPr>
          <a:xfrm>
            <a:off x="2039340" y="376665"/>
            <a:ext cx="5755380" cy="68040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COOPERATIVES HIERARCHY</a:t>
            </a:r>
            <a:endParaRPr lang="en-US" sz="3000" b="0" strike="noStrike" spc="-1" dirty="0">
              <a:solidFill>
                <a:srgbClr val="000000"/>
              </a:solidFill>
              <a:latin typeface="Arial"/>
            </a:endParaRPr>
          </a:p>
        </p:txBody>
      </p:sp>
      <p:sp>
        <p:nvSpPr>
          <p:cNvPr id="1842" name="TextShape 2"/>
          <p:cNvSpPr txBox="1"/>
          <p:nvPr/>
        </p:nvSpPr>
        <p:spPr>
          <a:xfrm>
            <a:off x="8556840" y="0"/>
            <a:ext cx="548280" cy="393120"/>
          </a:xfrm>
          <a:prstGeom prst="rect">
            <a:avLst/>
          </a:prstGeom>
          <a:noFill/>
          <a:ln>
            <a:noFill/>
          </a:ln>
        </p:spPr>
        <p:txBody>
          <a:bodyPr tIns="91440" bIns="91440"/>
          <a:lstStyle/>
          <a:p>
            <a:pPr algn="r">
              <a:lnSpc>
                <a:spcPct val="100000"/>
              </a:lnSpc>
            </a:pPr>
            <a:fld id="{B5A16E98-3DCE-4FE8-B55A-535DA2710E38}" type="slidenum">
              <a:rPr lang="en-US" sz="1300" b="0" strike="noStrike" spc="-1">
                <a:solidFill>
                  <a:srgbClr val="4BB5D9"/>
                </a:solidFill>
                <a:latin typeface="Roboto Condensed"/>
                <a:ea typeface="Roboto Condensed"/>
              </a:rPr>
              <a:t>39</a:t>
            </a:fld>
            <a:endParaRPr lang="en-US" sz="1300" b="0" strike="noStrike" spc="-1">
              <a:latin typeface="Times New Roman"/>
            </a:endParaRPr>
          </a:p>
        </p:txBody>
      </p:sp>
      <p:sp>
        <p:nvSpPr>
          <p:cNvPr id="1843" name="CustomShape 3"/>
          <p:cNvSpPr/>
          <p:nvPr/>
        </p:nvSpPr>
        <p:spPr>
          <a:xfrm>
            <a:off x="504000" y="1280805"/>
            <a:ext cx="7290720" cy="2695772"/>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00000"/>
              </a:lnSpc>
              <a:spcBef>
                <a:spcPts val="601"/>
              </a:spcBef>
              <a:buClr>
                <a:srgbClr val="4BB5D9"/>
              </a:buClr>
              <a:buFont typeface="Wingdings" panose="05000000000000000000" pitchFamily="2" charset="2"/>
              <a:buChar char="Ø"/>
            </a:pPr>
            <a:r>
              <a:rPr lang="en-US" sz="1600" b="0" strike="noStrike" spc="-1" dirty="0">
                <a:solidFill>
                  <a:srgbClr val="607896"/>
                </a:solidFill>
                <a:ea typeface="Roboto Condensed"/>
              </a:rPr>
              <a:t>Every worker in a cooperative is also an </a:t>
            </a:r>
            <a:r>
              <a:rPr lang="en-US" sz="1600" b="0" strike="noStrike" spc="-1" dirty="0" smtClean="0">
                <a:solidFill>
                  <a:srgbClr val="607896"/>
                </a:solidFill>
                <a:ea typeface="Roboto Condensed"/>
              </a:rPr>
              <a:t>owner</a:t>
            </a:r>
            <a:endParaRPr lang="en-US" sz="1600" spc="-1" dirty="0"/>
          </a:p>
          <a:p>
            <a:pPr marL="387630" indent="-285750">
              <a:lnSpc>
                <a:spcPct val="100000"/>
              </a:lnSpc>
              <a:spcBef>
                <a:spcPts val="601"/>
              </a:spcBef>
              <a:buClr>
                <a:srgbClr val="4BB5D9"/>
              </a:buClr>
              <a:buFont typeface="Wingdings" panose="05000000000000000000" pitchFamily="2" charset="2"/>
              <a:buChar char="Ø"/>
            </a:pPr>
            <a:r>
              <a:rPr lang="en-US" sz="1600" b="0" strike="noStrike" spc="-1" dirty="0" smtClean="0">
                <a:solidFill>
                  <a:srgbClr val="607896"/>
                </a:solidFill>
                <a:ea typeface="Roboto Condensed"/>
              </a:rPr>
              <a:t>However</a:t>
            </a:r>
            <a:r>
              <a:rPr lang="en-US" sz="1600" b="0" strike="noStrike" spc="-1" dirty="0">
                <a:solidFill>
                  <a:srgbClr val="607896"/>
                </a:solidFill>
                <a:ea typeface="Roboto Condensed"/>
              </a:rPr>
              <a:t>, in some larger cooperatives, there exists a form of </a:t>
            </a:r>
            <a:r>
              <a:rPr lang="en-US" sz="1600" b="0" strike="noStrike" spc="-1" dirty="0" smtClean="0">
                <a:solidFill>
                  <a:srgbClr val="607896"/>
                </a:solidFill>
                <a:ea typeface="Roboto Condensed"/>
              </a:rPr>
              <a:t>hierarchy</a:t>
            </a:r>
            <a:endParaRPr lang="en-US" sz="1600" spc="-1" dirty="0"/>
          </a:p>
          <a:p>
            <a:pPr marL="387630" indent="-285750">
              <a:lnSpc>
                <a:spcPct val="100000"/>
              </a:lnSpc>
              <a:spcBef>
                <a:spcPts val="601"/>
              </a:spcBef>
              <a:buClr>
                <a:srgbClr val="4BB5D9"/>
              </a:buClr>
              <a:buFont typeface="Wingdings" panose="05000000000000000000" pitchFamily="2" charset="2"/>
              <a:buChar char="Ø"/>
            </a:pPr>
            <a:r>
              <a:rPr lang="en-US" sz="1600" b="0" strike="noStrike" spc="-1" dirty="0" smtClean="0">
                <a:solidFill>
                  <a:srgbClr val="607896"/>
                </a:solidFill>
                <a:ea typeface="Roboto Condensed"/>
              </a:rPr>
              <a:t>There </a:t>
            </a:r>
            <a:r>
              <a:rPr lang="en-US" sz="1600" b="0" strike="noStrike" spc="-1" dirty="0">
                <a:solidFill>
                  <a:srgbClr val="607896"/>
                </a:solidFill>
                <a:ea typeface="Roboto Condensed"/>
              </a:rPr>
              <a:t>is a president (elected by the workers), a board of directors (also elected), and so </a:t>
            </a:r>
            <a:r>
              <a:rPr lang="en-US" sz="1600" b="0" strike="noStrike" spc="-1" dirty="0" smtClean="0">
                <a:solidFill>
                  <a:srgbClr val="607896"/>
                </a:solidFill>
                <a:ea typeface="Roboto Condensed"/>
              </a:rPr>
              <a:t>on</a:t>
            </a:r>
            <a:endParaRPr lang="en-US" sz="1600" spc="-1" dirty="0"/>
          </a:p>
          <a:p>
            <a:pPr marL="387630" indent="-285750">
              <a:lnSpc>
                <a:spcPct val="100000"/>
              </a:lnSpc>
              <a:spcBef>
                <a:spcPts val="601"/>
              </a:spcBef>
              <a:buClr>
                <a:srgbClr val="4BB5D9"/>
              </a:buClr>
              <a:buFont typeface="Wingdings" panose="05000000000000000000" pitchFamily="2" charset="2"/>
              <a:buChar char="Ø"/>
            </a:pPr>
            <a:r>
              <a:rPr lang="en-US" sz="1600" b="0" strike="noStrike" spc="-1" dirty="0" smtClean="0">
                <a:solidFill>
                  <a:srgbClr val="607896"/>
                </a:solidFill>
                <a:ea typeface="Roboto Condensed"/>
              </a:rPr>
              <a:t>However</a:t>
            </a:r>
            <a:r>
              <a:rPr lang="en-US" sz="1600" b="0" strike="noStrike" spc="-1" dirty="0">
                <a:solidFill>
                  <a:srgbClr val="607896"/>
                </a:solidFill>
                <a:ea typeface="Roboto Condensed"/>
              </a:rPr>
              <a:t>, all major decisions are still made by votes taken in worker </a:t>
            </a:r>
            <a:r>
              <a:rPr lang="en-US" sz="1600" b="0" strike="noStrike" spc="-1" dirty="0" smtClean="0">
                <a:solidFill>
                  <a:srgbClr val="607896"/>
                </a:solidFill>
                <a:ea typeface="Roboto Condensed"/>
              </a:rPr>
              <a:t>assemblies by </a:t>
            </a:r>
            <a:r>
              <a:rPr lang="en-US" sz="1600" spc="-1" dirty="0">
                <a:solidFill>
                  <a:srgbClr val="607896"/>
                </a:solidFill>
                <a:ea typeface="Roboto Condensed"/>
              </a:rPr>
              <a:t>'</a:t>
            </a:r>
            <a:r>
              <a:rPr lang="en-US" sz="1600" b="1" spc="-1" dirty="0">
                <a:solidFill>
                  <a:srgbClr val="607896"/>
                </a:solidFill>
                <a:ea typeface="Roboto Condensed"/>
              </a:rPr>
              <a:t>one member, one vote</a:t>
            </a:r>
            <a:r>
              <a:rPr lang="en-US" sz="1600" spc="-1" dirty="0">
                <a:solidFill>
                  <a:srgbClr val="607896"/>
                </a:solidFill>
                <a:ea typeface="Roboto Condensed"/>
              </a:rPr>
              <a:t>' </a:t>
            </a:r>
            <a:r>
              <a:rPr lang="en-US" sz="1600" spc="-1" dirty="0" smtClean="0">
                <a:solidFill>
                  <a:srgbClr val="607896"/>
                </a:solidFill>
                <a:ea typeface="Roboto Condensed"/>
              </a:rPr>
              <a:t>rule</a:t>
            </a:r>
            <a:endParaRPr lang="en-US" sz="1600" spc="-1" dirty="0"/>
          </a:p>
          <a:p>
            <a:pPr marL="387630" indent="-285750">
              <a:lnSpc>
                <a:spcPct val="100000"/>
              </a:lnSpc>
              <a:spcBef>
                <a:spcPts val="601"/>
              </a:spcBef>
              <a:buClr>
                <a:srgbClr val="4BB5D9"/>
              </a:buClr>
              <a:buFont typeface="Wingdings" panose="05000000000000000000" pitchFamily="2" charset="2"/>
              <a:buChar char="Ø"/>
            </a:pPr>
            <a:r>
              <a:rPr lang="en-US" sz="1600" b="0" strike="noStrike" spc="-1" dirty="0" smtClean="0">
                <a:solidFill>
                  <a:srgbClr val="607896"/>
                </a:solidFill>
                <a:ea typeface="Roboto Condensed"/>
              </a:rPr>
              <a:t>The </a:t>
            </a:r>
            <a:r>
              <a:rPr lang="en-US" sz="1600" b="0" strike="noStrike" spc="-1" dirty="0">
                <a:solidFill>
                  <a:srgbClr val="607896"/>
                </a:solidFill>
                <a:ea typeface="Roboto Condensed"/>
              </a:rPr>
              <a:t>smaller the cooperative is the less formal its hierarchy will be </a:t>
            </a:r>
            <a:r>
              <a:rPr lang="en-US" sz="1600" spc="-1" dirty="0" smtClean="0">
                <a:solidFill>
                  <a:srgbClr val="607896"/>
                </a:solidFill>
                <a:ea typeface="Roboto Condensed"/>
              </a:rPr>
              <a:t>- </a:t>
            </a:r>
            <a:r>
              <a:rPr lang="en-US" sz="1600" b="0" strike="noStrike" spc="-1" dirty="0" smtClean="0">
                <a:solidFill>
                  <a:srgbClr val="607896"/>
                </a:solidFill>
                <a:ea typeface="Roboto Condensed"/>
              </a:rPr>
              <a:t>if </a:t>
            </a:r>
            <a:r>
              <a:rPr lang="en-US" sz="1600" b="0" strike="noStrike" spc="-1" dirty="0">
                <a:solidFill>
                  <a:srgbClr val="607896"/>
                </a:solidFill>
                <a:ea typeface="Roboto Condensed"/>
              </a:rPr>
              <a:t>it has one at all</a:t>
            </a:r>
            <a:endParaRPr lang="en-US" sz="1600" b="0" strike="noStrike" spc="-1" dirty="0"/>
          </a:p>
        </p:txBody>
      </p:sp>
    </p:spTree>
    <p:extLst>
      <p:ext uri="{BB962C8B-B14F-4D97-AF65-F5344CB8AC3E}">
        <p14:creationId xmlns:p14="http://schemas.microsoft.com/office/powerpoint/2010/main" val="58710788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 name="TextShape 1"/>
          <p:cNvSpPr txBox="1"/>
          <p:nvPr/>
        </p:nvSpPr>
        <p:spPr>
          <a:xfrm>
            <a:off x="8556840" y="0"/>
            <a:ext cx="548280" cy="393120"/>
          </a:xfrm>
          <a:prstGeom prst="rect">
            <a:avLst/>
          </a:prstGeom>
          <a:noFill/>
          <a:ln>
            <a:noFill/>
          </a:ln>
        </p:spPr>
        <p:txBody>
          <a:bodyPr tIns="91440" bIns="91440"/>
          <a:lstStyle/>
          <a:p>
            <a:pPr algn="r">
              <a:lnSpc>
                <a:spcPct val="100000"/>
              </a:lnSpc>
            </a:pPr>
            <a:fld id="{C910BDDE-1CA1-4EB0-8DFB-B1AB00E9E4C1}" type="slidenum">
              <a:rPr lang="en-US" sz="1300" b="0" strike="noStrike" spc="-1">
                <a:solidFill>
                  <a:srgbClr val="4BB5D9"/>
                </a:solidFill>
                <a:latin typeface="Roboto Condensed"/>
                <a:ea typeface="Roboto Condensed"/>
              </a:rPr>
              <a:t>4</a:t>
            </a:fld>
            <a:endParaRPr lang="en-US" sz="1300" b="0" strike="noStrike" spc="-1">
              <a:latin typeface="Times New Roman"/>
            </a:endParaRPr>
          </a:p>
        </p:txBody>
      </p:sp>
      <p:pic>
        <p:nvPicPr>
          <p:cNvPr id="1946" name="Google Shape;229;p21"/>
          <p:cNvPicPr/>
          <p:nvPr/>
        </p:nvPicPr>
        <p:blipFill>
          <a:blip r:embed="rId2"/>
          <a:stretch/>
        </p:blipFill>
        <p:spPr>
          <a:xfrm>
            <a:off x="1165680" y="1047240"/>
            <a:ext cx="6305040" cy="35218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7" name="TextShape 1"/>
          <p:cNvSpPr txBox="1"/>
          <p:nvPr/>
        </p:nvSpPr>
        <p:spPr>
          <a:xfrm>
            <a:off x="2113650" y="393120"/>
            <a:ext cx="4449075" cy="68040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DRIVEN BY VALUES</a:t>
            </a:r>
            <a:endParaRPr lang="en-US" sz="3000" b="0" strike="noStrike" spc="-1" dirty="0">
              <a:solidFill>
                <a:srgbClr val="000000"/>
              </a:solidFill>
              <a:latin typeface="Arial"/>
            </a:endParaRPr>
          </a:p>
        </p:txBody>
      </p:sp>
      <p:sp>
        <p:nvSpPr>
          <p:cNvPr id="1848" name="TextShape 2"/>
          <p:cNvSpPr txBox="1"/>
          <p:nvPr/>
        </p:nvSpPr>
        <p:spPr>
          <a:xfrm>
            <a:off x="8556840" y="0"/>
            <a:ext cx="548280" cy="393120"/>
          </a:xfrm>
          <a:prstGeom prst="rect">
            <a:avLst/>
          </a:prstGeom>
          <a:noFill/>
          <a:ln>
            <a:noFill/>
          </a:ln>
        </p:spPr>
        <p:txBody>
          <a:bodyPr tIns="91440" bIns="91440"/>
          <a:lstStyle/>
          <a:p>
            <a:pPr algn="r">
              <a:lnSpc>
                <a:spcPct val="100000"/>
              </a:lnSpc>
            </a:pPr>
            <a:fld id="{6E08159A-1617-4674-844A-6AD239F7241E}" type="slidenum">
              <a:rPr lang="en-US" sz="1300" b="0" strike="noStrike" spc="-1">
                <a:solidFill>
                  <a:srgbClr val="4BB5D9"/>
                </a:solidFill>
                <a:latin typeface="Roboto Condensed"/>
                <a:ea typeface="Roboto Condensed"/>
              </a:rPr>
              <a:t>40</a:t>
            </a:fld>
            <a:endParaRPr lang="en-US" sz="1300" b="0" strike="noStrike" spc="-1">
              <a:latin typeface="Times New Roman"/>
            </a:endParaRPr>
          </a:p>
        </p:txBody>
      </p:sp>
      <p:sp>
        <p:nvSpPr>
          <p:cNvPr id="1849" name="CustomShape 3"/>
          <p:cNvSpPr/>
          <p:nvPr/>
        </p:nvSpPr>
        <p:spPr>
          <a:xfrm>
            <a:off x="308344" y="1475864"/>
            <a:ext cx="7985051" cy="2000983"/>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400230" indent="-285750">
              <a:lnSpc>
                <a:spcPct val="115000"/>
              </a:lnSpc>
              <a:buClr>
                <a:srgbClr val="4BB5D9"/>
              </a:buClr>
              <a:buFont typeface="Wingdings" panose="05000000000000000000" pitchFamily="2" charset="2"/>
              <a:buChar char="Ø"/>
            </a:pPr>
            <a:r>
              <a:rPr lang="en-US" sz="1600" b="0" strike="noStrike" spc="-1" dirty="0">
                <a:solidFill>
                  <a:srgbClr val="607896"/>
                </a:solidFill>
                <a:ea typeface="Roboto Condensed"/>
              </a:rPr>
              <a:t>Businesses driven by values, and not just </a:t>
            </a:r>
            <a:r>
              <a:rPr lang="en-US" sz="1600" b="0" strike="noStrike" spc="-1" dirty="0" smtClean="0">
                <a:solidFill>
                  <a:srgbClr val="607896"/>
                </a:solidFill>
                <a:ea typeface="Roboto Condensed"/>
              </a:rPr>
              <a:t>profit</a:t>
            </a:r>
            <a:endParaRPr lang="en-US" sz="1600" spc="-1" dirty="0"/>
          </a:p>
          <a:p>
            <a:pPr marL="400230" indent="-285750">
              <a:lnSpc>
                <a:spcPct val="115000"/>
              </a:lnSpc>
              <a:buClr>
                <a:srgbClr val="4BB5D9"/>
              </a:buClr>
              <a:buFont typeface="Wingdings" panose="05000000000000000000" pitchFamily="2" charset="2"/>
              <a:buChar char="Ø"/>
            </a:pPr>
            <a:r>
              <a:rPr lang="en-US" sz="1600" b="0" strike="noStrike" spc="-1" dirty="0" smtClean="0">
                <a:solidFill>
                  <a:srgbClr val="607896"/>
                </a:solidFill>
                <a:ea typeface="Roboto Condensed"/>
              </a:rPr>
              <a:t>Share </a:t>
            </a:r>
            <a:r>
              <a:rPr lang="en-US" sz="1600" b="1" strike="noStrike" spc="-1" dirty="0">
                <a:solidFill>
                  <a:srgbClr val="607896"/>
                </a:solidFill>
                <a:ea typeface="Roboto Condensed"/>
              </a:rPr>
              <a:t>internationally agreed principles</a:t>
            </a:r>
            <a:r>
              <a:rPr lang="en-US" sz="1600" b="0" strike="noStrike" spc="-1" dirty="0">
                <a:solidFill>
                  <a:srgbClr val="607896"/>
                </a:solidFill>
                <a:ea typeface="Roboto Condensed"/>
              </a:rPr>
              <a:t> &amp; act together to build a better </a:t>
            </a:r>
            <a:r>
              <a:rPr lang="en-US" sz="1600" b="0" strike="noStrike" spc="-1" dirty="0" smtClean="0">
                <a:solidFill>
                  <a:srgbClr val="607896"/>
                </a:solidFill>
                <a:ea typeface="Roboto Condensed"/>
              </a:rPr>
              <a:t>world</a:t>
            </a:r>
            <a:endParaRPr lang="en-US" sz="1600" spc="-1" dirty="0"/>
          </a:p>
          <a:p>
            <a:pPr marL="400230" indent="-285750">
              <a:lnSpc>
                <a:spcPct val="115000"/>
              </a:lnSpc>
              <a:buClr>
                <a:srgbClr val="4BB5D9"/>
              </a:buClr>
              <a:buFont typeface="Wingdings" panose="05000000000000000000" pitchFamily="2" charset="2"/>
              <a:buChar char="Ø"/>
            </a:pPr>
            <a:r>
              <a:rPr lang="en-US" sz="1600" b="0" strike="noStrike" spc="-1" dirty="0" smtClean="0">
                <a:solidFill>
                  <a:srgbClr val="607896"/>
                </a:solidFill>
                <a:ea typeface="Roboto Condensed"/>
              </a:rPr>
              <a:t>Putting </a:t>
            </a:r>
            <a:r>
              <a:rPr lang="en-US" sz="1600" b="0" strike="noStrike" spc="-1" dirty="0">
                <a:solidFill>
                  <a:srgbClr val="607896"/>
                </a:solidFill>
                <a:ea typeface="Roboto Condensed"/>
              </a:rPr>
              <a:t>fairness, equality and social justice at the heart of the </a:t>
            </a:r>
            <a:r>
              <a:rPr lang="en-US" sz="1600" b="0" strike="noStrike" spc="-1" dirty="0" smtClean="0">
                <a:solidFill>
                  <a:srgbClr val="607896"/>
                </a:solidFill>
                <a:ea typeface="Roboto Condensed"/>
              </a:rPr>
              <a:t>enterprise</a:t>
            </a:r>
            <a:endParaRPr lang="en-US" sz="1600" spc="-1" dirty="0"/>
          </a:p>
          <a:p>
            <a:pPr marL="400230" indent="-285750">
              <a:lnSpc>
                <a:spcPct val="115000"/>
              </a:lnSpc>
              <a:buClr>
                <a:srgbClr val="4BB5D9"/>
              </a:buClr>
              <a:buFont typeface="Wingdings" panose="05000000000000000000" pitchFamily="2" charset="2"/>
              <a:buChar char="Ø"/>
            </a:pPr>
            <a:r>
              <a:rPr lang="en-US" sz="1600" b="0" strike="noStrike" spc="-1" dirty="0" smtClean="0">
                <a:solidFill>
                  <a:srgbClr val="607896"/>
                </a:solidFill>
                <a:ea typeface="Roboto Condensed"/>
              </a:rPr>
              <a:t>Allowing </a:t>
            </a:r>
            <a:r>
              <a:rPr lang="en-US" sz="1600" b="0" strike="noStrike" spc="-1" dirty="0">
                <a:solidFill>
                  <a:srgbClr val="607896"/>
                </a:solidFill>
                <a:ea typeface="Roboto Condensed"/>
              </a:rPr>
              <a:t>people to work together that generate long-term jobs and </a:t>
            </a:r>
            <a:r>
              <a:rPr lang="en-US" sz="1600" b="0" strike="noStrike" spc="-1" dirty="0" smtClean="0">
                <a:solidFill>
                  <a:srgbClr val="607896"/>
                </a:solidFill>
                <a:ea typeface="Roboto Condensed"/>
              </a:rPr>
              <a:t>prosperity</a:t>
            </a:r>
          </a:p>
          <a:p>
            <a:pPr marL="400230" indent="-285750">
              <a:lnSpc>
                <a:spcPct val="115000"/>
              </a:lnSpc>
              <a:buClr>
                <a:srgbClr val="4BB5D9"/>
              </a:buClr>
              <a:buFont typeface="Wingdings" panose="05000000000000000000" pitchFamily="2" charset="2"/>
              <a:buChar char="Ø"/>
            </a:pPr>
            <a:r>
              <a:rPr lang="en-US" sz="1600" spc="-1" dirty="0">
                <a:solidFill>
                  <a:srgbClr val="607896"/>
                </a:solidFill>
                <a:ea typeface="Roboto Condensed"/>
              </a:rPr>
              <a:t>Members share equal voting </a:t>
            </a:r>
            <a:r>
              <a:rPr lang="en-US" sz="1600" spc="-1" dirty="0" smtClean="0">
                <a:solidFill>
                  <a:srgbClr val="607896"/>
                </a:solidFill>
                <a:ea typeface="Roboto Condensed"/>
              </a:rPr>
              <a:t>rights</a:t>
            </a:r>
            <a:r>
              <a:rPr lang="en-US" sz="1600" spc="-1" dirty="0" smtClean="0"/>
              <a:t> </a:t>
            </a:r>
            <a:r>
              <a:rPr lang="en-US" sz="1600" spc="-1" dirty="0">
                <a:solidFill>
                  <a:srgbClr val="607896"/>
                </a:solidFill>
              </a:rPr>
              <a:t>r</a:t>
            </a:r>
            <a:r>
              <a:rPr lang="en-US" sz="1600" spc="-1" dirty="0" smtClean="0">
                <a:solidFill>
                  <a:srgbClr val="607896"/>
                </a:solidFill>
                <a:ea typeface="Roboto Condensed"/>
              </a:rPr>
              <a:t>egardless </a:t>
            </a:r>
            <a:r>
              <a:rPr lang="en-US" sz="1600" spc="-1" dirty="0">
                <a:solidFill>
                  <a:srgbClr val="607896"/>
                </a:solidFill>
                <a:ea typeface="Roboto Condensed"/>
              </a:rPr>
              <a:t>of the amount of capital they put into the enterprises</a:t>
            </a:r>
            <a:endParaRPr lang="en-US" sz="1600" spc="-1" dirty="0"/>
          </a:p>
          <a:p>
            <a:pPr marL="400230" indent="-285750">
              <a:lnSpc>
                <a:spcPct val="115000"/>
              </a:lnSpc>
              <a:buClr>
                <a:srgbClr val="4BB5D9"/>
              </a:buClr>
              <a:buFont typeface="Wingdings" panose="05000000000000000000" pitchFamily="2" charset="2"/>
              <a:buChar char="Ø"/>
            </a:pPr>
            <a:endParaRPr lang="en-US" sz="1600" b="0" strike="noStrike" spc="-1" dirty="0"/>
          </a:p>
          <a:p>
            <a:pPr>
              <a:lnSpc>
                <a:spcPct val="115000"/>
              </a:lnSpc>
            </a:pPr>
            <a:endParaRPr lang="en-US" sz="1600" b="0" strike="noStrike" spc="-1" dirty="0">
              <a:latin typeface="Arial"/>
            </a:endParaRPr>
          </a:p>
        </p:txBody>
      </p:sp>
    </p:spTree>
    <p:extLst>
      <p:ext uri="{BB962C8B-B14F-4D97-AF65-F5344CB8AC3E}">
        <p14:creationId xmlns:p14="http://schemas.microsoft.com/office/powerpoint/2010/main" val="169850857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7" name="TextShape 1"/>
          <p:cNvSpPr txBox="1"/>
          <p:nvPr/>
        </p:nvSpPr>
        <p:spPr>
          <a:xfrm>
            <a:off x="2232836" y="185643"/>
            <a:ext cx="6475228" cy="968132"/>
          </a:xfrm>
          <a:prstGeom prst="rect">
            <a:avLst/>
          </a:prstGeom>
          <a:noFill/>
          <a:ln>
            <a:noFill/>
          </a:ln>
        </p:spPr>
        <p:txBody>
          <a:bodyPr tIns="91440" bIns="91440" anchor="b"/>
          <a:lstStyle/>
          <a:p>
            <a:pPr>
              <a:lnSpc>
                <a:spcPct val="100000"/>
              </a:lnSpc>
            </a:pPr>
            <a:r>
              <a:rPr lang="en-IN" sz="3000" b="1" spc="-1" dirty="0">
                <a:solidFill>
                  <a:srgbClr val="3796BF"/>
                </a:solidFill>
                <a:latin typeface="Oswald"/>
                <a:ea typeface="Oswald"/>
              </a:rPr>
              <a:t>COOPERATING TOWARDS ALTERNATIVES</a:t>
            </a:r>
            <a:endParaRPr lang="en-US" sz="3000" b="1" spc="-1" dirty="0">
              <a:solidFill>
                <a:srgbClr val="3796BF"/>
              </a:solidFill>
              <a:latin typeface="Oswald"/>
              <a:ea typeface="Oswald"/>
            </a:endParaRPr>
          </a:p>
        </p:txBody>
      </p:sp>
      <p:sp>
        <p:nvSpPr>
          <p:cNvPr id="1848" name="TextShape 2"/>
          <p:cNvSpPr txBox="1"/>
          <p:nvPr/>
        </p:nvSpPr>
        <p:spPr>
          <a:xfrm>
            <a:off x="8556840" y="0"/>
            <a:ext cx="548280" cy="393120"/>
          </a:xfrm>
          <a:prstGeom prst="rect">
            <a:avLst/>
          </a:prstGeom>
          <a:noFill/>
          <a:ln>
            <a:noFill/>
          </a:ln>
        </p:spPr>
        <p:txBody>
          <a:bodyPr tIns="91440" bIns="91440"/>
          <a:lstStyle/>
          <a:p>
            <a:pPr algn="r">
              <a:lnSpc>
                <a:spcPct val="100000"/>
              </a:lnSpc>
            </a:pPr>
            <a:fld id="{6E08159A-1617-4674-844A-6AD239F7241E}" type="slidenum">
              <a:rPr lang="en-US" sz="1300" b="0" strike="noStrike" spc="-1">
                <a:solidFill>
                  <a:srgbClr val="4BB5D9"/>
                </a:solidFill>
                <a:latin typeface="Roboto Condensed"/>
                <a:ea typeface="Roboto Condensed"/>
              </a:rPr>
              <a:t>41</a:t>
            </a:fld>
            <a:endParaRPr lang="en-US" sz="1300" b="0" strike="noStrike" spc="-1">
              <a:latin typeface="Times New Roman"/>
            </a:endParaRPr>
          </a:p>
        </p:txBody>
      </p:sp>
      <p:sp>
        <p:nvSpPr>
          <p:cNvPr id="1849" name="CustomShape 3"/>
          <p:cNvSpPr/>
          <p:nvPr/>
        </p:nvSpPr>
        <p:spPr>
          <a:xfrm>
            <a:off x="308344" y="1475864"/>
            <a:ext cx="7985051" cy="2851587"/>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285750" indent="-285750">
              <a:buClr>
                <a:srgbClr val="00B0F0"/>
              </a:buClr>
              <a:buFont typeface="Wingdings" panose="05000000000000000000" pitchFamily="2" charset="2"/>
              <a:buChar char="Ø"/>
            </a:pPr>
            <a:r>
              <a:rPr lang="en-GB" sz="1600" spc="-1" dirty="0">
                <a:solidFill>
                  <a:srgbClr val="607896"/>
                </a:solidFill>
                <a:ea typeface="Roboto Condensed"/>
              </a:rPr>
              <a:t>Cooperative employment provides other benefits for flexible working, how being </a:t>
            </a:r>
            <a:r>
              <a:rPr lang="en-GB" sz="1600" spc="-1" dirty="0" smtClean="0">
                <a:solidFill>
                  <a:srgbClr val="607896"/>
                </a:solidFill>
                <a:ea typeface="Roboto Condensed"/>
              </a:rPr>
              <a:t>a member </a:t>
            </a:r>
            <a:r>
              <a:rPr lang="en-GB" sz="1600" spc="-1" dirty="0">
                <a:solidFill>
                  <a:srgbClr val="607896"/>
                </a:solidFill>
                <a:ea typeface="Roboto Condensed"/>
              </a:rPr>
              <a:t>of a co-op was a safer choice in terms of social </a:t>
            </a:r>
            <a:r>
              <a:rPr lang="en-GB" sz="1600" spc="-1" dirty="0" smtClean="0">
                <a:solidFill>
                  <a:srgbClr val="607896"/>
                </a:solidFill>
                <a:ea typeface="Roboto Condensed"/>
              </a:rPr>
              <a:t>security benefits </a:t>
            </a:r>
            <a:r>
              <a:rPr lang="en-GB" sz="1600" spc="-1" dirty="0">
                <a:solidFill>
                  <a:srgbClr val="607896"/>
                </a:solidFill>
                <a:ea typeface="Roboto Condensed"/>
              </a:rPr>
              <a:t>than becoming a founder of a limited </a:t>
            </a:r>
            <a:r>
              <a:rPr lang="en-GB" sz="1600" spc="-1" dirty="0" smtClean="0">
                <a:solidFill>
                  <a:srgbClr val="607896"/>
                </a:solidFill>
                <a:ea typeface="Roboto Condensed"/>
              </a:rPr>
              <a:t>company</a:t>
            </a:r>
          </a:p>
          <a:p>
            <a:pPr marL="285750" indent="-285750">
              <a:buClr>
                <a:srgbClr val="00B0F0"/>
              </a:buClr>
              <a:buFont typeface="Wingdings" panose="05000000000000000000" pitchFamily="2" charset="2"/>
              <a:buChar char="Ø"/>
            </a:pPr>
            <a:r>
              <a:rPr lang="en-GB" sz="1600" spc="-1" dirty="0">
                <a:solidFill>
                  <a:srgbClr val="607896"/>
                </a:solidFill>
                <a:ea typeface="Roboto Condensed"/>
              </a:rPr>
              <a:t>co-op members could be classified as part-time entrepreneurs, a classification that would not disqualify them from unemployment benefits in the </a:t>
            </a:r>
            <a:r>
              <a:rPr lang="en-GB" sz="1600" spc="-1" dirty="0" smtClean="0">
                <a:solidFill>
                  <a:srgbClr val="607896"/>
                </a:solidFill>
                <a:ea typeface="Roboto Condensed"/>
              </a:rPr>
              <a:t>country</a:t>
            </a:r>
          </a:p>
          <a:p>
            <a:pPr marL="285750" indent="-285750">
              <a:buClr>
                <a:srgbClr val="00B0F0"/>
              </a:buClr>
              <a:buFont typeface="Wingdings" panose="05000000000000000000" pitchFamily="2" charset="2"/>
              <a:buChar char="Ø"/>
            </a:pPr>
            <a:r>
              <a:rPr lang="en-GB" sz="1600" spc="-1" dirty="0" smtClean="0">
                <a:solidFill>
                  <a:srgbClr val="607896"/>
                </a:solidFill>
                <a:ea typeface="Roboto Condensed"/>
              </a:rPr>
              <a:t>Each </a:t>
            </a:r>
            <a:r>
              <a:rPr lang="en-GB" sz="1600" spc="-1" dirty="0">
                <a:solidFill>
                  <a:srgbClr val="607896"/>
                </a:solidFill>
                <a:ea typeface="Roboto Condensed"/>
              </a:rPr>
              <a:t>co-op is an experiment, </a:t>
            </a:r>
            <a:r>
              <a:rPr lang="en-GB" sz="1600" spc="-1" dirty="0" smtClean="0">
                <a:solidFill>
                  <a:srgbClr val="607896"/>
                </a:solidFill>
                <a:ea typeface="Roboto Condensed"/>
              </a:rPr>
              <a:t>that connects </a:t>
            </a:r>
            <a:r>
              <a:rPr lang="en-GB" sz="1600" spc="-1" dirty="0">
                <a:solidFill>
                  <a:srgbClr val="607896"/>
                </a:solidFill>
                <a:ea typeface="Roboto Condensed"/>
              </a:rPr>
              <a:t>to the broader experiment of the cooperative movement, and highlights the </a:t>
            </a:r>
            <a:r>
              <a:rPr lang="en-GB" sz="1600" spc="-1" dirty="0" smtClean="0">
                <a:solidFill>
                  <a:srgbClr val="607896"/>
                </a:solidFill>
                <a:ea typeface="Roboto Condensed"/>
              </a:rPr>
              <a:t>inevitable highs </a:t>
            </a:r>
            <a:r>
              <a:rPr lang="en-GB" sz="1600" spc="-1" dirty="0">
                <a:solidFill>
                  <a:srgbClr val="607896"/>
                </a:solidFill>
                <a:ea typeface="Roboto Condensed"/>
              </a:rPr>
              <a:t>and lows of cooperative </a:t>
            </a:r>
            <a:r>
              <a:rPr lang="en-GB" sz="1600" spc="-1" dirty="0" smtClean="0">
                <a:solidFill>
                  <a:srgbClr val="607896"/>
                </a:solidFill>
                <a:ea typeface="Roboto Condensed"/>
              </a:rPr>
              <a:t>organisations</a:t>
            </a:r>
          </a:p>
          <a:p>
            <a:pPr marL="285750" indent="-285750">
              <a:buClr>
                <a:srgbClr val="00B0F0"/>
              </a:buClr>
              <a:buFont typeface="Wingdings" panose="05000000000000000000" pitchFamily="2" charset="2"/>
              <a:buChar char="Ø"/>
            </a:pPr>
            <a:r>
              <a:rPr lang="en-GB" sz="1600" spc="-1" dirty="0">
                <a:solidFill>
                  <a:srgbClr val="607896"/>
                </a:solidFill>
                <a:ea typeface="Roboto Condensed"/>
              </a:rPr>
              <a:t>Supportive networks are especially important for cooperatives since, individually, they may </a:t>
            </a:r>
            <a:r>
              <a:rPr lang="en-GB" sz="1600" spc="-1" dirty="0" smtClean="0">
                <a:solidFill>
                  <a:srgbClr val="607896"/>
                </a:solidFill>
                <a:ea typeface="Roboto Condensed"/>
              </a:rPr>
              <a:t>face particular </a:t>
            </a:r>
            <a:r>
              <a:rPr lang="en-GB" sz="1600" spc="-1" dirty="0">
                <a:solidFill>
                  <a:srgbClr val="607896"/>
                </a:solidFill>
                <a:ea typeface="Roboto Condensed"/>
              </a:rPr>
              <a:t>trouble in securing capital, support, and advice</a:t>
            </a:r>
            <a:endParaRPr lang="en-US" sz="1600" spc="-1" dirty="0">
              <a:solidFill>
                <a:srgbClr val="607896"/>
              </a:solidFill>
              <a:ea typeface="Roboto Condensed"/>
            </a:endParaRPr>
          </a:p>
          <a:p>
            <a:pPr>
              <a:lnSpc>
                <a:spcPct val="115000"/>
              </a:lnSpc>
            </a:pPr>
            <a:endParaRPr lang="en-US" sz="1600" spc="-1" dirty="0">
              <a:solidFill>
                <a:srgbClr val="607896"/>
              </a:solidFill>
              <a:ea typeface="Roboto Condensed"/>
            </a:endParaRPr>
          </a:p>
        </p:txBody>
      </p:sp>
    </p:spTree>
    <p:extLst>
      <p:ext uri="{BB962C8B-B14F-4D97-AF65-F5344CB8AC3E}">
        <p14:creationId xmlns:p14="http://schemas.microsoft.com/office/powerpoint/2010/main" val="263243806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1850" name="TextShape 1"/>
          <p:cNvSpPr txBox="1"/>
          <p:nvPr/>
        </p:nvSpPr>
        <p:spPr>
          <a:xfrm>
            <a:off x="685800" y="2421720"/>
            <a:ext cx="7378200" cy="1159560"/>
          </a:xfrm>
          <a:prstGeom prst="rect">
            <a:avLst/>
          </a:prstGeom>
          <a:noFill/>
          <a:ln>
            <a:noFill/>
          </a:ln>
        </p:spPr>
        <p:txBody>
          <a:bodyPr tIns="91440" bIns="91440" anchor="b"/>
          <a:lstStyle/>
          <a:p>
            <a:pPr>
              <a:lnSpc>
                <a:spcPct val="100000"/>
              </a:lnSpc>
            </a:pPr>
            <a:r>
              <a:rPr lang="en-US" sz="7200" spc="-1" dirty="0">
                <a:solidFill>
                  <a:srgbClr val="3796BF"/>
                </a:solidFill>
                <a:latin typeface="Oswald"/>
                <a:ea typeface="Oswald"/>
              </a:rPr>
              <a:t>7</a:t>
            </a:r>
            <a:r>
              <a:rPr lang="en-US" sz="7200" b="0" strike="noStrike" spc="-1" dirty="0" smtClean="0">
                <a:solidFill>
                  <a:srgbClr val="3796BF"/>
                </a:solidFill>
                <a:latin typeface="Oswald"/>
                <a:ea typeface="Oswald"/>
              </a:rPr>
              <a:t>.</a:t>
            </a:r>
            <a:r>
              <a:rPr dirty="0"/>
              <a:t/>
            </a:r>
            <a:br>
              <a:rPr dirty="0"/>
            </a:br>
            <a:r>
              <a:rPr lang="en-US" sz="3600" b="1" strike="noStrike" spc="-1" dirty="0">
                <a:solidFill>
                  <a:srgbClr val="FFFFFF"/>
                </a:solidFill>
                <a:latin typeface="Oswald"/>
                <a:ea typeface="Oswald"/>
              </a:rPr>
              <a:t>COOPERATIVES PRINCIPLES</a:t>
            </a:r>
            <a:endParaRPr lang="en-US" sz="3600" b="0" strike="noStrike" spc="-1" dirty="0">
              <a:solidFill>
                <a:srgbClr val="000000"/>
              </a:solidFill>
              <a:latin typeface="Arial"/>
            </a:endParaRPr>
          </a:p>
        </p:txBody>
      </p:sp>
      <p:sp>
        <p:nvSpPr>
          <p:cNvPr id="1851" name="TextShape 2"/>
          <p:cNvSpPr txBox="1"/>
          <p:nvPr/>
        </p:nvSpPr>
        <p:spPr>
          <a:xfrm>
            <a:off x="8556840" y="0"/>
            <a:ext cx="548280" cy="393120"/>
          </a:xfrm>
          <a:prstGeom prst="rect">
            <a:avLst/>
          </a:prstGeom>
          <a:noFill/>
          <a:ln>
            <a:noFill/>
          </a:ln>
        </p:spPr>
        <p:txBody>
          <a:bodyPr tIns="91440" bIns="91440"/>
          <a:lstStyle/>
          <a:p>
            <a:pPr algn="r">
              <a:lnSpc>
                <a:spcPct val="100000"/>
              </a:lnSpc>
            </a:pPr>
            <a:fld id="{75585115-5411-4E1A-9B11-4C0344FBF2E2}" type="slidenum">
              <a:rPr lang="en-US" sz="1300" b="0" strike="noStrike" spc="-1">
                <a:solidFill>
                  <a:srgbClr val="FFFFFF"/>
                </a:solidFill>
                <a:latin typeface="Roboto Condensed"/>
                <a:ea typeface="Roboto Condensed"/>
              </a:rPr>
              <a:t>42</a:t>
            </a:fld>
            <a:endParaRPr lang="en-US" sz="1300" b="0" strike="noStrike" spc="-1">
              <a:latin typeface="Times New Roman"/>
            </a:endParaRPr>
          </a:p>
        </p:txBody>
      </p:sp>
    </p:spTree>
    <p:extLst>
      <p:ext uri="{BB962C8B-B14F-4D97-AF65-F5344CB8AC3E}">
        <p14:creationId xmlns:p14="http://schemas.microsoft.com/office/powerpoint/2010/main" val="42332494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2" name="TextShape 1"/>
          <p:cNvSpPr txBox="1"/>
          <p:nvPr/>
        </p:nvSpPr>
        <p:spPr>
          <a:xfrm>
            <a:off x="2016000" y="338565"/>
            <a:ext cx="5384925" cy="68040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COOPERATIVE PRINCIPLES</a:t>
            </a:r>
            <a:endParaRPr lang="en-US" sz="3000" b="0" strike="noStrike" spc="-1" dirty="0">
              <a:solidFill>
                <a:srgbClr val="000000"/>
              </a:solidFill>
              <a:latin typeface="Arial"/>
            </a:endParaRPr>
          </a:p>
        </p:txBody>
      </p:sp>
      <p:sp>
        <p:nvSpPr>
          <p:cNvPr id="1853" name="TextShape 2"/>
          <p:cNvSpPr txBox="1"/>
          <p:nvPr/>
        </p:nvSpPr>
        <p:spPr>
          <a:xfrm>
            <a:off x="8556840" y="0"/>
            <a:ext cx="548280" cy="393120"/>
          </a:xfrm>
          <a:prstGeom prst="rect">
            <a:avLst/>
          </a:prstGeom>
          <a:noFill/>
          <a:ln>
            <a:noFill/>
          </a:ln>
        </p:spPr>
        <p:txBody>
          <a:bodyPr tIns="91440" bIns="91440"/>
          <a:lstStyle/>
          <a:p>
            <a:pPr algn="r">
              <a:lnSpc>
                <a:spcPct val="100000"/>
              </a:lnSpc>
            </a:pPr>
            <a:fld id="{4DCB6406-500A-41AA-A7A3-5C2F16660E9C}" type="slidenum">
              <a:rPr lang="en-US" sz="1300" b="0" strike="noStrike" spc="-1">
                <a:solidFill>
                  <a:srgbClr val="4BB5D9"/>
                </a:solidFill>
                <a:latin typeface="Roboto Condensed"/>
                <a:ea typeface="Roboto Condensed"/>
              </a:rPr>
              <a:t>43</a:t>
            </a:fld>
            <a:endParaRPr lang="en-US" sz="1300" b="0" strike="noStrike" spc="-1">
              <a:latin typeface="Times New Roman"/>
            </a:endParaRPr>
          </a:p>
        </p:txBody>
      </p:sp>
      <p:sp>
        <p:nvSpPr>
          <p:cNvPr id="1854" name="CustomShape 3"/>
          <p:cNvSpPr/>
          <p:nvPr/>
        </p:nvSpPr>
        <p:spPr>
          <a:xfrm>
            <a:off x="563400" y="1280597"/>
            <a:ext cx="6837525" cy="3578482"/>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400230" indent="-285750">
              <a:lnSpc>
                <a:spcPct val="115000"/>
              </a:lnSpc>
              <a:buClr>
                <a:srgbClr val="4BB5D9"/>
              </a:buClr>
              <a:buFont typeface="Wingdings" panose="05000000000000000000" pitchFamily="2" charset="2"/>
              <a:buChar char="Ø"/>
            </a:pPr>
            <a:r>
              <a:rPr lang="en-US" sz="1600" b="1" strike="noStrike" spc="-1" dirty="0">
                <a:solidFill>
                  <a:srgbClr val="607896"/>
                </a:solidFill>
                <a:ea typeface="Roboto Condensed"/>
              </a:rPr>
              <a:t>Voluntary and Open </a:t>
            </a:r>
            <a:r>
              <a:rPr lang="en-US" sz="1600" b="1" strike="noStrike" spc="-1" dirty="0" smtClean="0">
                <a:solidFill>
                  <a:srgbClr val="607896"/>
                </a:solidFill>
                <a:ea typeface="Roboto Condensed"/>
              </a:rPr>
              <a:t>Membership</a:t>
            </a:r>
            <a:endParaRPr lang="en-US" sz="1600" spc="-1" dirty="0"/>
          </a:p>
          <a:p>
            <a:pPr marL="857430" lvl="1" indent="-285750">
              <a:lnSpc>
                <a:spcPct val="115000"/>
              </a:lnSpc>
              <a:buClr>
                <a:srgbClr val="4BB5D9"/>
              </a:buClr>
              <a:buFont typeface="Courier New" panose="02070309020205020404" pitchFamily="49" charset="0"/>
              <a:buChar char="o"/>
            </a:pPr>
            <a:r>
              <a:rPr lang="en-US" sz="1400" b="0" strike="noStrike" spc="-1" dirty="0" smtClean="0">
                <a:solidFill>
                  <a:srgbClr val="607896"/>
                </a:solidFill>
                <a:ea typeface="Roboto Condensed"/>
              </a:rPr>
              <a:t>Open </a:t>
            </a:r>
            <a:r>
              <a:rPr lang="en-US" sz="1400" b="0" strike="noStrike" spc="-1" dirty="0">
                <a:solidFill>
                  <a:srgbClr val="607896"/>
                </a:solidFill>
                <a:ea typeface="Roboto Condensed"/>
              </a:rPr>
              <a:t>to all persons able to use their </a:t>
            </a:r>
            <a:r>
              <a:rPr lang="en-US" sz="1400" b="0" strike="noStrike" spc="-1" dirty="0" smtClean="0">
                <a:solidFill>
                  <a:srgbClr val="607896"/>
                </a:solidFill>
                <a:ea typeface="Roboto Condensed"/>
              </a:rPr>
              <a:t>services</a:t>
            </a:r>
            <a:endParaRPr lang="en-US" sz="1400" spc="-1" dirty="0"/>
          </a:p>
          <a:p>
            <a:pPr marL="857430" lvl="1" indent="-285750">
              <a:lnSpc>
                <a:spcPct val="115000"/>
              </a:lnSpc>
              <a:buClr>
                <a:srgbClr val="4BB5D9"/>
              </a:buClr>
              <a:buFont typeface="Courier New" panose="02070309020205020404" pitchFamily="49" charset="0"/>
              <a:buChar char="o"/>
            </a:pPr>
            <a:r>
              <a:rPr lang="en-US" sz="1400" b="0" strike="noStrike" spc="-1" dirty="0" smtClean="0">
                <a:solidFill>
                  <a:srgbClr val="607896"/>
                </a:solidFill>
                <a:ea typeface="Roboto Condensed"/>
              </a:rPr>
              <a:t>And </a:t>
            </a:r>
            <a:r>
              <a:rPr lang="en-US" sz="1400" b="0" strike="noStrike" spc="-1" dirty="0">
                <a:solidFill>
                  <a:srgbClr val="607896"/>
                </a:solidFill>
                <a:ea typeface="Roboto Condensed"/>
              </a:rPr>
              <a:t>willing to accept the responsibilities of </a:t>
            </a:r>
            <a:r>
              <a:rPr lang="en-US" sz="1400" b="0" strike="noStrike" spc="-1" dirty="0" smtClean="0">
                <a:solidFill>
                  <a:srgbClr val="607896"/>
                </a:solidFill>
                <a:ea typeface="Roboto Condensed"/>
              </a:rPr>
              <a:t>membership</a:t>
            </a:r>
            <a:endParaRPr lang="en-US" sz="1400" spc="-1" dirty="0"/>
          </a:p>
          <a:p>
            <a:pPr marL="857430" lvl="1" indent="-285750">
              <a:lnSpc>
                <a:spcPct val="115000"/>
              </a:lnSpc>
              <a:buClr>
                <a:srgbClr val="4BB5D9"/>
              </a:buClr>
              <a:buFont typeface="Courier New" panose="02070309020205020404" pitchFamily="49" charset="0"/>
              <a:buChar char="o"/>
            </a:pPr>
            <a:r>
              <a:rPr lang="en-US" sz="1400" b="0" strike="noStrike" spc="-1" dirty="0" smtClean="0">
                <a:solidFill>
                  <a:srgbClr val="607896"/>
                </a:solidFill>
                <a:ea typeface="Roboto Condensed"/>
              </a:rPr>
              <a:t>Without </a:t>
            </a:r>
            <a:r>
              <a:rPr lang="en-US" sz="1400" b="0" strike="noStrike" spc="-1" dirty="0">
                <a:solidFill>
                  <a:srgbClr val="607896"/>
                </a:solidFill>
                <a:ea typeface="Roboto Condensed"/>
              </a:rPr>
              <a:t>gender, social, racial, political or religious </a:t>
            </a:r>
            <a:r>
              <a:rPr lang="en-US" sz="1400" b="0" strike="noStrike" spc="-1" dirty="0" smtClean="0">
                <a:solidFill>
                  <a:srgbClr val="607896"/>
                </a:solidFill>
                <a:ea typeface="Roboto Condensed"/>
              </a:rPr>
              <a:t>discrimination</a:t>
            </a:r>
            <a:endParaRPr lang="en-US" sz="1400" spc="-1" dirty="0"/>
          </a:p>
          <a:p>
            <a:pPr marL="400230" indent="-285750">
              <a:lnSpc>
                <a:spcPct val="115000"/>
              </a:lnSpc>
              <a:buClr>
                <a:srgbClr val="4BB5D9"/>
              </a:buClr>
              <a:buFont typeface="Wingdings" panose="05000000000000000000" pitchFamily="2" charset="2"/>
              <a:buChar char="Ø"/>
            </a:pPr>
            <a:r>
              <a:rPr lang="en-US" sz="1600" b="1" strike="noStrike" spc="-1" dirty="0" smtClean="0">
                <a:solidFill>
                  <a:srgbClr val="607896"/>
                </a:solidFill>
                <a:ea typeface="Roboto Condensed"/>
              </a:rPr>
              <a:t>Democratic </a:t>
            </a:r>
            <a:r>
              <a:rPr lang="en-US" sz="1600" b="1" strike="noStrike" spc="-1" dirty="0">
                <a:solidFill>
                  <a:srgbClr val="607896"/>
                </a:solidFill>
                <a:ea typeface="Roboto Condensed"/>
              </a:rPr>
              <a:t>Member </a:t>
            </a:r>
            <a:r>
              <a:rPr lang="en-US" sz="1600" b="1" strike="noStrike" spc="-1" dirty="0" smtClean="0">
                <a:solidFill>
                  <a:srgbClr val="607896"/>
                </a:solidFill>
                <a:ea typeface="Roboto Condensed"/>
              </a:rPr>
              <a:t>Control</a:t>
            </a:r>
            <a:endParaRPr lang="en-US" sz="1600" spc="-1" dirty="0"/>
          </a:p>
          <a:p>
            <a:pPr marL="857430" lvl="1" indent="-285750">
              <a:lnSpc>
                <a:spcPct val="115000"/>
              </a:lnSpc>
              <a:buClr>
                <a:srgbClr val="4BB5D9"/>
              </a:buClr>
              <a:buFont typeface="Courier New" panose="02070309020205020404" pitchFamily="49" charset="0"/>
              <a:buChar char="o"/>
            </a:pPr>
            <a:r>
              <a:rPr lang="en-US" sz="1400" b="0" strike="noStrike" spc="-1" dirty="0" smtClean="0">
                <a:solidFill>
                  <a:srgbClr val="607896"/>
                </a:solidFill>
                <a:ea typeface="Roboto Condensed"/>
              </a:rPr>
              <a:t>Democratic </a:t>
            </a:r>
            <a:r>
              <a:rPr lang="en-US" sz="1400" b="0" strike="noStrike" spc="-1" dirty="0">
                <a:solidFill>
                  <a:srgbClr val="607896"/>
                </a:solidFill>
                <a:ea typeface="Roboto Condensed"/>
              </a:rPr>
              <a:t>organizations controlled by their </a:t>
            </a:r>
            <a:r>
              <a:rPr lang="en-US" sz="1400" b="0" strike="noStrike" spc="-1" dirty="0" smtClean="0">
                <a:solidFill>
                  <a:srgbClr val="607896"/>
                </a:solidFill>
                <a:ea typeface="Roboto Condensed"/>
              </a:rPr>
              <a:t>members</a:t>
            </a:r>
            <a:endParaRPr lang="en-US" sz="1400" spc="-1" dirty="0"/>
          </a:p>
          <a:p>
            <a:pPr marL="857430" lvl="1" indent="-285750">
              <a:lnSpc>
                <a:spcPct val="115000"/>
              </a:lnSpc>
              <a:buClr>
                <a:srgbClr val="4BB5D9"/>
              </a:buClr>
              <a:buFont typeface="Courier New" panose="02070309020205020404" pitchFamily="49" charset="0"/>
              <a:buChar char="o"/>
            </a:pPr>
            <a:r>
              <a:rPr lang="en-US" sz="1400" b="0" strike="noStrike" spc="-1" dirty="0" smtClean="0">
                <a:solidFill>
                  <a:srgbClr val="607896"/>
                </a:solidFill>
                <a:ea typeface="Roboto Condensed"/>
              </a:rPr>
              <a:t>Participate </a:t>
            </a:r>
            <a:r>
              <a:rPr lang="en-US" sz="1400" b="0" strike="noStrike" spc="-1" dirty="0">
                <a:solidFill>
                  <a:srgbClr val="607896"/>
                </a:solidFill>
                <a:ea typeface="Roboto Condensed"/>
              </a:rPr>
              <a:t>in setting their policies and making </a:t>
            </a:r>
            <a:r>
              <a:rPr lang="en-US" sz="1400" b="0" strike="noStrike" spc="-1" dirty="0" smtClean="0">
                <a:solidFill>
                  <a:srgbClr val="607896"/>
                </a:solidFill>
                <a:ea typeface="Roboto Condensed"/>
              </a:rPr>
              <a:t>decisions</a:t>
            </a:r>
            <a:endParaRPr lang="en-US" sz="1400" spc="-1" dirty="0"/>
          </a:p>
          <a:p>
            <a:pPr marL="400230" indent="-285750">
              <a:lnSpc>
                <a:spcPct val="115000"/>
              </a:lnSpc>
              <a:buClr>
                <a:srgbClr val="4BB5D9"/>
              </a:buClr>
              <a:buFont typeface="Wingdings" panose="05000000000000000000" pitchFamily="2" charset="2"/>
              <a:buChar char="Ø"/>
            </a:pPr>
            <a:r>
              <a:rPr lang="en-US" sz="1600" b="1" spc="-1" dirty="0" smtClean="0">
                <a:solidFill>
                  <a:srgbClr val="607896"/>
                </a:solidFill>
                <a:ea typeface="Roboto Condensed"/>
              </a:rPr>
              <a:t>Member </a:t>
            </a:r>
            <a:r>
              <a:rPr lang="en-US" sz="1600" b="1" spc="-1" dirty="0">
                <a:solidFill>
                  <a:srgbClr val="607896"/>
                </a:solidFill>
                <a:ea typeface="Roboto Condensed"/>
              </a:rPr>
              <a:t>Economic Participation</a:t>
            </a:r>
            <a:endParaRPr lang="en-US" sz="1600" spc="-1" dirty="0"/>
          </a:p>
          <a:p>
            <a:pPr marL="857430" lvl="1" indent="-285750">
              <a:lnSpc>
                <a:spcPct val="115000"/>
              </a:lnSpc>
              <a:buClr>
                <a:srgbClr val="4BB5D9"/>
              </a:buClr>
              <a:buFont typeface="Courier New" panose="02070309020205020404" pitchFamily="49" charset="0"/>
              <a:buChar char="o"/>
            </a:pPr>
            <a:r>
              <a:rPr lang="en-US" sz="1400" spc="-1" dirty="0">
                <a:solidFill>
                  <a:srgbClr val="607896"/>
                </a:solidFill>
                <a:ea typeface="Roboto Condensed"/>
              </a:rPr>
              <a:t>Members contribute equitably to the capital of their cooperative</a:t>
            </a:r>
          </a:p>
          <a:p>
            <a:pPr marL="857430" lvl="1" indent="-285750">
              <a:lnSpc>
                <a:spcPct val="115000"/>
              </a:lnSpc>
              <a:buClr>
                <a:srgbClr val="4BB5D9"/>
              </a:buClr>
              <a:buFont typeface="Courier New" panose="02070309020205020404" pitchFamily="49" charset="0"/>
              <a:buChar char="o"/>
            </a:pPr>
            <a:r>
              <a:rPr lang="en-US" sz="1400" spc="-1" dirty="0">
                <a:solidFill>
                  <a:srgbClr val="607896"/>
                </a:solidFill>
                <a:ea typeface="Roboto Condensed"/>
              </a:rPr>
              <a:t>Members usually receive limited compensation</a:t>
            </a:r>
            <a:endParaRPr lang="en-US" sz="1400" b="1" spc="-1" dirty="0">
              <a:solidFill>
                <a:srgbClr val="607896"/>
              </a:solidFill>
              <a:ea typeface="Roboto Condensed"/>
            </a:endParaRPr>
          </a:p>
          <a:p>
            <a:pPr marL="857430" lvl="1" indent="-285750">
              <a:lnSpc>
                <a:spcPct val="115000"/>
              </a:lnSpc>
              <a:buClr>
                <a:srgbClr val="4BB5D9"/>
              </a:buClr>
              <a:buFont typeface="Courier New" panose="02070309020205020404" pitchFamily="49" charset="0"/>
              <a:buChar char="o"/>
            </a:pPr>
            <a:endParaRPr lang="en-US" sz="1400" spc="-1" dirty="0">
              <a:solidFill>
                <a:srgbClr val="607896"/>
              </a:solidFill>
              <a:ea typeface="Roboto Condensed"/>
            </a:endParaRPr>
          </a:p>
        </p:txBody>
      </p:sp>
    </p:spTree>
    <p:extLst>
      <p:ext uri="{BB962C8B-B14F-4D97-AF65-F5344CB8AC3E}">
        <p14:creationId xmlns:p14="http://schemas.microsoft.com/office/powerpoint/2010/main" val="320286679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5" name="TextShape 1"/>
          <p:cNvSpPr txBox="1"/>
          <p:nvPr/>
        </p:nvSpPr>
        <p:spPr>
          <a:xfrm>
            <a:off x="1988249" y="307560"/>
            <a:ext cx="6422325" cy="68040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COOPERATIVE PRINCIPLES </a:t>
            </a:r>
            <a:r>
              <a:rPr lang="en-US" sz="3000" b="1" strike="noStrike" spc="-1" dirty="0" err="1">
                <a:solidFill>
                  <a:srgbClr val="3796BF"/>
                </a:solidFill>
                <a:latin typeface="Oswald"/>
                <a:ea typeface="Oswald"/>
              </a:rPr>
              <a:t>Cntd</a:t>
            </a:r>
            <a:r>
              <a:rPr lang="en-US" sz="3000" b="1" strike="noStrike" spc="-1" dirty="0">
                <a:solidFill>
                  <a:srgbClr val="3796BF"/>
                </a:solidFill>
                <a:latin typeface="Oswald"/>
                <a:ea typeface="Oswald"/>
              </a:rPr>
              <a:t>.</a:t>
            </a:r>
            <a:endParaRPr lang="en-US" sz="3000" b="0" strike="noStrike" spc="-1" dirty="0">
              <a:solidFill>
                <a:srgbClr val="000000"/>
              </a:solidFill>
              <a:latin typeface="Arial"/>
            </a:endParaRPr>
          </a:p>
        </p:txBody>
      </p:sp>
      <p:sp>
        <p:nvSpPr>
          <p:cNvPr id="1856" name="TextShape 2"/>
          <p:cNvSpPr txBox="1"/>
          <p:nvPr/>
        </p:nvSpPr>
        <p:spPr>
          <a:xfrm>
            <a:off x="8556840" y="0"/>
            <a:ext cx="548280" cy="393120"/>
          </a:xfrm>
          <a:prstGeom prst="rect">
            <a:avLst/>
          </a:prstGeom>
          <a:noFill/>
          <a:ln>
            <a:noFill/>
          </a:ln>
        </p:spPr>
        <p:txBody>
          <a:bodyPr tIns="91440" bIns="91440"/>
          <a:lstStyle/>
          <a:p>
            <a:pPr algn="r">
              <a:lnSpc>
                <a:spcPct val="100000"/>
              </a:lnSpc>
            </a:pPr>
            <a:fld id="{15054125-750E-4F4D-A391-30CD473F4C22}" type="slidenum">
              <a:rPr lang="en-US" sz="1300" b="0" strike="noStrike" spc="-1">
                <a:solidFill>
                  <a:srgbClr val="4BB5D9"/>
                </a:solidFill>
                <a:latin typeface="Roboto Condensed"/>
                <a:ea typeface="Roboto Condensed"/>
              </a:rPr>
              <a:t>44</a:t>
            </a:fld>
            <a:endParaRPr lang="en-US" sz="1300" b="0" strike="noStrike" spc="-1">
              <a:latin typeface="Times New Roman"/>
            </a:endParaRPr>
          </a:p>
        </p:txBody>
      </p:sp>
      <p:sp>
        <p:nvSpPr>
          <p:cNvPr id="1857" name="CustomShape 3"/>
          <p:cNvSpPr/>
          <p:nvPr/>
        </p:nvSpPr>
        <p:spPr>
          <a:xfrm>
            <a:off x="479160" y="1246421"/>
            <a:ext cx="8160840" cy="3602026"/>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400230" indent="-285750">
              <a:lnSpc>
                <a:spcPct val="115000"/>
              </a:lnSpc>
              <a:buClr>
                <a:srgbClr val="4BB5D9"/>
              </a:buClr>
              <a:buFont typeface="Wingdings" panose="05000000000000000000" pitchFamily="2" charset="2"/>
              <a:buChar char="Ø"/>
            </a:pPr>
            <a:r>
              <a:rPr lang="en-US" sz="1600" b="1" strike="noStrike" spc="-1" dirty="0" smtClean="0">
                <a:solidFill>
                  <a:srgbClr val="607896"/>
                </a:solidFill>
                <a:ea typeface="Roboto Condensed"/>
              </a:rPr>
              <a:t>Autonomy </a:t>
            </a:r>
            <a:r>
              <a:rPr lang="en-US" sz="1600" b="1" strike="noStrike" spc="-1" dirty="0">
                <a:solidFill>
                  <a:srgbClr val="607896"/>
                </a:solidFill>
                <a:ea typeface="Roboto Condensed"/>
              </a:rPr>
              <a:t>and </a:t>
            </a:r>
            <a:r>
              <a:rPr lang="en-US" sz="1600" b="1" strike="noStrike" spc="-1" dirty="0" smtClean="0">
                <a:solidFill>
                  <a:srgbClr val="607896"/>
                </a:solidFill>
                <a:ea typeface="Roboto Condensed"/>
              </a:rPr>
              <a:t>Independence</a:t>
            </a:r>
            <a:endParaRPr lang="en-US" sz="1600" spc="-1" dirty="0"/>
          </a:p>
          <a:p>
            <a:pPr marL="857430" lvl="1" indent="-285750">
              <a:lnSpc>
                <a:spcPct val="115000"/>
              </a:lnSpc>
              <a:buClr>
                <a:srgbClr val="4BB5D9"/>
              </a:buClr>
              <a:buFont typeface="Courier New" panose="02070309020205020404" pitchFamily="49" charset="0"/>
              <a:buChar char="o"/>
            </a:pPr>
            <a:r>
              <a:rPr lang="en-US" sz="1400" b="0" strike="noStrike" spc="-1" dirty="0" smtClean="0">
                <a:solidFill>
                  <a:srgbClr val="607896"/>
                </a:solidFill>
                <a:ea typeface="Roboto Condensed"/>
              </a:rPr>
              <a:t>Cooperatives </a:t>
            </a:r>
            <a:r>
              <a:rPr lang="en-US" sz="1400" b="0" strike="noStrike" spc="-1" dirty="0">
                <a:solidFill>
                  <a:srgbClr val="607896"/>
                </a:solidFill>
                <a:ea typeface="Roboto Condensed"/>
              </a:rPr>
              <a:t>are autonomous, self-help </a:t>
            </a:r>
            <a:r>
              <a:rPr lang="en-US" sz="1400" b="0" strike="noStrike" spc="-1" dirty="0" smtClean="0">
                <a:solidFill>
                  <a:srgbClr val="607896"/>
                </a:solidFill>
                <a:ea typeface="Roboto Condensed"/>
              </a:rPr>
              <a:t>organizations</a:t>
            </a:r>
            <a:r>
              <a:rPr lang="en-US" sz="1400" spc="-1" dirty="0"/>
              <a:t> </a:t>
            </a:r>
            <a:r>
              <a:rPr lang="en-US" sz="1400" b="0" strike="noStrike" spc="-1" dirty="0" smtClean="0">
                <a:solidFill>
                  <a:srgbClr val="607896"/>
                </a:solidFill>
                <a:ea typeface="Roboto Condensed"/>
              </a:rPr>
              <a:t>controlled </a:t>
            </a:r>
            <a:r>
              <a:rPr lang="en-US" sz="1400" b="0" strike="noStrike" spc="-1" dirty="0">
                <a:solidFill>
                  <a:srgbClr val="607896"/>
                </a:solidFill>
                <a:ea typeface="Roboto Condensed"/>
              </a:rPr>
              <a:t>by their </a:t>
            </a:r>
            <a:r>
              <a:rPr lang="en-US" sz="1400" b="0" strike="noStrike" spc="-1" dirty="0" smtClean="0">
                <a:solidFill>
                  <a:srgbClr val="607896"/>
                </a:solidFill>
                <a:ea typeface="Roboto Condensed"/>
              </a:rPr>
              <a:t>members</a:t>
            </a:r>
            <a:endParaRPr lang="en-US" sz="1400" spc="-1" dirty="0"/>
          </a:p>
          <a:p>
            <a:pPr marL="857430" lvl="1" indent="-285750">
              <a:lnSpc>
                <a:spcPct val="115000"/>
              </a:lnSpc>
              <a:buClr>
                <a:srgbClr val="4BB5D9"/>
              </a:buClr>
              <a:buFont typeface="Courier New" panose="02070309020205020404" pitchFamily="49" charset="0"/>
              <a:buChar char="o"/>
            </a:pPr>
            <a:r>
              <a:rPr lang="en-US" sz="1400" b="0" strike="noStrike" spc="-1" dirty="0" smtClean="0">
                <a:solidFill>
                  <a:srgbClr val="607896"/>
                </a:solidFill>
                <a:ea typeface="Roboto Condensed"/>
              </a:rPr>
              <a:t>If </a:t>
            </a:r>
            <a:r>
              <a:rPr lang="en-US" sz="1400" b="0" strike="noStrike" spc="-1" dirty="0">
                <a:solidFill>
                  <a:srgbClr val="607896"/>
                </a:solidFill>
                <a:ea typeface="Roboto Condensed"/>
              </a:rPr>
              <a:t>they enter into agreements with other </a:t>
            </a:r>
            <a:r>
              <a:rPr lang="en-US" sz="1400" b="0" strike="noStrike" spc="-1" dirty="0" smtClean="0">
                <a:solidFill>
                  <a:srgbClr val="607896"/>
                </a:solidFill>
                <a:ea typeface="Roboto Condensed"/>
              </a:rPr>
              <a:t>organizations</a:t>
            </a:r>
            <a:endParaRPr lang="en-US" sz="1400" spc="-1" dirty="0"/>
          </a:p>
          <a:p>
            <a:pPr marL="857430" lvl="1" indent="-285750">
              <a:lnSpc>
                <a:spcPct val="115000"/>
              </a:lnSpc>
              <a:buClr>
                <a:srgbClr val="4BB5D9"/>
              </a:buClr>
              <a:buFont typeface="Courier New" panose="02070309020205020404" pitchFamily="49" charset="0"/>
              <a:buChar char="o"/>
            </a:pPr>
            <a:r>
              <a:rPr lang="en-US" sz="1400" b="0" strike="noStrike" spc="-1" dirty="0" smtClean="0">
                <a:solidFill>
                  <a:srgbClr val="607896"/>
                </a:solidFill>
                <a:ea typeface="Roboto Condensed"/>
              </a:rPr>
              <a:t>They </a:t>
            </a:r>
            <a:r>
              <a:rPr lang="en-US" sz="1400" b="0" strike="noStrike" spc="-1" dirty="0">
                <a:solidFill>
                  <a:srgbClr val="607896"/>
                </a:solidFill>
                <a:ea typeface="Roboto Condensed"/>
              </a:rPr>
              <a:t>do so on terms that ensure democratic control by their members </a:t>
            </a:r>
            <a:endParaRPr lang="en-US" sz="1400" b="0" strike="noStrike" spc="-1" dirty="0" smtClean="0">
              <a:solidFill>
                <a:srgbClr val="607896"/>
              </a:solidFill>
              <a:ea typeface="Roboto Condensed"/>
            </a:endParaRPr>
          </a:p>
          <a:p>
            <a:pPr marL="571680" lvl="1">
              <a:lnSpc>
                <a:spcPct val="115000"/>
              </a:lnSpc>
              <a:buClr>
                <a:srgbClr val="4BB5D9"/>
              </a:buClr>
            </a:pPr>
            <a:r>
              <a:rPr lang="en-US" sz="1400" spc="-1" dirty="0">
                <a:solidFill>
                  <a:srgbClr val="607896"/>
                </a:solidFill>
                <a:ea typeface="Roboto Condensed"/>
              </a:rPr>
              <a:t>	</a:t>
            </a:r>
            <a:r>
              <a:rPr lang="en-US" sz="1400" b="0" strike="noStrike" spc="-1" dirty="0" smtClean="0">
                <a:solidFill>
                  <a:srgbClr val="607896"/>
                </a:solidFill>
                <a:ea typeface="Roboto Condensed"/>
              </a:rPr>
              <a:t>and </a:t>
            </a:r>
            <a:r>
              <a:rPr lang="en-US" sz="1400" b="0" strike="noStrike" spc="-1" dirty="0">
                <a:solidFill>
                  <a:srgbClr val="607896"/>
                </a:solidFill>
                <a:ea typeface="Roboto Condensed"/>
              </a:rPr>
              <a:t>maintain their cooperative </a:t>
            </a:r>
            <a:r>
              <a:rPr lang="en-US" sz="1400" b="0" strike="noStrike" spc="-1" dirty="0" smtClean="0">
                <a:solidFill>
                  <a:srgbClr val="607896"/>
                </a:solidFill>
                <a:ea typeface="Roboto Condensed"/>
              </a:rPr>
              <a:t>autonomy</a:t>
            </a:r>
          </a:p>
          <a:p>
            <a:pPr marL="400230" indent="-285750">
              <a:lnSpc>
                <a:spcPct val="115000"/>
              </a:lnSpc>
              <a:buClr>
                <a:srgbClr val="4BB5D9"/>
              </a:buClr>
              <a:buFont typeface="Wingdings" panose="05000000000000000000" pitchFamily="2" charset="2"/>
              <a:buChar char="Ø"/>
            </a:pPr>
            <a:r>
              <a:rPr lang="en-US" sz="1600" b="1" spc="-1" dirty="0">
                <a:solidFill>
                  <a:srgbClr val="607896"/>
                </a:solidFill>
                <a:ea typeface="Roboto Condensed"/>
              </a:rPr>
              <a:t>Education, Training, and Information</a:t>
            </a:r>
            <a:endParaRPr lang="en-US" sz="1600" spc="-1" dirty="0"/>
          </a:p>
          <a:p>
            <a:pPr marL="857430" lvl="1" indent="-285750">
              <a:lnSpc>
                <a:spcPct val="115000"/>
              </a:lnSpc>
              <a:buClr>
                <a:srgbClr val="4BB5D9"/>
              </a:buClr>
              <a:buFont typeface="Courier New" panose="02070309020205020404" pitchFamily="49" charset="0"/>
              <a:buChar char="o"/>
            </a:pPr>
            <a:r>
              <a:rPr lang="en-US" sz="1400" spc="-1" dirty="0">
                <a:solidFill>
                  <a:srgbClr val="607896"/>
                </a:solidFill>
                <a:ea typeface="Roboto Condensed"/>
              </a:rPr>
              <a:t>Cooperatives provide education and training for their members</a:t>
            </a:r>
            <a:endParaRPr lang="en-US" sz="1400" spc="-1" dirty="0"/>
          </a:p>
          <a:p>
            <a:pPr marL="857430" lvl="1" indent="-285750">
              <a:lnSpc>
                <a:spcPct val="115000"/>
              </a:lnSpc>
              <a:buClr>
                <a:srgbClr val="4BB5D9"/>
              </a:buClr>
              <a:buFont typeface="Courier New" panose="02070309020205020404" pitchFamily="49" charset="0"/>
              <a:buChar char="o"/>
            </a:pPr>
            <a:r>
              <a:rPr lang="en-US" sz="1400" spc="-1" dirty="0">
                <a:solidFill>
                  <a:srgbClr val="607896"/>
                </a:solidFill>
                <a:ea typeface="Roboto Condensed"/>
              </a:rPr>
              <a:t>So they can contribute effectively to the development of their co-operatives</a:t>
            </a:r>
            <a:endParaRPr lang="en-US" sz="1400" spc="-1" dirty="0"/>
          </a:p>
          <a:p>
            <a:pPr marL="857430" lvl="1" indent="-285750">
              <a:lnSpc>
                <a:spcPct val="115000"/>
              </a:lnSpc>
              <a:buClr>
                <a:srgbClr val="4BB5D9"/>
              </a:buClr>
              <a:buFont typeface="Courier New" panose="02070309020205020404" pitchFamily="49" charset="0"/>
              <a:buChar char="o"/>
            </a:pPr>
            <a:r>
              <a:rPr lang="en-US" sz="1400" spc="-1" dirty="0">
                <a:solidFill>
                  <a:srgbClr val="607896"/>
                </a:solidFill>
                <a:ea typeface="Roboto Condensed"/>
              </a:rPr>
              <a:t>They inform the general public particularly young people </a:t>
            </a:r>
            <a:endParaRPr lang="en-US" sz="1400" spc="-1" dirty="0"/>
          </a:p>
          <a:p>
            <a:pPr marL="857430" lvl="1" indent="-285750">
              <a:lnSpc>
                <a:spcPct val="115000"/>
              </a:lnSpc>
              <a:buClr>
                <a:srgbClr val="4BB5D9"/>
              </a:buClr>
              <a:buFont typeface="Courier New" panose="02070309020205020404" pitchFamily="49" charset="0"/>
              <a:buChar char="o"/>
            </a:pPr>
            <a:r>
              <a:rPr lang="en-US" sz="1400" spc="-1" dirty="0">
                <a:solidFill>
                  <a:srgbClr val="607896"/>
                </a:solidFill>
                <a:ea typeface="Roboto Condensed"/>
              </a:rPr>
              <a:t>And, opinion leaders about the nature and benefits of co-operation</a:t>
            </a:r>
            <a:endParaRPr lang="en-US" sz="1400" spc="-1" dirty="0"/>
          </a:p>
          <a:p>
            <a:pPr marL="571680" lvl="1">
              <a:lnSpc>
                <a:spcPct val="115000"/>
              </a:lnSpc>
              <a:buClr>
                <a:srgbClr val="4BB5D9"/>
              </a:buClr>
            </a:pPr>
            <a:endParaRPr lang="en-US" sz="1600" b="0" strike="noStrike" spc="-1" dirty="0"/>
          </a:p>
        </p:txBody>
      </p:sp>
    </p:spTree>
    <p:extLst>
      <p:ext uri="{BB962C8B-B14F-4D97-AF65-F5344CB8AC3E}">
        <p14:creationId xmlns:p14="http://schemas.microsoft.com/office/powerpoint/2010/main" val="249656708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1" name="TextShape 1"/>
          <p:cNvSpPr txBox="1"/>
          <p:nvPr/>
        </p:nvSpPr>
        <p:spPr>
          <a:xfrm>
            <a:off x="1978725" y="288510"/>
            <a:ext cx="6460425" cy="68040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COOPERATIVE PRINCIPLES </a:t>
            </a:r>
            <a:r>
              <a:rPr lang="en-US" sz="3000" b="1" strike="noStrike" spc="-1" dirty="0" err="1">
                <a:solidFill>
                  <a:srgbClr val="3796BF"/>
                </a:solidFill>
                <a:latin typeface="Oswald"/>
                <a:ea typeface="Oswald"/>
              </a:rPr>
              <a:t>Cntd</a:t>
            </a:r>
            <a:r>
              <a:rPr lang="en-US" sz="3000" b="1" strike="noStrike" spc="-1" dirty="0">
                <a:solidFill>
                  <a:srgbClr val="3796BF"/>
                </a:solidFill>
                <a:latin typeface="Oswald"/>
                <a:ea typeface="Oswald"/>
              </a:rPr>
              <a:t>.</a:t>
            </a:r>
            <a:endParaRPr lang="en-US" sz="3000" b="0" strike="noStrike" spc="-1" dirty="0">
              <a:solidFill>
                <a:srgbClr val="000000"/>
              </a:solidFill>
              <a:latin typeface="Arial"/>
            </a:endParaRPr>
          </a:p>
        </p:txBody>
      </p:sp>
      <p:sp>
        <p:nvSpPr>
          <p:cNvPr id="1862" name="TextShape 2"/>
          <p:cNvSpPr txBox="1"/>
          <p:nvPr/>
        </p:nvSpPr>
        <p:spPr>
          <a:xfrm>
            <a:off x="8556840" y="0"/>
            <a:ext cx="548280" cy="393120"/>
          </a:xfrm>
          <a:prstGeom prst="rect">
            <a:avLst/>
          </a:prstGeom>
          <a:noFill/>
          <a:ln>
            <a:noFill/>
          </a:ln>
        </p:spPr>
        <p:txBody>
          <a:bodyPr tIns="91440" bIns="91440"/>
          <a:lstStyle/>
          <a:p>
            <a:pPr algn="r">
              <a:lnSpc>
                <a:spcPct val="100000"/>
              </a:lnSpc>
            </a:pPr>
            <a:fld id="{692125C2-773F-4E5E-B291-C9A3C62E1A5D}" type="slidenum">
              <a:rPr lang="en-US" sz="1300" b="0" strike="noStrike" spc="-1">
                <a:solidFill>
                  <a:srgbClr val="4BB5D9"/>
                </a:solidFill>
                <a:latin typeface="Roboto Condensed"/>
                <a:ea typeface="Roboto Condensed"/>
              </a:rPr>
              <a:t>45</a:t>
            </a:fld>
            <a:endParaRPr lang="en-US" sz="1300" b="0" strike="noStrike" spc="-1">
              <a:latin typeface="Times New Roman"/>
            </a:endParaRPr>
          </a:p>
        </p:txBody>
      </p:sp>
      <p:sp>
        <p:nvSpPr>
          <p:cNvPr id="1863" name="CustomShape 3"/>
          <p:cNvSpPr/>
          <p:nvPr/>
        </p:nvSpPr>
        <p:spPr>
          <a:xfrm>
            <a:off x="551160" y="1296000"/>
            <a:ext cx="8160840" cy="2998598"/>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400230" indent="-285750">
              <a:lnSpc>
                <a:spcPct val="115000"/>
              </a:lnSpc>
              <a:buClr>
                <a:srgbClr val="4BB5D9"/>
              </a:buClr>
              <a:buFont typeface="Wingdings" panose="05000000000000000000" pitchFamily="2" charset="2"/>
              <a:buChar char="Ø"/>
            </a:pPr>
            <a:r>
              <a:rPr lang="en-US" sz="1600" b="1" strike="noStrike" spc="-1" dirty="0">
                <a:solidFill>
                  <a:srgbClr val="607896"/>
                </a:solidFill>
                <a:latin typeface="Arial" panose="020B0604020202020204" pitchFamily="34" charset="0"/>
                <a:ea typeface="Roboto Condensed"/>
                <a:cs typeface="Arial" panose="020B0604020202020204" pitchFamily="34" charset="0"/>
              </a:rPr>
              <a:t>Cooperation among </a:t>
            </a:r>
            <a:r>
              <a:rPr lang="en-US" sz="1600" b="1" strike="noStrike" spc="-1" dirty="0" smtClean="0">
                <a:solidFill>
                  <a:srgbClr val="607896"/>
                </a:solidFill>
                <a:latin typeface="Arial" panose="020B0604020202020204" pitchFamily="34" charset="0"/>
                <a:ea typeface="Roboto Condensed"/>
                <a:cs typeface="Arial" panose="020B0604020202020204" pitchFamily="34" charset="0"/>
              </a:rPr>
              <a:t>Cooperatives</a:t>
            </a:r>
            <a:endParaRPr lang="en-US" sz="1600" spc="-1" dirty="0">
              <a:latin typeface="Arial" panose="020B0604020202020204" pitchFamily="34" charset="0"/>
              <a:cs typeface="Arial" panose="020B0604020202020204" pitchFamily="34" charset="0"/>
            </a:endParaRPr>
          </a:p>
          <a:p>
            <a:pPr marL="857430" lvl="1" indent="-285750">
              <a:lnSpc>
                <a:spcPct val="115000"/>
              </a:lnSpc>
              <a:buClr>
                <a:srgbClr val="4BB5D9"/>
              </a:buClr>
              <a:buFont typeface="Courier New" panose="02070309020205020404" pitchFamily="49" charset="0"/>
              <a:buChar char="o"/>
            </a:pPr>
            <a:r>
              <a:rPr lang="en-US" sz="1400" b="0" strike="noStrike" spc="-1" dirty="0" smtClean="0">
                <a:solidFill>
                  <a:srgbClr val="607896"/>
                </a:solidFill>
                <a:latin typeface="Arial" panose="020B0604020202020204" pitchFamily="34" charset="0"/>
                <a:ea typeface="Roboto Condensed"/>
                <a:cs typeface="Arial" panose="020B0604020202020204" pitchFamily="34" charset="0"/>
              </a:rPr>
              <a:t>Cooperatives </a:t>
            </a:r>
            <a:r>
              <a:rPr lang="en-US" sz="1400" b="0" strike="noStrike" spc="-1" dirty="0">
                <a:solidFill>
                  <a:srgbClr val="607896"/>
                </a:solidFill>
                <a:latin typeface="Arial" panose="020B0604020202020204" pitchFamily="34" charset="0"/>
                <a:ea typeface="Roboto Condensed"/>
                <a:cs typeface="Arial" panose="020B0604020202020204" pitchFamily="34" charset="0"/>
              </a:rPr>
              <a:t>serve their members most effectively and strengthen the cooperative </a:t>
            </a:r>
            <a:r>
              <a:rPr lang="en-US" sz="1400" b="0" strike="noStrike" spc="-1" dirty="0" smtClean="0">
                <a:solidFill>
                  <a:srgbClr val="607896"/>
                </a:solidFill>
                <a:latin typeface="Arial" panose="020B0604020202020204" pitchFamily="34" charset="0"/>
                <a:ea typeface="Roboto Condensed"/>
                <a:cs typeface="Arial" panose="020B0604020202020204" pitchFamily="34" charset="0"/>
              </a:rPr>
              <a:t>movement</a:t>
            </a:r>
            <a:endParaRPr lang="en-US" sz="1400" spc="-1" dirty="0">
              <a:latin typeface="Arial" panose="020B0604020202020204" pitchFamily="34" charset="0"/>
              <a:cs typeface="Arial" panose="020B0604020202020204" pitchFamily="34" charset="0"/>
            </a:endParaRPr>
          </a:p>
          <a:p>
            <a:pPr marL="857430" lvl="1" indent="-285750">
              <a:lnSpc>
                <a:spcPct val="115000"/>
              </a:lnSpc>
              <a:buClr>
                <a:srgbClr val="4BB5D9"/>
              </a:buClr>
              <a:buFont typeface="Courier New" panose="02070309020205020404" pitchFamily="49" charset="0"/>
              <a:buChar char="o"/>
            </a:pPr>
            <a:r>
              <a:rPr lang="en-US" sz="1400" b="0" strike="noStrike" spc="-1" dirty="0" smtClean="0">
                <a:solidFill>
                  <a:srgbClr val="607896"/>
                </a:solidFill>
                <a:latin typeface="Arial" panose="020B0604020202020204" pitchFamily="34" charset="0"/>
                <a:ea typeface="Roboto Condensed"/>
                <a:cs typeface="Arial" panose="020B0604020202020204" pitchFamily="34" charset="0"/>
              </a:rPr>
              <a:t>By </a:t>
            </a:r>
            <a:r>
              <a:rPr lang="en-US" sz="1400" b="0" strike="noStrike" spc="-1" dirty="0">
                <a:solidFill>
                  <a:srgbClr val="607896"/>
                </a:solidFill>
                <a:latin typeface="Arial" panose="020B0604020202020204" pitchFamily="34" charset="0"/>
                <a:ea typeface="Roboto Condensed"/>
                <a:cs typeface="Arial" panose="020B0604020202020204" pitchFamily="34" charset="0"/>
              </a:rPr>
              <a:t>working together through local, national, regional and international </a:t>
            </a:r>
            <a:r>
              <a:rPr lang="en-US" sz="1400" b="0" strike="noStrike" spc="-1" dirty="0" smtClean="0">
                <a:solidFill>
                  <a:srgbClr val="607896"/>
                </a:solidFill>
                <a:latin typeface="Arial" panose="020B0604020202020204" pitchFamily="34" charset="0"/>
                <a:ea typeface="Roboto Condensed"/>
                <a:cs typeface="Arial" panose="020B0604020202020204" pitchFamily="34" charset="0"/>
              </a:rPr>
              <a:t>structures</a:t>
            </a:r>
            <a:endParaRPr lang="en-US" sz="1400" spc="-1" dirty="0">
              <a:latin typeface="Arial" panose="020B0604020202020204" pitchFamily="34" charset="0"/>
              <a:cs typeface="Arial" panose="020B0604020202020204" pitchFamily="34" charset="0"/>
            </a:endParaRPr>
          </a:p>
          <a:p>
            <a:pPr marL="400230" indent="-285750">
              <a:lnSpc>
                <a:spcPct val="115000"/>
              </a:lnSpc>
              <a:buClr>
                <a:srgbClr val="4BB5D9"/>
              </a:buClr>
              <a:buFont typeface="Wingdings" panose="05000000000000000000" pitchFamily="2" charset="2"/>
              <a:buChar char="Ø"/>
            </a:pPr>
            <a:r>
              <a:rPr lang="en-US" sz="1600" b="1" strike="noStrike" spc="-1" dirty="0" smtClean="0">
                <a:solidFill>
                  <a:srgbClr val="607896"/>
                </a:solidFill>
                <a:latin typeface="Arial" panose="020B0604020202020204" pitchFamily="34" charset="0"/>
                <a:ea typeface="Roboto Condensed"/>
                <a:cs typeface="Arial" panose="020B0604020202020204" pitchFamily="34" charset="0"/>
              </a:rPr>
              <a:t>Concern </a:t>
            </a:r>
            <a:r>
              <a:rPr lang="en-US" sz="1600" b="1" strike="noStrike" spc="-1" dirty="0">
                <a:solidFill>
                  <a:srgbClr val="607896"/>
                </a:solidFill>
                <a:latin typeface="Arial" panose="020B0604020202020204" pitchFamily="34" charset="0"/>
                <a:ea typeface="Roboto Condensed"/>
                <a:cs typeface="Arial" panose="020B0604020202020204" pitchFamily="34" charset="0"/>
              </a:rPr>
              <a:t>for </a:t>
            </a:r>
            <a:r>
              <a:rPr lang="en-US" sz="1600" b="1" strike="noStrike" spc="-1" dirty="0" smtClean="0">
                <a:solidFill>
                  <a:srgbClr val="607896"/>
                </a:solidFill>
                <a:latin typeface="Arial" panose="020B0604020202020204" pitchFamily="34" charset="0"/>
                <a:ea typeface="Roboto Condensed"/>
                <a:cs typeface="Arial" panose="020B0604020202020204" pitchFamily="34" charset="0"/>
              </a:rPr>
              <a:t>Community</a:t>
            </a:r>
            <a:endParaRPr lang="en-US" sz="1600" spc="-1" dirty="0">
              <a:latin typeface="Arial" panose="020B0604020202020204" pitchFamily="34" charset="0"/>
              <a:cs typeface="Arial" panose="020B0604020202020204" pitchFamily="34" charset="0"/>
            </a:endParaRPr>
          </a:p>
          <a:p>
            <a:pPr marL="857430" lvl="1" indent="-285750">
              <a:lnSpc>
                <a:spcPct val="115000"/>
              </a:lnSpc>
              <a:buClr>
                <a:srgbClr val="4BB5D9"/>
              </a:buClr>
              <a:buFont typeface="Courier New" panose="02070309020205020404" pitchFamily="49" charset="0"/>
              <a:buChar char="o"/>
            </a:pPr>
            <a:r>
              <a:rPr lang="en-US" sz="1400" b="0" strike="noStrike" spc="-1" dirty="0" smtClean="0">
                <a:solidFill>
                  <a:srgbClr val="607896"/>
                </a:solidFill>
                <a:latin typeface="Arial" panose="020B0604020202020204" pitchFamily="34" charset="0"/>
                <a:ea typeface="Roboto Condensed"/>
                <a:cs typeface="Arial" panose="020B0604020202020204" pitchFamily="34" charset="0"/>
              </a:rPr>
              <a:t>Cooperatives </a:t>
            </a:r>
            <a:r>
              <a:rPr lang="en-US" sz="1400" b="0" strike="noStrike" spc="-1" dirty="0">
                <a:solidFill>
                  <a:srgbClr val="607896"/>
                </a:solidFill>
                <a:latin typeface="Arial" panose="020B0604020202020204" pitchFamily="34" charset="0"/>
                <a:ea typeface="Roboto Condensed"/>
                <a:cs typeface="Arial" panose="020B0604020202020204" pitchFamily="34" charset="0"/>
              </a:rPr>
              <a:t>work for the sustainable development </a:t>
            </a:r>
            <a:endParaRPr lang="en-US" sz="1400" spc="-1" dirty="0">
              <a:latin typeface="Arial" panose="020B0604020202020204" pitchFamily="34" charset="0"/>
              <a:cs typeface="Arial" panose="020B0604020202020204" pitchFamily="34" charset="0"/>
            </a:endParaRPr>
          </a:p>
          <a:p>
            <a:pPr marL="857430" lvl="1" indent="-285750">
              <a:lnSpc>
                <a:spcPct val="115000"/>
              </a:lnSpc>
              <a:buClr>
                <a:srgbClr val="4BB5D9"/>
              </a:buClr>
              <a:buFont typeface="Courier New" panose="02070309020205020404" pitchFamily="49" charset="0"/>
              <a:buChar char="o"/>
            </a:pPr>
            <a:r>
              <a:rPr lang="en-US" sz="1400" spc="-1" dirty="0">
                <a:solidFill>
                  <a:srgbClr val="607896"/>
                </a:solidFill>
                <a:latin typeface="Arial" panose="020B0604020202020204" pitchFamily="34" charset="0"/>
                <a:ea typeface="Roboto Condensed"/>
                <a:cs typeface="Arial" panose="020B0604020202020204" pitchFamily="34" charset="0"/>
              </a:rPr>
              <a:t>O</a:t>
            </a:r>
            <a:r>
              <a:rPr lang="en-US" sz="1400" b="0" strike="noStrike" spc="-1" dirty="0" smtClean="0">
                <a:solidFill>
                  <a:srgbClr val="607896"/>
                </a:solidFill>
                <a:latin typeface="Arial" panose="020B0604020202020204" pitchFamily="34" charset="0"/>
                <a:ea typeface="Roboto Condensed"/>
                <a:cs typeface="Arial" panose="020B0604020202020204" pitchFamily="34" charset="0"/>
              </a:rPr>
              <a:t>f </a:t>
            </a:r>
            <a:r>
              <a:rPr lang="en-US" sz="1400" b="0" strike="noStrike" spc="-1" dirty="0">
                <a:solidFill>
                  <a:srgbClr val="607896"/>
                </a:solidFill>
                <a:latin typeface="Arial" panose="020B0604020202020204" pitchFamily="34" charset="0"/>
                <a:ea typeface="Roboto Condensed"/>
                <a:cs typeface="Arial" panose="020B0604020202020204" pitchFamily="34" charset="0"/>
              </a:rPr>
              <a:t>their communities through policies approved by </a:t>
            </a:r>
            <a:r>
              <a:rPr lang="en-US" sz="1400" b="0" strike="noStrike" spc="-1" dirty="0" smtClean="0">
                <a:solidFill>
                  <a:srgbClr val="607896"/>
                </a:solidFill>
                <a:latin typeface="Arial" panose="020B0604020202020204" pitchFamily="34" charset="0"/>
                <a:ea typeface="Roboto Condensed"/>
                <a:cs typeface="Arial" panose="020B0604020202020204" pitchFamily="34" charset="0"/>
              </a:rPr>
              <a:t>their members</a:t>
            </a:r>
            <a:endParaRPr lang="en-US" sz="1400" b="0" strike="noStrike" spc="-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373248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1872" name="TextShape 1"/>
          <p:cNvSpPr txBox="1"/>
          <p:nvPr/>
        </p:nvSpPr>
        <p:spPr>
          <a:xfrm>
            <a:off x="685800" y="2421720"/>
            <a:ext cx="6210000" cy="1159560"/>
          </a:xfrm>
          <a:prstGeom prst="rect">
            <a:avLst/>
          </a:prstGeom>
          <a:noFill/>
          <a:ln>
            <a:noFill/>
          </a:ln>
        </p:spPr>
        <p:txBody>
          <a:bodyPr tIns="91440" bIns="91440" anchor="b"/>
          <a:lstStyle/>
          <a:p>
            <a:pPr>
              <a:lnSpc>
                <a:spcPct val="100000"/>
              </a:lnSpc>
            </a:pPr>
            <a:r>
              <a:rPr lang="en-US" sz="7200" spc="-1" dirty="0">
                <a:solidFill>
                  <a:srgbClr val="3796BF"/>
                </a:solidFill>
                <a:latin typeface="Oswald"/>
                <a:ea typeface="Oswald"/>
              </a:rPr>
              <a:t>8</a:t>
            </a:r>
            <a:r>
              <a:rPr lang="en-US" sz="7200" b="0" strike="noStrike" spc="-1" dirty="0" smtClean="0">
                <a:solidFill>
                  <a:srgbClr val="3796BF"/>
                </a:solidFill>
                <a:latin typeface="Oswald"/>
                <a:ea typeface="Oswald"/>
              </a:rPr>
              <a:t>.</a:t>
            </a:r>
            <a:r>
              <a:rPr dirty="0"/>
              <a:t/>
            </a:r>
            <a:br>
              <a:rPr dirty="0"/>
            </a:br>
            <a:r>
              <a:rPr lang="en-US" sz="3600" b="1" strike="noStrike" spc="-1" dirty="0">
                <a:solidFill>
                  <a:srgbClr val="FFFFFF"/>
                </a:solidFill>
                <a:latin typeface="Oswald"/>
                <a:ea typeface="Oswald"/>
              </a:rPr>
              <a:t>COLLECTIVE V/S    </a:t>
            </a:r>
            <a:r>
              <a:rPr dirty="0"/>
              <a:t/>
            </a:r>
            <a:br>
              <a:rPr dirty="0"/>
            </a:br>
            <a:r>
              <a:rPr lang="en-US" sz="3600" b="1" strike="noStrike" spc="-1" dirty="0">
                <a:solidFill>
                  <a:srgbClr val="FFFFFF"/>
                </a:solidFill>
                <a:latin typeface="Oswald"/>
                <a:ea typeface="Oswald"/>
              </a:rPr>
              <a:t>            COOPERATIVES</a:t>
            </a:r>
            <a:endParaRPr lang="en-US" sz="3600" b="0" strike="noStrike" spc="-1" dirty="0">
              <a:solidFill>
                <a:srgbClr val="000000"/>
              </a:solidFill>
              <a:latin typeface="Arial"/>
            </a:endParaRPr>
          </a:p>
        </p:txBody>
      </p:sp>
      <p:sp>
        <p:nvSpPr>
          <p:cNvPr id="1873" name="TextShape 2"/>
          <p:cNvSpPr txBox="1"/>
          <p:nvPr/>
        </p:nvSpPr>
        <p:spPr>
          <a:xfrm>
            <a:off x="8556840" y="0"/>
            <a:ext cx="548280" cy="393120"/>
          </a:xfrm>
          <a:prstGeom prst="rect">
            <a:avLst/>
          </a:prstGeom>
          <a:noFill/>
          <a:ln>
            <a:noFill/>
          </a:ln>
        </p:spPr>
        <p:txBody>
          <a:bodyPr tIns="91440" bIns="91440"/>
          <a:lstStyle/>
          <a:p>
            <a:pPr algn="r">
              <a:lnSpc>
                <a:spcPct val="100000"/>
              </a:lnSpc>
            </a:pPr>
            <a:fld id="{D4B4161C-50F8-475E-8033-5293D475EAFD}" type="slidenum">
              <a:rPr lang="en-US" sz="1300" b="0" strike="noStrike" spc="-1">
                <a:solidFill>
                  <a:srgbClr val="FFFFFF"/>
                </a:solidFill>
                <a:latin typeface="Roboto Condensed"/>
                <a:ea typeface="Roboto Condensed"/>
              </a:rPr>
              <a:t>46</a:t>
            </a:fld>
            <a:endParaRPr lang="en-US" sz="1300" b="0" strike="noStrike" spc="-1">
              <a:latin typeface="Times New Roman"/>
            </a:endParaRPr>
          </a:p>
        </p:txBody>
      </p:sp>
    </p:spTree>
    <p:extLst>
      <p:ext uri="{BB962C8B-B14F-4D97-AF65-F5344CB8AC3E}">
        <p14:creationId xmlns:p14="http://schemas.microsoft.com/office/powerpoint/2010/main" val="357564822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7" name="TextShape 1"/>
          <p:cNvSpPr txBox="1"/>
          <p:nvPr/>
        </p:nvSpPr>
        <p:spPr>
          <a:xfrm>
            <a:off x="1999350" y="393120"/>
            <a:ext cx="6557490" cy="680400"/>
          </a:xfrm>
          <a:prstGeom prst="rect">
            <a:avLst/>
          </a:prstGeom>
          <a:noFill/>
          <a:ln>
            <a:noFill/>
          </a:ln>
        </p:spPr>
        <p:txBody>
          <a:bodyPr tIns="91440" bIns="91440" anchor="b"/>
          <a:lstStyle/>
          <a:p>
            <a:pPr>
              <a:lnSpc>
                <a:spcPct val="100000"/>
              </a:lnSpc>
            </a:pPr>
            <a:r>
              <a:rPr lang="en-US" sz="3000" b="1" strike="noStrike" spc="-1" dirty="0" smtClean="0">
                <a:solidFill>
                  <a:srgbClr val="3796BF"/>
                </a:solidFill>
                <a:latin typeface="Oswald"/>
                <a:ea typeface="Oswald"/>
              </a:rPr>
              <a:t>COLLECTIVE V/S CO-OPS</a:t>
            </a:r>
            <a:endParaRPr lang="en-US" sz="3000" b="0" strike="noStrike" spc="-1" dirty="0">
              <a:solidFill>
                <a:srgbClr val="000000"/>
              </a:solidFill>
              <a:latin typeface="Arial"/>
            </a:endParaRPr>
          </a:p>
        </p:txBody>
      </p:sp>
      <p:sp>
        <p:nvSpPr>
          <p:cNvPr id="1878" name="TextShape 2"/>
          <p:cNvSpPr txBox="1"/>
          <p:nvPr/>
        </p:nvSpPr>
        <p:spPr>
          <a:xfrm>
            <a:off x="8556840" y="0"/>
            <a:ext cx="548280" cy="393120"/>
          </a:xfrm>
          <a:prstGeom prst="rect">
            <a:avLst/>
          </a:prstGeom>
          <a:noFill/>
          <a:ln>
            <a:noFill/>
          </a:ln>
        </p:spPr>
        <p:txBody>
          <a:bodyPr tIns="91440" bIns="91440"/>
          <a:lstStyle/>
          <a:p>
            <a:pPr algn="r">
              <a:lnSpc>
                <a:spcPct val="100000"/>
              </a:lnSpc>
            </a:pPr>
            <a:fld id="{769E0BE9-442C-4090-BA0E-06A6705E0F53}" type="slidenum">
              <a:rPr lang="en-US" sz="1300" b="0" strike="noStrike" spc="-1">
                <a:solidFill>
                  <a:srgbClr val="4BB5D9"/>
                </a:solidFill>
                <a:latin typeface="Roboto Condensed"/>
                <a:ea typeface="Roboto Condensed"/>
              </a:rPr>
              <a:t>47</a:t>
            </a:fld>
            <a:endParaRPr lang="en-US" sz="1300" b="0" strike="noStrike" spc="-1">
              <a:latin typeface="Times New Roman"/>
            </a:endParaRPr>
          </a:p>
        </p:txBody>
      </p:sp>
      <p:sp>
        <p:nvSpPr>
          <p:cNvPr id="1879" name="CustomShape 3"/>
          <p:cNvSpPr/>
          <p:nvPr/>
        </p:nvSpPr>
        <p:spPr>
          <a:xfrm>
            <a:off x="480524" y="1263994"/>
            <a:ext cx="8160840" cy="3244211"/>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400230" indent="-285750">
              <a:lnSpc>
                <a:spcPct val="115000"/>
              </a:lnSpc>
              <a:buClr>
                <a:srgbClr val="4BB5D9"/>
              </a:buClr>
              <a:buFont typeface="Wingdings" panose="05000000000000000000" pitchFamily="2" charset="2"/>
              <a:buChar char="Ø"/>
            </a:pPr>
            <a:r>
              <a:rPr lang="en-US" sz="1600" b="1" spc="-1" dirty="0" smtClean="0">
                <a:solidFill>
                  <a:srgbClr val="3796BF"/>
                </a:solidFill>
                <a:latin typeface="Oswald"/>
                <a:ea typeface="Oswald"/>
              </a:rPr>
              <a:t>Decision Making</a:t>
            </a:r>
          </a:p>
          <a:p>
            <a:pPr marL="857430" lvl="1" indent="-285750">
              <a:lnSpc>
                <a:spcPct val="115000"/>
              </a:lnSpc>
              <a:buClr>
                <a:srgbClr val="4BB5D9"/>
              </a:buClr>
              <a:buFont typeface="Courier New" panose="02070309020205020404" pitchFamily="49" charset="0"/>
              <a:buChar char="o"/>
            </a:pPr>
            <a:r>
              <a:rPr lang="en-US" sz="1400" spc="-1" dirty="0">
                <a:solidFill>
                  <a:srgbClr val="607896"/>
                </a:solidFill>
                <a:ea typeface="Roboto Condensed"/>
              </a:rPr>
              <a:t>Most cooperatives require simple-majority to pass a vote. That is, only over 50% of</a:t>
            </a:r>
          </a:p>
          <a:p>
            <a:pPr marL="571680" lvl="1">
              <a:lnSpc>
                <a:spcPct val="115000"/>
              </a:lnSpc>
              <a:buClr>
                <a:srgbClr val="4BB5D9"/>
              </a:buClr>
            </a:pPr>
            <a:r>
              <a:rPr lang="en-US" sz="1400" spc="-1" dirty="0">
                <a:solidFill>
                  <a:srgbClr val="607896"/>
                </a:solidFill>
                <a:ea typeface="Roboto Condensed"/>
              </a:rPr>
              <a:t>	workers have to approve a motion for it to be passed</a:t>
            </a:r>
            <a:endParaRPr lang="en-US" sz="1400" spc="-1" dirty="0"/>
          </a:p>
          <a:p>
            <a:pPr marL="857430" lvl="1" indent="-285750">
              <a:lnSpc>
                <a:spcPct val="115000"/>
              </a:lnSpc>
              <a:buClr>
                <a:srgbClr val="4BB5D9"/>
              </a:buClr>
              <a:buFont typeface="Courier New" panose="02070309020205020404" pitchFamily="49" charset="0"/>
              <a:buChar char="o"/>
            </a:pPr>
            <a:r>
              <a:rPr lang="en-US" sz="1400" spc="-1" dirty="0">
                <a:solidFill>
                  <a:srgbClr val="607896"/>
                </a:solidFill>
                <a:ea typeface="Roboto Condensed"/>
              </a:rPr>
              <a:t>Collectives, however, use a consensus model that every worker must vote </a:t>
            </a:r>
          </a:p>
          <a:p>
            <a:pPr marL="571680" lvl="1">
              <a:lnSpc>
                <a:spcPct val="115000"/>
              </a:lnSpc>
              <a:buClr>
                <a:srgbClr val="4BB5D9"/>
              </a:buClr>
            </a:pPr>
            <a:r>
              <a:rPr lang="en-US" sz="1400" spc="-1" dirty="0">
                <a:solidFill>
                  <a:srgbClr val="607896"/>
                </a:solidFill>
                <a:ea typeface="Roboto Condensed"/>
              </a:rPr>
              <a:t>	“yes” in order to make a </a:t>
            </a:r>
            <a:r>
              <a:rPr lang="en-US" sz="1400" spc="-1" dirty="0" smtClean="0">
                <a:solidFill>
                  <a:srgbClr val="607896"/>
                </a:solidFill>
                <a:ea typeface="Roboto Condensed"/>
              </a:rPr>
              <a:t>decision</a:t>
            </a:r>
            <a:endParaRPr lang="en-US" sz="1600" b="1" spc="-1" dirty="0" smtClean="0">
              <a:solidFill>
                <a:srgbClr val="3796BF"/>
              </a:solidFill>
              <a:latin typeface="Oswald"/>
              <a:ea typeface="Oswald"/>
            </a:endParaRPr>
          </a:p>
          <a:p>
            <a:pPr marL="400230" indent="-285750">
              <a:lnSpc>
                <a:spcPct val="115000"/>
              </a:lnSpc>
              <a:buClr>
                <a:srgbClr val="4BB5D9"/>
              </a:buClr>
              <a:buFont typeface="Wingdings" panose="05000000000000000000" pitchFamily="2" charset="2"/>
              <a:buChar char="Ø"/>
            </a:pPr>
            <a:r>
              <a:rPr lang="en-US" sz="1600" b="1" strike="noStrike" spc="-1" dirty="0" smtClean="0">
                <a:solidFill>
                  <a:srgbClr val="3796BF"/>
                </a:solidFill>
                <a:latin typeface="Oswald"/>
                <a:ea typeface="Roboto Condensed"/>
              </a:rPr>
              <a:t>Hierarchies</a:t>
            </a:r>
            <a:endParaRPr lang="en-US" sz="1600" b="1" strike="noStrike" spc="-1" dirty="0" smtClean="0">
              <a:solidFill>
                <a:srgbClr val="607896"/>
              </a:solidFill>
              <a:ea typeface="Roboto Condensed"/>
            </a:endParaRPr>
          </a:p>
          <a:p>
            <a:pPr marL="857430" lvl="1" indent="-285750">
              <a:lnSpc>
                <a:spcPct val="115000"/>
              </a:lnSpc>
              <a:buClr>
                <a:srgbClr val="4BB5D9"/>
              </a:buClr>
              <a:buFont typeface="Courier New" panose="02070309020205020404" pitchFamily="49" charset="0"/>
              <a:buChar char="o"/>
            </a:pPr>
            <a:r>
              <a:rPr lang="en-US" sz="1400" spc="-1" dirty="0">
                <a:solidFill>
                  <a:srgbClr val="607896"/>
                </a:solidFill>
                <a:latin typeface="Arial" panose="020B0604020202020204" pitchFamily="34" charset="0"/>
                <a:ea typeface="Roboto Condensed"/>
                <a:cs typeface="Arial" panose="020B0604020202020204" pitchFamily="34" charset="0"/>
              </a:rPr>
              <a:t>Both cooperatives and collectives reject the hierarchical structure of typical </a:t>
            </a:r>
            <a:r>
              <a:rPr lang="en-US" sz="1400" spc="-1" dirty="0" smtClean="0">
                <a:solidFill>
                  <a:srgbClr val="607896"/>
                </a:solidFill>
                <a:latin typeface="Arial" panose="020B0604020202020204" pitchFamily="34" charset="0"/>
                <a:ea typeface="Roboto Condensed"/>
                <a:cs typeface="Arial" panose="020B0604020202020204" pitchFamily="34" charset="0"/>
              </a:rPr>
              <a:t>corporations</a:t>
            </a:r>
          </a:p>
          <a:p>
            <a:pPr marL="857430" lvl="1" indent="-285750">
              <a:lnSpc>
                <a:spcPct val="115000"/>
              </a:lnSpc>
              <a:buClr>
                <a:srgbClr val="4BB5D9"/>
              </a:buClr>
              <a:buFont typeface="Courier New" panose="02070309020205020404" pitchFamily="49" charset="0"/>
              <a:buChar char="o"/>
            </a:pPr>
            <a:r>
              <a:rPr lang="en-US" sz="1400" spc="-1" dirty="0">
                <a:solidFill>
                  <a:srgbClr val="607896"/>
                </a:solidFill>
                <a:latin typeface="Arial" panose="020B0604020202020204" pitchFamily="34" charset="0"/>
                <a:ea typeface="Roboto Condensed"/>
                <a:cs typeface="Arial" panose="020B0604020202020204" pitchFamily="34" charset="0"/>
              </a:rPr>
              <a:t>Every worker in a cooperative is also an </a:t>
            </a:r>
            <a:r>
              <a:rPr lang="en-US" sz="1400" spc="-1" dirty="0" smtClean="0">
                <a:solidFill>
                  <a:srgbClr val="607896"/>
                </a:solidFill>
                <a:latin typeface="Arial" panose="020B0604020202020204" pitchFamily="34" charset="0"/>
                <a:ea typeface="Roboto Condensed"/>
                <a:cs typeface="Arial" panose="020B0604020202020204" pitchFamily="34" charset="0"/>
              </a:rPr>
              <a:t>owner</a:t>
            </a:r>
          </a:p>
          <a:p>
            <a:pPr marL="857430" lvl="1" indent="-285750">
              <a:lnSpc>
                <a:spcPct val="115000"/>
              </a:lnSpc>
              <a:buClr>
                <a:srgbClr val="4BB5D9"/>
              </a:buClr>
              <a:buFont typeface="Courier New" panose="02070309020205020404" pitchFamily="49" charset="0"/>
              <a:buChar char="o"/>
            </a:pPr>
            <a:r>
              <a:rPr lang="en-US" sz="1400" spc="-1" dirty="0">
                <a:solidFill>
                  <a:srgbClr val="607896"/>
                </a:solidFill>
                <a:latin typeface="Arial" panose="020B0604020202020204" pitchFamily="34" charset="0"/>
                <a:ea typeface="Roboto Condensed"/>
                <a:cs typeface="Arial" panose="020B0604020202020204" pitchFamily="34" charset="0"/>
              </a:rPr>
              <a:t>In some larger cooperatives, there exists a form of </a:t>
            </a:r>
            <a:r>
              <a:rPr lang="en-US" sz="1400" spc="-1" dirty="0" smtClean="0">
                <a:solidFill>
                  <a:srgbClr val="607896"/>
                </a:solidFill>
                <a:latin typeface="Arial" panose="020B0604020202020204" pitchFamily="34" charset="0"/>
                <a:ea typeface="Roboto Condensed"/>
                <a:cs typeface="Arial" panose="020B0604020202020204" pitchFamily="34" charset="0"/>
              </a:rPr>
              <a:t>hierarchy</a:t>
            </a:r>
          </a:p>
          <a:p>
            <a:pPr marL="857430" lvl="1" indent="-285750">
              <a:lnSpc>
                <a:spcPct val="115000"/>
              </a:lnSpc>
              <a:buClr>
                <a:srgbClr val="4BB5D9"/>
              </a:buClr>
              <a:buFont typeface="Courier New" panose="02070309020205020404" pitchFamily="49" charset="0"/>
              <a:buChar char="o"/>
            </a:pPr>
            <a:r>
              <a:rPr lang="en-US" sz="1400" spc="-1" dirty="0">
                <a:solidFill>
                  <a:srgbClr val="607896"/>
                </a:solidFill>
                <a:latin typeface="Arial" panose="020B0604020202020204" pitchFamily="34" charset="0"/>
                <a:ea typeface="Roboto Condensed"/>
                <a:cs typeface="Arial" panose="020B0604020202020204" pitchFamily="34" charset="0"/>
              </a:rPr>
              <a:t>Collectives tend to strive to abolish any form of </a:t>
            </a:r>
            <a:r>
              <a:rPr lang="en-US" sz="1400" spc="-1" dirty="0" smtClean="0">
                <a:solidFill>
                  <a:srgbClr val="607896"/>
                </a:solidFill>
                <a:latin typeface="Arial" panose="020B0604020202020204" pitchFamily="34" charset="0"/>
                <a:ea typeface="Roboto Condensed"/>
                <a:cs typeface="Arial" panose="020B0604020202020204" pitchFamily="34" charset="0"/>
              </a:rPr>
              <a:t>hierarchy</a:t>
            </a:r>
            <a:endParaRPr lang="en-US" sz="1400" spc="-1" dirty="0" smtClean="0">
              <a:latin typeface="Arial" panose="020B0604020202020204" pitchFamily="34" charset="0"/>
              <a:cs typeface="Arial" panose="020B0604020202020204" pitchFamily="34" charset="0"/>
            </a:endParaRPr>
          </a:p>
          <a:p>
            <a:pPr marL="857430" lvl="1" indent="-285750">
              <a:lnSpc>
                <a:spcPct val="115000"/>
              </a:lnSpc>
              <a:buClr>
                <a:srgbClr val="4BB5D9"/>
              </a:buClr>
              <a:buFont typeface="Courier New" panose="02070309020205020404" pitchFamily="49" charset="0"/>
              <a:buChar char="o"/>
            </a:pPr>
            <a:r>
              <a:rPr lang="en-US" sz="1400" spc="-1" dirty="0">
                <a:solidFill>
                  <a:srgbClr val="607896"/>
                </a:solidFill>
                <a:latin typeface="Arial" panose="020B0604020202020204" pitchFamily="34" charset="0"/>
                <a:ea typeface="Roboto Condensed"/>
                <a:cs typeface="Arial" panose="020B0604020202020204" pitchFamily="34" charset="0"/>
              </a:rPr>
              <a:t>No worker in the collective has any more authority than another worker</a:t>
            </a:r>
            <a:endParaRPr lang="en-US" sz="1400" spc="-1" dirty="0">
              <a:latin typeface="Arial" panose="020B0604020202020204" pitchFamily="34" charset="0"/>
              <a:cs typeface="Arial" panose="020B0604020202020204" pitchFamily="34" charset="0"/>
            </a:endParaRPr>
          </a:p>
          <a:p>
            <a:pPr marL="857430" lvl="1" indent="-285750">
              <a:lnSpc>
                <a:spcPct val="115000"/>
              </a:lnSpc>
              <a:buClr>
                <a:srgbClr val="4BB5D9"/>
              </a:buClr>
              <a:buFont typeface="Courier New" panose="02070309020205020404" pitchFamily="49" charset="0"/>
              <a:buChar char="o"/>
            </a:pPr>
            <a:endParaRPr lang="en-US" sz="1400" spc="-1" dirty="0">
              <a:latin typeface="Arial" panose="020B0604020202020204" pitchFamily="34" charset="0"/>
              <a:cs typeface="Arial" panose="020B0604020202020204" pitchFamily="34" charset="0"/>
            </a:endParaRPr>
          </a:p>
          <a:p>
            <a:pPr marL="857430" lvl="1" indent="-285750">
              <a:lnSpc>
                <a:spcPct val="115000"/>
              </a:lnSpc>
              <a:buClr>
                <a:srgbClr val="4BB5D9"/>
              </a:buClr>
              <a:buFont typeface="Courier New" panose="02070309020205020404" pitchFamily="49" charset="0"/>
              <a:buChar char="o"/>
            </a:pPr>
            <a:endParaRPr lang="en-US" sz="1400" spc="-1" dirty="0">
              <a:solidFill>
                <a:srgbClr val="607896"/>
              </a:solidFill>
              <a:latin typeface="Arial" panose="020B0604020202020204" pitchFamily="34" charset="0"/>
              <a:ea typeface="Roboto Condensed"/>
              <a:cs typeface="Arial" panose="020B0604020202020204" pitchFamily="34" charset="0"/>
            </a:endParaRPr>
          </a:p>
          <a:p>
            <a:pPr marL="857430" lvl="1" indent="-285750">
              <a:lnSpc>
                <a:spcPct val="115000"/>
              </a:lnSpc>
              <a:buClr>
                <a:srgbClr val="4BB5D9"/>
              </a:buClr>
              <a:buFont typeface="Courier New" panose="02070309020205020404" pitchFamily="49" charset="0"/>
              <a:buChar char="o"/>
            </a:pPr>
            <a:endParaRPr lang="en-US" sz="1400" spc="-1" dirty="0" smtClean="0">
              <a:solidFill>
                <a:srgbClr val="607896"/>
              </a:solidFill>
              <a:latin typeface="Arial" panose="020B0604020202020204" pitchFamily="34" charset="0"/>
              <a:ea typeface="Roboto Condensed"/>
              <a:cs typeface="Arial" panose="020B0604020202020204" pitchFamily="34" charset="0"/>
            </a:endParaRPr>
          </a:p>
          <a:p>
            <a:pPr marL="857430" lvl="1" indent="-285750">
              <a:lnSpc>
                <a:spcPct val="115000"/>
              </a:lnSpc>
              <a:buClr>
                <a:srgbClr val="4BB5D9"/>
              </a:buClr>
              <a:buFont typeface="Courier New" panose="02070309020205020404" pitchFamily="49" charset="0"/>
              <a:buChar char="o"/>
            </a:pPr>
            <a:endParaRPr lang="en-US" sz="1400" spc="-1" dirty="0" smtClean="0">
              <a:solidFill>
                <a:srgbClr val="607896"/>
              </a:solidFill>
              <a:ea typeface="Roboto Condensed"/>
            </a:endParaRPr>
          </a:p>
          <a:p>
            <a:pPr marL="571680" lvl="1">
              <a:lnSpc>
                <a:spcPct val="115000"/>
              </a:lnSpc>
              <a:buClr>
                <a:srgbClr val="4BB5D9"/>
              </a:buClr>
            </a:pPr>
            <a:endParaRPr lang="en-US" sz="1400" spc="-1" dirty="0">
              <a:solidFill>
                <a:srgbClr val="607896"/>
              </a:solidFill>
              <a:ea typeface="Roboto Condensed"/>
            </a:endParaRPr>
          </a:p>
          <a:p>
            <a:pPr marL="571680" lvl="1">
              <a:lnSpc>
                <a:spcPct val="115000"/>
              </a:lnSpc>
              <a:buClr>
                <a:srgbClr val="4BB5D9"/>
              </a:buClr>
            </a:pPr>
            <a:endParaRPr lang="en-US" sz="1400" spc="-1" dirty="0" smtClean="0">
              <a:solidFill>
                <a:srgbClr val="607896"/>
              </a:solidFill>
              <a:ea typeface="Roboto Condensed"/>
            </a:endParaRPr>
          </a:p>
          <a:p>
            <a:pPr marL="571680" lvl="1">
              <a:lnSpc>
                <a:spcPct val="115000"/>
              </a:lnSpc>
              <a:buClr>
                <a:srgbClr val="4BB5D9"/>
              </a:buClr>
            </a:pPr>
            <a:endParaRPr lang="en-US" sz="1400" spc="-1" dirty="0">
              <a:solidFill>
                <a:srgbClr val="607896"/>
              </a:solidFill>
              <a:ea typeface="Roboto Condensed"/>
            </a:endParaRPr>
          </a:p>
        </p:txBody>
      </p:sp>
    </p:spTree>
    <p:extLst>
      <p:ext uri="{BB962C8B-B14F-4D97-AF65-F5344CB8AC3E}">
        <p14:creationId xmlns:p14="http://schemas.microsoft.com/office/powerpoint/2010/main" val="69121166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86" name="Picture 1885"/>
          <p:cNvPicPr/>
          <p:nvPr/>
        </p:nvPicPr>
        <p:blipFill>
          <a:blip r:embed="rId2"/>
          <a:stretch/>
        </p:blipFill>
        <p:spPr>
          <a:xfrm>
            <a:off x="5628960" y="-9360"/>
            <a:ext cx="3515040" cy="5153040"/>
          </a:xfrm>
          <a:prstGeom prst="rect">
            <a:avLst/>
          </a:prstGeom>
          <a:ln>
            <a:noFill/>
          </a:ln>
        </p:spPr>
      </p:pic>
      <p:sp>
        <p:nvSpPr>
          <p:cNvPr id="1883" name="TextShape 1"/>
          <p:cNvSpPr txBox="1"/>
          <p:nvPr/>
        </p:nvSpPr>
        <p:spPr>
          <a:xfrm>
            <a:off x="2075325" y="393120"/>
            <a:ext cx="3258675" cy="68040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MANAGEMENT</a:t>
            </a:r>
            <a:endParaRPr lang="en-US" sz="3000" b="0" strike="noStrike" spc="-1" dirty="0">
              <a:solidFill>
                <a:srgbClr val="000000"/>
              </a:solidFill>
              <a:latin typeface="Arial"/>
            </a:endParaRPr>
          </a:p>
        </p:txBody>
      </p:sp>
      <p:sp>
        <p:nvSpPr>
          <p:cNvPr id="1884" name="TextShape 2"/>
          <p:cNvSpPr txBox="1"/>
          <p:nvPr/>
        </p:nvSpPr>
        <p:spPr>
          <a:xfrm>
            <a:off x="8556840" y="0"/>
            <a:ext cx="548280" cy="393120"/>
          </a:xfrm>
          <a:prstGeom prst="rect">
            <a:avLst/>
          </a:prstGeom>
          <a:noFill/>
          <a:ln>
            <a:noFill/>
          </a:ln>
        </p:spPr>
        <p:txBody>
          <a:bodyPr tIns="91440" bIns="91440"/>
          <a:lstStyle/>
          <a:p>
            <a:pPr algn="r">
              <a:lnSpc>
                <a:spcPct val="100000"/>
              </a:lnSpc>
            </a:pPr>
            <a:fld id="{E75A3A7B-92ED-43B5-A327-658CB1F3284F}" type="slidenum">
              <a:rPr lang="en-US" sz="1300" b="0" strike="noStrike" spc="-1">
                <a:solidFill>
                  <a:srgbClr val="4BB5D9"/>
                </a:solidFill>
                <a:latin typeface="Roboto Condensed"/>
                <a:ea typeface="Roboto Condensed"/>
              </a:rPr>
              <a:t>48</a:t>
            </a:fld>
            <a:endParaRPr lang="en-US" sz="1300" b="0" strike="noStrike" spc="-1">
              <a:latin typeface="Times New Roman"/>
            </a:endParaRPr>
          </a:p>
        </p:txBody>
      </p:sp>
      <p:sp>
        <p:nvSpPr>
          <p:cNvPr id="1885" name="CustomShape 3"/>
          <p:cNvSpPr/>
          <p:nvPr/>
        </p:nvSpPr>
        <p:spPr>
          <a:xfrm>
            <a:off x="687105" y="1573033"/>
            <a:ext cx="3723120" cy="2722522"/>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400230" indent="-285750">
              <a:lnSpc>
                <a:spcPct val="115000"/>
              </a:lnSpc>
              <a:buClr>
                <a:srgbClr val="4BB5D9"/>
              </a:buClr>
              <a:buFont typeface="Wingdings" panose="05000000000000000000" pitchFamily="2" charset="2"/>
              <a:buChar char="Ø"/>
            </a:pPr>
            <a:r>
              <a:rPr lang="en-US" sz="1600" b="0" strike="noStrike" spc="-1" dirty="0">
                <a:solidFill>
                  <a:srgbClr val="607896"/>
                </a:solidFill>
                <a:ea typeface="Roboto Condensed"/>
              </a:rPr>
              <a:t>In a conventional company, managers carry out the will and the decisions of the </a:t>
            </a:r>
            <a:r>
              <a:rPr lang="en-US" sz="1600" b="0" strike="noStrike" spc="-1" dirty="0" smtClean="0">
                <a:solidFill>
                  <a:srgbClr val="607896"/>
                </a:solidFill>
                <a:ea typeface="Roboto Condensed"/>
              </a:rPr>
              <a:t>owners</a:t>
            </a:r>
            <a:endParaRPr lang="en-US" sz="1600" spc="-1" dirty="0"/>
          </a:p>
          <a:p>
            <a:pPr marL="400230" indent="-285750">
              <a:lnSpc>
                <a:spcPct val="115000"/>
              </a:lnSpc>
              <a:buClr>
                <a:srgbClr val="4BB5D9"/>
              </a:buClr>
              <a:buFont typeface="Wingdings" panose="05000000000000000000" pitchFamily="2" charset="2"/>
              <a:buChar char="Ø"/>
            </a:pPr>
            <a:r>
              <a:rPr lang="en-US" sz="1400" spc="-1" dirty="0">
                <a:solidFill>
                  <a:srgbClr val="607896"/>
                </a:solidFill>
                <a:ea typeface="Roboto Condensed"/>
              </a:rPr>
              <a:t>Larger cooperatives are more likely to employ managers than collectives because this is often viewed as a form of hierarchy</a:t>
            </a:r>
            <a:endParaRPr lang="en-US" sz="1400" spc="-1" dirty="0"/>
          </a:p>
          <a:p>
            <a:pPr marL="400230" indent="-285750">
              <a:lnSpc>
                <a:spcPct val="115000"/>
              </a:lnSpc>
              <a:buClr>
                <a:srgbClr val="4BB5D9"/>
              </a:buClr>
              <a:buFont typeface="Wingdings" panose="05000000000000000000" pitchFamily="2" charset="2"/>
              <a:buChar char="Ø"/>
            </a:pPr>
            <a:r>
              <a:rPr lang="en-US" sz="1400" spc="-1" dirty="0">
                <a:solidFill>
                  <a:srgbClr val="607896"/>
                </a:solidFill>
                <a:ea typeface="Roboto Condensed"/>
              </a:rPr>
              <a:t>Collectives are much less likely to have </a:t>
            </a:r>
            <a:r>
              <a:rPr lang="en-US" sz="1400" spc="-1" dirty="0" smtClean="0">
                <a:solidFill>
                  <a:srgbClr val="607896"/>
                </a:solidFill>
                <a:ea typeface="Roboto Condensed"/>
              </a:rPr>
              <a:t>managers, if they do, have rotating system</a:t>
            </a:r>
            <a:endParaRPr lang="en-US" sz="1400" spc="-1" dirty="0"/>
          </a:p>
        </p:txBody>
      </p:sp>
    </p:spTree>
    <p:extLst>
      <p:ext uri="{BB962C8B-B14F-4D97-AF65-F5344CB8AC3E}">
        <p14:creationId xmlns:p14="http://schemas.microsoft.com/office/powerpoint/2010/main" val="285017006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1916" name="TextShape 1"/>
          <p:cNvSpPr txBox="1"/>
          <p:nvPr/>
        </p:nvSpPr>
        <p:spPr>
          <a:xfrm>
            <a:off x="685800" y="2421720"/>
            <a:ext cx="7095960" cy="1159560"/>
          </a:xfrm>
          <a:prstGeom prst="rect">
            <a:avLst/>
          </a:prstGeom>
          <a:noFill/>
          <a:ln>
            <a:noFill/>
          </a:ln>
        </p:spPr>
        <p:txBody>
          <a:bodyPr tIns="91440" bIns="91440" anchor="b"/>
          <a:lstStyle/>
          <a:p>
            <a:pPr>
              <a:lnSpc>
                <a:spcPct val="100000"/>
              </a:lnSpc>
            </a:pPr>
            <a:r>
              <a:rPr lang="en-US" sz="7200" spc="-1" dirty="0">
                <a:solidFill>
                  <a:srgbClr val="3796BF"/>
                </a:solidFill>
                <a:latin typeface="Oswald"/>
                <a:ea typeface="Oswald"/>
              </a:rPr>
              <a:t>9</a:t>
            </a:r>
            <a:r>
              <a:rPr lang="en-US" sz="7200" b="0" strike="noStrike" spc="-1" dirty="0" smtClean="0">
                <a:solidFill>
                  <a:srgbClr val="3796BF"/>
                </a:solidFill>
                <a:latin typeface="Oswald"/>
                <a:ea typeface="Oswald"/>
              </a:rPr>
              <a:t>.</a:t>
            </a:r>
            <a:r>
              <a:rPr dirty="0"/>
              <a:t/>
            </a:r>
            <a:br>
              <a:rPr dirty="0"/>
            </a:br>
            <a:r>
              <a:rPr lang="en-US" sz="3600" b="1" strike="noStrike" spc="-1" dirty="0">
                <a:solidFill>
                  <a:srgbClr val="FFFFFF"/>
                </a:solidFill>
                <a:latin typeface="Oswald"/>
                <a:ea typeface="Oswald"/>
              </a:rPr>
              <a:t>REASONS CO-OPS CAN FAIL</a:t>
            </a:r>
            <a:endParaRPr lang="en-US" sz="3600" b="0" strike="noStrike" spc="-1" dirty="0">
              <a:solidFill>
                <a:srgbClr val="000000"/>
              </a:solidFill>
              <a:latin typeface="Arial"/>
            </a:endParaRPr>
          </a:p>
        </p:txBody>
      </p:sp>
      <p:sp>
        <p:nvSpPr>
          <p:cNvPr id="1917" name="TextShape 2"/>
          <p:cNvSpPr txBox="1"/>
          <p:nvPr/>
        </p:nvSpPr>
        <p:spPr>
          <a:xfrm>
            <a:off x="8556840" y="0"/>
            <a:ext cx="548280" cy="393120"/>
          </a:xfrm>
          <a:prstGeom prst="rect">
            <a:avLst/>
          </a:prstGeom>
          <a:noFill/>
          <a:ln>
            <a:noFill/>
          </a:ln>
        </p:spPr>
        <p:txBody>
          <a:bodyPr tIns="91440" bIns="91440"/>
          <a:lstStyle/>
          <a:p>
            <a:pPr algn="r">
              <a:lnSpc>
                <a:spcPct val="100000"/>
              </a:lnSpc>
            </a:pPr>
            <a:fld id="{4D603FD7-44CE-4DD0-BB88-FA73065AC027}" type="slidenum">
              <a:rPr lang="en-US" sz="1300" b="0" strike="noStrike" spc="-1">
                <a:solidFill>
                  <a:srgbClr val="FFFFFF"/>
                </a:solidFill>
                <a:latin typeface="Roboto Condensed"/>
                <a:ea typeface="Roboto Condensed"/>
              </a:rPr>
              <a:t>49</a:t>
            </a:fld>
            <a:endParaRPr lang="en-US" sz="1300" b="0" strike="noStrike" spc="-1">
              <a:latin typeface="Times New Roman"/>
            </a:endParaRPr>
          </a:p>
        </p:txBody>
      </p:sp>
    </p:spTree>
    <p:extLst>
      <p:ext uri="{BB962C8B-B14F-4D97-AF65-F5344CB8AC3E}">
        <p14:creationId xmlns:p14="http://schemas.microsoft.com/office/powerpoint/2010/main" val="106267065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 name="TextShape 1"/>
          <p:cNvSpPr txBox="1"/>
          <p:nvPr/>
        </p:nvSpPr>
        <p:spPr>
          <a:xfrm>
            <a:off x="8556840" y="0"/>
            <a:ext cx="548280" cy="393120"/>
          </a:xfrm>
          <a:prstGeom prst="rect">
            <a:avLst/>
          </a:prstGeom>
          <a:noFill/>
          <a:ln>
            <a:noFill/>
          </a:ln>
        </p:spPr>
        <p:txBody>
          <a:bodyPr tIns="91440" bIns="91440"/>
          <a:lstStyle/>
          <a:p>
            <a:pPr algn="r">
              <a:lnSpc>
                <a:spcPct val="100000"/>
              </a:lnSpc>
            </a:pPr>
            <a:fld id="{095EEF1C-75D1-48F0-A8D0-58DCC110A71E}" type="slidenum">
              <a:rPr lang="en-US" sz="1300" b="0" strike="noStrike" spc="-1">
                <a:solidFill>
                  <a:srgbClr val="4BB5D9"/>
                </a:solidFill>
                <a:latin typeface="Roboto Condensed"/>
                <a:ea typeface="Roboto Condensed"/>
              </a:rPr>
              <a:t>5</a:t>
            </a:fld>
            <a:endParaRPr lang="en-US" sz="1300" b="0" strike="noStrike" spc="-1">
              <a:latin typeface="Times New Roman"/>
            </a:endParaRPr>
          </a:p>
        </p:txBody>
      </p:sp>
      <p:sp>
        <p:nvSpPr>
          <p:cNvPr id="1948" name="TextShape 2"/>
          <p:cNvSpPr txBox="1"/>
          <p:nvPr/>
        </p:nvSpPr>
        <p:spPr>
          <a:xfrm>
            <a:off x="2039986" y="393120"/>
            <a:ext cx="6903990" cy="718920"/>
          </a:xfrm>
          <a:prstGeom prst="rect">
            <a:avLst/>
          </a:prstGeom>
          <a:noFill/>
          <a:ln>
            <a:noFill/>
          </a:ln>
        </p:spPr>
        <p:txBody>
          <a:bodyPr tIns="91440" bIns="91440" anchor="b"/>
          <a:lstStyle/>
          <a:p>
            <a:pPr>
              <a:lnSpc>
                <a:spcPct val="100000"/>
              </a:lnSpc>
            </a:pPr>
            <a:r>
              <a:rPr lang="en-US" sz="3000" b="1" spc="-1" dirty="0">
                <a:solidFill>
                  <a:srgbClr val="3796BF"/>
                </a:solidFill>
                <a:latin typeface="Oswald"/>
                <a:ea typeface="Oswald"/>
              </a:rPr>
              <a:t>AMAZON MECHANICAL TURK </a:t>
            </a:r>
            <a:r>
              <a:rPr lang="en-US" sz="3000" b="1" spc="-1" dirty="0" err="1" smtClean="0">
                <a:solidFill>
                  <a:srgbClr val="3796BF"/>
                </a:solidFill>
                <a:latin typeface="Oswald"/>
                <a:ea typeface="Oswald"/>
              </a:rPr>
              <a:t>Ctd</a:t>
            </a:r>
            <a:r>
              <a:rPr lang="en-US" sz="3000" b="1" spc="-1" dirty="0" smtClean="0">
                <a:solidFill>
                  <a:srgbClr val="3796BF"/>
                </a:solidFill>
                <a:latin typeface="Oswald"/>
                <a:ea typeface="Oswald"/>
              </a:rPr>
              <a:t>..</a:t>
            </a:r>
            <a:endParaRPr lang="en-US" sz="3000" b="1" spc="-1" dirty="0">
              <a:solidFill>
                <a:srgbClr val="3796BF"/>
              </a:solidFill>
              <a:latin typeface="Oswald"/>
              <a:ea typeface="Oswald"/>
            </a:endParaRPr>
          </a:p>
        </p:txBody>
      </p:sp>
      <p:sp>
        <p:nvSpPr>
          <p:cNvPr id="1949" name="CustomShape 3"/>
          <p:cNvSpPr/>
          <p:nvPr/>
        </p:nvSpPr>
        <p:spPr>
          <a:xfrm>
            <a:off x="496725" y="1724235"/>
            <a:ext cx="6694650" cy="1723815"/>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15000"/>
              </a:lnSpc>
              <a:buClr>
                <a:srgbClr val="4BB5D9"/>
              </a:buClr>
              <a:buFont typeface="Wingdings" panose="05000000000000000000" pitchFamily="2" charset="2"/>
              <a:buChar char="Ø"/>
            </a:pPr>
            <a:r>
              <a:rPr lang="en-US" sz="1600" b="0" strike="noStrike" spc="-1" dirty="0">
                <a:solidFill>
                  <a:srgbClr val="607896"/>
                </a:solidFill>
                <a:ea typeface="Roboto Condensed"/>
              </a:rPr>
              <a:t>Employers post jobs known as Human Intelligence Tasks (</a:t>
            </a:r>
            <a:r>
              <a:rPr lang="en-US" sz="1600" b="0" strike="noStrike" spc="-1" dirty="0" smtClean="0">
                <a:solidFill>
                  <a:srgbClr val="607896"/>
                </a:solidFill>
                <a:ea typeface="Roboto Condensed"/>
              </a:rPr>
              <a:t>HITs)</a:t>
            </a:r>
            <a:endParaRPr lang="en-US" sz="1600" spc="-1" dirty="0"/>
          </a:p>
          <a:p>
            <a:pPr marL="387630" indent="-285750">
              <a:lnSpc>
                <a:spcPct val="115000"/>
              </a:lnSpc>
              <a:buClr>
                <a:srgbClr val="4BB5D9"/>
              </a:buClr>
              <a:buFont typeface="Wingdings" panose="05000000000000000000" pitchFamily="2" charset="2"/>
              <a:buChar char="Ø"/>
            </a:pPr>
            <a:r>
              <a:rPr lang="en-US" sz="1600" b="0" strike="noStrike" spc="-1" dirty="0" smtClean="0">
                <a:solidFill>
                  <a:srgbClr val="607896"/>
                </a:solidFill>
                <a:ea typeface="Roboto Condensed"/>
              </a:rPr>
              <a:t>Crowdworkers </a:t>
            </a:r>
            <a:r>
              <a:rPr lang="en-US" sz="1600" b="0" strike="noStrike" spc="-1" dirty="0">
                <a:solidFill>
                  <a:srgbClr val="607896"/>
                </a:solidFill>
                <a:ea typeface="Roboto Condensed"/>
              </a:rPr>
              <a:t>perform on-demand tasks that computers are currently unable to </a:t>
            </a:r>
            <a:r>
              <a:rPr lang="en-US" sz="1600" b="0" strike="noStrike" spc="-1" dirty="0" smtClean="0">
                <a:solidFill>
                  <a:srgbClr val="607896"/>
                </a:solidFill>
                <a:ea typeface="Roboto Condensed"/>
              </a:rPr>
              <a:t>do</a:t>
            </a:r>
            <a:endParaRPr lang="en-US" sz="1600" spc="-1" dirty="0"/>
          </a:p>
          <a:p>
            <a:pPr marL="387630" indent="-285750">
              <a:lnSpc>
                <a:spcPct val="115000"/>
              </a:lnSpc>
              <a:buClr>
                <a:srgbClr val="4BB5D9"/>
              </a:buClr>
              <a:buFont typeface="Wingdings" panose="05000000000000000000" pitchFamily="2" charset="2"/>
              <a:buChar char="Ø"/>
            </a:pPr>
            <a:r>
              <a:rPr lang="en-US" sz="1600" b="0" strike="noStrike" spc="-1" dirty="0" smtClean="0">
                <a:solidFill>
                  <a:srgbClr val="607896"/>
                </a:solidFill>
                <a:ea typeface="Roboto Condensed"/>
              </a:rPr>
              <a:t>Such </a:t>
            </a:r>
            <a:r>
              <a:rPr lang="en-US" sz="1600" b="0" strike="noStrike" spc="-1" dirty="0">
                <a:solidFill>
                  <a:srgbClr val="607896"/>
                </a:solidFill>
                <a:ea typeface="Roboto Condensed"/>
              </a:rPr>
              <a:t>as identifying specific content in an image or video, writing product descriptions, or answering questions etc.</a:t>
            </a:r>
            <a:endParaRPr lang="en-US" sz="1600" b="0" strike="noStrike" spc="-1" dirty="0"/>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1" name="TextShape 1"/>
          <p:cNvSpPr txBox="1"/>
          <p:nvPr/>
        </p:nvSpPr>
        <p:spPr>
          <a:xfrm>
            <a:off x="1990470" y="393120"/>
            <a:ext cx="6648705" cy="68040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REASONS CO-OPS CAN FAIL </a:t>
            </a:r>
            <a:r>
              <a:rPr lang="en-US" sz="3000" b="1" strike="noStrike" spc="-1" dirty="0" err="1">
                <a:solidFill>
                  <a:srgbClr val="3796BF"/>
                </a:solidFill>
                <a:latin typeface="Oswald"/>
                <a:ea typeface="Oswald"/>
              </a:rPr>
              <a:t>Cntd</a:t>
            </a:r>
            <a:r>
              <a:rPr lang="en-US" sz="3000" b="1" strike="noStrike" spc="-1" dirty="0">
                <a:solidFill>
                  <a:srgbClr val="3796BF"/>
                </a:solidFill>
                <a:latin typeface="Oswald"/>
                <a:ea typeface="Oswald"/>
              </a:rPr>
              <a:t>.</a:t>
            </a:r>
            <a:endParaRPr lang="en-US" sz="3000" b="0" strike="noStrike" spc="-1" dirty="0">
              <a:solidFill>
                <a:srgbClr val="000000"/>
              </a:solidFill>
              <a:latin typeface="Arial"/>
            </a:endParaRPr>
          </a:p>
        </p:txBody>
      </p:sp>
      <p:sp>
        <p:nvSpPr>
          <p:cNvPr id="1922" name="TextShape 2"/>
          <p:cNvSpPr txBox="1"/>
          <p:nvPr/>
        </p:nvSpPr>
        <p:spPr>
          <a:xfrm>
            <a:off x="8556840" y="0"/>
            <a:ext cx="548280" cy="393120"/>
          </a:xfrm>
          <a:prstGeom prst="rect">
            <a:avLst/>
          </a:prstGeom>
          <a:noFill/>
          <a:ln>
            <a:noFill/>
          </a:ln>
        </p:spPr>
        <p:txBody>
          <a:bodyPr tIns="91440" bIns="91440"/>
          <a:lstStyle/>
          <a:p>
            <a:pPr algn="r">
              <a:lnSpc>
                <a:spcPct val="100000"/>
              </a:lnSpc>
            </a:pPr>
            <a:fld id="{4B6F6B0E-34E3-4CC7-BE5B-8654C8B34876}" type="slidenum">
              <a:rPr lang="en-US" sz="1300" b="0" strike="noStrike" spc="-1">
                <a:solidFill>
                  <a:srgbClr val="4BB5D9"/>
                </a:solidFill>
                <a:latin typeface="Roboto Condensed"/>
                <a:ea typeface="Roboto Condensed"/>
              </a:rPr>
              <a:t>50</a:t>
            </a:fld>
            <a:endParaRPr lang="en-US" sz="1300" b="0" strike="noStrike" spc="-1">
              <a:latin typeface="Times New Roman"/>
            </a:endParaRPr>
          </a:p>
        </p:txBody>
      </p:sp>
      <p:sp>
        <p:nvSpPr>
          <p:cNvPr id="1923" name="CustomShape 3"/>
          <p:cNvSpPr/>
          <p:nvPr/>
        </p:nvSpPr>
        <p:spPr>
          <a:xfrm>
            <a:off x="333255" y="1268324"/>
            <a:ext cx="8055720" cy="3808501"/>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15000"/>
              </a:lnSpc>
              <a:buClr>
                <a:srgbClr val="00B0F0"/>
              </a:buClr>
              <a:buFont typeface="Wingdings" panose="05000000000000000000" pitchFamily="2" charset="2"/>
              <a:buChar char="Ø"/>
            </a:pPr>
            <a:r>
              <a:rPr lang="en-US" sz="1600" b="1" strike="noStrike" spc="-1" dirty="0">
                <a:solidFill>
                  <a:srgbClr val="607896"/>
                </a:solidFill>
                <a:ea typeface="Roboto Condensed"/>
              </a:rPr>
              <a:t>Failure to incentivize </a:t>
            </a:r>
            <a:r>
              <a:rPr lang="en-US" sz="1600" b="1" strike="noStrike" spc="-1" dirty="0" smtClean="0">
                <a:solidFill>
                  <a:srgbClr val="607896"/>
                </a:solidFill>
                <a:ea typeface="Roboto Condensed"/>
              </a:rPr>
              <a:t>shareholders</a:t>
            </a:r>
            <a:endParaRPr lang="en-US" sz="1600" spc="-1" dirty="0"/>
          </a:p>
          <a:p>
            <a:pPr marL="844830" lvl="1" indent="-285750">
              <a:lnSpc>
                <a:spcPct val="115000"/>
              </a:lnSpc>
              <a:buClr>
                <a:srgbClr val="00B0F0"/>
              </a:buClr>
              <a:buFont typeface="Courier New" panose="02070309020205020404" pitchFamily="49" charset="0"/>
              <a:buChar char="o"/>
            </a:pPr>
            <a:r>
              <a:rPr lang="en-US" sz="1400" b="0" strike="noStrike" spc="-1" dirty="0" smtClean="0">
                <a:solidFill>
                  <a:srgbClr val="607896"/>
                </a:solidFill>
                <a:ea typeface="Roboto Condensed"/>
              </a:rPr>
              <a:t>Participation </a:t>
            </a:r>
            <a:r>
              <a:rPr lang="en-US" sz="1400" b="0" strike="noStrike" spc="-1" dirty="0">
                <a:solidFill>
                  <a:srgbClr val="607896"/>
                </a:solidFill>
                <a:ea typeface="Roboto Condensed"/>
              </a:rPr>
              <a:t>in a co-operative often includes some investment of time and/or </a:t>
            </a:r>
            <a:r>
              <a:rPr lang="en-US" sz="1400" b="0" strike="noStrike" spc="-1" dirty="0" smtClean="0">
                <a:solidFill>
                  <a:srgbClr val="607896"/>
                </a:solidFill>
                <a:ea typeface="Roboto Condensed"/>
              </a:rPr>
              <a:t>money</a:t>
            </a:r>
            <a:endParaRPr lang="en-US" sz="1400" spc="-1" dirty="0"/>
          </a:p>
          <a:p>
            <a:pPr marL="844830" lvl="1" indent="-285750">
              <a:lnSpc>
                <a:spcPct val="115000"/>
              </a:lnSpc>
              <a:buClr>
                <a:srgbClr val="00B0F0"/>
              </a:buClr>
              <a:buFont typeface="Courier New" panose="02070309020205020404" pitchFamily="49" charset="0"/>
              <a:buChar char="o"/>
            </a:pPr>
            <a:r>
              <a:rPr lang="en-US" sz="1400" b="0" strike="noStrike" spc="-1" dirty="0" smtClean="0">
                <a:solidFill>
                  <a:srgbClr val="607896"/>
                </a:solidFill>
                <a:ea typeface="Roboto Condensed"/>
              </a:rPr>
              <a:t>Shareholders </a:t>
            </a:r>
            <a:r>
              <a:rPr lang="en-US" sz="1400" b="0" strike="noStrike" spc="-1" dirty="0">
                <a:solidFill>
                  <a:srgbClr val="607896"/>
                </a:solidFill>
                <a:ea typeface="Roboto Condensed"/>
              </a:rPr>
              <a:t>typically see some form of benefit for </a:t>
            </a:r>
            <a:r>
              <a:rPr lang="en-US" sz="1400" b="0" strike="noStrike" spc="-1" dirty="0" smtClean="0">
                <a:solidFill>
                  <a:srgbClr val="607896"/>
                </a:solidFill>
                <a:ea typeface="Roboto Condensed"/>
              </a:rPr>
              <a:t>themselves</a:t>
            </a:r>
            <a:endParaRPr lang="en-US" sz="1400" spc="-1" dirty="0"/>
          </a:p>
          <a:p>
            <a:pPr marL="844830" lvl="1" indent="-285750">
              <a:lnSpc>
                <a:spcPct val="115000"/>
              </a:lnSpc>
              <a:buClr>
                <a:srgbClr val="00B0F0"/>
              </a:buClr>
              <a:buFont typeface="Courier New" panose="02070309020205020404" pitchFamily="49" charset="0"/>
              <a:buChar char="o"/>
            </a:pPr>
            <a:r>
              <a:rPr lang="en-US" sz="1400" b="0" strike="noStrike" spc="-1" dirty="0" smtClean="0">
                <a:solidFill>
                  <a:srgbClr val="607896"/>
                </a:solidFill>
                <a:ea typeface="Roboto Condensed"/>
              </a:rPr>
              <a:t>Benefits </a:t>
            </a:r>
            <a:r>
              <a:rPr lang="en-US" sz="1400" b="0" strike="noStrike" spc="-1" dirty="0">
                <a:solidFill>
                  <a:srgbClr val="607896"/>
                </a:solidFill>
                <a:ea typeface="Roboto Condensed"/>
              </a:rPr>
              <a:t>may include a dividend, a patronage refund, access to a new product or service, greater market </a:t>
            </a:r>
            <a:r>
              <a:rPr lang="en-US" sz="1400" b="0" strike="noStrike" spc="-1" dirty="0" smtClean="0">
                <a:solidFill>
                  <a:srgbClr val="607896"/>
                </a:solidFill>
                <a:ea typeface="Roboto Condensed"/>
              </a:rPr>
              <a:t>certainty</a:t>
            </a:r>
            <a:endParaRPr lang="en-US" sz="1400" spc="-1" dirty="0"/>
          </a:p>
          <a:p>
            <a:pPr marL="844830" lvl="1" indent="-285750">
              <a:lnSpc>
                <a:spcPct val="115000"/>
              </a:lnSpc>
              <a:buClr>
                <a:srgbClr val="00B0F0"/>
              </a:buClr>
              <a:buFont typeface="Courier New" panose="02070309020205020404" pitchFamily="49" charset="0"/>
              <a:buChar char="o"/>
            </a:pPr>
            <a:r>
              <a:rPr lang="en-US" sz="1400" b="0" strike="noStrike" spc="-1" dirty="0" smtClean="0">
                <a:solidFill>
                  <a:srgbClr val="607896"/>
                </a:solidFill>
                <a:ea typeface="Roboto Condensed"/>
              </a:rPr>
              <a:t>Failing </a:t>
            </a:r>
            <a:r>
              <a:rPr lang="en-US" sz="1400" b="0" strike="noStrike" spc="-1" dirty="0">
                <a:solidFill>
                  <a:srgbClr val="607896"/>
                </a:solidFill>
                <a:ea typeface="Roboto Condensed"/>
              </a:rPr>
              <a:t>to provide tangible incentives, will limit member applications and shareholder </a:t>
            </a:r>
            <a:r>
              <a:rPr lang="en-US" sz="1400" b="0" strike="noStrike" spc="-1" dirty="0" smtClean="0">
                <a:solidFill>
                  <a:srgbClr val="607896"/>
                </a:solidFill>
                <a:ea typeface="Roboto Condensed"/>
              </a:rPr>
              <a:t>participation</a:t>
            </a:r>
          </a:p>
          <a:p>
            <a:pPr marL="387630" indent="-285750">
              <a:lnSpc>
                <a:spcPct val="115000"/>
              </a:lnSpc>
              <a:buClr>
                <a:srgbClr val="00B0F0"/>
              </a:buClr>
              <a:buFont typeface="Wingdings" panose="05000000000000000000" pitchFamily="2" charset="2"/>
              <a:buChar char="Ø"/>
            </a:pPr>
            <a:r>
              <a:rPr lang="en-US" sz="1600" b="1" spc="-1" dirty="0">
                <a:solidFill>
                  <a:srgbClr val="607896"/>
                </a:solidFill>
                <a:ea typeface="Roboto Condensed"/>
              </a:rPr>
              <a:t>Power becomes centralized</a:t>
            </a:r>
            <a:endParaRPr lang="en-US" sz="1600" spc="-1" dirty="0"/>
          </a:p>
          <a:p>
            <a:pPr marL="844830" lvl="1" indent="-285750">
              <a:lnSpc>
                <a:spcPct val="115000"/>
              </a:lnSpc>
              <a:buClr>
                <a:srgbClr val="00B0F0"/>
              </a:buClr>
              <a:buFont typeface="Courier New" panose="02070309020205020404" pitchFamily="49" charset="0"/>
              <a:buChar char="o"/>
            </a:pPr>
            <a:r>
              <a:rPr lang="en-US" sz="1400" spc="-1" dirty="0">
                <a:solidFill>
                  <a:srgbClr val="607896"/>
                </a:solidFill>
                <a:ea typeface="Roboto Condensed"/>
              </a:rPr>
              <a:t>Co-operatives often have more inclusive governance structures</a:t>
            </a:r>
            <a:endParaRPr lang="en-US" sz="1400" spc="-1" dirty="0"/>
          </a:p>
          <a:p>
            <a:pPr marL="844830" lvl="1" indent="-285750">
              <a:lnSpc>
                <a:spcPct val="115000"/>
              </a:lnSpc>
              <a:buClr>
                <a:srgbClr val="00B0F0"/>
              </a:buClr>
              <a:buFont typeface="Courier New" panose="02070309020205020404" pitchFamily="49" charset="0"/>
              <a:buChar char="o"/>
            </a:pPr>
            <a:r>
              <a:rPr lang="en-US" sz="1400" spc="-1" dirty="0" smtClean="0">
                <a:solidFill>
                  <a:srgbClr val="607896"/>
                </a:solidFill>
                <a:ea typeface="Roboto Condensed"/>
              </a:rPr>
              <a:t>Strength </a:t>
            </a:r>
            <a:r>
              <a:rPr lang="en-US" sz="1400" spc="-1" dirty="0">
                <a:solidFill>
                  <a:srgbClr val="607896"/>
                </a:solidFill>
                <a:ea typeface="Roboto Condensed"/>
              </a:rPr>
              <a:t>of co-operatives is closely linked to their ability to listen to and serve their shareholders or members</a:t>
            </a:r>
            <a:endParaRPr lang="en-US" sz="1400" spc="-1" dirty="0"/>
          </a:p>
          <a:p>
            <a:pPr marL="844830" lvl="1" indent="-285750">
              <a:lnSpc>
                <a:spcPct val="115000"/>
              </a:lnSpc>
              <a:buClr>
                <a:srgbClr val="00B0F0"/>
              </a:buClr>
              <a:buFont typeface="Courier New" panose="02070309020205020404" pitchFamily="49" charset="0"/>
              <a:buChar char="o"/>
            </a:pPr>
            <a:r>
              <a:rPr lang="en-US" sz="1400" spc="-1" dirty="0">
                <a:solidFill>
                  <a:srgbClr val="607896"/>
                </a:solidFill>
                <a:ea typeface="Roboto Condensed"/>
              </a:rPr>
              <a:t>When power and authority within a co-operative begins to centralize around a few individuals like boards or managers</a:t>
            </a:r>
            <a:endParaRPr lang="en-US" sz="1400" spc="-1" dirty="0"/>
          </a:p>
          <a:p>
            <a:pPr marL="844830" lvl="1" indent="-285750">
              <a:lnSpc>
                <a:spcPct val="115000"/>
              </a:lnSpc>
              <a:buClr>
                <a:srgbClr val="00B0F0"/>
              </a:buClr>
              <a:buFont typeface="Courier New" panose="02070309020205020404" pitchFamily="49" charset="0"/>
              <a:buChar char="o"/>
            </a:pPr>
            <a:r>
              <a:rPr lang="en-US" sz="1400" spc="-1" dirty="0">
                <a:solidFill>
                  <a:srgbClr val="607896"/>
                </a:solidFill>
                <a:ea typeface="Roboto Condensed"/>
              </a:rPr>
              <a:t>Shareholders may feel disengaged or excluded from a </a:t>
            </a:r>
            <a:r>
              <a:rPr lang="en-US" sz="1400" spc="-1" dirty="0" smtClean="0">
                <a:solidFill>
                  <a:srgbClr val="607896"/>
                </a:solidFill>
                <a:ea typeface="Roboto Condensed"/>
              </a:rPr>
              <a:t>business</a:t>
            </a:r>
            <a:endParaRPr lang="en-US" sz="1400" spc="-1" dirty="0"/>
          </a:p>
        </p:txBody>
      </p:sp>
    </p:spTree>
    <p:extLst>
      <p:ext uri="{BB962C8B-B14F-4D97-AF65-F5344CB8AC3E}">
        <p14:creationId xmlns:p14="http://schemas.microsoft.com/office/powerpoint/2010/main" val="333878166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7" name="TextShape 1"/>
          <p:cNvSpPr txBox="1"/>
          <p:nvPr/>
        </p:nvSpPr>
        <p:spPr>
          <a:xfrm>
            <a:off x="1923795" y="317325"/>
            <a:ext cx="6743955" cy="68040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REASONS CO-OPS CAN FAIL </a:t>
            </a:r>
            <a:r>
              <a:rPr lang="en-US" sz="3000" b="1" strike="noStrike" spc="-1" dirty="0" err="1">
                <a:solidFill>
                  <a:srgbClr val="3796BF"/>
                </a:solidFill>
                <a:latin typeface="Oswald"/>
                <a:ea typeface="Oswald"/>
              </a:rPr>
              <a:t>Cntd</a:t>
            </a:r>
            <a:r>
              <a:rPr lang="en-US" sz="3000" b="1" strike="noStrike" spc="-1" dirty="0" smtClean="0">
                <a:solidFill>
                  <a:srgbClr val="3796BF"/>
                </a:solidFill>
                <a:latin typeface="Oswald"/>
                <a:ea typeface="Oswald"/>
              </a:rPr>
              <a:t>..</a:t>
            </a:r>
            <a:endParaRPr lang="en-US" sz="3000" b="0" strike="noStrike" spc="-1" dirty="0">
              <a:solidFill>
                <a:srgbClr val="000000"/>
              </a:solidFill>
              <a:latin typeface="Arial"/>
            </a:endParaRPr>
          </a:p>
        </p:txBody>
      </p:sp>
      <p:sp>
        <p:nvSpPr>
          <p:cNvPr id="1928" name="TextShape 2"/>
          <p:cNvSpPr txBox="1"/>
          <p:nvPr/>
        </p:nvSpPr>
        <p:spPr>
          <a:xfrm>
            <a:off x="8556840" y="0"/>
            <a:ext cx="548280" cy="393120"/>
          </a:xfrm>
          <a:prstGeom prst="rect">
            <a:avLst/>
          </a:prstGeom>
          <a:noFill/>
          <a:ln>
            <a:noFill/>
          </a:ln>
        </p:spPr>
        <p:txBody>
          <a:bodyPr tIns="91440" bIns="91440"/>
          <a:lstStyle/>
          <a:p>
            <a:pPr algn="r">
              <a:lnSpc>
                <a:spcPct val="100000"/>
              </a:lnSpc>
            </a:pPr>
            <a:fld id="{B8A0D106-0633-454E-A560-7407B4DEC04E}" type="slidenum">
              <a:rPr lang="en-US" sz="1300" b="0" strike="noStrike" spc="-1">
                <a:solidFill>
                  <a:srgbClr val="4BB5D9"/>
                </a:solidFill>
                <a:latin typeface="Roboto Condensed"/>
                <a:ea typeface="Roboto Condensed"/>
              </a:rPr>
              <a:t>51</a:t>
            </a:fld>
            <a:endParaRPr lang="en-US" sz="1300" b="0" strike="noStrike" spc="-1">
              <a:latin typeface="Times New Roman"/>
            </a:endParaRPr>
          </a:p>
        </p:txBody>
      </p:sp>
      <p:sp>
        <p:nvSpPr>
          <p:cNvPr id="1929" name="CustomShape 3"/>
          <p:cNvSpPr/>
          <p:nvPr/>
        </p:nvSpPr>
        <p:spPr>
          <a:xfrm>
            <a:off x="390405" y="1315050"/>
            <a:ext cx="8055720" cy="365700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15000"/>
              </a:lnSpc>
              <a:buClr>
                <a:srgbClr val="00B0F0"/>
              </a:buClr>
              <a:buFont typeface="Wingdings" panose="05000000000000000000" pitchFamily="2" charset="2"/>
              <a:buChar char="Ø"/>
            </a:pPr>
            <a:r>
              <a:rPr lang="en-US" sz="1600" b="1" strike="noStrike" spc="-1" dirty="0">
                <a:solidFill>
                  <a:srgbClr val="607896"/>
                </a:solidFill>
                <a:ea typeface="Roboto Condensed"/>
              </a:rPr>
              <a:t>Wrong people in the wrong </a:t>
            </a:r>
            <a:r>
              <a:rPr lang="en-US" sz="1600" b="1" strike="noStrike" spc="-1" dirty="0" smtClean="0">
                <a:solidFill>
                  <a:srgbClr val="607896"/>
                </a:solidFill>
                <a:ea typeface="Roboto Condensed"/>
              </a:rPr>
              <a:t>places</a:t>
            </a:r>
            <a:endParaRPr lang="en-US" sz="1600" spc="-1" dirty="0"/>
          </a:p>
          <a:p>
            <a:pPr marL="844830" lvl="1" indent="-285750">
              <a:lnSpc>
                <a:spcPct val="115000"/>
              </a:lnSpc>
              <a:buClr>
                <a:srgbClr val="00B0F0"/>
              </a:buClr>
              <a:buFont typeface="Courier New" panose="02070309020205020404" pitchFamily="49" charset="0"/>
              <a:buChar char="o"/>
            </a:pPr>
            <a:r>
              <a:rPr lang="en-US" sz="1400" b="0" strike="noStrike" spc="-1" dirty="0" smtClean="0">
                <a:solidFill>
                  <a:srgbClr val="607896"/>
                </a:solidFill>
                <a:ea typeface="Roboto Condensed"/>
              </a:rPr>
              <a:t>Co-operatives</a:t>
            </a:r>
            <a:r>
              <a:rPr lang="en-US" sz="1400" b="0" strike="noStrike" spc="-1" dirty="0">
                <a:solidFill>
                  <a:srgbClr val="607896"/>
                </a:solidFill>
                <a:ea typeface="Roboto Condensed"/>
              </a:rPr>
              <a:t>, like most businesses and organizations, rely on people working together towards a common goal to be </a:t>
            </a:r>
            <a:r>
              <a:rPr lang="en-US" sz="1400" b="0" strike="noStrike" spc="-1" dirty="0" smtClean="0">
                <a:solidFill>
                  <a:srgbClr val="607896"/>
                </a:solidFill>
                <a:ea typeface="Roboto Condensed"/>
              </a:rPr>
              <a:t>successful</a:t>
            </a:r>
            <a:endParaRPr lang="en-US" sz="1400" spc="-1" dirty="0"/>
          </a:p>
          <a:p>
            <a:pPr marL="844830" lvl="1" indent="-285750">
              <a:lnSpc>
                <a:spcPct val="115000"/>
              </a:lnSpc>
              <a:buClr>
                <a:srgbClr val="00B0F0"/>
              </a:buClr>
              <a:buFont typeface="Courier New" panose="02070309020205020404" pitchFamily="49" charset="0"/>
              <a:buChar char="o"/>
            </a:pPr>
            <a:r>
              <a:rPr lang="en-US" sz="1400" b="0" strike="noStrike" spc="-1" dirty="0" smtClean="0">
                <a:solidFill>
                  <a:srgbClr val="607896"/>
                </a:solidFill>
                <a:ea typeface="Roboto Condensed"/>
              </a:rPr>
              <a:t>When </a:t>
            </a:r>
            <a:r>
              <a:rPr lang="en-US" sz="1400" b="0" strike="noStrike" spc="-1" dirty="0">
                <a:solidFill>
                  <a:srgbClr val="607896"/>
                </a:solidFill>
                <a:ea typeface="Roboto Condensed"/>
              </a:rPr>
              <a:t>directors or managers view the co-operative business model or co-operation with contempt, their decisions can undermine the co-operative’s ability to </a:t>
            </a:r>
            <a:r>
              <a:rPr lang="en-US" sz="1400" b="0" strike="noStrike" spc="-1" dirty="0" smtClean="0">
                <a:solidFill>
                  <a:srgbClr val="607896"/>
                </a:solidFill>
                <a:ea typeface="Roboto Condensed"/>
              </a:rPr>
              <a:t>function</a:t>
            </a:r>
            <a:endParaRPr lang="en-US" sz="1400" spc="-1" dirty="0"/>
          </a:p>
          <a:p>
            <a:pPr marL="844830" lvl="1" indent="-285750">
              <a:lnSpc>
                <a:spcPct val="115000"/>
              </a:lnSpc>
              <a:buClr>
                <a:srgbClr val="00B0F0"/>
              </a:buClr>
              <a:buFont typeface="Courier New" panose="02070309020205020404" pitchFamily="49" charset="0"/>
              <a:buChar char="o"/>
            </a:pPr>
            <a:r>
              <a:rPr lang="en-US" sz="1400" b="0" strike="noStrike" spc="-1" dirty="0" smtClean="0">
                <a:solidFill>
                  <a:srgbClr val="607896"/>
                </a:solidFill>
                <a:ea typeface="Roboto Condensed"/>
              </a:rPr>
              <a:t>Shareholders </a:t>
            </a:r>
            <a:r>
              <a:rPr lang="en-US" sz="1400" b="0" strike="noStrike" spc="-1" dirty="0">
                <a:solidFill>
                  <a:srgbClr val="607896"/>
                </a:solidFill>
                <a:ea typeface="Roboto Condensed"/>
              </a:rPr>
              <a:t>also have a responsibility to hold leadership accountable when their actions undermine the co-operative’s </a:t>
            </a:r>
            <a:r>
              <a:rPr lang="en-US" sz="1400" b="0" strike="noStrike" spc="-1" dirty="0" smtClean="0">
                <a:solidFill>
                  <a:srgbClr val="607896"/>
                </a:solidFill>
                <a:ea typeface="Roboto Condensed"/>
              </a:rPr>
              <a:t>goals</a:t>
            </a:r>
          </a:p>
          <a:p>
            <a:pPr marL="387630" indent="-285750">
              <a:lnSpc>
                <a:spcPct val="115000"/>
              </a:lnSpc>
              <a:buClr>
                <a:srgbClr val="00B0F0"/>
              </a:buClr>
              <a:buFont typeface="Wingdings" panose="05000000000000000000" pitchFamily="2" charset="2"/>
              <a:buChar char="Ø"/>
            </a:pPr>
            <a:r>
              <a:rPr lang="en-US" sz="1600" b="1" spc="-1" dirty="0">
                <a:solidFill>
                  <a:srgbClr val="607896"/>
                </a:solidFill>
                <a:latin typeface="Arial" panose="020B0604020202020204" pitchFamily="34" charset="0"/>
                <a:ea typeface="Roboto Condensed"/>
                <a:cs typeface="Arial" panose="020B0604020202020204" pitchFamily="34" charset="0"/>
              </a:rPr>
              <a:t>Not planning for succession</a:t>
            </a:r>
            <a:endParaRPr lang="en-US" sz="1600" spc="-1" dirty="0">
              <a:latin typeface="Arial" panose="020B0604020202020204" pitchFamily="34" charset="0"/>
              <a:cs typeface="Arial" panose="020B0604020202020204" pitchFamily="34" charset="0"/>
            </a:endParaRPr>
          </a:p>
          <a:p>
            <a:pPr marL="844830" lvl="1" indent="-285750">
              <a:lnSpc>
                <a:spcPct val="115000"/>
              </a:lnSpc>
              <a:buClr>
                <a:srgbClr val="00B0F0"/>
              </a:buClr>
              <a:buFont typeface="Courier New" panose="02070309020205020404" pitchFamily="49" charset="0"/>
              <a:buChar char="o"/>
            </a:pPr>
            <a:r>
              <a:rPr lang="en-US" sz="1400" spc="-1" dirty="0">
                <a:solidFill>
                  <a:srgbClr val="607896"/>
                </a:solidFill>
                <a:latin typeface="Arial" panose="020B0604020202020204" pitchFamily="34" charset="0"/>
                <a:ea typeface="Roboto Condensed"/>
                <a:cs typeface="Arial" panose="020B0604020202020204" pitchFamily="34" charset="0"/>
              </a:rPr>
              <a:t>Co-operatives, like any other businesses and organizations, need to plan for their future</a:t>
            </a:r>
            <a:endParaRPr lang="en-US" sz="1400" spc="-1" dirty="0">
              <a:latin typeface="Arial" panose="020B0604020202020204" pitchFamily="34" charset="0"/>
              <a:cs typeface="Arial" panose="020B0604020202020204" pitchFamily="34" charset="0"/>
            </a:endParaRPr>
          </a:p>
          <a:p>
            <a:pPr marL="844830" lvl="1" indent="-285750">
              <a:lnSpc>
                <a:spcPct val="115000"/>
              </a:lnSpc>
              <a:buClr>
                <a:srgbClr val="00B0F0"/>
              </a:buClr>
              <a:buFont typeface="Courier New" panose="02070309020205020404" pitchFamily="49" charset="0"/>
              <a:buChar char="o"/>
            </a:pPr>
            <a:r>
              <a:rPr lang="en-US" sz="1400" spc="-1" dirty="0">
                <a:solidFill>
                  <a:srgbClr val="607896"/>
                </a:solidFill>
                <a:latin typeface="Arial" panose="020B0604020202020204" pitchFamily="34" charset="0"/>
                <a:ea typeface="Roboto Condensed"/>
                <a:cs typeface="Arial" panose="020B0604020202020204" pitchFamily="34" charset="0"/>
              </a:rPr>
              <a:t>Leaders and managers will eventually retire or leave the co-operative, creating a need for someone new to fill the gap</a:t>
            </a:r>
            <a:endParaRPr lang="en-US" sz="1400" spc="-1" dirty="0">
              <a:latin typeface="Arial" panose="020B0604020202020204" pitchFamily="34" charset="0"/>
              <a:cs typeface="Arial" panose="020B0604020202020204" pitchFamily="34" charset="0"/>
            </a:endParaRPr>
          </a:p>
          <a:p>
            <a:pPr marL="844830" lvl="1" indent="-285750">
              <a:lnSpc>
                <a:spcPct val="115000"/>
              </a:lnSpc>
              <a:buClr>
                <a:srgbClr val="00B0F0"/>
              </a:buClr>
              <a:buFont typeface="Courier New" panose="02070309020205020404" pitchFamily="49" charset="0"/>
              <a:buChar char="o"/>
            </a:pPr>
            <a:r>
              <a:rPr lang="en-US" sz="1400" spc="-1" dirty="0">
                <a:solidFill>
                  <a:srgbClr val="607896"/>
                </a:solidFill>
                <a:latin typeface="Arial" panose="020B0604020202020204" pitchFamily="34" charset="0"/>
                <a:ea typeface="Roboto Condensed"/>
                <a:cs typeface="Arial" panose="020B0604020202020204" pitchFamily="34" charset="0"/>
              </a:rPr>
              <a:t>Co-operatives need to actively recruit new members as older members leave to ensure their business has a sustainable, supportive base</a:t>
            </a:r>
            <a:endParaRPr lang="en-US" sz="1400" spc="-1" dirty="0">
              <a:latin typeface="Arial" panose="020B0604020202020204" pitchFamily="34" charset="0"/>
              <a:cs typeface="Arial" panose="020B0604020202020204" pitchFamily="34" charset="0"/>
            </a:endParaRPr>
          </a:p>
          <a:p>
            <a:pPr marL="844830" lvl="1" indent="-285750">
              <a:lnSpc>
                <a:spcPct val="115000"/>
              </a:lnSpc>
              <a:buClr>
                <a:srgbClr val="00B0F0"/>
              </a:buClr>
              <a:buFont typeface="Courier New" panose="02070309020205020404" pitchFamily="49" charset="0"/>
              <a:buChar char="o"/>
            </a:pPr>
            <a:endParaRPr lang="en-US" sz="1400" b="0" strike="noStrike" spc="-1" dirty="0"/>
          </a:p>
        </p:txBody>
      </p:sp>
    </p:spTree>
    <p:extLst>
      <p:ext uri="{BB962C8B-B14F-4D97-AF65-F5344CB8AC3E}">
        <p14:creationId xmlns:p14="http://schemas.microsoft.com/office/powerpoint/2010/main" val="388514738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0" name="TextShape 1"/>
          <p:cNvSpPr txBox="1"/>
          <p:nvPr/>
        </p:nvSpPr>
        <p:spPr>
          <a:xfrm>
            <a:off x="1980945" y="317325"/>
            <a:ext cx="6763005" cy="68040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REASONS CO-OPS CAN FAIL </a:t>
            </a:r>
            <a:r>
              <a:rPr lang="en-US" sz="3000" b="1" strike="noStrike" spc="-1" dirty="0" err="1" smtClean="0">
                <a:solidFill>
                  <a:srgbClr val="3796BF"/>
                </a:solidFill>
                <a:latin typeface="Oswald"/>
                <a:ea typeface="Oswald"/>
              </a:rPr>
              <a:t>Cntd</a:t>
            </a:r>
            <a:r>
              <a:rPr lang="en-US" sz="3000" b="1" strike="noStrike" spc="-1" dirty="0" smtClean="0">
                <a:solidFill>
                  <a:srgbClr val="3796BF"/>
                </a:solidFill>
                <a:latin typeface="Oswald"/>
                <a:ea typeface="Oswald"/>
              </a:rPr>
              <a:t>..</a:t>
            </a:r>
            <a:endParaRPr lang="en-US" sz="3000" b="0" strike="noStrike" spc="-1" dirty="0">
              <a:solidFill>
                <a:srgbClr val="000000"/>
              </a:solidFill>
              <a:latin typeface="Arial"/>
            </a:endParaRPr>
          </a:p>
        </p:txBody>
      </p:sp>
      <p:sp>
        <p:nvSpPr>
          <p:cNvPr id="1931" name="TextShape 2"/>
          <p:cNvSpPr txBox="1"/>
          <p:nvPr/>
        </p:nvSpPr>
        <p:spPr>
          <a:xfrm>
            <a:off x="8556840" y="0"/>
            <a:ext cx="548280" cy="393120"/>
          </a:xfrm>
          <a:prstGeom prst="rect">
            <a:avLst/>
          </a:prstGeom>
          <a:noFill/>
          <a:ln>
            <a:noFill/>
          </a:ln>
        </p:spPr>
        <p:txBody>
          <a:bodyPr tIns="91440" bIns="91440"/>
          <a:lstStyle/>
          <a:p>
            <a:pPr algn="r">
              <a:lnSpc>
                <a:spcPct val="100000"/>
              </a:lnSpc>
            </a:pPr>
            <a:fld id="{657268F7-67E8-4103-ACB3-8FA3F88A5412}" type="slidenum">
              <a:rPr lang="en-US" sz="1300" b="0" strike="noStrike" spc="-1">
                <a:solidFill>
                  <a:srgbClr val="4BB5D9"/>
                </a:solidFill>
                <a:latin typeface="Roboto Condensed"/>
                <a:ea typeface="Roboto Condensed"/>
              </a:rPr>
              <a:t>52</a:t>
            </a:fld>
            <a:endParaRPr lang="en-US" sz="1300" b="0" strike="noStrike" spc="-1">
              <a:latin typeface="Times New Roman"/>
            </a:endParaRPr>
          </a:p>
        </p:txBody>
      </p:sp>
      <p:sp>
        <p:nvSpPr>
          <p:cNvPr id="1932" name="CustomShape 3"/>
          <p:cNvSpPr/>
          <p:nvPr/>
        </p:nvSpPr>
        <p:spPr>
          <a:xfrm>
            <a:off x="333255" y="1954125"/>
            <a:ext cx="8055720" cy="228450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15000"/>
              </a:lnSpc>
              <a:buClr>
                <a:srgbClr val="00B0F0"/>
              </a:buClr>
              <a:buFont typeface="Wingdings" panose="05000000000000000000" pitchFamily="2" charset="2"/>
              <a:buChar char="Ø"/>
            </a:pPr>
            <a:r>
              <a:rPr lang="en-US" sz="1600" b="1" strike="noStrike" spc="-1" dirty="0">
                <a:solidFill>
                  <a:srgbClr val="607896"/>
                </a:solidFill>
                <a:ea typeface="Roboto Condensed"/>
                <a:cs typeface="Arial" panose="020B0604020202020204" pitchFamily="34" charset="0"/>
              </a:rPr>
              <a:t>Lack of market or community </a:t>
            </a:r>
            <a:r>
              <a:rPr lang="en-US" sz="1600" b="1" strike="noStrike" spc="-1" dirty="0" smtClean="0">
                <a:solidFill>
                  <a:srgbClr val="607896"/>
                </a:solidFill>
                <a:ea typeface="Roboto Condensed"/>
                <a:cs typeface="Arial" panose="020B0604020202020204" pitchFamily="34" charset="0"/>
              </a:rPr>
              <a:t>support</a:t>
            </a:r>
            <a:endParaRPr lang="en-US" sz="1600" spc="-1" dirty="0">
              <a:cs typeface="Arial" panose="020B0604020202020204" pitchFamily="34" charset="0"/>
            </a:endParaRPr>
          </a:p>
          <a:p>
            <a:pPr marL="844830" lvl="1" indent="-285750">
              <a:lnSpc>
                <a:spcPct val="115000"/>
              </a:lnSpc>
              <a:buClr>
                <a:srgbClr val="00B0F0"/>
              </a:buClr>
              <a:buFont typeface="Courier New" panose="02070309020205020404" pitchFamily="49" charset="0"/>
              <a:buChar char="o"/>
            </a:pPr>
            <a:r>
              <a:rPr lang="en-US" sz="1400" b="0" strike="noStrike" spc="-1" dirty="0" smtClean="0">
                <a:solidFill>
                  <a:srgbClr val="607896"/>
                </a:solidFill>
                <a:ea typeface="Roboto Condensed"/>
                <a:cs typeface="Arial" panose="020B0604020202020204" pitchFamily="34" charset="0"/>
              </a:rPr>
              <a:t>Co-operatives </a:t>
            </a:r>
            <a:r>
              <a:rPr lang="en-US" sz="1400" b="0" strike="noStrike" spc="-1" dirty="0">
                <a:solidFill>
                  <a:srgbClr val="607896"/>
                </a:solidFill>
                <a:ea typeface="Roboto Condensed"/>
                <a:cs typeface="Arial" panose="020B0604020202020204" pitchFamily="34" charset="0"/>
              </a:rPr>
              <a:t>work best when the idea and development of the business is led by the group that will be involved with the </a:t>
            </a:r>
            <a:r>
              <a:rPr lang="en-US" sz="1400" b="0" strike="noStrike" spc="-1" dirty="0" smtClean="0">
                <a:solidFill>
                  <a:srgbClr val="607896"/>
                </a:solidFill>
                <a:ea typeface="Roboto Condensed"/>
                <a:cs typeface="Arial" panose="020B0604020202020204" pitchFamily="34" charset="0"/>
              </a:rPr>
              <a:t>co-operative</a:t>
            </a:r>
            <a:endParaRPr lang="en-US" sz="1400" spc="-1" dirty="0">
              <a:cs typeface="Arial" panose="020B0604020202020204" pitchFamily="34" charset="0"/>
            </a:endParaRPr>
          </a:p>
          <a:p>
            <a:pPr marL="844830" lvl="1" indent="-285750">
              <a:lnSpc>
                <a:spcPct val="115000"/>
              </a:lnSpc>
              <a:buClr>
                <a:srgbClr val="00B0F0"/>
              </a:buClr>
              <a:buFont typeface="Courier New" panose="02070309020205020404" pitchFamily="49" charset="0"/>
              <a:buChar char="o"/>
            </a:pPr>
            <a:r>
              <a:rPr lang="en-US" sz="1400" b="0" strike="noStrike" spc="-1" dirty="0" smtClean="0">
                <a:solidFill>
                  <a:srgbClr val="607896"/>
                </a:solidFill>
                <a:ea typeface="Roboto Condensed"/>
                <a:cs typeface="Arial" panose="020B0604020202020204" pitchFamily="34" charset="0"/>
              </a:rPr>
              <a:t>This </a:t>
            </a:r>
            <a:r>
              <a:rPr lang="en-US" sz="1400" b="0" strike="noStrike" spc="-1" dirty="0">
                <a:solidFill>
                  <a:srgbClr val="607896"/>
                </a:solidFill>
                <a:ea typeface="Roboto Condensed"/>
                <a:cs typeface="Arial" panose="020B0604020202020204" pitchFamily="34" charset="0"/>
              </a:rPr>
              <a:t>can create a sense of ownership and loyalty not commonly found in other business </a:t>
            </a:r>
            <a:r>
              <a:rPr lang="en-US" sz="1400" b="0" strike="noStrike" spc="-1" dirty="0" smtClean="0">
                <a:solidFill>
                  <a:srgbClr val="607896"/>
                </a:solidFill>
                <a:ea typeface="Roboto Condensed"/>
                <a:cs typeface="Arial" panose="020B0604020202020204" pitchFamily="34" charset="0"/>
              </a:rPr>
              <a:t>models</a:t>
            </a:r>
            <a:endParaRPr lang="en-US" sz="1400" spc="-1" dirty="0">
              <a:cs typeface="Arial" panose="020B0604020202020204" pitchFamily="34" charset="0"/>
            </a:endParaRPr>
          </a:p>
          <a:p>
            <a:pPr marL="844830" lvl="1" indent="-285750">
              <a:lnSpc>
                <a:spcPct val="115000"/>
              </a:lnSpc>
              <a:buClr>
                <a:srgbClr val="00B0F0"/>
              </a:buClr>
              <a:buFont typeface="Courier New" panose="02070309020205020404" pitchFamily="49" charset="0"/>
              <a:buChar char="o"/>
            </a:pPr>
            <a:r>
              <a:rPr lang="en-US" sz="1400" b="0" strike="noStrike" spc="-1" dirty="0" smtClean="0">
                <a:solidFill>
                  <a:srgbClr val="607896"/>
                </a:solidFill>
                <a:ea typeface="Roboto Condensed"/>
                <a:cs typeface="Arial" panose="020B0604020202020204" pitchFamily="34" charset="0"/>
              </a:rPr>
              <a:t>When </a:t>
            </a:r>
            <a:r>
              <a:rPr lang="en-US" sz="1400" b="0" strike="noStrike" spc="-1" dirty="0">
                <a:solidFill>
                  <a:srgbClr val="607896"/>
                </a:solidFill>
                <a:ea typeface="Roboto Condensed"/>
                <a:cs typeface="Arial" panose="020B0604020202020204" pitchFamily="34" charset="0"/>
              </a:rPr>
              <a:t>a co-op is imposed by a group outside the community or market, this sense of ownership does not emerge organically</a:t>
            </a:r>
            <a:endParaRPr lang="en-US" sz="1400" b="0" strike="noStrike" spc="-1" dirty="0">
              <a:cs typeface="Arial" panose="020B0604020202020204" pitchFamily="34" charset="0"/>
            </a:endParaRPr>
          </a:p>
        </p:txBody>
      </p:sp>
    </p:spTree>
    <p:extLst>
      <p:ext uri="{BB962C8B-B14F-4D97-AF65-F5344CB8AC3E}">
        <p14:creationId xmlns:p14="http://schemas.microsoft.com/office/powerpoint/2010/main" val="165194136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2004" name="TextShape 1"/>
          <p:cNvSpPr txBox="1"/>
          <p:nvPr/>
        </p:nvSpPr>
        <p:spPr>
          <a:xfrm>
            <a:off x="685800" y="2421720"/>
            <a:ext cx="7258050" cy="1159560"/>
          </a:xfrm>
          <a:prstGeom prst="rect">
            <a:avLst/>
          </a:prstGeom>
          <a:solidFill>
            <a:srgbClr val="FF9900"/>
          </a:solidFill>
          <a:ln>
            <a:noFill/>
          </a:ln>
        </p:spPr>
        <p:txBody>
          <a:bodyPr tIns="91440" bIns="91440" anchor="b"/>
          <a:lstStyle/>
          <a:p>
            <a:r>
              <a:rPr lang="en-US" sz="7200" spc="-1" dirty="0" smtClean="0">
                <a:solidFill>
                  <a:srgbClr val="3796BF"/>
                </a:solidFill>
                <a:latin typeface="Oswald"/>
                <a:ea typeface="Oswald"/>
              </a:rPr>
              <a:t>10</a:t>
            </a:r>
            <a:r>
              <a:rPr lang="en-US" sz="7200" b="0" strike="noStrike" spc="-1" dirty="0" smtClean="0">
                <a:solidFill>
                  <a:srgbClr val="3796BF"/>
                </a:solidFill>
                <a:latin typeface="Oswald"/>
                <a:ea typeface="Oswald"/>
              </a:rPr>
              <a:t>.</a:t>
            </a:r>
            <a:r>
              <a:rPr dirty="0"/>
              <a:t/>
            </a:r>
            <a:br>
              <a:rPr dirty="0"/>
            </a:br>
            <a:r>
              <a:rPr lang="en-IN" sz="3600" b="1" spc="-1" dirty="0" smtClean="0">
                <a:solidFill>
                  <a:srgbClr val="FFFFFF"/>
                </a:solidFill>
                <a:latin typeface="Oswald"/>
                <a:ea typeface="Oswald"/>
              </a:rPr>
              <a:t>COLLECTIVE - BARGAINING</a:t>
            </a:r>
            <a:endParaRPr lang="en-IN" sz="3600" b="1" spc="-1" dirty="0">
              <a:solidFill>
                <a:srgbClr val="FFFFFF"/>
              </a:solidFill>
              <a:latin typeface="Oswald"/>
              <a:ea typeface="Oswald"/>
            </a:endParaRPr>
          </a:p>
          <a:p>
            <a:pPr>
              <a:lnSpc>
                <a:spcPct val="100000"/>
              </a:lnSpc>
            </a:pPr>
            <a:endParaRPr lang="en-US" sz="3600" b="0" strike="noStrike" spc="-1" dirty="0">
              <a:solidFill>
                <a:srgbClr val="000000"/>
              </a:solidFill>
              <a:latin typeface="Arial"/>
            </a:endParaRPr>
          </a:p>
        </p:txBody>
      </p:sp>
      <p:sp>
        <p:nvSpPr>
          <p:cNvPr id="2005" name="TextShape 2"/>
          <p:cNvSpPr txBox="1"/>
          <p:nvPr/>
        </p:nvSpPr>
        <p:spPr>
          <a:xfrm>
            <a:off x="8556840" y="0"/>
            <a:ext cx="548280" cy="393120"/>
          </a:xfrm>
          <a:prstGeom prst="rect">
            <a:avLst/>
          </a:prstGeom>
          <a:noFill/>
          <a:ln>
            <a:noFill/>
          </a:ln>
        </p:spPr>
        <p:txBody>
          <a:bodyPr tIns="91440" bIns="91440"/>
          <a:lstStyle/>
          <a:p>
            <a:pPr algn="r">
              <a:lnSpc>
                <a:spcPct val="100000"/>
              </a:lnSpc>
            </a:pPr>
            <a:fld id="{1E701F6A-68D6-4091-8C95-F8906FDEFA0B}" type="slidenum">
              <a:rPr lang="en-US" sz="1300" b="0" strike="noStrike" spc="-1">
                <a:solidFill>
                  <a:srgbClr val="FFFFFF"/>
                </a:solidFill>
                <a:latin typeface="Roboto Condensed"/>
                <a:ea typeface="Roboto Condensed"/>
              </a:rPr>
              <a:t>53</a:t>
            </a:fld>
            <a:endParaRPr lang="en-US" sz="1300" b="0" strike="noStrike" spc="-1">
              <a:latin typeface="Times New Roman"/>
            </a:endParaRPr>
          </a:p>
        </p:txBody>
      </p:sp>
    </p:spTree>
    <p:extLst>
      <p:ext uri="{BB962C8B-B14F-4D97-AF65-F5344CB8AC3E}">
        <p14:creationId xmlns:p14="http://schemas.microsoft.com/office/powerpoint/2010/main" val="720613642"/>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1" name="TextShape 1"/>
          <p:cNvSpPr txBox="1"/>
          <p:nvPr/>
        </p:nvSpPr>
        <p:spPr>
          <a:xfrm>
            <a:off x="2111414" y="196560"/>
            <a:ext cx="5965785" cy="680400"/>
          </a:xfrm>
          <a:prstGeom prst="rect">
            <a:avLst/>
          </a:prstGeom>
          <a:noFill/>
          <a:ln>
            <a:noFill/>
          </a:ln>
        </p:spPr>
        <p:txBody>
          <a:bodyPr tIns="91440" bIns="91440" anchor="b"/>
          <a:lstStyle/>
          <a:p>
            <a:pPr>
              <a:lnSpc>
                <a:spcPct val="100000"/>
              </a:lnSpc>
            </a:pPr>
            <a:r>
              <a:rPr lang="en-IN" sz="3000" b="1" spc="-1" dirty="0" smtClean="0">
                <a:solidFill>
                  <a:srgbClr val="3796BF"/>
                </a:solidFill>
                <a:latin typeface="Oswald"/>
                <a:ea typeface="Oswald"/>
              </a:rPr>
              <a:t>PLATFORM</a:t>
            </a:r>
            <a:r>
              <a:rPr lang="en-IN" sz="3200" b="1" dirty="0" smtClean="0"/>
              <a:t> </a:t>
            </a:r>
            <a:r>
              <a:rPr lang="en-IN" sz="3000" b="1" spc="-1" dirty="0" smtClean="0">
                <a:solidFill>
                  <a:srgbClr val="3796BF"/>
                </a:solidFill>
                <a:latin typeface="Oswald"/>
                <a:ea typeface="Oswald"/>
              </a:rPr>
              <a:t>COOPERATIVISM</a:t>
            </a:r>
            <a:endParaRPr lang="en-US" sz="3000" b="1" spc="-1" dirty="0">
              <a:solidFill>
                <a:srgbClr val="3796BF"/>
              </a:solidFill>
              <a:latin typeface="Oswald"/>
              <a:ea typeface="Oswald"/>
            </a:endParaRPr>
          </a:p>
        </p:txBody>
      </p:sp>
      <p:sp>
        <p:nvSpPr>
          <p:cNvPr id="2002" name="TextShape 2"/>
          <p:cNvSpPr txBox="1"/>
          <p:nvPr/>
        </p:nvSpPr>
        <p:spPr>
          <a:xfrm>
            <a:off x="8556840" y="0"/>
            <a:ext cx="548280" cy="393120"/>
          </a:xfrm>
          <a:prstGeom prst="rect">
            <a:avLst/>
          </a:prstGeom>
          <a:noFill/>
          <a:ln>
            <a:noFill/>
          </a:ln>
        </p:spPr>
        <p:txBody>
          <a:bodyPr tIns="91440" bIns="91440"/>
          <a:lstStyle/>
          <a:p>
            <a:pPr algn="r">
              <a:lnSpc>
                <a:spcPct val="100000"/>
              </a:lnSpc>
            </a:pPr>
            <a:fld id="{2199DA18-691B-4F52-A155-DDF7B8E666A8}" type="slidenum">
              <a:rPr lang="en-US" sz="1300" b="0" strike="noStrike" spc="-1">
                <a:solidFill>
                  <a:srgbClr val="4BB5D9"/>
                </a:solidFill>
                <a:latin typeface="Roboto Condensed"/>
                <a:ea typeface="Roboto Condensed"/>
              </a:rPr>
              <a:t>54</a:t>
            </a:fld>
            <a:endParaRPr lang="en-US" sz="1300" b="0" strike="noStrike" spc="-1">
              <a:latin typeface="Times New Roman"/>
            </a:endParaRPr>
          </a:p>
        </p:txBody>
      </p:sp>
      <p:sp>
        <p:nvSpPr>
          <p:cNvPr id="2003" name="CustomShape 3"/>
          <p:cNvSpPr/>
          <p:nvPr/>
        </p:nvSpPr>
        <p:spPr>
          <a:xfrm>
            <a:off x="219075" y="1257301"/>
            <a:ext cx="8601075" cy="262890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15000"/>
              </a:lnSpc>
              <a:buClr>
                <a:srgbClr val="00B0F0"/>
              </a:buClr>
              <a:buFont typeface="Wingdings" panose="05000000000000000000" pitchFamily="2" charset="2"/>
              <a:buChar char="Ø"/>
            </a:pPr>
            <a:r>
              <a:rPr lang="en-IN" sz="1600" spc="-1" dirty="0" smtClean="0">
                <a:solidFill>
                  <a:srgbClr val="607896"/>
                </a:solidFill>
                <a:ea typeface="Roboto Condensed"/>
              </a:rPr>
              <a:t>Platform </a:t>
            </a:r>
            <a:r>
              <a:rPr lang="en-IN" sz="1600" spc="-1" dirty="0">
                <a:solidFill>
                  <a:srgbClr val="607896"/>
                </a:solidFill>
                <a:ea typeface="Roboto Condensed"/>
              </a:rPr>
              <a:t>cooperativism proposes the idea to </a:t>
            </a:r>
            <a:r>
              <a:rPr lang="en-GB" sz="1600" spc="-1" dirty="0">
                <a:solidFill>
                  <a:srgbClr val="607896"/>
                </a:solidFill>
                <a:ea typeface="Roboto Condensed"/>
              </a:rPr>
              <a:t>cut out the corporate middleman and replace Uber with a service owned and managed by taxi drivers </a:t>
            </a:r>
            <a:r>
              <a:rPr lang="en-GB" sz="1600" spc="-1" dirty="0" smtClean="0">
                <a:solidFill>
                  <a:srgbClr val="607896"/>
                </a:solidFill>
                <a:ea typeface="Roboto Condensed"/>
              </a:rPr>
              <a:t>themselves</a:t>
            </a:r>
            <a:endParaRPr lang="en-IN" sz="1600" spc="-1" dirty="0" smtClean="0">
              <a:solidFill>
                <a:srgbClr val="607896"/>
              </a:solidFill>
              <a:ea typeface="Roboto Condensed"/>
            </a:endParaRPr>
          </a:p>
          <a:p>
            <a:pPr marL="387630" indent="-285750">
              <a:lnSpc>
                <a:spcPct val="115000"/>
              </a:lnSpc>
              <a:buClr>
                <a:srgbClr val="00B0F0"/>
              </a:buClr>
              <a:buFont typeface="Wingdings" panose="05000000000000000000" pitchFamily="2" charset="2"/>
              <a:buChar char="Ø"/>
            </a:pPr>
            <a:r>
              <a:rPr lang="en-IN" sz="1600" spc="-1" dirty="0" smtClean="0">
                <a:solidFill>
                  <a:srgbClr val="607896"/>
                </a:solidFill>
                <a:ea typeface="Roboto Condensed"/>
              </a:rPr>
              <a:t>Create </a:t>
            </a:r>
            <a:r>
              <a:rPr lang="en-IN" sz="1600" spc="-1" dirty="0">
                <a:solidFill>
                  <a:srgbClr val="607896"/>
                </a:solidFill>
                <a:ea typeface="Roboto Condensed"/>
              </a:rPr>
              <a:t>a version of </a:t>
            </a:r>
            <a:r>
              <a:rPr lang="en-GB" sz="1600" spc="-1" dirty="0">
                <a:solidFill>
                  <a:srgbClr val="607896"/>
                </a:solidFill>
                <a:ea typeface="Roboto Condensed"/>
              </a:rPr>
              <a:t>Airbnb run by </a:t>
            </a:r>
            <a:r>
              <a:rPr lang="en-GB" sz="1600" spc="-1" dirty="0" smtClean="0">
                <a:solidFill>
                  <a:srgbClr val="607896"/>
                </a:solidFill>
                <a:ea typeface="Roboto Condensed"/>
              </a:rPr>
              <a:t>cities</a:t>
            </a:r>
          </a:p>
          <a:p>
            <a:pPr marL="387630" indent="-285750">
              <a:lnSpc>
                <a:spcPct val="115000"/>
              </a:lnSpc>
              <a:buClr>
                <a:srgbClr val="00B0F0"/>
              </a:buClr>
              <a:buFont typeface="Wingdings" panose="05000000000000000000" pitchFamily="2" charset="2"/>
              <a:buChar char="Ø"/>
            </a:pPr>
            <a:r>
              <a:rPr lang="en-GB" sz="1600" spc="-1" dirty="0" smtClean="0">
                <a:solidFill>
                  <a:srgbClr val="607896"/>
                </a:solidFill>
                <a:ea typeface="Roboto Condensed"/>
              </a:rPr>
              <a:t>Facebook </a:t>
            </a:r>
            <a:r>
              <a:rPr lang="en-GB" sz="1600" spc="-1" dirty="0">
                <a:solidFill>
                  <a:srgbClr val="607896"/>
                </a:solidFill>
                <a:ea typeface="Roboto Condensed"/>
              </a:rPr>
              <a:t>into a platform democratically controlled by all </a:t>
            </a:r>
            <a:r>
              <a:rPr lang="en-IN" sz="1600" spc="-1" dirty="0" smtClean="0">
                <a:solidFill>
                  <a:srgbClr val="607896"/>
                </a:solidFill>
                <a:ea typeface="Roboto Condensed"/>
              </a:rPr>
              <a:t>users</a:t>
            </a:r>
          </a:p>
          <a:p>
            <a:pPr marL="387630" indent="-285750">
              <a:lnSpc>
                <a:spcPct val="115000"/>
              </a:lnSpc>
              <a:buClr>
                <a:srgbClr val="00B0F0"/>
              </a:buClr>
              <a:buFont typeface="Wingdings" panose="05000000000000000000" pitchFamily="2" charset="2"/>
              <a:buChar char="Ø"/>
            </a:pPr>
            <a:r>
              <a:rPr lang="en-GB" sz="1600" spc="-1" dirty="0" smtClean="0">
                <a:solidFill>
                  <a:srgbClr val="607896"/>
                </a:solidFill>
                <a:ea typeface="Roboto Condensed"/>
              </a:rPr>
              <a:t>Aims </a:t>
            </a:r>
            <a:r>
              <a:rPr lang="en-GB" sz="1600" spc="-1" dirty="0">
                <a:solidFill>
                  <a:srgbClr val="607896"/>
                </a:solidFill>
                <a:ea typeface="Roboto Condensed"/>
              </a:rPr>
              <a:t>to foster social change by creating a People’s Internet and replacing corporate-owned platforms with user-owned </a:t>
            </a:r>
            <a:r>
              <a:rPr lang="en-GB" sz="1600" spc="-1" dirty="0" smtClean="0">
                <a:solidFill>
                  <a:srgbClr val="607896"/>
                </a:solidFill>
                <a:ea typeface="Roboto Condensed"/>
              </a:rPr>
              <a:t>cooperatives</a:t>
            </a:r>
          </a:p>
          <a:p>
            <a:pPr marL="387630" indent="-285750">
              <a:lnSpc>
                <a:spcPct val="115000"/>
              </a:lnSpc>
              <a:buClr>
                <a:srgbClr val="00B0F0"/>
              </a:buClr>
              <a:buFont typeface="Wingdings" panose="05000000000000000000" pitchFamily="2" charset="2"/>
              <a:buChar char="Ø"/>
            </a:pPr>
            <a:r>
              <a:rPr lang="en-GB" sz="1600" spc="-1" dirty="0" smtClean="0">
                <a:solidFill>
                  <a:srgbClr val="607896"/>
                </a:solidFill>
                <a:ea typeface="Roboto Condensed"/>
              </a:rPr>
              <a:t>Shaped </a:t>
            </a:r>
            <a:r>
              <a:rPr lang="en-GB" sz="1600" spc="-1" dirty="0">
                <a:solidFill>
                  <a:srgbClr val="607896"/>
                </a:solidFill>
                <a:ea typeface="Roboto Condensed"/>
              </a:rPr>
              <a:t>by tensions and contradiction between politics and enterprise, democracy and the market, commons and commercialisation, activism and entrepreneurship</a:t>
            </a:r>
            <a:endParaRPr lang="en-IN" sz="1600" spc="-1" dirty="0">
              <a:solidFill>
                <a:srgbClr val="607896"/>
              </a:solidFill>
              <a:ea typeface="Roboto Condensed"/>
            </a:endParaRPr>
          </a:p>
          <a:p>
            <a:pPr marL="285750" indent="-285750">
              <a:buFont typeface="Wingdings" panose="05000000000000000000" pitchFamily="2" charset="2"/>
              <a:buChar char="Ø"/>
            </a:pPr>
            <a:endParaRPr lang="en-US" sz="1600" spc="-1" dirty="0">
              <a:solidFill>
                <a:srgbClr val="607896"/>
              </a:solidFill>
              <a:ea typeface="Roboto Condensed"/>
            </a:endParaRPr>
          </a:p>
        </p:txBody>
      </p:sp>
    </p:spTree>
    <p:extLst>
      <p:ext uri="{BB962C8B-B14F-4D97-AF65-F5344CB8AC3E}">
        <p14:creationId xmlns:p14="http://schemas.microsoft.com/office/powerpoint/2010/main" val="98425309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2" name="TextShape 2"/>
          <p:cNvSpPr txBox="1"/>
          <p:nvPr/>
        </p:nvSpPr>
        <p:spPr>
          <a:xfrm>
            <a:off x="8556840" y="0"/>
            <a:ext cx="548280" cy="393120"/>
          </a:xfrm>
          <a:prstGeom prst="rect">
            <a:avLst/>
          </a:prstGeom>
          <a:noFill/>
          <a:ln>
            <a:noFill/>
          </a:ln>
        </p:spPr>
        <p:txBody>
          <a:bodyPr tIns="91440" bIns="91440"/>
          <a:lstStyle/>
          <a:p>
            <a:pPr algn="r">
              <a:lnSpc>
                <a:spcPct val="100000"/>
              </a:lnSpc>
            </a:pPr>
            <a:fld id="{2199DA18-691B-4F52-A155-DDF7B8E666A8}" type="slidenum">
              <a:rPr lang="en-US" sz="1300" b="0" strike="noStrike" spc="-1">
                <a:solidFill>
                  <a:srgbClr val="4BB5D9"/>
                </a:solidFill>
                <a:latin typeface="Roboto Condensed"/>
                <a:ea typeface="Roboto Condensed"/>
              </a:rPr>
              <a:t>55</a:t>
            </a:fld>
            <a:endParaRPr lang="en-US" sz="1300" b="0" strike="noStrike" spc="-1">
              <a:latin typeface="Times New Roman"/>
            </a:endParaRPr>
          </a:p>
        </p:txBody>
      </p:sp>
      <p:sp>
        <p:nvSpPr>
          <p:cNvPr id="2003" name="CustomShape 3"/>
          <p:cNvSpPr/>
          <p:nvPr/>
        </p:nvSpPr>
        <p:spPr>
          <a:xfrm>
            <a:off x="307975" y="1222745"/>
            <a:ext cx="8591476" cy="2949205"/>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285750" indent="-285750">
              <a:buClr>
                <a:srgbClr val="00B0F0"/>
              </a:buClr>
              <a:buFont typeface="Wingdings" panose="05000000000000000000" pitchFamily="2" charset="2"/>
              <a:buChar char="Ø"/>
            </a:pPr>
            <a:r>
              <a:rPr lang="en-GB" sz="1600" spc="-1" dirty="0">
                <a:solidFill>
                  <a:srgbClr val="607896"/>
                </a:solidFill>
                <a:ea typeface="Roboto Condensed"/>
              </a:rPr>
              <a:t>The term ‘collective bargaining’ was first used in 1891 by Beatrice Webb, an economic </a:t>
            </a:r>
            <a:r>
              <a:rPr lang="en-GB" sz="1600" spc="-1" dirty="0" smtClean="0">
                <a:solidFill>
                  <a:srgbClr val="607896"/>
                </a:solidFill>
                <a:ea typeface="Roboto Condensed"/>
              </a:rPr>
              <a:t>theorist</a:t>
            </a:r>
          </a:p>
          <a:p>
            <a:pPr marL="285750" indent="-285750">
              <a:buClr>
                <a:srgbClr val="00B0F0"/>
              </a:buClr>
              <a:buFont typeface="Wingdings" panose="05000000000000000000" pitchFamily="2" charset="2"/>
              <a:buChar char="Ø"/>
            </a:pPr>
            <a:r>
              <a:rPr lang="en-GB" sz="1600" spc="-1" dirty="0">
                <a:solidFill>
                  <a:srgbClr val="607896"/>
                </a:solidFill>
                <a:ea typeface="Roboto Condensed"/>
              </a:rPr>
              <a:t>Collective bargaining can be viewed as the most developed form of representative or collective voice, as it is typically carried out within a framework of rules, procedures, and rights set out in national and international law</a:t>
            </a:r>
          </a:p>
          <a:p>
            <a:pPr marL="285750" indent="-285750">
              <a:buClr>
                <a:srgbClr val="00B0F0"/>
              </a:buClr>
              <a:buFont typeface="Wingdings" panose="05000000000000000000" pitchFamily="2" charset="2"/>
              <a:buChar char="Ø"/>
            </a:pPr>
            <a:r>
              <a:rPr lang="en-GB" sz="1600" spc="-1" dirty="0">
                <a:solidFill>
                  <a:srgbClr val="607896"/>
                </a:solidFill>
                <a:ea typeface="Roboto Condensed"/>
              </a:rPr>
              <a:t>Collective </a:t>
            </a:r>
            <a:r>
              <a:rPr lang="en-GB" sz="1600" spc="-1" dirty="0" smtClean="0">
                <a:solidFill>
                  <a:srgbClr val="607896"/>
                </a:solidFill>
                <a:ea typeface="Roboto Condensed"/>
              </a:rPr>
              <a:t>bargaining is </a:t>
            </a:r>
            <a:r>
              <a:rPr lang="en-GB" sz="1600" spc="-1" dirty="0">
                <a:solidFill>
                  <a:srgbClr val="607896"/>
                </a:solidFill>
                <a:ea typeface="Roboto Condensed"/>
              </a:rPr>
              <a:t>a process of negotiation, joint decision-making, or joint regulation between groups who represent both employer and employee </a:t>
            </a:r>
            <a:r>
              <a:rPr lang="en-GB" sz="1600" spc="-1" dirty="0" smtClean="0">
                <a:solidFill>
                  <a:srgbClr val="607896"/>
                </a:solidFill>
                <a:ea typeface="Roboto Condensed"/>
              </a:rPr>
              <a:t>interests</a:t>
            </a:r>
          </a:p>
          <a:p>
            <a:pPr marL="285750" indent="-285750">
              <a:buClr>
                <a:srgbClr val="00B0F0"/>
              </a:buClr>
              <a:buFont typeface="Wingdings" panose="05000000000000000000" pitchFamily="2" charset="2"/>
              <a:buChar char="Ø"/>
            </a:pPr>
            <a:r>
              <a:rPr lang="en-GB" sz="1600" spc="-1" dirty="0">
                <a:solidFill>
                  <a:srgbClr val="607896"/>
                </a:solidFill>
                <a:ea typeface="Roboto Condensed"/>
              </a:rPr>
              <a:t>It can involve the different actors the state, trade unions, works councils, employers, middle managers, and </a:t>
            </a:r>
            <a:r>
              <a:rPr lang="en-GB" sz="1600" spc="-1" dirty="0" smtClean="0">
                <a:solidFill>
                  <a:srgbClr val="607896"/>
                </a:solidFill>
                <a:ea typeface="Roboto Condensed"/>
              </a:rPr>
              <a:t>employees</a:t>
            </a:r>
          </a:p>
          <a:p>
            <a:pPr marL="285750" indent="-285750">
              <a:buClr>
                <a:srgbClr val="00B0F0"/>
              </a:buClr>
              <a:buFont typeface="Wingdings" panose="05000000000000000000" pitchFamily="2" charset="2"/>
              <a:buChar char="Ø"/>
            </a:pPr>
            <a:r>
              <a:rPr lang="en-GB" sz="1600" spc="-1" dirty="0">
                <a:solidFill>
                  <a:srgbClr val="607896"/>
                </a:solidFill>
                <a:ea typeface="Roboto Condensed"/>
              </a:rPr>
              <a:t>Formal negotiations between two organizations representing employer and worker interests, and holding different forms of political and economic </a:t>
            </a:r>
            <a:r>
              <a:rPr lang="en-GB" sz="1600" spc="-1" dirty="0" smtClean="0">
                <a:solidFill>
                  <a:srgbClr val="607896"/>
                </a:solidFill>
                <a:ea typeface="Roboto Condensed"/>
              </a:rPr>
              <a:t>power</a:t>
            </a:r>
            <a:endParaRPr lang="en-GB" sz="1600" spc="-1" dirty="0">
              <a:solidFill>
                <a:srgbClr val="607896"/>
              </a:solidFill>
              <a:ea typeface="Roboto Condensed"/>
            </a:endParaRPr>
          </a:p>
          <a:p>
            <a:pPr marL="285750" indent="-285750">
              <a:buClr>
                <a:srgbClr val="00B0F0"/>
              </a:buClr>
              <a:buFont typeface="Wingdings" panose="05000000000000000000" pitchFamily="2" charset="2"/>
              <a:buChar char="Ø"/>
            </a:pPr>
            <a:endParaRPr lang="en-GB" sz="1600" spc="-1" dirty="0">
              <a:solidFill>
                <a:srgbClr val="607896"/>
              </a:solidFill>
              <a:ea typeface="Roboto Condensed"/>
            </a:endParaRPr>
          </a:p>
        </p:txBody>
      </p:sp>
      <p:sp>
        <p:nvSpPr>
          <p:cNvPr id="2" name="AutoShape 2" descr="https://cms.qz.com/wp-content/uploads/2019/05/uber-driver-strike-may-8-e1557429577367.jpg?quality=75&amp;strip=all&amp;w=410&amp;h=23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Shape 1"/>
          <p:cNvSpPr txBox="1"/>
          <p:nvPr/>
        </p:nvSpPr>
        <p:spPr>
          <a:xfrm>
            <a:off x="2270340" y="127532"/>
            <a:ext cx="5854485" cy="680400"/>
          </a:xfrm>
          <a:prstGeom prst="rect">
            <a:avLst/>
          </a:prstGeom>
          <a:noFill/>
          <a:ln>
            <a:noFill/>
          </a:ln>
        </p:spPr>
        <p:txBody>
          <a:bodyPr tIns="91440" bIns="91440" anchor="b"/>
          <a:lstStyle/>
          <a:p>
            <a:pPr>
              <a:lnSpc>
                <a:spcPct val="100000"/>
              </a:lnSpc>
            </a:pPr>
            <a:r>
              <a:rPr lang="en-IN" sz="3000" b="1" spc="-1" dirty="0" smtClean="0">
                <a:solidFill>
                  <a:srgbClr val="3796BF"/>
                </a:solidFill>
                <a:latin typeface="Oswald"/>
                <a:ea typeface="Oswald"/>
              </a:rPr>
              <a:t>COLLECTIVE BARGAINING</a:t>
            </a:r>
            <a:endParaRPr lang="en-US" sz="3000" b="1" spc="-1" dirty="0">
              <a:solidFill>
                <a:srgbClr val="3796BF"/>
              </a:solidFill>
              <a:latin typeface="Oswald"/>
              <a:ea typeface="Oswald"/>
            </a:endParaRPr>
          </a:p>
        </p:txBody>
      </p:sp>
    </p:spTree>
    <p:extLst>
      <p:ext uri="{BB962C8B-B14F-4D97-AF65-F5344CB8AC3E}">
        <p14:creationId xmlns:p14="http://schemas.microsoft.com/office/powerpoint/2010/main" val="389957926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2" name="TextShape 2"/>
          <p:cNvSpPr txBox="1"/>
          <p:nvPr/>
        </p:nvSpPr>
        <p:spPr>
          <a:xfrm>
            <a:off x="8556840" y="0"/>
            <a:ext cx="548280" cy="393120"/>
          </a:xfrm>
          <a:prstGeom prst="rect">
            <a:avLst/>
          </a:prstGeom>
          <a:noFill/>
          <a:ln>
            <a:noFill/>
          </a:ln>
        </p:spPr>
        <p:txBody>
          <a:bodyPr tIns="91440" bIns="91440"/>
          <a:lstStyle/>
          <a:p>
            <a:pPr algn="r">
              <a:lnSpc>
                <a:spcPct val="100000"/>
              </a:lnSpc>
            </a:pPr>
            <a:fld id="{2199DA18-691B-4F52-A155-DDF7B8E666A8}" type="slidenum">
              <a:rPr lang="en-US" sz="1300" b="0" strike="noStrike" spc="-1">
                <a:solidFill>
                  <a:srgbClr val="4BB5D9"/>
                </a:solidFill>
                <a:latin typeface="Roboto Condensed"/>
                <a:ea typeface="Roboto Condensed"/>
              </a:rPr>
              <a:t>56</a:t>
            </a:fld>
            <a:endParaRPr lang="en-US" sz="1300" b="0" strike="noStrike" spc="-1">
              <a:latin typeface="Times New Roman"/>
            </a:endParaRPr>
          </a:p>
        </p:txBody>
      </p:sp>
      <p:sp>
        <p:nvSpPr>
          <p:cNvPr id="2003" name="CustomShape 3"/>
          <p:cNvSpPr/>
          <p:nvPr/>
        </p:nvSpPr>
        <p:spPr>
          <a:xfrm>
            <a:off x="307975" y="1095374"/>
            <a:ext cx="8591476" cy="274918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285750" indent="-285750">
              <a:buClr>
                <a:srgbClr val="00B0F0"/>
              </a:buClr>
              <a:buFont typeface="Wingdings" panose="05000000000000000000" pitchFamily="2" charset="2"/>
              <a:buChar char="Ø"/>
            </a:pPr>
            <a:r>
              <a:rPr lang="en-GB" sz="1600" spc="-1" dirty="0" smtClean="0">
                <a:solidFill>
                  <a:srgbClr val="607896"/>
                </a:solidFill>
                <a:ea typeface="Roboto Condensed"/>
              </a:rPr>
              <a:t>Some just-in-time workers are attempting to address the problem of irregular and unpredictable hours through collective bargaining</a:t>
            </a:r>
          </a:p>
          <a:p>
            <a:pPr marL="285750" indent="-285750">
              <a:buClr>
                <a:srgbClr val="00B0F0"/>
              </a:buClr>
              <a:buFont typeface="Wingdings" panose="05000000000000000000" pitchFamily="2" charset="2"/>
              <a:buChar char="Ø"/>
            </a:pPr>
            <a:r>
              <a:rPr lang="en-GB" sz="1600" spc="-1" dirty="0" smtClean="0">
                <a:solidFill>
                  <a:srgbClr val="607896"/>
                </a:solidFill>
                <a:ea typeface="Roboto Condensed"/>
              </a:rPr>
              <a:t>Through collective bargaining, the workers achieved predictability in their schedules and plan their lives accordingly, limit on-call work, minimum-hours guarantee </a:t>
            </a:r>
          </a:p>
          <a:p>
            <a:pPr marL="285750" indent="-285750">
              <a:buClr>
                <a:srgbClr val="00B0F0"/>
              </a:buClr>
              <a:buFont typeface="Wingdings" panose="05000000000000000000" pitchFamily="2" charset="2"/>
              <a:buChar char="Ø"/>
            </a:pPr>
            <a:r>
              <a:rPr lang="en-GB" sz="1600" spc="-1" dirty="0" smtClean="0">
                <a:solidFill>
                  <a:srgbClr val="607896"/>
                </a:solidFill>
                <a:ea typeface="Roboto Condensed"/>
              </a:rPr>
              <a:t>Because of their uncertain status under the labour laws, it is unclear whether or not on-demand workers have a right to unionise</a:t>
            </a:r>
          </a:p>
          <a:p>
            <a:pPr marL="285750" indent="-285750">
              <a:buClr>
                <a:srgbClr val="00B0F0"/>
              </a:buClr>
              <a:buFont typeface="Wingdings" panose="05000000000000000000" pitchFamily="2" charset="2"/>
              <a:buChar char="Ø"/>
            </a:pPr>
            <a:r>
              <a:rPr lang="en-GB" sz="1600" spc="-1" dirty="0" smtClean="0">
                <a:solidFill>
                  <a:srgbClr val="607896"/>
                </a:solidFill>
                <a:ea typeface="Roboto Condensed"/>
              </a:rPr>
              <a:t>As independent contractors, any collective action they take to improve their wages could subject them to liability and substantial damages under the antitrust law</a:t>
            </a:r>
          </a:p>
          <a:p>
            <a:pPr marL="285750" indent="-285750">
              <a:buClr>
                <a:srgbClr val="00B0F0"/>
              </a:buClr>
              <a:buFont typeface="Wingdings" panose="05000000000000000000" pitchFamily="2" charset="2"/>
              <a:buChar char="Ø"/>
            </a:pPr>
            <a:r>
              <a:rPr lang="en-GB" sz="1600" spc="-1" dirty="0" smtClean="0">
                <a:solidFill>
                  <a:srgbClr val="607896"/>
                </a:solidFill>
                <a:ea typeface="Roboto Condensed"/>
              </a:rPr>
              <a:t>However, even in the uncertainty, some on-demand workers have been attempting to take collective action and form organizations to improve their working conditions</a:t>
            </a:r>
          </a:p>
          <a:p>
            <a:pPr marL="285750" indent="-285750">
              <a:buClr>
                <a:srgbClr val="00B0F0"/>
              </a:buClr>
              <a:buFont typeface="Wingdings" panose="05000000000000000000" pitchFamily="2" charset="2"/>
              <a:buChar char="Ø"/>
            </a:pPr>
            <a:endParaRPr lang="en-GB" sz="1600" spc="-1" dirty="0" smtClean="0">
              <a:solidFill>
                <a:srgbClr val="607896"/>
              </a:solidFill>
              <a:ea typeface="Roboto Condensed"/>
            </a:endParaRPr>
          </a:p>
          <a:p>
            <a:pPr marL="285750" indent="-285750">
              <a:buClr>
                <a:srgbClr val="00B0F0"/>
              </a:buClr>
              <a:buFont typeface="Wingdings" panose="05000000000000000000" pitchFamily="2" charset="2"/>
              <a:buChar char="Ø"/>
            </a:pPr>
            <a:endParaRPr lang="en-GB" sz="1600" spc="-1" dirty="0" smtClean="0">
              <a:solidFill>
                <a:srgbClr val="607896"/>
              </a:solidFill>
              <a:ea typeface="Roboto Condensed"/>
            </a:endParaRPr>
          </a:p>
          <a:p>
            <a:pPr marL="285750" indent="-285750">
              <a:buClr>
                <a:srgbClr val="00B0F0"/>
              </a:buClr>
              <a:buFont typeface="Wingdings" panose="05000000000000000000" pitchFamily="2" charset="2"/>
              <a:buChar char="Ø"/>
            </a:pPr>
            <a:endParaRPr lang="en-GB" sz="1600" spc="-1" dirty="0">
              <a:solidFill>
                <a:srgbClr val="607896"/>
              </a:solidFill>
              <a:ea typeface="Roboto Condensed"/>
            </a:endParaRPr>
          </a:p>
        </p:txBody>
      </p:sp>
      <p:sp>
        <p:nvSpPr>
          <p:cNvPr id="2" name="AutoShape 2" descr="https://cms.qz.com/wp-content/uploads/2019/05/uber-driver-strike-may-8-e1557429577367.jpg?quality=75&amp;strip=all&amp;w=410&amp;h=23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Shape 1"/>
          <p:cNvSpPr txBox="1"/>
          <p:nvPr/>
        </p:nvSpPr>
        <p:spPr>
          <a:xfrm>
            <a:off x="2270340" y="127531"/>
            <a:ext cx="5854485" cy="967843"/>
          </a:xfrm>
          <a:prstGeom prst="rect">
            <a:avLst/>
          </a:prstGeom>
          <a:noFill/>
          <a:ln>
            <a:noFill/>
          </a:ln>
        </p:spPr>
        <p:txBody>
          <a:bodyPr tIns="91440" bIns="91440" anchor="b"/>
          <a:lstStyle/>
          <a:p>
            <a:pPr>
              <a:lnSpc>
                <a:spcPct val="100000"/>
              </a:lnSpc>
            </a:pPr>
            <a:r>
              <a:rPr lang="en-IN" sz="3000" b="1" spc="-1" dirty="0" smtClean="0">
                <a:solidFill>
                  <a:srgbClr val="3796BF"/>
                </a:solidFill>
                <a:latin typeface="Oswald"/>
                <a:ea typeface="Oswald"/>
              </a:rPr>
              <a:t>COLLECTIVE FOR ON-DEMAND WORKERS</a:t>
            </a:r>
            <a:endParaRPr lang="en-US" sz="3000" b="1" spc="-1" dirty="0">
              <a:solidFill>
                <a:srgbClr val="3796BF"/>
              </a:solidFill>
              <a:latin typeface="Oswald"/>
              <a:ea typeface="Oswald"/>
            </a:endParaRPr>
          </a:p>
        </p:txBody>
      </p:sp>
    </p:spTree>
    <p:extLst>
      <p:ext uri="{BB962C8B-B14F-4D97-AF65-F5344CB8AC3E}">
        <p14:creationId xmlns:p14="http://schemas.microsoft.com/office/powerpoint/2010/main" val="93626473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2" name="TextShape 2"/>
          <p:cNvSpPr txBox="1"/>
          <p:nvPr/>
        </p:nvSpPr>
        <p:spPr>
          <a:xfrm>
            <a:off x="8556840" y="0"/>
            <a:ext cx="548280" cy="393120"/>
          </a:xfrm>
          <a:prstGeom prst="rect">
            <a:avLst/>
          </a:prstGeom>
          <a:noFill/>
          <a:ln>
            <a:noFill/>
          </a:ln>
        </p:spPr>
        <p:txBody>
          <a:bodyPr tIns="91440" bIns="91440"/>
          <a:lstStyle/>
          <a:p>
            <a:pPr algn="r">
              <a:lnSpc>
                <a:spcPct val="100000"/>
              </a:lnSpc>
            </a:pPr>
            <a:fld id="{2199DA18-691B-4F52-A155-DDF7B8E666A8}" type="slidenum">
              <a:rPr lang="en-US" sz="1300" b="0" strike="noStrike" spc="-1">
                <a:solidFill>
                  <a:srgbClr val="4BB5D9"/>
                </a:solidFill>
                <a:latin typeface="Roboto Condensed"/>
                <a:ea typeface="Roboto Condensed"/>
              </a:rPr>
              <a:t>57</a:t>
            </a:fld>
            <a:endParaRPr lang="en-US" sz="1300" b="0" strike="noStrike" spc="-1">
              <a:latin typeface="Times New Roman"/>
            </a:endParaRPr>
          </a:p>
        </p:txBody>
      </p:sp>
      <p:sp>
        <p:nvSpPr>
          <p:cNvPr id="2003" name="CustomShape 3"/>
          <p:cNvSpPr/>
          <p:nvPr/>
        </p:nvSpPr>
        <p:spPr>
          <a:xfrm>
            <a:off x="190500" y="1494920"/>
            <a:ext cx="2882900" cy="2816513"/>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285750" indent="-285750">
              <a:buClr>
                <a:srgbClr val="00B0F0"/>
              </a:buClr>
              <a:buFont typeface="Wingdings" panose="05000000000000000000" pitchFamily="2" charset="2"/>
              <a:buChar char="Ø"/>
            </a:pPr>
            <a:r>
              <a:rPr lang="en-GB" sz="1600" spc="-1" dirty="0">
                <a:solidFill>
                  <a:srgbClr val="607896"/>
                </a:solidFill>
                <a:ea typeface="Roboto Condensed"/>
              </a:rPr>
              <a:t>For the OECD as a whole, over 60 percent of the workforce is covered by collective </a:t>
            </a:r>
            <a:r>
              <a:rPr lang="en-GB" sz="1600" spc="-1" dirty="0" smtClean="0">
                <a:solidFill>
                  <a:srgbClr val="607896"/>
                </a:solidFill>
                <a:ea typeface="Roboto Condensed"/>
              </a:rPr>
              <a:t>agreements</a:t>
            </a:r>
          </a:p>
          <a:p>
            <a:pPr marL="285750" indent="-285750">
              <a:buClr>
                <a:srgbClr val="00B0F0"/>
              </a:buClr>
              <a:buFont typeface="Wingdings" panose="05000000000000000000" pitchFamily="2" charset="2"/>
              <a:buChar char="Ø"/>
            </a:pPr>
            <a:r>
              <a:rPr lang="en-GB" sz="1600" spc="-1" dirty="0">
                <a:solidFill>
                  <a:srgbClr val="607896"/>
                </a:solidFill>
                <a:ea typeface="Roboto Condensed"/>
              </a:rPr>
              <a:t>Coverage is over 70 percent in most of Western Europe – with over 90 percent coverage in Austria, Belgium, Sweden, Finland, and France</a:t>
            </a:r>
          </a:p>
          <a:p>
            <a:pPr>
              <a:buClr>
                <a:srgbClr val="00B0F0"/>
              </a:buClr>
            </a:pPr>
            <a:endParaRPr lang="en-GB" sz="1600" spc="-1" dirty="0">
              <a:solidFill>
                <a:srgbClr val="607896"/>
              </a:solidFill>
              <a:ea typeface="Roboto Condensed"/>
            </a:endParaRPr>
          </a:p>
          <a:p>
            <a:pPr marL="285750" indent="-285750">
              <a:buClr>
                <a:srgbClr val="00B0F0"/>
              </a:buClr>
              <a:buFont typeface="Wingdings" panose="05000000000000000000" pitchFamily="2" charset="2"/>
              <a:buChar char="Ø"/>
            </a:pPr>
            <a:endParaRPr lang="en-GB" sz="1600" spc="-1" dirty="0">
              <a:solidFill>
                <a:srgbClr val="607896"/>
              </a:solidFill>
              <a:ea typeface="Roboto Condensed"/>
            </a:endParaRPr>
          </a:p>
        </p:txBody>
      </p:sp>
      <p:sp>
        <p:nvSpPr>
          <p:cNvPr id="2" name="AutoShape 2" descr="https://cms.qz.com/wp-content/uploads/2019/05/uber-driver-strike-may-8-e1557429577367.jpg?quality=75&amp;strip=all&amp;w=410&amp;h=23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Shape 1"/>
          <p:cNvSpPr txBox="1"/>
          <p:nvPr/>
        </p:nvSpPr>
        <p:spPr>
          <a:xfrm>
            <a:off x="190500" y="1013445"/>
            <a:ext cx="3254375" cy="962951"/>
          </a:xfrm>
          <a:prstGeom prst="rect">
            <a:avLst/>
          </a:prstGeom>
          <a:noFill/>
          <a:ln>
            <a:noFill/>
          </a:ln>
        </p:spPr>
        <p:txBody>
          <a:bodyPr tIns="91440" bIns="91440" anchor="b"/>
          <a:lstStyle/>
          <a:p>
            <a:pPr>
              <a:lnSpc>
                <a:spcPct val="100000"/>
              </a:lnSpc>
            </a:pPr>
            <a:endParaRPr lang="en-US" sz="3000" b="1" spc="-1" dirty="0">
              <a:solidFill>
                <a:srgbClr val="3796BF"/>
              </a:solidFill>
              <a:latin typeface="Oswald"/>
              <a:ea typeface="Oswald"/>
            </a:endParaRPr>
          </a:p>
        </p:txBody>
      </p:sp>
      <p:pic>
        <p:nvPicPr>
          <p:cNvPr id="5" name="Picture 4"/>
          <p:cNvPicPr>
            <a:picLocks noChangeAspect="1"/>
          </p:cNvPicPr>
          <p:nvPr/>
        </p:nvPicPr>
        <p:blipFill>
          <a:blip r:embed="rId2"/>
          <a:stretch>
            <a:fillRect/>
          </a:stretch>
        </p:blipFill>
        <p:spPr>
          <a:xfrm>
            <a:off x="3193418" y="1563584"/>
            <a:ext cx="5911702" cy="2886075"/>
          </a:xfrm>
          <a:prstGeom prst="rect">
            <a:avLst/>
          </a:prstGeom>
        </p:spPr>
      </p:pic>
      <p:sp>
        <p:nvSpPr>
          <p:cNvPr id="9" name="TextShape 1"/>
          <p:cNvSpPr txBox="1"/>
          <p:nvPr/>
        </p:nvSpPr>
        <p:spPr>
          <a:xfrm>
            <a:off x="2270340" y="196560"/>
            <a:ext cx="5854485" cy="967843"/>
          </a:xfrm>
          <a:prstGeom prst="rect">
            <a:avLst/>
          </a:prstGeom>
          <a:noFill/>
          <a:ln>
            <a:noFill/>
          </a:ln>
        </p:spPr>
        <p:txBody>
          <a:bodyPr tIns="91440" bIns="91440" anchor="b"/>
          <a:lstStyle/>
          <a:p>
            <a:pPr>
              <a:lnSpc>
                <a:spcPct val="100000"/>
              </a:lnSpc>
            </a:pPr>
            <a:r>
              <a:rPr lang="en-IN" sz="3000" b="1" spc="-1" dirty="0" smtClean="0">
                <a:solidFill>
                  <a:srgbClr val="3796BF"/>
                </a:solidFill>
                <a:latin typeface="Oswald"/>
                <a:ea typeface="Oswald"/>
              </a:rPr>
              <a:t>COLLECTIVE BARGAINING COVERAGE</a:t>
            </a:r>
            <a:endParaRPr lang="en-US" sz="3000" b="1" spc="-1" dirty="0">
              <a:solidFill>
                <a:srgbClr val="3796BF"/>
              </a:solidFill>
              <a:latin typeface="Oswald"/>
              <a:ea typeface="Oswald"/>
            </a:endParaRPr>
          </a:p>
        </p:txBody>
      </p:sp>
    </p:spTree>
    <p:extLst>
      <p:ext uri="{BB962C8B-B14F-4D97-AF65-F5344CB8AC3E}">
        <p14:creationId xmlns:p14="http://schemas.microsoft.com/office/powerpoint/2010/main" val="199410775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8575" y="1"/>
            <a:ext cx="5305425" cy="5143500"/>
          </a:xfrm>
          <a:prstGeom prst="rect">
            <a:avLst/>
          </a:prstGeom>
        </p:spPr>
      </p:pic>
      <p:sp>
        <p:nvSpPr>
          <p:cNvPr id="2002" name="TextShape 2"/>
          <p:cNvSpPr txBox="1"/>
          <p:nvPr/>
        </p:nvSpPr>
        <p:spPr>
          <a:xfrm>
            <a:off x="8556840" y="0"/>
            <a:ext cx="548280" cy="393120"/>
          </a:xfrm>
          <a:prstGeom prst="rect">
            <a:avLst/>
          </a:prstGeom>
          <a:noFill/>
          <a:ln>
            <a:noFill/>
          </a:ln>
        </p:spPr>
        <p:txBody>
          <a:bodyPr tIns="91440" bIns="91440"/>
          <a:lstStyle/>
          <a:p>
            <a:pPr algn="r">
              <a:lnSpc>
                <a:spcPct val="100000"/>
              </a:lnSpc>
            </a:pPr>
            <a:fld id="{2199DA18-691B-4F52-A155-DDF7B8E666A8}" type="slidenum">
              <a:rPr lang="en-US" sz="1300" b="0" strike="noStrike" spc="-1">
                <a:solidFill>
                  <a:srgbClr val="4BB5D9"/>
                </a:solidFill>
                <a:latin typeface="Roboto Condensed"/>
                <a:ea typeface="Roboto Condensed"/>
              </a:rPr>
              <a:t>58</a:t>
            </a:fld>
            <a:endParaRPr lang="en-US" sz="1300" b="0" strike="noStrike" spc="-1">
              <a:latin typeface="Times New Roman"/>
            </a:endParaRPr>
          </a:p>
        </p:txBody>
      </p:sp>
      <p:sp>
        <p:nvSpPr>
          <p:cNvPr id="2003" name="CustomShape 3"/>
          <p:cNvSpPr/>
          <p:nvPr/>
        </p:nvSpPr>
        <p:spPr>
          <a:xfrm>
            <a:off x="190500" y="1914975"/>
            <a:ext cx="2882900" cy="2368179"/>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a:buClr>
                <a:srgbClr val="00B0F0"/>
              </a:buClr>
            </a:pPr>
            <a:r>
              <a:rPr lang="en-GB" sz="1600" spc="-1" dirty="0" smtClean="0">
                <a:solidFill>
                  <a:srgbClr val="607896"/>
                </a:solidFill>
                <a:ea typeface="Roboto Condensed"/>
              </a:rPr>
              <a:t>Uber drivers in New York city have formed the Independent Drivers Guild which meets regularly with Uber Management and seeks to advocates for the drivers over discipline and other complaints.</a:t>
            </a:r>
          </a:p>
          <a:p>
            <a:pPr marL="285750" indent="-285750">
              <a:buClr>
                <a:srgbClr val="00B0F0"/>
              </a:buClr>
              <a:buFont typeface="Wingdings" panose="05000000000000000000" pitchFamily="2" charset="2"/>
              <a:buChar char="Ø"/>
            </a:pPr>
            <a:endParaRPr lang="en-GB" sz="1600" spc="-1" dirty="0" smtClean="0">
              <a:solidFill>
                <a:srgbClr val="607896"/>
              </a:solidFill>
              <a:ea typeface="Roboto Condensed"/>
            </a:endParaRPr>
          </a:p>
          <a:p>
            <a:pPr marL="285750" indent="-285750">
              <a:buClr>
                <a:srgbClr val="00B0F0"/>
              </a:buClr>
              <a:buFont typeface="Wingdings" panose="05000000000000000000" pitchFamily="2" charset="2"/>
              <a:buChar char="Ø"/>
            </a:pPr>
            <a:endParaRPr lang="en-GB" sz="1600" spc="-1" dirty="0">
              <a:solidFill>
                <a:srgbClr val="607896"/>
              </a:solidFill>
              <a:ea typeface="Roboto Condensed"/>
            </a:endParaRPr>
          </a:p>
        </p:txBody>
      </p:sp>
      <p:sp>
        <p:nvSpPr>
          <p:cNvPr id="2" name="AutoShape 2" descr="https://cms.qz.com/wp-content/uploads/2019/05/uber-driver-strike-may-8-e1557429577367.jpg?quality=75&amp;strip=all&amp;w=410&amp;h=23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Shape 1"/>
          <p:cNvSpPr txBox="1"/>
          <p:nvPr/>
        </p:nvSpPr>
        <p:spPr>
          <a:xfrm>
            <a:off x="190500" y="1095375"/>
            <a:ext cx="3254375" cy="962951"/>
          </a:xfrm>
          <a:prstGeom prst="rect">
            <a:avLst/>
          </a:prstGeom>
          <a:noFill/>
          <a:ln>
            <a:noFill/>
          </a:ln>
        </p:spPr>
        <p:txBody>
          <a:bodyPr tIns="91440" bIns="91440" anchor="b"/>
          <a:lstStyle/>
          <a:p>
            <a:pPr>
              <a:lnSpc>
                <a:spcPct val="100000"/>
              </a:lnSpc>
            </a:pPr>
            <a:r>
              <a:rPr lang="en-IN" sz="3000" b="1" spc="-1" dirty="0" smtClean="0">
                <a:solidFill>
                  <a:srgbClr val="3796BF"/>
                </a:solidFill>
                <a:latin typeface="Oswald"/>
                <a:ea typeface="Oswald"/>
              </a:rPr>
              <a:t>UBER DRIVERS GUILD</a:t>
            </a:r>
            <a:endParaRPr lang="en-US" sz="3000" b="1" spc="-1" dirty="0">
              <a:solidFill>
                <a:srgbClr val="3796BF"/>
              </a:solidFill>
              <a:latin typeface="Oswald"/>
              <a:ea typeface="Oswald"/>
            </a:endParaRPr>
          </a:p>
        </p:txBody>
      </p:sp>
    </p:spTree>
    <p:extLst>
      <p:ext uri="{BB962C8B-B14F-4D97-AF65-F5344CB8AC3E}">
        <p14:creationId xmlns:p14="http://schemas.microsoft.com/office/powerpoint/2010/main" val="172322245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2" name="TextShape 2"/>
          <p:cNvSpPr txBox="1"/>
          <p:nvPr/>
        </p:nvSpPr>
        <p:spPr>
          <a:xfrm>
            <a:off x="8556840" y="0"/>
            <a:ext cx="548280" cy="393120"/>
          </a:xfrm>
          <a:prstGeom prst="rect">
            <a:avLst/>
          </a:prstGeom>
          <a:noFill/>
          <a:ln>
            <a:noFill/>
          </a:ln>
        </p:spPr>
        <p:txBody>
          <a:bodyPr tIns="91440" bIns="91440"/>
          <a:lstStyle/>
          <a:p>
            <a:pPr algn="r">
              <a:lnSpc>
                <a:spcPct val="100000"/>
              </a:lnSpc>
            </a:pPr>
            <a:fld id="{2199DA18-691B-4F52-A155-DDF7B8E666A8}" type="slidenum">
              <a:rPr lang="en-US" sz="1300" b="0" strike="noStrike" spc="-1">
                <a:solidFill>
                  <a:srgbClr val="4BB5D9"/>
                </a:solidFill>
                <a:latin typeface="Roboto Condensed"/>
                <a:ea typeface="Roboto Condensed"/>
              </a:rPr>
              <a:t>59</a:t>
            </a:fld>
            <a:endParaRPr lang="en-US" sz="1300" b="0" strike="noStrike" spc="-1">
              <a:latin typeface="Times New Roman"/>
            </a:endParaRPr>
          </a:p>
        </p:txBody>
      </p:sp>
      <p:sp>
        <p:nvSpPr>
          <p:cNvPr id="2003" name="CustomShape 3"/>
          <p:cNvSpPr/>
          <p:nvPr/>
        </p:nvSpPr>
        <p:spPr>
          <a:xfrm>
            <a:off x="307975" y="1222746"/>
            <a:ext cx="8591476" cy="2749180"/>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285750" indent="-285750">
              <a:buClr>
                <a:srgbClr val="00B0F0"/>
              </a:buClr>
              <a:buFont typeface="Wingdings" panose="05000000000000000000" pitchFamily="2" charset="2"/>
              <a:buChar char="Ø"/>
            </a:pPr>
            <a:r>
              <a:rPr lang="en-GB" sz="1600" spc="-1" dirty="0" smtClean="0">
                <a:solidFill>
                  <a:srgbClr val="607896"/>
                </a:solidFill>
                <a:ea typeface="Roboto Condensed"/>
              </a:rPr>
              <a:t>Other Uber drivers in New York have joined the rival New York Taxi Workers Alliance, an organization that offer services such as assistance with traffic citations, and lobbies the Taxi and Limousine Commission on behalf of drivers</a:t>
            </a:r>
          </a:p>
          <a:p>
            <a:pPr marL="285750" indent="-285750">
              <a:buClr>
                <a:srgbClr val="00B0F0"/>
              </a:buClr>
              <a:buFont typeface="Wingdings" panose="05000000000000000000" pitchFamily="2" charset="2"/>
              <a:buChar char="Ø"/>
            </a:pPr>
            <a:r>
              <a:rPr lang="en-GB" sz="1600" spc="-1" dirty="0" smtClean="0">
                <a:solidFill>
                  <a:srgbClr val="607896"/>
                </a:solidFill>
                <a:ea typeface="Roboto Condensed"/>
              </a:rPr>
              <a:t>In Settle, Uber drivers joined with local unions to press for a city Ordinance that would give them a right to representation</a:t>
            </a:r>
          </a:p>
          <a:p>
            <a:pPr marL="285750" indent="-285750">
              <a:buClr>
                <a:srgbClr val="00B0F0"/>
              </a:buClr>
              <a:buFont typeface="Wingdings" panose="05000000000000000000" pitchFamily="2" charset="2"/>
              <a:buChar char="Ø"/>
            </a:pPr>
            <a:r>
              <a:rPr lang="en-GB" sz="1600" spc="-1" dirty="0" smtClean="0">
                <a:solidFill>
                  <a:srgbClr val="607896"/>
                </a:solidFill>
                <a:ea typeface="Roboto Condensed"/>
              </a:rPr>
              <a:t>In December 2015, the city of Seattle enacted an Ordinance to permit for-hire-drivers to unionise and bargain collectively for driver compensation rates other terms of their contracts</a:t>
            </a:r>
          </a:p>
          <a:p>
            <a:pPr marL="285750" indent="-285750">
              <a:buClr>
                <a:srgbClr val="00B0F0"/>
              </a:buClr>
              <a:buFont typeface="Wingdings" panose="05000000000000000000" pitchFamily="2" charset="2"/>
              <a:buChar char="Ø"/>
            </a:pPr>
            <a:r>
              <a:rPr lang="en-GB" sz="1600" spc="-1" dirty="0" smtClean="0">
                <a:solidFill>
                  <a:srgbClr val="607896"/>
                </a:solidFill>
                <a:ea typeface="Roboto Condensed"/>
              </a:rPr>
              <a:t>Drivers can select an exclusive driver representative (EDR) who will be the sole for drivers operating in a city, called driver coordinator</a:t>
            </a:r>
          </a:p>
          <a:p>
            <a:pPr marL="285750" indent="-285750">
              <a:buClr>
                <a:srgbClr val="00B0F0"/>
              </a:buClr>
              <a:buFont typeface="Wingdings" panose="05000000000000000000" pitchFamily="2" charset="2"/>
              <a:buChar char="Ø"/>
            </a:pPr>
            <a:endParaRPr lang="en-GB" sz="1600" spc="-1" dirty="0">
              <a:solidFill>
                <a:srgbClr val="607896"/>
              </a:solidFill>
              <a:ea typeface="Roboto Condensed"/>
            </a:endParaRPr>
          </a:p>
        </p:txBody>
      </p:sp>
      <p:sp>
        <p:nvSpPr>
          <p:cNvPr id="2" name="AutoShape 2" descr="https://cms.qz.com/wp-content/uploads/2019/05/uber-driver-strike-may-8-e1557429577367.jpg?quality=75&amp;strip=all&amp;w=410&amp;h=23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Shape 1"/>
          <p:cNvSpPr txBox="1"/>
          <p:nvPr/>
        </p:nvSpPr>
        <p:spPr>
          <a:xfrm>
            <a:off x="2251290" y="160338"/>
            <a:ext cx="5854485" cy="702254"/>
          </a:xfrm>
          <a:prstGeom prst="rect">
            <a:avLst/>
          </a:prstGeom>
          <a:noFill/>
          <a:ln>
            <a:noFill/>
          </a:ln>
        </p:spPr>
        <p:txBody>
          <a:bodyPr tIns="91440" bIns="91440" anchor="b"/>
          <a:lstStyle/>
          <a:p>
            <a:pPr>
              <a:lnSpc>
                <a:spcPct val="100000"/>
              </a:lnSpc>
            </a:pPr>
            <a:r>
              <a:rPr lang="en-IN" sz="3000" b="1" spc="-1" dirty="0">
                <a:solidFill>
                  <a:srgbClr val="3796BF"/>
                </a:solidFill>
                <a:latin typeface="Oswald"/>
                <a:ea typeface="Oswald"/>
              </a:rPr>
              <a:t>UBER DRIVERS </a:t>
            </a:r>
            <a:r>
              <a:rPr lang="en-IN" sz="3000" b="1" spc="-1" dirty="0" smtClean="0">
                <a:solidFill>
                  <a:srgbClr val="3796BF"/>
                </a:solidFill>
                <a:latin typeface="Oswald"/>
                <a:ea typeface="Oswald"/>
              </a:rPr>
              <a:t>COLLECTIVE</a:t>
            </a:r>
            <a:endParaRPr lang="en-US" sz="3000" b="1" spc="-1" dirty="0">
              <a:solidFill>
                <a:srgbClr val="3796BF"/>
              </a:solidFill>
              <a:latin typeface="Oswald"/>
              <a:ea typeface="Oswald"/>
            </a:endParaRPr>
          </a:p>
        </p:txBody>
      </p:sp>
    </p:spTree>
    <p:extLst>
      <p:ext uri="{BB962C8B-B14F-4D97-AF65-F5344CB8AC3E}">
        <p14:creationId xmlns:p14="http://schemas.microsoft.com/office/powerpoint/2010/main" val="412814175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1" name="Google Shape;242;p23"/>
          <p:cNvPicPr/>
          <p:nvPr/>
        </p:nvPicPr>
        <p:blipFill>
          <a:blip r:embed="rId2"/>
          <a:stretch/>
        </p:blipFill>
        <p:spPr>
          <a:xfrm>
            <a:off x="0" y="1549440"/>
            <a:ext cx="9144000" cy="3594060"/>
          </a:xfrm>
          <a:prstGeom prst="rect">
            <a:avLst/>
          </a:prstGeom>
          <a:ln>
            <a:noFill/>
          </a:ln>
        </p:spPr>
      </p:pic>
      <p:sp>
        <p:nvSpPr>
          <p:cNvPr id="1950" name="TextShape 1"/>
          <p:cNvSpPr txBox="1"/>
          <p:nvPr/>
        </p:nvSpPr>
        <p:spPr>
          <a:xfrm>
            <a:off x="8556840" y="0"/>
            <a:ext cx="548280" cy="393120"/>
          </a:xfrm>
          <a:prstGeom prst="rect">
            <a:avLst/>
          </a:prstGeom>
          <a:noFill/>
          <a:ln>
            <a:noFill/>
          </a:ln>
        </p:spPr>
        <p:txBody>
          <a:bodyPr tIns="91440" bIns="91440"/>
          <a:lstStyle/>
          <a:p>
            <a:pPr algn="r">
              <a:lnSpc>
                <a:spcPct val="100000"/>
              </a:lnSpc>
            </a:pPr>
            <a:fld id="{186F4F30-BE4C-4EAD-A055-F269CC39B1C8}" type="slidenum">
              <a:rPr lang="en-US" sz="1300" b="0" strike="noStrike" spc="-1">
                <a:solidFill>
                  <a:srgbClr val="4BB5D9"/>
                </a:solidFill>
                <a:latin typeface="Roboto Condensed"/>
                <a:ea typeface="Roboto Condensed"/>
              </a:rPr>
              <a:t>6</a:t>
            </a:fld>
            <a:endParaRPr lang="en-US" sz="1300" b="0" strike="noStrike" spc="-1">
              <a:latin typeface="Times New Roman"/>
            </a:endParaRPr>
          </a:p>
        </p:txBody>
      </p:sp>
      <p:sp>
        <p:nvSpPr>
          <p:cNvPr id="1952" name="TextShape 2"/>
          <p:cNvSpPr txBox="1"/>
          <p:nvPr/>
        </p:nvSpPr>
        <p:spPr>
          <a:xfrm>
            <a:off x="2809440" y="485715"/>
            <a:ext cx="4577760" cy="68040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 WORK DASHBOARD</a:t>
            </a:r>
            <a:endParaRPr lang="en-US" sz="3000" b="0" strike="noStrike" spc="-1" dirty="0">
              <a:solidFill>
                <a:srgbClr val="00000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2" name="TextShape 2"/>
          <p:cNvSpPr txBox="1"/>
          <p:nvPr/>
        </p:nvSpPr>
        <p:spPr>
          <a:xfrm>
            <a:off x="8556840" y="0"/>
            <a:ext cx="548280" cy="393120"/>
          </a:xfrm>
          <a:prstGeom prst="rect">
            <a:avLst/>
          </a:prstGeom>
          <a:noFill/>
          <a:ln>
            <a:noFill/>
          </a:ln>
        </p:spPr>
        <p:txBody>
          <a:bodyPr tIns="91440" bIns="91440"/>
          <a:lstStyle/>
          <a:p>
            <a:pPr algn="r">
              <a:lnSpc>
                <a:spcPct val="100000"/>
              </a:lnSpc>
            </a:pPr>
            <a:fld id="{2199DA18-691B-4F52-A155-DDF7B8E666A8}" type="slidenum">
              <a:rPr lang="en-US" sz="1300" b="0" strike="noStrike" spc="-1">
                <a:solidFill>
                  <a:srgbClr val="4BB5D9"/>
                </a:solidFill>
                <a:latin typeface="Roboto Condensed"/>
                <a:ea typeface="Roboto Condensed"/>
              </a:rPr>
              <a:t>60</a:t>
            </a:fld>
            <a:endParaRPr lang="en-US" sz="1300" b="0" strike="noStrike" spc="-1">
              <a:latin typeface="Times New Roman"/>
            </a:endParaRPr>
          </a:p>
        </p:txBody>
      </p:sp>
      <p:sp>
        <p:nvSpPr>
          <p:cNvPr id="2003" name="CustomShape 3"/>
          <p:cNvSpPr/>
          <p:nvPr/>
        </p:nvSpPr>
        <p:spPr>
          <a:xfrm>
            <a:off x="365125" y="1270370"/>
            <a:ext cx="8359775" cy="2149105"/>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285750" indent="-285750">
              <a:buClr>
                <a:srgbClr val="00B0F0"/>
              </a:buClr>
              <a:buFont typeface="Wingdings" panose="05000000000000000000" pitchFamily="2" charset="2"/>
              <a:buChar char="Ø"/>
            </a:pPr>
            <a:r>
              <a:rPr lang="en-GB" sz="1600" spc="-1" dirty="0" smtClean="0">
                <a:solidFill>
                  <a:srgbClr val="607896"/>
                </a:solidFill>
                <a:ea typeface="Roboto Condensed"/>
              </a:rPr>
              <a:t>The driver coordinators are required to meet and bargain over vehicle standards, safe driving practices, the nature and amount of payments to be made, minimum hours of work and other conditions of work</a:t>
            </a:r>
          </a:p>
          <a:p>
            <a:pPr marL="285750" indent="-285750">
              <a:buClr>
                <a:srgbClr val="00B0F0"/>
              </a:buClr>
              <a:buFont typeface="Wingdings" panose="05000000000000000000" pitchFamily="2" charset="2"/>
              <a:buChar char="Ø"/>
            </a:pPr>
            <a:r>
              <a:rPr lang="en-GB" sz="1600" spc="-1" dirty="0" smtClean="0">
                <a:solidFill>
                  <a:srgbClr val="607896"/>
                </a:solidFill>
                <a:ea typeface="Roboto Condensed"/>
              </a:rPr>
              <a:t>After reaching an agreement, it is transferred to the Director for review and if it is found to be compliant, it is final and binding on all parties</a:t>
            </a:r>
          </a:p>
          <a:p>
            <a:pPr marL="285750" indent="-285750">
              <a:buClr>
                <a:srgbClr val="00B0F0"/>
              </a:buClr>
              <a:buFont typeface="Wingdings" panose="05000000000000000000" pitchFamily="2" charset="2"/>
              <a:buChar char="Ø"/>
            </a:pPr>
            <a:r>
              <a:rPr lang="en-GB" sz="1600" spc="-1" dirty="0" smtClean="0">
                <a:solidFill>
                  <a:srgbClr val="607896"/>
                </a:solidFill>
                <a:ea typeface="Roboto Condensed"/>
              </a:rPr>
              <a:t>If the parties fail to agree, then the Ordinance provides for interest arbitration</a:t>
            </a:r>
          </a:p>
          <a:p>
            <a:pPr marL="285750" indent="-285750">
              <a:buClr>
                <a:srgbClr val="00B0F0"/>
              </a:buClr>
              <a:buFont typeface="Wingdings" panose="05000000000000000000" pitchFamily="2" charset="2"/>
              <a:buChar char="Ø"/>
            </a:pPr>
            <a:endParaRPr lang="en-GB" sz="1600" spc="-1" dirty="0" smtClean="0">
              <a:solidFill>
                <a:srgbClr val="607896"/>
              </a:solidFill>
              <a:ea typeface="Roboto Condensed"/>
            </a:endParaRPr>
          </a:p>
        </p:txBody>
      </p:sp>
      <p:sp>
        <p:nvSpPr>
          <p:cNvPr id="2" name="AutoShape 2" descr="https://cms.qz.com/wp-content/uploads/2019/05/uber-driver-strike-may-8-e1557429577367.jpg?quality=75&amp;strip=all&amp;w=410&amp;h=231"/>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TextShape 1"/>
          <p:cNvSpPr txBox="1"/>
          <p:nvPr/>
        </p:nvSpPr>
        <p:spPr>
          <a:xfrm>
            <a:off x="2057400" y="160338"/>
            <a:ext cx="6762750" cy="702254"/>
          </a:xfrm>
          <a:prstGeom prst="rect">
            <a:avLst/>
          </a:prstGeom>
          <a:noFill/>
          <a:ln>
            <a:noFill/>
          </a:ln>
        </p:spPr>
        <p:txBody>
          <a:bodyPr tIns="91440" bIns="91440" anchor="b"/>
          <a:lstStyle/>
          <a:p>
            <a:pPr>
              <a:lnSpc>
                <a:spcPct val="100000"/>
              </a:lnSpc>
            </a:pPr>
            <a:r>
              <a:rPr lang="en-IN" sz="3000" b="1" spc="-1" dirty="0">
                <a:solidFill>
                  <a:srgbClr val="3796BF"/>
                </a:solidFill>
                <a:latin typeface="Oswald"/>
                <a:ea typeface="Oswald"/>
              </a:rPr>
              <a:t>UBER DRIVERS </a:t>
            </a:r>
            <a:r>
              <a:rPr lang="en-IN" sz="3000" b="1" spc="-1" dirty="0" smtClean="0">
                <a:solidFill>
                  <a:srgbClr val="3796BF"/>
                </a:solidFill>
                <a:latin typeface="Oswald"/>
                <a:ea typeface="Oswald"/>
              </a:rPr>
              <a:t>COLLECTIVE </a:t>
            </a:r>
            <a:r>
              <a:rPr lang="en-IN" sz="3000" b="1" spc="-1" dirty="0" err="1" smtClean="0">
                <a:solidFill>
                  <a:srgbClr val="3796BF"/>
                </a:solidFill>
                <a:latin typeface="Oswald"/>
                <a:ea typeface="Oswald"/>
              </a:rPr>
              <a:t>Cntd</a:t>
            </a:r>
            <a:r>
              <a:rPr lang="en-IN" sz="3000" b="1" spc="-1" dirty="0" smtClean="0">
                <a:solidFill>
                  <a:srgbClr val="3796BF"/>
                </a:solidFill>
                <a:latin typeface="Oswald"/>
                <a:ea typeface="Oswald"/>
              </a:rPr>
              <a:t>.</a:t>
            </a:r>
            <a:endParaRPr lang="en-US" sz="3000" b="1" spc="-1" dirty="0">
              <a:solidFill>
                <a:srgbClr val="3796BF"/>
              </a:solidFill>
              <a:latin typeface="Oswald"/>
              <a:ea typeface="Oswald"/>
            </a:endParaRPr>
          </a:p>
        </p:txBody>
      </p:sp>
    </p:spTree>
    <p:extLst>
      <p:ext uri="{BB962C8B-B14F-4D97-AF65-F5344CB8AC3E}">
        <p14:creationId xmlns:p14="http://schemas.microsoft.com/office/powerpoint/2010/main" val="327245954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9900"/>
        </a:solidFill>
        <a:effectLst/>
      </p:bgPr>
    </p:bg>
    <p:spTree>
      <p:nvGrpSpPr>
        <p:cNvPr id="1" name=""/>
        <p:cNvGrpSpPr/>
        <p:nvPr/>
      </p:nvGrpSpPr>
      <p:grpSpPr>
        <a:xfrm>
          <a:off x="0" y="0"/>
          <a:ext cx="0" cy="0"/>
          <a:chOff x="0" y="0"/>
          <a:chExt cx="0" cy="0"/>
        </a:xfrm>
      </p:grpSpPr>
      <p:sp>
        <p:nvSpPr>
          <p:cNvPr id="1939" name="TextShape 1"/>
          <p:cNvSpPr txBox="1"/>
          <p:nvPr/>
        </p:nvSpPr>
        <p:spPr>
          <a:xfrm>
            <a:off x="685800" y="2421720"/>
            <a:ext cx="6210000" cy="1159560"/>
          </a:xfrm>
          <a:prstGeom prst="rect">
            <a:avLst/>
          </a:prstGeom>
          <a:noFill/>
          <a:ln>
            <a:noFill/>
          </a:ln>
        </p:spPr>
        <p:txBody>
          <a:bodyPr tIns="91440" bIns="91440" anchor="b"/>
          <a:lstStyle/>
          <a:p>
            <a:pPr>
              <a:lnSpc>
                <a:spcPct val="100000"/>
              </a:lnSpc>
            </a:pPr>
            <a:r>
              <a:rPr lang="en-US" sz="7200" spc="-1" dirty="0" smtClean="0">
                <a:solidFill>
                  <a:srgbClr val="3796BF"/>
                </a:solidFill>
                <a:latin typeface="Oswald"/>
                <a:ea typeface="Oswald"/>
              </a:rPr>
              <a:t>11</a:t>
            </a:r>
            <a:r>
              <a:rPr lang="en-US" sz="7200" b="0" strike="noStrike" spc="-1" dirty="0" smtClean="0">
                <a:solidFill>
                  <a:srgbClr val="3796BF"/>
                </a:solidFill>
                <a:latin typeface="Oswald"/>
                <a:ea typeface="Oswald"/>
              </a:rPr>
              <a:t>.</a:t>
            </a:r>
            <a:r>
              <a:rPr dirty="0"/>
              <a:t/>
            </a:r>
            <a:br>
              <a:rPr dirty="0"/>
            </a:br>
            <a:r>
              <a:rPr lang="en-US" sz="3600" b="1" strike="noStrike" spc="-1" dirty="0" smtClean="0">
                <a:solidFill>
                  <a:srgbClr val="FFFFFF"/>
                </a:solidFill>
                <a:latin typeface="Oswald"/>
                <a:ea typeface="Oswald"/>
              </a:rPr>
              <a:t>COLLECTIVE BARGAINING IN INDIA</a:t>
            </a:r>
            <a:endParaRPr lang="en-US" sz="3600" b="0" strike="noStrike" spc="-1" dirty="0">
              <a:solidFill>
                <a:srgbClr val="000000"/>
              </a:solidFill>
              <a:latin typeface="Arial"/>
            </a:endParaRPr>
          </a:p>
        </p:txBody>
      </p:sp>
      <p:sp>
        <p:nvSpPr>
          <p:cNvPr id="1940" name="TextShape 2"/>
          <p:cNvSpPr txBox="1"/>
          <p:nvPr/>
        </p:nvSpPr>
        <p:spPr>
          <a:xfrm>
            <a:off x="8556840" y="0"/>
            <a:ext cx="548280" cy="393120"/>
          </a:xfrm>
          <a:prstGeom prst="rect">
            <a:avLst/>
          </a:prstGeom>
          <a:noFill/>
          <a:ln>
            <a:noFill/>
          </a:ln>
        </p:spPr>
        <p:txBody>
          <a:bodyPr tIns="91440" bIns="91440"/>
          <a:lstStyle/>
          <a:p>
            <a:pPr algn="r">
              <a:lnSpc>
                <a:spcPct val="100000"/>
              </a:lnSpc>
            </a:pPr>
            <a:fld id="{6FC5CB44-F51E-47FD-8E84-F83FDCD1AFAB}" type="slidenum">
              <a:rPr lang="en-US" sz="1300" b="0" strike="noStrike" spc="-1">
                <a:solidFill>
                  <a:srgbClr val="FFFFFF"/>
                </a:solidFill>
                <a:latin typeface="Roboto Condensed"/>
                <a:ea typeface="Roboto Condensed"/>
              </a:rPr>
              <a:t>61</a:t>
            </a:fld>
            <a:endParaRPr lang="en-US" sz="1300" b="0" strike="noStrike" spc="-1">
              <a:latin typeface="Times New Roman"/>
            </a:endParaRPr>
          </a:p>
        </p:txBody>
      </p:sp>
    </p:spTree>
    <p:extLst>
      <p:ext uri="{BB962C8B-B14F-4D97-AF65-F5344CB8AC3E}">
        <p14:creationId xmlns:p14="http://schemas.microsoft.com/office/powerpoint/2010/main" val="270592257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 name="TextShape 1"/>
          <p:cNvSpPr txBox="1"/>
          <p:nvPr/>
        </p:nvSpPr>
        <p:spPr>
          <a:xfrm>
            <a:off x="8556840" y="0"/>
            <a:ext cx="548280" cy="393120"/>
          </a:xfrm>
          <a:prstGeom prst="rect">
            <a:avLst/>
          </a:prstGeom>
          <a:noFill/>
          <a:ln>
            <a:noFill/>
          </a:ln>
        </p:spPr>
        <p:txBody>
          <a:bodyPr tIns="91440" bIns="91440"/>
          <a:lstStyle/>
          <a:p>
            <a:pPr algn="r">
              <a:lnSpc>
                <a:spcPct val="100000"/>
              </a:lnSpc>
            </a:pPr>
            <a:fld id="{095EEF1C-75D1-48F0-A8D0-58DCC110A71E}" type="slidenum">
              <a:rPr lang="en-US" sz="1300" b="0" strike="noStrike" spc="-1">
                <a:solidFill>
                  <a:srgbClr val="4BB5D9"/>
                </a:solidFill>
                <a:latin typeface="Roboto Condensed"/>
                <a:ea typeface="Roboto Condensed"/>
              </a:rPr>
              <a:t>62</a:t>
            </a:fld>
            <a:endParaRPr lang="en-US" sz="1300" b="0" strike="noStrike" spc="-1">
              <a:latin typeface="Times New Roman"/>
            </a:endParaRPr>
          </a:p>
        </p:txBody>
      </p:sp>
      <p:sp>
        <p:nvSpPr>
          <p:cNvPr id="1948" name="TextShape 2"/>
          <p:cNvSpPr txBox="1"/>
          <p:nvPr/>
        </p:nvSpPr>
        <p:spPr>
          <a:xfrm>
            <a:off x="1926990" y="339673"/>
            <a:ext cx="6903990" cy="718920"/>
          </a:xfrm>
          <a:prstGeom prst="rect">
            <a:avLst/>
          </a:prstGeom>
          <a:noFill/>
          <a:ln>
            <a:noFill/>
          </a:ln>
        </p:spPr>
        <p:txBody>
          <a:bodyPr tIns="91440" bIns="91440" anchor="b"/>
          <a:lstStyle/>
          <a:p>
            <a:pPr>
              <a:lnSpc>
                <a:spcPct val="100000"/>
              </a:lnSpc>
            </a:pPr>
            <a:r>
              <a:rPr lang="en-US" sz="3000" b="1" spc="-1" dirty="0" smtClean="0">
                <a:solidFill>
                  <a:srgbClr val="3796BF"/>
                </a:solidFill>
                <a:latin typeface="Oswald"/>
                <a:ea typeface="Oswald"/>
              </a:rPr>
              <a:t>COLLECTIVE BARGAINING IN INDIA</a:t>
            </a:r>
            <a:endParaRPr lang="en-US" sz="3000" b="1" spc="-1" dirty="0">
              <a:solidFill>
                <a:srgbClr val="3796BF"/>
              </a:solidFill>
              <a:latin typeface="Oswald"/>
              <a:ea typeface="Oswald"/>
            </a:endParaRPr>
          </a:p>
        </p:txBody>
      </p:sp>
      <p:sp>
        <p:nvSpPr>
          <p:cNvPr id="1949" name="CustomShape 3"/>
          <p:cNvSpPr/>
          <p:nvPr/>
        </p:nvSpPr>
        <p:spPr>
          <a:xfrm>
            <a:off x="222585" y="1341462"/>
            <a:ext cx="8608395" cy="3124211"/>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87630" indent="-285750">
              <a:lnSpc>
                <a:spcPct val="115000"/>
              </a:lnSpc>
              <a:buClr>
                <a:srgbClr val="4BB5D9"/>
              </a:buClr>
              <a:buFont typeface="Wingdings" panose="05000000000000000000" pitchFamily="2" charset="2"/>
              <a:buChar char="Ø"/>
            </a:pPr>
            <a:r>
              <a:rPr lang="en-GB" sz="1600" spc="-1" dirty="0">
                <a:solidFill>
                  <a:srgbClr val="607896"/>
                </a:solidFill>
                <a:ea typeface="Roboto Condensed"/>
              </a:rPr>
              <a:t>Before the formation of All India Trade Union Congress, there had been intermittent, irregular collective protests by the workers, but all were temporary in </a:t>
            </a:r>
            <a:r>
              <a:rPr lang="en-GB" sz="1600" spc="-1" dirty="0" smtClean="0">
                <a:solidFill>
                  <a:srgbClr val="607896"/>
                </a:solidFill>
                <a:ea typeface="Roboto Condensed"/>
              </a:rPr>
              <a:t>nature</a:t>
            </a:r>
          </a:p>
          <a:p>
            <a:pPr marL="387630" indent="-285750">
              <a:lnSpc>
                <a:spcPct val="115000"/>
              </a:lnSpc>
              <a:buClr>
                <a:srgbClr val="4BB5D9"/>
              </a:buClr>
              <a:buFont typeface="Wingdings" panose="05000000000000000000" pitchFamily="2" charset="2"/>
              <a:buChar char="Ø"/>
            </a:pPr>
            <a:r>
              <a:rPr lang="en-GB" sz="1600" spc="-1" dirty="0">
                <a:solidFill>
                  <a:srgbClr val="607896"/>
                </a:solidFill>
                <a:ea typeface="Roboto Condensed"/>
              </a:rPr>
              <a:t>The collective bargaining in India remained limited in its scope and restricted in its coverage by a well defined </a:t>
            </a:r>
            <a:r>
              <a:rPr lang="en-GB" sz="1600" b="1" spc="-1" dirty="0">
                <a:solidFill>
                  <a:srgbClr val="607896"/>
                </a:solidFill>
                <a:ea typeface="Roboto Condensed"/>
              </a:rPr>
              <a:t>legal </a:t>
            </a:r>
            <a:r>
              <a:rPr lang="en-GB" sz="1600" b="1" spc="-1" dirty="0" smtClean="0">
                <a:solidFill>
                  <a:srgbClr val="607896"/>
                </a:solidFill>
                <a:ea typeface="Roboto Condensed"/>
              </a:rPr>
              <a:t>structure</a:t>
            </a:r>
            <a:endParaRPr lang="en-GB" sz="1600" spc="-1" dirty="0">
              <a:solidFill>
                <a:srgbClr val="607896"/>
              </a:solidFill>
              <a:ea typeface="Roboto Condensed"/>
            </a:endParaRPr>
          </a:p>
          <a:p>
            <a:pPr marL="387630" indent="-285750">
              <a:lnSpc>
                <a:spcPct val="115000"/>
              </a:lnSpc>
              <a:buClr>
                <a:srgbClr val="4BB5D9"/>
              </a:buClr>
              <a:buFont typeface="Wingdings" panose="05000000000000000000" pitchFamily="2" charset="2"/>
              <a:buChar char="Ø"/>
            </a:pPr>
            <a:r>
              <a:rPr lang="en-GB" sz="1600" dirty="0"/>
              <a:t> </a:t>
            </a:r>
            <a:r>
              <a:rPr lang="en-GB" sz="1600" spc="-1" dirty="0">
                <a:solidFill>
                  <a:srgbClr val="607896"/>
                </a:solidFill>
                <a:ea typeface="Roboto Condensed"/>
              </a:rPr>
              <a:t>Defined by the Supreme Court as “the technique by which dispute as to conditions of employment is resolved amicably by agreement rather than coercion</a:t>
            </a:r>
            <a:r>
              <a:rPr lang="en-GB" sz="1600" spc="-1" dirty="0" smtClean="0">
                <a:solidFill>
                  <a:srgbClr val="607896"/>
                </a:solidFill>
                <a:ea typeface="Roboto Condensed"/>
              </a:rPr>
              <a:t>”</a:t>
            </a:r>
          </a:p>
          <a:p>
            <a:pPr marL="387630" indent="-285750">
              <a:lnSpc>
                <a:spcPct val="115000"/>
              </a:lnSpc>
              <a:buClr>
                <a:srgbClr val="4BB5D9"/>
              </a:buClr>
              <a:buFont typeface="Wingdings" panose="05000000000000000000" pitchFamily="2" charset="2"/>
              <a:buChar char="Ø"/>
            </a:pPr>
            <a:r>
              <a:rPr lang="en-GB" sz="1600" spc="-1" dirty="0">
                <a:solidFill>
                  <a:srgbClr val="607896"/>
                </a:solidFill>
                <a:ea typeface="Roboto Condensed"/>
              </a:rPr>
              <a:t>Refusing to bargain collectively in good faith with the employer is considered to be an unfair </a:t>
            </a:r>
            <a:r>
              <a:rPr lang="en-GB" sz="1600" spc="-1" dirty="0" smtClean="0">
                <a:solidFill>
                  <a:srgbClr val="607896"/>
                </a:solidFill>
                <a:ea typeface="Roboto Condensed"/>
              </a:rPr>
              <a:t>labour </a:t>
            </a:r>
            <a:r>
              <a:rPr lang="en-GB" sz="1600" spc="-1" dirty="0">
                <a:solidFill>
                  <a:srgbClr val="607896"/>
                </a:solidFill>
                <a:ea typeface="Roboto Condensed"/>
              </a:rPr>
              <a:t>practice as per the provisions of the Industrial </a:t>
            </a:r>
            <a:r>
              <a:rPr lang="en-GB" sz="1600" b="1" spc="-1" dirty="0">
                <a:solidFill>
                  <a:srgbClr val="607896"/>
                </a:solidFill>
                <a:ea typeface="Roboto Condensed"/>
              </a:rPr>
              <a:t>Disputes </a:t>
            </a:r>
            <a:r>
              <a:rPr lang="en-GB" sz="1600" b="1" spc="-1" dirty="0" smtClean="0">
                <a:solidFill>
                  <a:srgbClr val="607896"/>
                </a:solidFill>
                <a:ea typeface="Roboto Condensed"/>
              </a:rPr>
              <a:t>Act</a:t>
            </a:r>
            <a:r>
              <a:rPr lang="en-GB" sz="1600" spc="-1" dirty="0" smtClean="0">
                <a:solidFill>
                  <a:srgbClr val="607896"/>
                </a:solidFill>
                <a:ea typeface="Roboto Condensed"/>
              </a:rPr>
              <a:t>,</a:t>
            </a:r>
            <a:r>
              <a:rPr lang="en-GB" sz="1600" b="1" spc="-1" dirty="0" smtClean="0">
                <a:solidFill>
                  <a:srgbClr val="607896"/>
                </a:solidFill>
                <a:ea typeface="Roboto Condensed"/>
              </a:rPr>
              <a:t>1947</a:t>
            </a:r>
            <a:r>
              <a:rPr lang="en-GB" sz="1600" b="1" spc="-1" dirty="0">
                <a:solidFill>
                  <a:srgbClr val="607896"/>
                </a:solidFill>
                <a:ea typeface="Roboto Condensed"/>
              </a:rPr>
              <a:t> (“IDA</a:t>
            </a:r>
            <a:r>
              <a:rPr lang="en-GB" sz="1600" b="1" spc="-1" dirty="0" smtClean="0">
                <a:solidFill>
                  <a:srgbClr val="607896"/>
                </a:solidFill>
                <a:ea typeface="Roboto Condensed"/>
              </a:rPr>
              <a:t>”)</a:t>
            </a:r>
          </a:p>
          <a:p>
            <a:pPr marL="387630" indent="-285750">
              <a:lnSpc>
                <a:spcPct val="115000"/>
              </a:lnSpc>
              <a:buClr>
                <a:srgbClr val="4BB5D9"/>
              </a:buClr>
              <a:buFont typeface="Wingdings" panose="05000000000000000000" pitchFamily="2" charset="2"/>
              <a:buChar char="Ø"/>
            </a:pPr>
            <a:r>
              <a:rPr lang="en-GB" sz="1600" spc="-1" dirty="0" smtClean="0">
                <a:solidFill>
                  <a:srgbClr val="607896"/>
                </a:solidFill>
                <a:ea typeface="Roboto Condensed"/>
              </a:rPr>
              <a:t>Workers</a:t>
            </a:r>
            <a:r>
              <a:rPr lang="en-GB" sz="1600" spc="-1" dirty="0">
                <a:solidFill>
                  <a:srgbClr val="607896"/>
                </a:solidFill>
                <a:ea typeface="Roboto Condensed"/>
              </a:rPr>
              <a:t>, who are generally represented by a trade union, use this medium to express their grievance about various issues</a:t>
            </a:r>
            <a:endParaRPr lang="en-US" sz="1600" spc="-1" dirty="0">
              <a:solidFill>
                <a:srgbClr val="607896"/>
              </a:solidFill>
              <a:ea typeface="Roboto Condensed"/>
            </a:endParaRPr>
          </a:p>
        </p:txBody>
      </p:sp>
    </p:spTree>
    <p:extLst>
      <p:ext uri="{BB962C8B-B14F-4D97-AF65-F5344CB8AC3E}">
        <p14:creationId xmlns:p14="http://schemas.microsoft.com/office/powerpoint/2010/main" val="64727945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 name="TextShape 1"/>
          <p:cNvSpPr txBox="1"/>
          <p:nvPr/>
        </p:nvSpPr>
        <p:spPr>
          <a:xfrm>
            <a:off x="8556840" y="0"/>
            <a:ext cx="548280" cy="393120"/>
          </a:xfrm>
          <a:prstGeom prst="rect">
            <a:avLst/>
          </a:prstGeom>
          <a:noFill/>
          <a:ln>
            <a:noFill/>
          </a:ln>
        </p:spPr>
        <p:txBody>
          <a:bodyPr tIns="91440" bIns="91440"/>
          <a:lstStyle/>
          <a:p>
            <a:pPr algn="r">
              <a:lnSpc>
                <a:spcPct val="100000"/>
              </a:lnSpc>
            </a:pPr>
            <a:fld id="{095EEF1C-75D1-48F0-A8D0-58DCC110A71E}" type="slidenum">
              <a:rPr lang="en-US" sz="1300" b="0" strike="noStrike" spc="-1">
                <a:solidFill>
                  <a:srgbClr val="4BB5D9"/>
                </a:solidFill>
                <a:latin typeface="Roboto Condensed"/>
                <a:ea typeface="Roboto Condensed"/>
              </a:rPr>
              <a:t>63</a:t>
            </a:fld>
            <a:endParaRPr lang="en-US" sz="1300" b="0" strike="noStrike" spc="-1">
              <a:latin typeface="Times New Roman"/>
            </a:endParaRPr>
          </a:p>
        </p:txBody>
      </p:sp>
      <p:sp>
        <p:nvSpPr>
          <p:cNvPr id="1948" name="TextShape 2"/>
          <p:cNvSpPr txBox="1"/>
          <p:nvPr/>
        </p:nvSpPr>
        <p:spPr>
          <a:xfrm>
            <a:off x="2201130" y="196560"/>
            <a:ext cx="5273558" cy="1026184"/>
          </a:xfrm>
          <a:prstGeom prst="rect">
            <a:avLst/>
          </a:prstGeom>
          <a:noFill/>
          <a:ln>
            <a:noFill/>
          </a:ln>
        </p:spPr>
        <p:txBody>
          <a:bodyPr tIns="91440" bIns="91440" anchor="b"/>
          <a:lstStyle/>
          <a:p>
            <a:pPr fontAlgn="t"/>
            <a:r>
              <a:rPr lang="en-GB" sz="3000" b="1" spc="-1" dirty="0" smtClean="0">
                <a:solidFill>
                  <a:srgbClr val="3796BF"/>
                </a:solidFill>
                <a:latin typeface="Oswald"/>
                <a:ea typeface="Oswald"/>
              </a:rPr>
              <a:t>PROCESS OF INITIATING </a:t>
            </a:r>
            <a:r>
              <a:rPr lang="en-GB" sz="3000" b="1" spc="-1" dirty="0">
                <a:solidFill>
                  <a:srgbClr val="3796BF"/>
                </a:solidFill>
                <a:latin typeface="Oswald"/>
                <a:ea typeface="Oswald"/>
              </a:rPr>
              <a:t>COLLECTIVE BARGAINING</a:t>
            </a:r>
          </a:p>
        </p:txBody>
      </p:sp>
      <p:sp>
        <p:nvSpPr>
          <p:cNvPr id="1949" name="CustomShape 3"/>
          <p:cNvSpPr/>
          <p:nvPr/>
        </p:nvSpPr>
        <p:spPr>
          <a:xfrm>
            <a:off x="222585" y="1222744"/>
            <a:ext cx="8334255" cy="3802038"/>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342900" indent="-342900" fontAlgn="t">
              <a:buClr>
                <a:srgbClr val="00B0F0"/>
              </a:buClr>
              <a:buFont typeface="Wingdings" panose="05000000000000000000" pitchFamily="2" charset="2"/>
              <a:buChar char="Ø"/>
            </a:pPr>
            <a:r>
              <a:rPr lang="en-GB" sz="1600" b="1" spc="-1" dirty="0" smtClean="0">
                <a:solidFill>
                  <a:srgbClr val="607896"/>
                </a:solidFill>
                <a:ea typeface="Roboto Condensed"/>
              </a:rPr>
              <a:t>A </a:t>
            </a:r>
            <a:r>
              <a:rPr lang="en-GB" sz="1600" b="1" spc="-1" dirty="0">
                <a:solidFill>
                  <a:srgbClr val="607896"/>
                </a:solidFill>
                <a:ea typeface="Roboto Condensed"/>
              </a:rPr>
              <a:t>charter of </a:t>
            </a:r>
            <a:r>
              <a:rPr lang="en-GB" sz="1600" b="1" spc="-1" dirty="0" smtClean="0">
                <a:solidFill>
                  <a:srgbClr val="607896"/>
                </a:solidFill>
                <a:ea typeface="Roboto Condensed"/>
              </a:rPr>
              <a:t>demands</a:t>
            </a:r>
            <a:endParaRPr lang="en-GB" sz="1600" b="1" spc="-1" dirty="0">
              <a:solidFill>
                <a:srgbClr val="607896"/>
              </a:solidFill>
              <a:ea typeface="Roboto Condensed"/>
            </a:endParaRPr>
          </a:p>
          <a:p>
            <a:pPr marL="800100" lvl="1" indent="-342900" fontAlgn="t">
              <a:buClr>
                <a:srgbClr val="00B0F0"/>
              </a:buClr>
              <a:buFont typeface="Courier New" panose="02070309020205020404" pitchFamily="49" charset="0"/>
              <a:buChar char="o"/>
            </a:pPr>
            <a:r>
              <a:rPr lang="en-GB" sz="1400" spc="-1" dirty="0">
                <a:solidFill>
                  <a:srgbClr val="607896"/>
                </a:solidFill>
                <a:ea typeface="Roboto Condensed"/>
              </a:rPr>
              <a:t>The trade union will notify the employer for initiating collective bargaining </a:t>
            </a:r>
            <a:r>
              <a:rPr lang="en-GB" sz="1400" spc="-1" dirty="0" smtClean="0">
                <a:solidFill>
                  <a:srgbClr val="607896"/>
                </a:solidFill>
                <a:ea typeface="Roboto Condensed"/>
              </a:rPr>
              <a:t>negotiations</a:t>
            </a:r>
          </a:p>
          <a:p>
            <a:pPr marL="800100" lvl="1" indent="-342900" fontAlgn="t">
              <a:buClr>
                <a:srgbClr val="00B0F0"/>
              </a:buClr>
              <a:buFont typeface="Courier New" panose="02070309020205020404" pitchFamily="49" charset="0"/>
              <a:buChar char="o"/>
            </a:pPr>
            <a:r>
              <a:rPr lang="en-GB" sz="1400" spc="-1" dirty="0">
                <a:solidFill>
                  <a:srgbClr val="607896"/>
                </a:solidFill>
                <a:ea typeface="Roboto Condensed"/>
              </a:rPr>
              <a:t>The representatives of the trade union draft a charter of demands which contains issues related to terms of </a:t>
            </a:r>
            <a:r>
              <a:rPr lang="en-GB" sz="1400" spc="-1" dirty="0" smtClean="0">
                <a:solidFill>
                  <a:srgbClr val="607896"/>
                </a:solidFill>
                <a:ea typeface="Roboto Condensed"/>
              </a:rPr>
              <a:t>employment</a:t>
            </a:r>
          </a:p>
          <a:p>
            <a:pPr marL="800100" lvl="1" indent="-342900" fontAlgn="t">
              <a:buClr>
                <a:srgbClr val="00B0F0"/>
              </a:buClr>
              <a:buFont typeface="Courier New" panose="02070309020205020404" pitchFamily="49" charset="0"/>
              <a:buChar char="o"/>
            </a:pPr>
            <a:r>
              <a:rPr lang="en-GB" sz="1400" spc="-1" dirty="0">
                <a:solidFill>
                  <a:srgbClr val="607896"/>
                </a:solidFill>
                <a:ea typeface="Roboto Condensed"/>
              </a:rPr>
              <a:t>In some cases, an employer may also notify the trade union and initiate collective bargaining </a:t>
            </a:r>
            <a:r>
              <a:rPr lang="en-GB" sz="1400" spc="-1" dirty="0" smtClean="0">
                <a:solidFill>
                  <a:srgbClr val="607896"/>
                </a:solidFill>
                <a:ea typeface="Roboto Condensed"/>
              </a:rPr>
              <a:t>negotiations</a:t>
            </a:r>
            <a:endParaRPr lang="en-GB" sz="1400" spc="-1" dirty="0">
              <a:solidFill>
                <a:srgbClr val="607896"/>
              </a:solidFill>
              <a:ea typeface="Roboto Condensed"/>
            </a:endParaRPr>
          </a:p>
          <a:p>
            <a:pPr marL="285750" indent="-285750" fontAlgn="t">
              <a:buClr>
                <a:srgbClr val="00B0F0"/>
              </a:buClr>
              <a:buFont typeface="Wingdings" panose="05000000000000000000" pitchFamily="2" charset="2"/>
              <a:buChar char="Ø"/>
            </a:pPr>
            <a:r>
              <a:rPr lang="en-IN" sz="1600" b="1" spc="-1" dirty="0" smtClean="0">
                <a:solidFill>
                  <a:srgbClr val="607896"/>
                </a:solidFill>
                <a:ea typeface="Roboto Condensed"/>
              </a:rPr>
              <a:t>Negotiations</a:t>
            </a:r>
          </a:p>
          <a:p>
            <a:pPr marL="742950" lvl="1" indent="-285750" fontAlgn="t">
              <a:buClr>
                <a:srgbClr val="00B0F0"/>
              </a:buClr>
              <a:buFont typeface="Courier New" panose="02070309020205020404" pitchFamily="49" charset="0"/>
              <a:buChar char="o"/>
            </a:pPr>
            <a:r>
              <a:rPr lang="en-GB" sz="1400" spc="-1" dirty="0">
                <a:solidFill>
                  <a:srgbClr val="607896"/>
                </a:solidFill>
                <a:ea typeface="Roboto Condensed"/>
              </a:rPr>
              <a:t>Negotiation is the next step after the submission of the charter of demands by the trade </a:t>
            </a:r>
            <a:r>
              <a:rPr lang="en-GB" sz="1400" spc="-1" dirty="0" smtClean="0">
                <a:solidFill>
                  <a:srgbClr val="607896"/>
                </a:solidFill>
                <a:ea typeface="Roboto Condensed"/>
              </a:rPr>
              <a:t>union</a:t>
            </a:r>
          </a:p>
          <a:p>
            <a:pPr marL="742950" lvl="1" indent="-285750" fontAlgn="t">
              <a:buClr>
                <a:srgbClr val="00B0F0"/>
              </a:buClr>
              <a:buFont typeface="Courier New" panose="02070309020205020404" pitchFamily="49" charset="0"/>
              <a:buChar char="o"/>
            </a:pPr>
            <a:r>
              <a:rPr lang="en-GB" sz="1400" spc="-1" dirty="0">
                <a:solidFill>
                  <a:srgbClr val="607896"/>
                </a:solidFill>
                <a:ea typeface="Roboto Condensed"/>
              </a:rPr>
              <a:t>Both the employer and the employee seek opportunities to suggest compromise solutions in their favour until an agreement is </a:t>
            </a:r>
            <a:r>
              <a:rPr lang="en-GB" sz="1400" spc="-1" dirty="0" smtClean="0">
                <a:solidFill>
                  <a:srgbClr val="607896"/>
                </a:solidFill>
                <a:ea typeface="Roboto Condensed"/>
              </a:rPr>
              <a:t>reached</a:t>
            </a:r>
          </a:p>
          <a:p>
            <a:pPr marL="742950" lvl="1" indent="-285750" fontAlgn="t">
              <a:buClr>
                <a:srgbClr val="00B0F0"/>
              </a:buClr>
              <a:buFont typeface="Courier New" panose="02070309020205020404" pitchFamily="49" charset="0"/>
              <a:buChar char="o"/>
            </a:pPr>
            <a:r>
              <a:rPr lang="en-GB" sz="1400" spc="-1" dirty="0" smtClean="0">
                <a:solidFill>
                  <a:srgbClr val="607896"/>
                </a:solidFill>
                <a:ea typeface="Roboto Condensed"/>
              </a:rPr>
              <a:t>If impossible </a:t>
            </a:r>
            <a:r>
              <a:rPr lang="en-GB" sz="1400" spc="-1" dirty="0">
                <a:solidFill>
                  <a:srgbClr val="607896"/>
                </a:solidFill>
                <a:ea typeface="Roboto Condensed"/>
              </a:rPr>
              <a:t>to reach out to an agreement, a mediator may be brought in from </a:t>
            </a:r>
            <a:r>
              <a:rPr lang="en-GB" sz="1400" spc="-1" dirty="0" smtClean="0">
                <a:solidFill>
                  <a:srgbClr val="607896"/>
                </a:solidFill>
                <a:ea typeface="Roboto Condensed"/>
              </a:rPr>
              <a:t>outside</a:t>
            </a:r>
          </a:p>
          <a:p>
            <a:pPr marL="742950" lvl="1" indent="-285750" fontAlgn="t">
              <a:buClr>
                <a:srgbClr val="00B0F0"/>
              </a:buClr>
              <a:buFont typeface="Courier New" panose="02070309020205020404" pitchFamily="49" charset="0"/>
              <a:buChar char="o"/>
            </a:pPr>
            <a:r>
              <a:rPr lang="en-GB" sz="1400" dirty="0"/>
              <a:t> </a:t>
            </a:r>
            <a:r>
              <a:rPr lang="en-GB" sz="1400" spc="-1" dirty="0">
                <a:solidFill>
                  <a:srgbClr val="607896"/>
                </a:solidFill>
                <a:ea typeface="Roboto Condensed"/>
              </a:rPr>
              <a:t>If still can’t reach a solution, the trade union may decide to engage in </a:t>
            </a:r>
            <a:r>
              <a:rPr lang="en-GB" sz="1400" spc="-1" dirty="0" smtClean="0">
                <a:solidFill>
                  <a:srgbClr val="607896"/>
                </a:solidFill>
                <a:ea typeface="Roboto Condensed"/>
              </a:rPr>
              <a:t>strikes</a:t>
            </a:r>
            <a:endParaRPr lang="en-GB" sz="1400" spc="-1" dirty="0">
              <a:solidFill>
                <a:srgbClr val="607896"/>
              </a:solidFill>
              <a:ea typeface="Roboto Condensed"/>
            </a:endParaRPr>
          </a:p>
          <a:p>
            <a:pPr marL="742950" lvl="1" indent="-285750" fontAlgn="t">
              <a:buClr>
                <a:srgbClr val="00B0F0"/>
              </a:buClr>
              <a:buFont typeface="Courier New" panose="02070309020205020404" pitchFamily="49" charset="0"/>
              <a:buChar char="o"/>
            </a:pPr>
            <a:endParaRPr lang="en-GB" sz="1400" spc="-1" dirty="0">
              <a:solidFill>
                <a:srgbClr val="607896"/>
              </a:solidFill>
              <a:ea typeface="Roboto Condensed"/>
            </a:endParaRPr>
          </a:p>
        </p:txBody>
      </p:sp>
    </p:spTree>
    <p:extLst>
      <p:ext uri="{BB962C8B-B14F-4D97-AF65-F5344CB8AC3E}">
        <p14:creationId xmlns:p14="http://schemas.microsoft.com/office/powerpoint/2010/main" val="18117442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 name="TextShape 1"/>
          <p:cNvSpPr txBox="1"/>
          <p:nvPr/>
        </p:nvSpPr>
        <p:spPr>
          <a:xfrm>
            <a:off x="8556840" y="0"/>
            <a:ext cx="548280" cy="393120"/>
          </a:xfrm>
          <a:prstGeom prst="rect">
            <a:avLst/>
          </a:prstGeom>
          <a:noFill/>
          <a:ln>
            <a:noFill/>
          </a:ln>
        </p:spPr>
        <p:txBody>
          <a:bodyPr tIns="91440" bIns="91440"/>
          <a:lstStyle/>
          <a:p>
            <a:pPr algn="r">
              <a:lnSpc>
                <a:spcPct val="100000"/>
              </a:lnSpc>
            </a:pPr>
            <a:fld id="{095EEF1C-75D1-48F0-A8D0-58DCC110A71E}" type="slidenum">
              <a:rPr lang="en-US" sz="1300" b="0" strike="noStrike" spc="-1">
                <a:solidFill>
                  <a:srgbClr val="4BB5D9"/>
                </a:solidFill>
                <a:latin typeface="Roboto Condensed"/>
                <a:ea typeface="Roboto Condensed"/>
              </a:rPr>
              <a:t>64</a:t>
            </a:fld>
            <a:endParaRPr lang="en-US" sz="1300" b="0" strike="noStrike" spc="-1">
              <a:latin typeface="Times New Roman"/>
            </a:endParaRPr>
          </a:p>
        </p:txBody>
      </p:sp>
      <p:sp>
        <p:nvSpPr>
          <p:cNvPr id="1948" name="TextShape 2"/>
          <p:cNvSpPr txBox="1"/>
          <p:nvPr/>
        </p:nvSpPr>
        <p:spPr>
          <a:xfrm>
            <a:off x="2201130" y="270703"/>
            <a:ext cx="6432507" cy="1026184"/>
          </a:xfrm>
          <a:prstGeom prst="rect">
            <a:avLst/>
          </a:prstGeom>
          <a:noFill/>
          <a:ln>
            <a:noFill/>
          </a:ln>
        </p:spPr>
        <p:txBody>
          <a:bodyPr tIns="91440" bIns="91440" anchor="b"/>
          <a:lstStyle/>
          <a:p>
            <a:pPr fontAlgn="t"/>
            <a:r>
              <a:rPr lang="en-GB" sz="3000" b="1" spc="-1" dirty="0" smtClean="0">
                <a:solidFill>
                  <a:srgbClr val="3796BF"/>
                </a:solidFill>
                <a:latin typeface="Oswald"/>
                <a:ea typeface="Oswald"/>
              </a:rPr>
              <a:t>PROCESS OF INITIATING </a:t>
            </a:r>
            <a:r>
              <a:rPr lang="en-GB" sz="3000" b="1" spc="-1" dirty="0">
                <a:solidFill>
                  <a:srgbClr val="3796BF"/>
                </a:solidFill>
                <a:latin typeface="Oswald"/>
                <a:ea typeface="Oswald"/>
              </a:rPr>
              <a:t>COLLECTIVE </a:t>
            </a:r>
            <a:r>
              <a:rPr lang="en-GB" sz="3000" b="1" spc="-1" dirty="0" smtClean="0">
                <a:solidFill>
                  <a:srgbClr val="3796BF"/>
                </a:solidFill>
                <a:latin typeface="Oswald"/>
                <a:ea typeface="Oswald"/>
              </a:rPr>
              <a:t>BARGAINING </a:t>
            </a:r>
            <a:r>
              <a:rPr lang="en-GB" sz="3000" b="1" spc="-1" dirty="0" err="1" smtClean="0">
                <a:solidFill>
                  <a:srgbClr val="3796BF"/>
                </a:solidFill>
                <a:latin typeface="Oswald"/>
                <a:ea typeface="Oswald"/>
              </a:rPr>
              <a:t>Cntd</a:t>
            </a:r>
            <a:r>
              <a:rPr lang="en-GB" sz="3000" b="1" spc="-1" dirty="0" smtClean="0">
                <a:solidFill>
                  <a:srgbClr val="3796BF"/>
                </a:solidFill>
                <a:latin typeface="Oswald"/>
                <a:ea typeface="Oswald"/>
              </a:rPr>
              <a:t>.</a:t>
            </a:r>
            <a:endParaRPr lang="en-GB" sz="3000" b="1" spc="-1" dirty="0">
              <a:solidFill>
                <a:srgbClr val="3796BF"/>
              </a:solidFill>
              <a:latin typeface="Oswald"/>
              <a:ea typeface="Oswald"/>
            </a:endParaRPr>
          </a:p>
        </p:txBody>
      </p:sp>
      <p:sp>
        <p:nvSpPr>
          <p:cNvPr id="1949" name="CustomShape 3"/>
          <p:cNvSpPr/>
          <p:nvPr/>
        </p:nvSpPr>
        <p:spPr>
          <a:xfrm>
            <a:off x="299382" y="1222744"/>
            <a:ext cx="8334255" cy="3802038"/>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285750" indent="-285750" fontAlgn="t">
              <a:buClr>
                <a:srgbClr val="00B0F0"/>
              </a:buClr>
              <a:buFont typeface="Wingdings" panose="05000000000000000000" pitchFamily="2" charset="2"/>
              <a:buChar char="Ø"/>
            </a:pPr>
            <a:r>
              <a:rPr lang="en-IN" sz="1600" b="1" spc="-1" dirty="0">
                <a:solidFill>
                  <a:srgbClr val="607896"/>
                </a:solidFill>
                <a:ea typeface="Roboto Condensed"/>
              </a:rPr>
              <a:t>Collective bargaining agreement</a:t>
            </a:r>
          </a:p>
          <a:p>
            <a:pPr marL="742950" lvl="1" indent="-285750" fontAlgn="t">
              <a:buClr>
                <a:srgbClr val="00B0F0"/>
              </a:buClr>
              <a:buFont typeface="Courier New" panose="02070309020205020404" pitchFamily="49" charset="0"/>
              <a:buChar char="o"/>
            </a:pPr>
            <a:r>
              <a:rPr lang="en-GB" sz="1400" spc="-1" dirty="0">
                <a:solidFill>
                  <a:srgbClr val="607896"/>
                </a:solidFill>
                <a:ea typeface="Roboto Condensed"/>
              </a:rPr>
              <a:t>a collective bargaining agreement will be executed between the employer and workmen represented by trade </a:t>
            </a:r>
            <a:r>
              <a:rPr lang="en-GB" sz="1400" spc="-1" dirty="0" smtClean="0">
                <a:solidFill>
                  <a:srgbClr val="607896"/>
                </a:solidFill>
                <a:ea typeface="Roboto Condensed"/>
              </a:rPr>
              <a:t>unions</a:t>
            </a:r>
            <a:endParaRPr lang="en-IN" sz="1600" b="1" spc="-1" dirty="0" smtClean="0">
              <a:solidFill>
                <a:srgbClr val="607896"/>
              </a:solidFill>
              <a:ea typeface="Roboto Condensed"/>
            </a:endParaRPr>
          </a:p>
          <a:p>
            <a:pPr marL="342900" indent="-342900" fontAlgn="t">
              <a:buClr>
                <a:srgbClr val="00B0F0"/>
              </a:buClr>
              <a:buFont typeface="Wingdings" panose="05000000000000000000" pitchFamily="2" charset="2"/>
              <a:buChar char="Ø"/>
            </a:pPr>
            <a:r>
              <a:rPr lang="en-IN" sz="1600" b="1" spc="-1" dirty="0" smtClean="0">
                <a:solidFill>
                  <a:srgbClr val="607896"/>
                </a:solidFill>
                <a:ea typeface="Roboto Condensed"/>
              </a:rPr>
              <a:t>Strikes</a:t>
            </a:r>
            <a:endParaRPr lang="en-GB" sz="1600" b="1" spc="-1" dirty="0">
              <a:solidFill>
                <a:srgbClr val="607896"/>
              </a:solidFill>
              <a:ea typeface="Roboto Condensed"/>
            </a:endParaRPr>
          </a:p>
          <a:p>
            <a:pPr marL="800100" lvl="1" indent="-342900" fontAlgn="t">
              <a:buClr>
                <a:srgbClr val="00B0F0"/>
              </a:buClr>
              <a:buFont typeface="Courier New" panose="02070309020205020404" pitchFamily="49" charset="0"/>
              <a:buChar char="o"/>
            </a:pPr>
            <a:r>
              <a:rPr lang="en-GB" sz="1400" spc="-1" dirty="0">
                <a:solidFill>
                  <a:srgbClr val="607896"/>
                </a:solidFill>
                <a:ea typeface="Roboto Condensed"/>
              </a:rPr>
              <a:t>If both parties fail to reach an agreement because of mutual consensus, the union may go on a </a:t>
            </a:r>
            <a:r>
              <a:rPr lang="en-GB" sz="1400" spc="-1" dirty="0" smtClean="0">
                <a:solidFill>
                  <a:srgbClr val="607896"/>
                </a:solidFill>
                <a:ea typeface="Roboto Condensed"/>
              </a:rPr>
              <a:t>strike</a:t>
            </a:r>
          </a:p>
          <a:p>
            <a:pPr marL="800100" lvl="1" indent="-342900" fontAlgn="t">
              <a:buClr>
                <a:srgbClr val="00B0F0"/>
              </a:buClr>
              <a:buFont typeface="Courier New" panose="02070309020205020404" pitchFamily="49" charset="0"/>
              <a:buChar char="o"/>
            </a:pPr>
            <a:r>
              <a:rPr lang="en-GB" sz="1400" spc="-1" dirty="0" smtClean="0">
                <a:solidFill>
                  <a:srgbClr val="607896"/>
                </a:solidFill>
                <a:ea typeface="Roboto Condensed"/>
              </a:rPr>
              <a:t>Which </a:t>
            </a:r>
            <a:r>
              <a:rPr lang="en-GB" sz="1400" spc="-1" dirty="0">
                <a:solidFill>
                  <a:srgbClr val="607896"/>
                </a:solidFill>
                <a:ea typeface="Roboto Condensed"/>
              </a:rPr>
              <a:t>shall be in accordance with the provisions of the Industrial Disputes Act 1947 (“ID Act</a:t>
            </a:r>
            <a:r>
              <a:rPr lang="en-GB" sz="1400" spc="-1" dirty="0" smtClean="0">
                <a:solidFill>
                  <a:srgbClr val="607896"/>
                </a:solidFill>
                <a:ea typeface="Roboto Condensed"/>
              </a:rPr>
              <a:t>”)</a:t>
            </a:r>
          </a:p>
          <a:p>
            <a:pPr marL="342900" indent="-342900" fontAlgn="t">
              <a:buClr>
                <a:srgbClr val="00B0F0"/>
              </a:buClr>
              <a:buFont typeface="Wingdings" panose="05000000000000000000" pitchFamily="2" charset="2"/>
              <a:buChar char="Ø"/>
            </a:pPr>
            <a:r>
              <a:rPr lang="en-IN" sz="1600" b="1" spc="-1" dirty="0" smtClean="0">
                <a:solidFill>
                  <a:srgbClr val="607896"/>
                </a:solidFill>
                <a:ea typeface="Roboto Condensed"/>
              </a:rPr>
              <a:t>Conciliation</a:t>
            </a:r>
          </a:p>
          <a:p>
            <a:pPr marL="800100" lvl="1" indent="-342900" fontAlgn="t">
              <a:buClr>
                <a:srgbClr val="00B0F0"/>
              </a:buClr>
              <a:buFont typeface="Courier New" panose="02070309020205020404" pitchFamily="49" charset="0"/>
              <a:buChar char="o"/>
            </a:pPr>
            <a:r>
              <a:rPr lang="en-GB" sz="1400" spc="-1" dirty="0">
                <a:solidFill>
                  <a:srgbClr val="607896"/>
                </a:solidFill>
                <a:ea typeface="Roboto Condensed"/>
              </a:rPr>
              <a:t>Once the conciliation officer receives a notice of strike or lockout, the conciliation proceedings shall </a:t>
            </a:r>
            <a:r>
              <a:rPr lang="en-GB" sz="1400" spc="-1" dirty="0" smtClean="0">
                <a:solidFill>
                  <a:srgbClr val="607896"/>
                </a:solidFill>
                <a:ea typeface="Roboto Condensed"/>
              </a:rPr>
              <a:t>commence</a:t>
            </a:r>
            <a:endParaRPr lang="en-GB" sz="1400" spc="-1" dirty="0">
              <a:solidFill>
                <a:srgbClr val="607896"/>
              </a:solidFill>
              <a:ea typeface="Roboto Condensed"/>
            </a:endParaRPr>
          </a:p>
          <a:p>
            <a:pPr marL="800100" lvl="1" indent="-342900" fontAlgn="t">
              <a:buClr>
                <a:srgbClr val="00B0F0"/>
              </a:buClr>
              <a:buFont typeface="Courier New" panose="02070309020205020404" pitchFamily="49" charset="0"/>
              <a:buChar char="o"/>
            </a:pPr>
            <a:r>
              <a:rPr lang="en-GB" sz="1400" spc="-1" dirty="0">
                <a:solidFill>
                  <a:srgbClr val="607896"/>
                </a:solidFill>
                <a:ea typeface="Roboto Condensed"/>
              </a:rPr>
              <a:t>The State Government may appoint a conciliation officer or a Board of Conciliation to investigate disputes, mediate and promote a </a:t>
            </a:r>
            <a:r>
              <a:rPr lang="en-GB" sz="1400" spc="-1" dirty="0" smtClean="0">
                <a:solidFill>
                  <a:srgbClr val="607896"/>
                </a:solidFill>
                <a:ea typeface="Roboto Condensed"/>
              </a:rPr>
              <a:t>settlement</a:t>
            </a:r>
          </a:p>
          <a:p>
            <a:pPr marL="800100" lvl="1" indent="-342900" fontAlgn="t">
              <a:buClr>
                <a:srgbClr val="00B0F0"/>
              </a:buClr>
              <a:buFont typeface="Courier New" panose="02070309020205020404" pitchFamily="49" charset="0"/>
              <a:buChar char="o"/>
            </a:pPr>
            <a:r>
              <a:rPr lang="en-GB" sz="1400" spc="-1" dirty="0">
                <a:solidFill>
                  <a:srgbClr val="607896"/>
                </a:solidFill>
                <a:ea typeface="Roboto Condensed"/>
              </a:rPr>
              <a:t>Workers are prohibited from going on strike during the pendency of such conciliation </a:t>
            </a:r>
            <a:r>
              <a:rPr lang="en-GB" sz="1400" spc="-1" dirty="0" smtClean="0">
                <a:solidFill>
                  <a:srgbClr val="607896"/>
                </a:solidFill>
                <a:ea typeface="Roboto Condensed"/>
              </a:rPr>
              <a:t>proceedings</a:t>
            </a:r>
          </a:p>
          <a:p>
            <a:pPr marL="800100" lvl="1" indent="-342900" fontAlgn="t">
              <a:buClr>
                <a:srgbClr val="00B0F0"/>
              </a:buClr>
              <a:buFont typeface="Courier New" panose="02070309020205020404" pitchFamily="49" charset="0"/>
              <a:buChar char="o"/>
            </a:pPr>
            <a:endParaRPr lang="en-GB" sz="1400" spc="-1" dirty="0">
              <a:solidFill>
                <a:srgbClr val="607896"/>
              </a:solidFill>
              <a:ea typeface="Roboto Condensed"/>
            </a:endParaRPr>
          </a:p>
        </p:txBody>
      </p:sp>
    </p:spTree>
    <p:extLst>
      <p:ext uri="{BB962C8B-B14F-4D97-AF65-F5344CB8AC3E}">
        <p14:creationId xmlns:p14="http://schemas.microsoft.com/office/powerpoint/2010/main" val="268071808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 name="TextShape 1"/>
          <p:cNvSpPr txBox="1"/>
          <p:nvPr/>
        </p:nvSpPr>
        <p:spPr>
          <a:xfrm>
            <a:off x="8556840" y="0"/>
            <a:ext cx="548280" cy="393120"/>
          </a:xfrm>
          <a:prstGeom prst="rect">
            <a:avLst/>
          </a:prstGeom>
          <a:noFill/>
          <a:ln>
            <a:noFill/>
          </a:ln>
        </p:spPr>
        <p:txBody>
          <a:bodyPr tIns="91440" bIns="91440"/>
          <a:lstStyle/>
          <a:p>
            <a:pPr algn="r">
              <a:lnSpc>
                <a:spcPct val="100000"/>
              </a:lnSpc>
            </a:pPr>
            <a:fld id="{095EEF1C-75D1-48F0-A8D0-58DCC110A71E}" type="slidenum">
              <a:rPr lang="en-US" sz="1300" b="0" strike="noStrike" spc="-1">
                <a:solidFill>
                  <a:srgbClr val="4BB5D9"/>
                </a:solidFill>
                <a:latin typeface="Roboto Condensed"/>
                <a:ea typeface="Roboto Condensed"/>
              </a:rPr>
              <a:t>65</a:t>
            </a:fld>
            <a:endParaRPr lang="en-US" sz="1300" b="0" strike="noStrike" spc="-1">
              <a:latin typeface="Times New Roman"/>
            </a:endParaRPr>
          </a:p>
        </p:txBody>
      </p:sp>
      <p:sp>
        <p:nvSpPr>
          <p:cNvPr id="1948" name="TextShape 2"/>
          <p:cNvSpPr txBox="1"/>
          <p:nvPr/>
        </p:nvSpPr>
        <p:spPr>
          <a:xfrm>
            <a:off x="1600840" y="393120"/>
            <a:ext cx="7230140" cy="701748"/>
          </a:xfrm>
          <a:prstGeom prst="rect">
            <a:avLst/>
          </a:prstGeom>
          <a:noFill/>
          <a:ln>
            <a:noFill/>
          </a:ln>
        </p:spPr>
        <p:txBody>
          <a:bodyPr tIns="91440" bIns="91440" anchor="b"/>
          <a:lstStyle/>
          <a:p>
            <a:pPr fontAlgn="t"/>
            <a:r>
              <a:rPr lang="en-IN" sz="3000" b="1" spc="-1" dirty="0" smtClean="0">
                <a:solidFill>
                  <a:srgbClr val="3796BF"/>
                </a:solidFill>
                <a:latin typeface="Oswald"/>
                <a:ea typeface="Oswald"/>
              </a:rPr>
              <a:t>TYPES OF COLLECTIVE BARGAINING</a:t>
            </a:r>
            <a:endParaRPr lang="en-GB" sz="3000" b="1" spc="-1" dirty="0">
              <a:solidFill>
                <a:srgbClr val="3796BF"/>
              </a:solidFill>
              <a:latin typeface="Oswald"/>
              <a:ea typeface="Oswald"/>
            </a:endParaRPr>
          </a:p>
        </p:txBody>
      </p:sp>
      <p:sp>
        <p:nvSpPr>
          <p:cNvPr id="1949" name="CustomShape 3"/>
          <p:cNvSpPr/>
          <p:nvPr/>
        </p:nvSpPr>
        <p:spPr>
          <a:xfrm>
            <a:off x="299382" y="1350335"/>
            <a:ext cx="8334255" cy="2573079"/>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285750" indent="-285750" fontAlgn="t">
              <a:buClr>
                <a:srgbClr val="00B0F0"/>
              </a:buClr>
              <a:buFont typeface="Wingdings" panose="05000000000000000000" pitchFamily="2" charset="2"/>
              <a:buChar char="Ø"/>
            </a:pPr>
            <a:r>
              <a:rPr lang="en-IN" sz="1600" b="1" spc="-1" dirty="0">
                <a:solidFill>
                  <a:srgbClr val="607896"/>
                </a:solidFill>
                <a:ea typeface="Roboto Condensed"/>
              </a:rPr>
              <a:t>Bipartite </a:t>
            </a:r>
            <a:r>
              <a:rPr lang="en-IN" sz="1600" b="1" spc="-1" dirty="0" smtClean="0">
                <a:solidFill>
                  <a:srgbClr val="607896"/>
                </a:solidFill>
                <a:ea typeface="Roboto Condensed"/>
              </a:rPr>
              <a:t>agreements</a:t>
            </a:r>
          </a:p>
          <a:p>
            <a:pPr marL="742950" lvl="1" indent="-285750" fontAlgn="t">
              <a:buClr>
                <a:srgbClr val="00B0F0"/>
              </a:buClr>
              <a:buFont typeface="Courier New" panose="02070309020205020404" pitchFamily="49" charset="0"/>
              <a:buChar char="o"/>
            </a:pPr>
            <a:r>
              <a:rPr lang="en-GB" sz="1400" spc="-1" dirty="0" smtClean="0">
                <a:solidFill>
                  <a:srgbClr val="607896"/>
                </a:solidFill>
                <a:ea typeface="Roboto Condensed"/>
              </a:rPr>
              <a:t>voluntary </a:t>
            </a:r>
            <a:r>
              <a:rPr lang="en-GB" sz="1400" spc="-1" dirty="0">
                <a:solidFill>
                  <a:srgbClr val="607896"/>
                </a:solidFill>
                <a:ea typeface="Roboto Condensed"/>
              </a:rPr>
              <a:t>negotiations between employer and trade union and are binding, as per the provisions of the ID Act</a:t>
            </a:r>
            <a:r>
              <a:rPr lang="en-GB" sz="1400" spc="-1" dirty="0" smtClean="0">
                <a:solidFill>
                  <a:srgbClr val="607896"/>
                </a:solidFill>
                <a:ea typeface="Roboto Condensed"/>
              </a:rPr>
              <a:t>.</a:t>
            </a:r>
          </a:p>
          <a:p>
            <a:pPr marL="742950" lvl="1" indent="-285750" fontAlgn="t">
              <a:buClr>
                <a:srgbClr val="00B0F0"/>
              </a:buClr>
              <a:buFont typeface="Courier New" panose="02070309020205020404" pitchFamily="49" charset="0"/>
              <a:buChar char="o"/>
            </a:pPr>
            <a:endParaRPr lang="en-GB" sz="1400" spc="-1" dirty="0" smtClean="0">
              <a:solidFill>
                <a:srgbClr val="607896"/>
              </a:solidFill>
              <a:ea typeface="Roboto Condensed"/>
            </a:endParaRPr>
          </a:p>
          <a:p>
            <a:pPr marL="285750" indent="-285750">
              <a:buClr>
                <a:srgbClr val="00B0F0"/>
              </a:buClr>
              <a:buFont typeface="Wingdings" panose="05000000000000000000" pitchFamily="2" charset="2"/>
              <a:buChar char="Ø"/>
            </a:pPr>
            <a:r>
              <a:rPr lang="en-IN" sz="1600" b="1" spc="-1" dirty="0">
                <a:solidFill>
                  <a:srgbClr val="607896"/>
                </a:solidFill>
                <a:ea typeface="Roboto Condensed"/>
              </a:rPr>
              <a:t>Settlements</a:t>
            </a:r>
            <a:endParaRPr lang="en-GB" sz="1600" b="1" spc="-1" dirty="0">
              <a:solidFill>
                <a:srgbClr val="607896"/>
              </a:solidFill>
              <a:ea typeface="Roboto Condensed"/>
            </a:endParaRPr>
          </a:p>
          <a:p>
            <a:pPr marL="800100" lvl="1" indent="-342900" fontAlgn="t">
              <a:buClr>
                <a:srgbClr val="00B0F0"/>
              </a:buClr>
              <a:buFont typeface="Courier New" panose="02070309020205020404" pitchFamily="49" charset="0"/>
              <a:buChar char="o"/>
            </a:pPr>
            <a:r>
              <a:rPr lang="en-IN" sz="1400" spc="-1" dirty="0">
                <a:solidFill>
                  <a:srgbClr val="607896"/>
                </a:solidFill>
                <a:ea typeface="Roboto Condensed"/>
              </a:rPr>
              <a:t>T</a:t>
            </a:r>
            <a:r>
              <a:rPr lang="en-IN" sz="1400" spc="-1" dirty="0" smtClean="0">
                <a:solidFill>
                  <a:srgbClr val="607896"/>
                </a:solidFill>
                <a:ea typeface="Roboto Condensed"/>
              </a:rPr>
              <a:t>ripartite </a:t>
            </a:r>
            <a:r>
              <a:rPr lang="en-IN" sz="1400" spc="-1" dirty="0">
                <a:solidFill>
                  <a:srgbClr val="607896"/>
                </a:solidFill>
                <a:ea typeface="Roboto Condensed"/>
              </a:rPr>
              <a:t>in nature </a:t>
            </a:r>
            <a:r>
              <a:rPr lang="en-GB" sz="1400" spc="-1" dirty="0">
                <a:solidFill>
                  <a:srgbClr val="607896"/>
                </a:solidFill>
                <a:ea typeface="Roboto Condensed"/>
              </a:rPr>
              <a:t>as it involves the employer, trade union and the conciliation officer</a:t>
            </a:r>
            <a:endParaRPr lang="en-IN" sz="1400" spc="-1" dirty="0">
              <a:solidFill>
                <a:srgbClr val="607896"/>
              </a:solidFill>
              <a:ea typeface="Roboto Condensed"/>
            </a:endParaRPr>
          </a:p>
          <a:p>
            <a:pPr marL="800100" lvl="1" indent="-342900" fontAlgn="t">
              <a:buClr>
                <a:srgbClr val="00B0F0"/>
              </a:buClr>
              <a:buFont typeface="Courier New" panose="02070309020205020404" pitchFamily="49" charset="0"/>
              <a:buChar char="o"/>
            </a:pPr>
            <a:r>
              <a:rPr lang="en-GB" sz="1400" spc="-1" dirty="0">
                <a:solidFill>
                  <a:srgbClr val="607896"/>
                </a:solidFill>
                <a:ea typeface="Roboto Condensed"/>
              </a:rPr>
              <a:t>Settlements arise out of specific disputes which is resolved by a reconciliation </a:t>
            </a:r>
            <a:r>
              <a:rPr lang="en-GB" sz="1400" spc="-1" dirty="0" smtClean="0">
                <a:solidFill>
                  <a:srgbClr val="607896"/>
                </a:solidFill>
                <a:ea typeface="Roboto Condensed"/>
              </a:rPr>
              <a:t>officer</a:t>
            </a:r>
          </a:p>
          <a:p>
            <a:pPr marL="800100" lvl="1" indent="-342900" fontAlgn="t">
              <a:buClr>
                <a:srgbClr val="00B0F0"/>
              </a:buClr>
              <a:buFont typeface="Courier New" panose="02070309020205020404" pitchFamily="49" charset="0"/>
              <a:buChar char="o"/>
            </a:pPr>
            <a:endParaRPr lang="en-GB" sz="1400" spc="-1" dirty="0">
              <a:solidFill>
                <a:srgbClr val="607896"/>
              </a:solidFill>
              <a:ea typeface="Roboto Condensed"/>
            </a:endParaRPr>
          </a:p>
          <a:p>
            <a:pPr marL="342900" indent="-342900" fontAlgn="t">
              <a:buClr>
                <a:srgbClr val="00B0F0"/>
              </a:buClr>
              <a:buFont typeface="Wingdings" panose="05000000000000000000" pitchFamily="2" charset="2"/>
              <a:buChar char="Ø"/>
            </a:pPr>
            <a:r>
              <a:rPr lang="en-IN" sz="1600" b="1" spc="-1" dirty="0">
                <a:solidFill>
                  <a:srgbClr val="607896"/>
                </a:solidFill>
                <a:ea typeface="Roboto Condensed"/>
              </a:rPr>
              <a:t>Consent awards</a:t>
            </a:r>
          </a:p>
          <a:p>
            <a:pPr marL="800100" lvl="1" indent="-342900" fontAlgn="t">
              <a:buClr>
                <a:srgbClr val="00B0F0"/>
              </a:buClr>
              <a:buFont typeface="Courier New" panose="02070309020205020404" pitchFamily="49" charset="0"/>
              <a:buChar char="o"/>
            </a:pPr>
            <a:r>
              <a:rPr lang="en-GB" sz="1400" spc="-1" dirty="0">
                <a:solidFill>
                  <a:srgbClr val="607896"/>
                </a:solidFill>
                <a:ea typeface="Roboto Condensed"/>
              </a:rPr>
              <a:t>These are agreements reached while a dispute is pending before an adjudicatory </a:t>
            </a:r>
            <a:r>
              <a:rPr lang="en-GB" sz="1400" spc="-1" dirty="0" smtClean="0">
                <a:solidFill>
                  <a:srgbClr val="607896"/>
                </a:solidFill>
                <a:ea typeface="Roboto Condensed"/>
              </a:rPr>
              <a:t>authority</a:t>
            </a:r>
          </a:p>
          <a:p>
            <a:pPr marL="800100" lvl="1" indent="-342900" fontAlgn="t">
              <a:buClr>
                <a:srgbClr val="00B0F0"/>
              </a:buClr>
              <a:buFont typeface="Courier New" panose="02070309020205020404" pitchFamily="49" charset="0"/>
              <a:buChar char="o"/>
            </a:pPr>
            <a:endParaRPr lang="en-GB" sz="1400" spc="-1" dirty="0">
              <a:solidFill>
                <a:srgbClr val="607896"/>
              </a:solidFill>
              <a:ea typeface="Roboto Condensed"/>
            </a:endParaRPr>
          </a:p>
        </p:txBody>
      </p:sp>
    </p:spTree>
    <p:extLst>
      <p:ext uri="{BB962C8B-B14F-4D97-AF65-F5344CB8AC3E}">
        <p14:creationId xmlns:p14="http://schemas.microsoft.com/office/powerpoint/2010/main" val="278820958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 name="TextShape 1"/>
          <p:cNvSpPr txBox="1"/>
          <p:nvPr/>
        </p:nvSpPr>
        <p:spPr>
          <a:xfrm>
            <a:off x="8556840" y="0"/>
            <a:ext cx="548280" cy="393120"/>
          </a:xfrm>
          <a:prstGeom prst="rect">
            <a:avLst/>
          </a:prstGeom>
          <a:noFill/>
          <a:ln>
            <a:noFill/>
          </a:ln>
        </p:spPr>
        <p:txBody>
          <a:bodyPr tIns="91440" bIns="91440"/>
          <a:lstStyle/>
          <a:p>
            <a:pPr algn="r">
              <a:lnSpc>
                <a:spcPct val="100000"/>
              </a:lnSpc>
            </a:pPr>
            <a:fld id="{095EEF1C-75D1-48F0-A8D0-58DCC110A71E}" type="slidenum">
              <a:rPr lang="en-US" sz="1300" b="0" strike="noStrike" spc="-1">
                <a:solidFill>
                  <a:srgbClr val="4BB5D9"/>
                </a:solidFill>
                <a:latin typeface="Roboto Condensed"/>
                <a:ea typeface="Roboto Condensed"/>
              </a:rPr>
              <a:t>66</a:t>
            </a:fld>
            <a:endParaRPr lang="en-US" sz="1300" b="0" strike="noStrike" spc="-1">
              <a:latin typeface="Times New Roman"/>
            </a:endParaRPr>
          </a:p>
        </p:txBody>
      </p:sp>
      <p:sp>
        <p:nvSpPr>
          <p:cNvPr id="1948" name="TextShape 2"/>
          <p:cNvSpPr txBox="1"/>
          <p:nvPr/>
        </p:nvSpPr>
        <p:spPr>
          <a:xfrm>
            <a:off x="2243660" y="199004"/>
            <a:ext cx="5092805" cy="672723"/>
          </a:xfrm>
          <a:prstGeom prst="rect">
            <a:avLst/>
          </a:prstGeom>
          <a:noFill/>
          <a:ln>
            <a:noFill/>
          </a:ln>
        </p:spPr>
        <p:txBody>
          <a:bodyPr tIns="91440" bIns="91440" anchor="b"/>
          <a:lstStyle/>
          <a:p>
            <a:pPr fontAlgn="t"/>
            <a:r>
              <a:rPr lang="en-IN" sz="3000" b="1" spc="-1" dirty="0" smtClean="0">
                <a:solidFill>
                  <a:srgbClr val="3796BF"/>
                </a:solidFill>
                <a:latin typeface="Oswald"/>
                <a:ea typeface="Oswald"/>
              </a:rPr>
              <a:t>RESOLUTION OF DISPUTE</a:t>
            </a:r>
            <a:endParaRPr lang="en-GB" sz="3000" b="1" spc="-1" dirty="0">
              <a:solidFill>
                <a:srgbClr val="3796BF"/>
              </a:solidFill>
              <a:latin typeface="Oswald"/>
              <a:ea typeface="Oswald"/>
            </a:endParaRPr>
          </a:p>
        </p:txBody>
      </p:sp>
      <p:pic>
        <p:nvPicPr>
          <p:cNvPr id="2" name="Picture 1"/>
          <p:cNvPicPr>
            <a:picLocks noChangeAspect="1"/>
          </p:cNvPicPr>
          <p:nvPr/>
        </p:nvPicPr>
        <p:blipFill>
          <a:blip r:embed="rId3"/>
          <a:stretch>
            <a:fillRect/>
          </a:stretch>
        </p:blipFill>
        <p:spPr>
          <a:xfrm>
            <a:off x="3927064" y="1084520"/>
            <a:ext cx="5178056" cy="4058980"/>
          </a:xfrm>
          <a:prstGeom prst="rect">
            <a:avLst/>
          </a:prstGeom>
        </p:spPr>
      </p:pic>
      <p:sp>
        <p:nvSpPr>
          <p:cNvPr id="3" name="Rectangle 2"/>
          <p:cNvSpPr/>
          <p:nvPr/>
        </p:nvSpPr>
        <p:spPr>
          <a:xfrm>
            <a:off x="202019" y="1563127"/>
            <a:ext cx="3725045" cy="2308324"/>
          </a:xfrm>
          <a:prstGeom prst="rect">
            <a:avLst/>
          </a:prstGeom>
        </p:spPr>
        <p:txBody>
          <a:bodyPr wrap="square">
            <a:spAutoFit/>
          </a:bodyPr>
          <a:lstStyle/>
          <a:p>
            <a:pPr marL="285750" indent="-285750">
              <a:buClr>
                <a:srgbClr val="00B0F0"/>
              </a:buClr>
              <a:buFont typeface="Wingdings" panose="05000000000000000000" pitchFamily="2" charset="2"/>
              <a:buChar char="Ø"/>
            </a:pPr>
            <a:r>
              <a:rPr lang="en-GB" sz="1600" spc="-1" dirty="0">
                <a:solidFill>
                  <a:srgbClr val="607896"/>
                </a:solidFill>
                <a:ea typeface="Roboto Condensed"/>
              </a:rPr>
              <a:t>The growth of collective bargaining immediately after Independence can be judged from a study of the collective agreements published in 1962 by the 'Employers' Federation of </a:t>
            </a:r>
            <a:r>
              <a:rPr lang="en-GB" sz="1600" spc="-1" dirty="0" smtClean="0">
                <a:solidFill>
                  <a:srgbClr val="607896"/>
                </a:solidFill>
                <a:ea typeface="Roboto Condensed"/>
              </a:rPr>
              <a:t>India‘</a:t>
            </a:r>
          </a:p>
          <a:p>
            <a:pPr marL="285750" indent="-285750">
              <a:buClr>
                <a:srgbClr val="00B0F0"/>
              </a:buClr>
              <a:buFont typeface="Wingdings" panose="05000000000000000000" pitchFamily="2" charset="2"/>
              <a:buChar char="Ø"/>
            </a:pPr>
            <a:r>
              <a:rPr lang="en-GB" sz="1600" spc="-1" dirty="0">
                <a:solidFill>
                  <a:srgbClr val="607896"/>
                </a:solidFill>
                <a:ea typeface="Roboto Condensed"/>
              </a:rPr>
              <a:t>There were 114 agreements entered into during the period of eight years from 1954 to 1961</a:t>
            </a:r>
            <a:endParaRPr lang="en-IN" sz="1600" spc="-1" dirty="0">
              <a:solidFill>
                <a:srgbClr val="607896"/>
              </a:solidFill>
              <a:ea typeface="Roboto Condensed"/>
            </a:endParaRPr>
          </a:p>
        </p:txBody>
      </p:sp>
    </p:spTree>
    <p:extLst>
      <p:ext uri="{BB962C8B-B14F-4D97-AF65-F5344CB8AC3E}">
        <p14:creationId xmlns:p14="http://schemas.microsoft.com/office/powerpoint/2010/main" val="402516483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 name="TextShape 1"/>
          <p:cNvSpPr txBox="1"/>
          <p:nvPr/>
        </p:nvSpPr>
        <p:spPr>
          <a:xfrm>
            <a:off x="8556840" y="0"/>
            <a:ext cx="548280" cy="393120"/>
          </a:xfrm>
          <a:prstGeom prst="rect">
            <a:avLst/>
          </a:prstGeom>
          <a:noFill/>
          <a:ln>
            <a:noFill/>
          </a:ln>
        </p:spPr>
        <p:txBody>
          <a:bodyPr tIns="91440" bIns="91440"/>
          <a:lstStyle/>
          <a:p>
            <a:pPr algn="r">
              <a:lnSpc>
                <a:spcPct val="100000"/>
              </a:lnSpc>
            </a:pPr>
            <a:fld id="{095EEF1C-75D1-48F0-A8D0-58DCC110A71E}" type="slidenum">
              <a:rPr lang="en-US" sz="1300" b="0" strike="noStrike" spc="-1">
                <a:solidFill>
                  <a:srgbClr val="4BB5D9"/>
                </a:solidFill>
                <a:latin typeface="Roboto Condensed"/>
                <a:ea typeface="Roboto Condensed"/>
              </a:rPr>
              <a:t>67</a:t>
            </a:fld>
            <a:endParaRPr lang="en-US" sz="1300" b="0" strike="noStrike" spc="-1">
              <a:latin typeface="Times New Roman"/>
            </a:endParaRPr>
          </a:p>
        </p:txBody>
      </p:sp>
      <p:sp>
        <p:nvSpPr>
          <p:cNvPr id="1948" name="TextShape 2"/>
          <p:cNvSpPr txBox="1"/>
          <p:nvPr/>
        </p:nvSpPr>
        <p:spPr>
          <a:xfrm>
            <a:off x="2253330" y="151015"/>
            <a:ext cx="4913014" cy="529470"/>
          </a:xfrm>
          <a:prstGeom prst="rect">
            <a:avLst/>
          </a:prstGeom>
          <a:noFill/>
          <a:ln>
            <a:noFill/>
          </a:ln>
        </p:spPr>
        <p:txBody>
          <a:bodyPr tIns="91440" bIns="91440" anchor="b"/>
          <a:lstStyle/>
          <a:p>
            <a:pPr fontAlgn="t"/>
            <a:r>
              <a:rPr lang="en-GB" sz="3000" b="1" spc="-1" dirty="0" smtClean="0">
                <a:solidFill>
                  <a:srgbClr val="3796BF"/>
                </a:solidFill>
                <a:latin typeface="Oswald"/>
                <a:ea typeface="Oswald"/>
              </a:rPr>
              <a:t>INDUSTRIES COVERED </a:t>
            </a:r>
            <a:endParaRPr lang="en-GB" sz="3000" b="1" spc="-1" dirty="0">
              <a:solidFill>
                <a:srgbClr val="3796BF"/>
              </a:solidFill>
              <a:latin typeface="Oswald"/>
              <a:ea typeface="Oswald"/>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2567" y="871727"/>
            <a:ext cx="6496494" cy="4271773"/>
          </a:xfrm>
          <a:prstGeom prst="rect">
            <a:avLst/>
          </a:prstGeom>
        </p:spPr>
      </p:pic>
      <p:sp>
        <p:nvSpPr>
          <p:cNvPr id="7" name="Rectangle 6"/>
          <p:cNvSpPr/>
          <p:nvPr/>
        </p:nvSpPr>
        <p:spPr>
          <a:xfrm>
            <a:off x="1" y="1531229"/>
            <a:ext cx="3125972" cy="2308324"/>
          </a:xfrm>
          <a:prstGeom prst="rect">
            <a:avLst/>
          </a:prstGeom>
        </p:spPr>
        <p:txBody>
          <a:bodyPr wrap="square">
            <a:spAutoFit/>
          </a:bodyPr>
          <a:lstStyle/>
          <a:p>
            <a:pPr marL="285750" indent="-285750">
              <a:buClr>
                <a:srgbClr val="00B0F0"/>
              </a:buClr>
              <a:buFont typeface="Wingdings" panose="05000000000000000000" pitchFamily="2" charset="2"/>
              <a:buChar char="Ø"/>
            </a:pPr>
            <a:r>
              <a:rPr lang="en-GB" sz="1600" spc="-1" dirty="0">
                <a:solidFill>
                  <a:srgbClr val="607896"/>
                </a:solidFill>
                <a:ea typeface="Roboto Condensed"/>
              </a:rPr>
              <a:t>The Employers Federation of India published another study in 1971 which showed that there were 109 agreements negotiated successfully</a:t>
            </a:r>
          </a:p>
          <a:p>
            <a:pPr marL="285750" indent="-285750">
              <a:buClr>
                <a:srgbClr val="00B0F0"/>
              </a:buClr>
              <a:buFont typeface="Wingdings" panose="05000000000000000000" pitchFamily="2" charset="2"/>
              <a:buChar char="Ø"/>
            </a:pPr>
            <a:r>
              <a:rPr lang="en-GB" sz="1600" spc="-1" dirty="0">
                <a:solidFill>
                  <a:srgbClr val="607896"/>
                </a:solidFill>
                <a:ea typeface="Roboto Condensed"/>
              </a:rPr>
              <a:t>The survey also shows the spread of collective bargaining in different industries </a:t>
            </a:r>
            <a:endParaRPr lang="en-IN" sz="1600" spc="-1" dirty="0">
              <a:solidFill>
                <a:srgbClr val="607896"/>
              </a:solidFill>
              <a:ea typeface="Roboto Condensed"/>
            </a:endParaRPr>
          </a:p>
        </p:txBody>
      </p:sp>
    </p:spTree>
    <p:extLst>
      <p:ext uri="{BB962C8B-B14F-4D97-AF65-F5344CB8AC3E}">
        <p14:creationId xmlns:p14="http://schemas.microsoft.com/office/powerpoint/2010/main" val="126075627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 name="TextShape 1"/>
          <p:cNvSpPr txBox="1"/>
          <p:nvPr/>
        </p:nvSpPr>
        <p:spPr>
          <a:xfrm>
            <a:off x="8556840" y="0"/>
            <a:ext cx="548280" cy="393120"/>
          </a:xfrm>
          <a:prstGeom prst="rect">
            <a:avLst/>
          </a:prstGeom>
          <a:noFill/>
          <a:ln>
            <a:noFill/>
          </a:ln>
        </p:spPr>
        <p:txBody>
          <a:bodyPr tIns="91440" bIns="91440"/>
          <a:lstStyle/>
          <a:p>
            <a:pPr algn="r">
              <a:lnSpc>
                <a:spcPct val="100000"/>
              </a:lnSpc>
            </a:pPr>
            <a:fld id="{095EEF1C-75D1-48F0-A8D0-58DCC110A71E}" type="slidenum">
              <a:rPr lang="en-US" sz="1300" b="0" strike="noStrike" spc="-1">
                <a:solidFill>
                  <a:srgbClr val="4BB5D9"/>
                </a:solidFill>
                <a:latin typeface="Roboto Condensed"/>
                <a:ea typeface="Roboto Condensed"/>
              </a:rPr>
              <a:t>68</a:t>
            </a:fld>
            <a:endParaRPr lang="en-US" sz="1300" b="0" strike="noStrike" spc="-1">
              <a:latin typeface="Times New Roman"/>
            </a:endParaRPr>
          </a:p>
        </p:txBody>
      </p:sp>
      <p:sp>
        <p:nvSpPr>
          <p:cNvPr id="1948" name="TextShape 2"/>
          <p:cNvSpPr txBox="1"/>
          <p:nvPr/>
        </p:nvSpPr>
        <p:spPr>
          <a:xfrm>
            <a:off x="3737983" y="196560"/>
            <a:ext cx="1833477" cy="701748"/>
          </a:xfrm>
          <a:prstGeom prst="rect">
            <a:avLst/>
          </a:prstGeom>
          <a:noFill/>
          <a:ln>
            <a:noFill/>
          </a:ln>
        </p:spPr>
        <p:txBody>
          <a:bodyPr tIns="91440" bIns="91440" anchor="b"/>
          <a:lstStyle/>
          <a:p>
            <a:pPr fontAlgn="t"/>
            <a:r>
              <a:rPr lang="en-IN" sz="3000" b="1" spc="-1" dirty="0" smtClean="0">
                <a:solidFill>
                  <a:srgbClr val="3796BF"/>
                </a:solidFill>
                <a:latin typeface="Oswald"/>
                <a:ea typeface="Oswald"/>
              </a:rPr>
              <a:t>SEWA </a:t>
            </a:r>
            <a:endParaRPr lang="en-GB" sz="3000" b="1" spc="-1" dirty="0">
              <a:solidFill>
                <a:srgbClr val="3796BF"/>
              </a:solidFill>
              <a:latin typeface="Oswald"/>
              <a:ea typeface="Oswald"/>
            </a:endParaRPr>
          </a:p>
        </p:txBody>
      </p:sp>
      <p:sp>
        <p:nvSpPr>
          <p:cNvPr id="1949" name="CustomShape 3"/>
          <p:cNvSpPr/>
          <p:nvPr/>
        </p:nvSpPr>
        <p:spPr>
          <a:xfrm>
            <a:off x="222585" y="1201479"/>
            <a:ext cx="8334255" cy="3519377"/>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285750" indent="-285750" fontAlgn="t">
              <a:buClr>
                <a:srgbClr val="00B0F0"/>
              </a:buClr>
              <a:buFont typeface="Wingdings" panose="05000000000000000000" pitchFamily="2" charset="2"/>
              <a:buChar char="Ø"/>
            </a:pPr>
            <a:r>
              <a:rPr lang="en-GB" sz="1600" b="1" spc="-1" dirty="0">
                <a:solidFill>
                  <a:srgbClr val="607896"/>
                </a:solidFill>
                <a:ea typeface="Roboto Condensed"/>
              </a:rPr>
              <a:t>Self Employed Women’s Association</a:t>
            </a:r>
            <a:r>
              <a:rPr lang="en-GB" sz="1600" spc="-1" dirty="0">
                <a:solidFill>
                  <a:srgbClr val="607896"/>
                </a:solidFill>
                <a:ea typeface="Roboto Condensed"/>
              </a:rPr>
              <a:t> (SEWA). SEWA was established in 1972 and in 2012 had about 1.3 million members in over 14 districts in ten states of </a:t>
            </a:r>
            <a:r>
              <a:rPr lang="en-GB" sz="1600" spc="-1" dirty="0" smtClean="0">
                <a:solidFill>
                  <a:srgbClr val="607896"/>
                </a:solidFill>
                <a:ea typeface="Roboto Condensed"/>
              </a:rPr>
              <a:t>India</a:t>
            </a:r>
          </a:p>
          <a:p>
            <a:pPr marL="285750" indent="-285750" fontAlgn="t">
              <a:buClr>
                <a:srgbClr val="00B0F0"/>
              </a:buClr>
              <a:buFont typeface="Wingdings" panose="05000000000000000000" pitchFamily="2" charset="2"/>
              <a:buChar char="Ø"/>
            </a:pPr>
            <a:r>
              <a:rPr lang="en-GB" sz="1600" spc="-1" dirty="0">
                <a:solidFill>
                  <a:srgbClr val="607896"/>
                </a:solidFill>
                <a:ea typeface="Roboto Condensed"/>
              </a:rPr>
              <a:t>In 2001, about 441,100 people were employed in bidi making in </a:t>
            </a:r>
            <a:r>
              <a:rPr lang="en-GB" sz="1600" spc="-1" dirty="0" smtClean="0">
                <a:solidFill>
                  <a:srgbClr val="607896"/>
                </a:solidFill>
                <a:ea typeface="Roboto Condensed"/>
              </a:rPr>
              <a:t>India, bidi industry is unorganized (informal) sector</a:t>
            </a:r>
          </a:p>
          <a:p>
            <a:pPr marL="285750" indent="-285750" fontAlgn="t">
              <a:buClr>
                <a:srgbClr val="00B0F0"/>
              </a:buClr>
              <a:buFont typeface="Wingdings" panose="05000000000000000000" pitchFamily="2" charset="2"/>
              <a:buChar char="Ø"/>
            </a:pPr>
            <a:r>
              <a:rPr lang="en-GB" sz="1600" spc="-1" dirty="0">
                <a:solidFill>
                  <a:srgbClr val="607896"/>
                </a:solidFill>
                <a:ea typeface="Roboto Condensed"/>
              </a:rPr>
              <a:t>SEWA’s interventions in the bidi industry date back to 1978, and in 1981, the Bidi Workers’ Organization was established in </a:t>
            </a:r>
            <a:r>
              <a:rPr lang="en-GB" sz="1600" spc="-1" dirty="0" smtClean="0">
                <a:solidFill>
                  <a:srgbClr val="607896"/>
                </a:solidFill>
                <a:ea typeface="Roboto Condensed"/>
              </a:rPr>
              <a:t>Ahmedabad</a:t>
            </a:r>
          </a:p>
          <a:p>
            <a:pPr marL="285750" indent="-285750" fontAlgn="t">
              <a:buClr>
                <a:srgbClr val="00B0F0"/>
              </a:buClr>
              <a:buFont typeface="Wingdings" panose="05000000000000000000" pitchFamily="2" charset="2"/>
              <a:buChar char="Ø"/>
            </a:pPr>
            <a:r>
              <a:rPr lang="en-GB" sz="1600" spc="-1" dirty="0">
                <a:solidFill>
                  <a:srgbClr val="607896"/>
                </a:solidFill>
                <a:ea typeface="Roboto Condensed"/>
              </a:rPr>
              <a:t>In 1982, SEWA organized a general meeting of 5,000 bidi workers, with the then Finance Minister of Gujarat State </a:t>
            </a:r>
            <a:r>
              <a:rPr lang="en-GB" sz="1600" spc="-1" dirty="0" smtClean="0">
                <a:solidFill>
                  <a:srgbClr val="607896"/>
                </a:solidFill>
                <a:ea typeface="Roboto Condensed"/>
              </a:rPr>
              <a:t>attending</a:t>
            </a:r>
          </a:p>
          <a:p>
            <a:pPr marL="285750" indent="-285750" fontAlgn="t">
              <a:buClr>
                <a:srgbClr val="00B0F0"/>
              </a:buClr>
              <a:buFont typeface="Wingdings" panose="05000000000000000000" pitchFamily="2" charset="2"/>
              <a:buChar char="Ø"/>
            </a:pPr>
            <a:r>
              <a:rPr lang="en-GB" sz="1600" spc="-1" dirty="0">
                <a:solidFill>
                  <a:srgbClr val="607896"/>
                </a:solidFill>
                <a:ea typeface="Roboto Condensed"/>
              </a:rPr>
              <a:t>In 1983, SEWA submitted a report of this meeting to the state government. As a result, the government increased the price paid by factory owners to workers for </a:t>
            </a:r>
            <a:r>
              <a:rPr lang="en-GB" sz="1600" spc="-1" dirty="0" smtClean="0">
                <a:solidFill>
                  <a:srgbClr val="607896"/>
                </a:solidFill>
                <a:ea typeface="Roboto Condensed"/>
              </a:rPr>
              <a:t>bidis</a:t>
            </a:r>
          </a:p>
          <a:p>
            <a:pPr marL="285750" indent="-285750" fontAlgn="t">
              <a:buClr>
                <a:srgbClr val="00B0F0"/>
              </a:buClr>
              <a:buFont typeface="Wingdings" panose="05000000000000000000" pitchFamily="2" charset="2"/>
              <a:buChar char="Ø"/>
            </a:pPr>
            <a:r>
              <a:rPr lang="en-GB" sz="1600" spc="-1" dirty="0">
                <a:solidFill>
                  <a:srgbClr val="607896"/>
                </a:solidFill>
                <a:ea typeface="Roboto Condensed"/>
              </a:rPr>
              <a:t>SEWA workers then established a cooperative society. The members of the cooperative submitted a memorandum to the Labour Commissioner of Gujarat State detailing their </a:t>
            </a:r>
            <a:r>
              <a:rPr lang="en-GB" sz="1600" spc="-1" dirty="0" smtClean="0">
                <a:solidFill>
                  <a:srgbClr val="607896"/>
                </a:solidFill>
                <a:ea typeface="Roboto Condensed"/>
              </a:rPr>
              <a:t>problems</a:t>
            </a:r>
            <a:endParaRPr lang="en-GB" sz="1600" spc="-1" dirty="0">
              <a:solidFill>
                <a:srgbClr val="607896"/>
              </a:solidFill>
              <a:ea typeface="Roboto Condensed"/>
            </a:endParaRPr>
          </a:p>
        </p:txBody>
      </p:sp>
    </p:spTree>
    <p:extLst>
      <p:ext uri="{BB962C8B-B14F-4D97-AF65-F5344CB8AC3E}">
        <p14:creationId xmlns:p14="http://schemas.microsoft.com/office/powerpoint/2010/main" val="373392573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 name="TextShape 1"/>
          <p:cNvSpPr txBox="1"/>
          <p:nvPr/>
        </p:nvSpPr>
        <p:spPr>
          <a:xfrm>
            <a:off x="8556840" y="0"/>
            <a:ext cx="548280" cy="393120"/>
          </a:xfrm>
          <a:prstGeom prst="rect">
            <a:avLst/>
          </a:prstGeom>
          <a:noFill/>
          <a:ln>
            <a:noFill/>
          </a:ln>
        </p:spPr>
        <p:txBody>
          <a:bodyPr tIns="91440" bIns="91440"/>
          <a:lstStyle/>
          <a:p>
            <a:pPr algn="r">
              <a:lnSpc>
                <a:spcPct val="100000"/>
              </a:lnSpc>
            </a:pPr>
            <a:fld id="{095EEF1C-75D1-48F0-A8D0-58DCC110A71E}" type="slidenum">
              <a:rPr lang="en-US" sz="1300" b="0" strike="noStrike" spc="-1">
                <a:solidFill>
                  <a:srgbClr val="4BB5D9"/>
                </a:solidFill>
                <a:latin typeface="Roboto Condensed"/>
                <a:ea typeface="Roboto Condensed"/>
              </a:rPr>
              <a:t>69</a:t>
            </a:fld>
            <a:endParaRPr lang="en-US" sz="1300" b="0" strike="noStrike" spc="-1">
              <a:latin typeface="Times New Roman"/>
            </a:endParaRPr>
          </a:p>
        </p:txBody>
      </p:sp>
      <p:sp>
        <p:nvSpPr>
          <p:cNvPr id="1948" name="TextShape 2"/>
          <p:cNvSpPr txBox="1"/>
          <p:nvPr/>
        </p:nvSpPr>
        <p:spPr>
          <a:xfrm>
            <a:off x="3221665" y="196560"/>
            <a:ext cx="3572540" cy="701748"/>
          </a:xfrm>
          <a:prstGeom prst="rect">
            <a:avLst/>
          </a:prstGeom>
          <a:noFill/>
          <a:ln>
            <a:noFill/>
          </a:ln>
        </p:spPr>
        <p:txBody>
          <a:bodyPr tIns="91440" bIns="91440" anchor="b"/>
          <a:lstStyle/>
          <a:p>
            <a:pPr fontAlgn="t"/>
            <a:r>
              <a:rPr lang="en-IN" sz="3000" b="1" spc="-1" dirty="0" smtClean="0">
                <a:solidFill>
                  <a:srgbClr val="3796BF"/>
                </a:solidFill>
                <a:latin typeface="Oswald"/>
                <a:ea typeface="Oswald"/>
              </a:rPr>
              <a:t>SEWA </a:t>
            </a:r>
            <a:r>
              <a:rPr lang="en-IN" sz="3000" b="1" spc="-1" dirty="0" err="1" smtClean="0">
                <a:solidFill>
                  <a:srgbClr val="3796BF"/>
                </a:solidFill>
                <a:latin typeface="Oswald"/>
                <a:ea typeface="Oswald"/>
              </a:rPr>
              <a:t>Cntd</a:t>
            </a:r>
            <a:r>
              <a:rPr lang="en-IN" sz="3000" b="1" spc="-1" dirty="0" smtClean="0">
                <a:solidFill>
                  <a:srgbClr val="3796BF"/>
                </a:solidFill>
                <a:latin typeface="Oswald"/>
                <a:ea typeface="Oswald"/>
              </a:rPr>
              <a:t>..</a:t>
            </a:r>
            <a:endParaRPr lang="en-GB" sz="3000" b="1" spc="-1" dirty="0">
              <a:solidFill>
                <a:srgbClr val="3796BF"/>
              </a:solidFill>
              <a:latin typeface="Oswald"/>
              <a:ea typeface="Oswald"/>
            </a:endParaRPr>
          </a:p>
        </p:txBody>
      </p:sp>
      <p:sp>
        <p:nvSpPr>
          <p:cNvPr id="1949" name="CustomShape 3"/>
          <p:cNvSpPr/>
          <p:nvPr/>
        </p:nvSpPr>
        <p:spPr>
          <a:xfrm>
            <a:off x="222585" y="1201480"/>
            <a:ext cx="8334255" cy="3051544"/>
          </a:xfrm>
          <a:prstGeom prst="rect">
            <a:avLst/>
          </a:prstGeom>
          <a:noFill/>
          <a:ln>
            <a:noFill/>
          </a:ln>
        </p:spPr>
        <p:style>
          <a:lnRef idx="0">
            <a:scrgbClr r="0" g="0" b="0"/>
          </a:lnRef>
          <a:fillRef idx="0">
            <a:scrgbClr r="0" g="0" b="0"/>
          </a:fillRef>
          <a:effectRef idx="0">
            <a:scrgbClr r="0" g="0" b="0"/>
          </a:effectRef>
          <a:fontRef idx="minor"/>
        </p:style>
        <p:txBody>
          <a:bodyPr tIns="91440" bIns="91440"/>
          <a:lstStyle/>
          <a:p>
            <a:pPr marL="285750" indent="-285750" fontAlgn="t">
              <a:buClr>
                <a:srgbClr val="00B0F0"/>
              </a:buClr>
              <a:buFont typeface="Wingdings" panose="05000000000000000000" pitchFamily="2" charset="2"/>
              <a:buChar char="Ø"/>
            </a:pPr>
            <a:r>
              <a:rPr lang="en-GB" sz="1600" spc="-1" dirty="0">
                <a:solidFill>
                  <a:srgbClr val="607896"/>
                </a:solidFill>
                <a:ea typeface="Roboto Condensed"/>
              </a:rPr>
              <a:t>The State Labour Department had inspected the workplaces of the workers, the members’ demands were </a:t>
            </a:r>
            <a:r>
              <a:rPr lang="en-GB" sz="1600" spc="-1" dirty="0" smtClean="0">
                <a:solidFill>
                  <a:srgbClr val="607896"/>
                </a:solidFill>
                <a:ea typeface="Roboto Condensed"/>
              </a:rPr>
              <a:t>accepted, </a:t>
            </a:r>
            <a:r>
              <a:rPr lang="en-IN" sz="1600" spc="-1" dirty="0">
                <a:solidFill>
                  <a:srgbClr val="607896"/>
                </a:solidFill>
                <a:ea typeface="Roboto Condensed"/>
              </a:rPr>
              <a:t>Identity cards were issued</a:t>
            </a:r>
          </a:p>
          <a:p>
            <a:pPr marL="285750" indent="-285750" fontAlgn="t">
              <a:buClr>
                <a:srgbClr val="00B0F0"/>
              </a:buClr>
              <a:buFont typeface="Wingdings" panose="05000000000000000000" pitchFamily="2" charset="2"/>
              <a:buChar char="Ø"/>
            </a:pPr>
            <a:r>
              <a:rPr lang="en-GB" sz="1600" spc="-1" dirty="0">
                <a:solidFill>
                  <a:srgbClr val="607896"/>
                </a:solidFill>
                <a:ea typeface="Roboto Condensed"/>
              </a:rPr>
              <a:t>A factory owner who had retrenched 200 bidi workers took them back and compensated the workers. </a:t>
            </a:r>
          </a:p>
          <a:p>
            <a:pPr marL="285750" indent="-285750" fontAlgn="t">
              <a:buClr>
                <a:srgbClr val="00B0F0"/>
              </a:buClr>
              <a:buFont typeface="Wingdings" panose="05000000000000000000" pitchFamily="2" charset="2"/>
              <a:buChar char="Ø"/>
            </a:pPr>
            <a:r>
              <a:rPr lang="en-GB" sz="1600" spc="-1" dirty="0">
                <a:solidFill>
                  <a:srgbClr val="607896"/>
                </a:solidFill>
                <a:ea typeface="Roboto Condensed"/>
              </a:rPr>
              <a:t>The factory owner also agreed to give them provident fund </a:t>
            </a:r>
            <a:r>
              <a:rPr lang="en-GB" sz="1600" spc="-1" dirty="0" smtClean="0">
                <a:solidFill>
                  <a:srgbClr val="607896"/>
                </a:solidFill>
                <a:ea typeface="Roboto Condensed"/>
              </a:rPr>
              <a:t>benefits</a:t>
            </a:r>
          </a:p>
          <a:p>
            <a:pPr marL="285750" indent="-285750" fontAlgn="t">
              <a:buClr>
                <a:srgbClr val="00B0F0"/>
              </a:buClr>
              <a:buFont typeface="Wingdings" panose="05000000000000000000" pitchFamily="2" charset="2"/>
              <a:buChar char="Ø"/>
            </a:pPr>
            <a:r>
              <a:rPr lang="en-GB" sz="1600" spc="-1" dirty="0">
                <a:solidFill>
                  <a:srgbClr val="607896"/>
                </a:solidFill>
                <a:ea typeface="Roboto Condensed"/>
              </a:rPr>
              <a:t>SEWA organizers assisted the bidi workers throughout the </a:t>
            </a:r>
            <a:r>
              <a:rPr lang="en-GB" sz="1600" spc="-1" dirty="0" smtClean="0">
                <a:solidFill>
                  <a:srgbClr val="607896"/>
                </a:solidFill>
                <a:ea typeface="Roboto Condensed"/>
              </a:rPr>
              <a:t>discussions with the Gujrat PF fund commissioner</a:t>
            </a:r>
          </a:p>
          <a:p>
            <a:pPr marL="285750" indent="-285750" fontAlgn="t">
              <a:buClr>
                <a:srgbClr val="00B0F0"/>
              </a:buClr>
              <a:buFont typeface="Wingdings" panose="05000000000000000000" pitchFamily="2" charset="2"/>
              <a:buChar char="Ø"/>
            </a:pPr>
            <a:r>
              <a:rPr lang="en-GB" sz="1600" spc="-1" dirty="0">
                <a:solidFill>
                  <a:srgbClr val="607896"/>
                </a:solidFill>
                <a:ea typeface="Roboto Condensed"/>
              </a:rPr>
              <a:t>After the joint meeting, provident fund payments of 497,790 rupees were made to 191 bidi worker</a:t>
            </a:r>
          </a:p>
          <a:p>
            <a:pPr marL="285750" indent="-285750" fontAlgn="t">
              <a:buClr>
                <a:srgbClr val="00B0F0"/>
              </a:buClr>
              <a:buFont typeface="Wingdings" panose="05000000000000000000" pitchFamily="2" charset="2"/>
              <a:buChar char="Ø"/>
            </a:pPr>
            <a:r>
              <a:rPr lang="en-GB" sz="1600" spc="-1" dirty="0">
                <a:solidFill>
                  <a:srgbClr val="607896"/>
                </a:solidFill>
                <a:ea typeface="Roboto Condensed"/>
              </a:rPr>
              <a:t>SEWA perceives government agencies and government schemes as providing a good base for collective bargaining. </a:t>
            </a:r>
          </a:p>
        </p:txBody>
      </p:sp>
    </p:spTree>
    <p:extLst>
      <p:ext uri="{BB962C8B-B14F-4D97-AF65-F5344CB8AC3E}">
        <p14:creationId xmlns:p14="http://schemas.microsoft.com/office/powerpoint/2010/main" val="248941261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54" name="Google Shape;249;p24"/>
          <p:cNvPicPr/>
          <p:nvPr/>
        </p:nvPicPr>
        <p:blipFill rotWithShape="1">
          <a:blip r:embed="rId2"/>
          <a:srcRect l="1495"/>
          <a:stretch/>
        </p:blipFill>
        <p:spPr>
          <a:xfrm>
            <a:off x="4114800" y="0"/>
            <a:ext cx="5029200" cy="5143500"/>
          </a:xfrm>
          <a:prstGeom prst="rect">
            <a:avLst/>
          </a:prstGeom>
          <a:ln>
            <a:noFill/>
          </a:ln>
        </p:spPr>
      </p:pic>
      <p:sp>
        <p:nvSpPr>
          <p:cNvPr id="1953" name="TextShape 1"/>
          <p:cNvSpPr txBox="1"/>
          <p:nvPr/>
        </p:nvSpPr>
        <p:spPr>
          <a:xfrm>
            <a:off x="8556840" y="0"/>
            <a:ext cx="548280" cy="393120"/>
          </a:xfrm>
          <a:prstGeom prst="rect">
            <a:avLst/>
          </a:prstGeom>
          <a:noFill/>
          <a:ln>
            <a:noFill/>
          </a:ln>
        </p:spPr>
        <p:txBody>
          <a:bodyPr tIns="91440" bIns="91440"/>
          <a:lstStyle/>
          <a:p>
            <a:pPr algn="r">
              <a:lnSpc>
                <a:spcPct val="100000"/>
              </a:lnSpc>
            </a:pPr>
            <a:fld id="{8D9A30EE-DDA0-4617-A81E-8E48A397C95E}" type="slidenum">
              <a:rPr lang="en-US" sz="1300" b="0" strike="noStrike" spc="-1">
                <a:solidFill>
                  <a:srgbClr val="4BB5D9"/>
                </a:solidFill>
                <a:latin typeface="Roboto Condensed"/>
                <a:ea typeface="Roboto Condensed"/>
              </a:rPr>
              <a:t>7</a:t>
            </a:fld>
            <a:endParaRPr lang="en-US" sz="1300" b="0" strike="noStrike" spc="-1">
              <a:latin typeface="Times New Roman"/>
            </a:endParaRPr>
          </a:p>
        </p:txBody>
      </p:sp>
      <p:sp>
        <p:nvSpPr>
          <p:cNvPr id="1955" name="CustomShape 2"/>
          <p:cNvSpPr/>
          <p:nvPr/>
        </p:nvSpPr>
        <p:spPr>
          <a:xfrm>
            <a:off x="609480" y="2502000"/>
            <a:ext cx="7314840" cy="853200"/>
          </a:xfrm>
          <a:prstGeom prst="rect">
            <a:avLst/>
          </a:prstGeom>
          <a:noFill/>
          <a:ln>
            <a:noFill/>
          </a:ln>
        </p:spPr>
        <p:style>
          <a:lnRef idx="0">
            <a:scrgbClr r="0" g="0" b="0"/>
          </a:lnRef>
          <a:fillRef idx="0">
            <a:scrgbClr r="0" g="0" b="0"/>
          </a:fillRef>
          <a:effectRef idx="0">
            <a:scrgbClr r="0" g="0" b="0"/>
          </a:effectRef>
          <a:fontRef idx="minor"/>
        </p:style>
      </p:sp>
      <p:sp>
        <p:nvSpPr>
          <p:cNvPr id="1956" name="TextShape 3"/>
          <p:cNvSpPr txBox="1"/>
          <p:nvPr/>
        </p:nvSpPr>
        <p:spPr>
          <a:xfrm>
            <a:off x="371160" y="1632240"/>
            <a:ext cx="3565800" cy="2187285"/>
          </a:xfrm>
          <a:prstGeom prst="rect">
            <a:avLst/>
          </a:prstGeom>
          <a:noFill/>
          <a:ln>
            <a:noFill/>
          </a:ln>
        </p:spPr>
        <p:txBody>
          <a:bodyPr tIns="91440" bIns="91440" anchor="ctr"/>
          <a:lstStyle/>
          <a:p>
            <a:pPr marL="444780" indent="-342900">
              <a:lnSpc>
                <a:spcPct val="115000"/>
              </a:lnSpc>
              <a:buClr>
                <a:srgbClr val="4BB5D9"/>
              </a:buClr>
              <a:buFont typeface="Wingdings" panose="05000000000000000000" pitchFamily="2" charset="2"/>
              <a:buChar char="Ø"/>
            </a:pPr>
            <a:r>
              <a:rPr lang="en-US" sz="1600" b="0" strike="noStrike" spc="-1" dirty="0">
                <a:solidFill>
                  <a:srgbClr val="607896"/>
                </a:solidFill>
                <a:ea typeface="Roboto Condensed"/>
              </a:rPr>
              <a:t>Rate of a HIT is set by an </a:t>
            </a:r>
            <a:r>
              <a:rPr lang="en-US" sz="1600" b="0" strike="noStrike" spc="-1" dirty="0" smtClean="0">
                <a:solidFill>
                  <a:srgbClr val="607896"/>
                </a:solidFill>
                <a:ea typeface="Roboto Condensed"/>
              </a:rPr>
              <a:t>employer</a:t>
            </a:r>
            <a:endParaRPr lang="en-US" sz="1600" spc="-1" dirty="0">
              <a:solidFill>
                <a:srgbClr val="000000"/>
              </a:solidFill>
            </a:endParaRPr>
          </a:p>
          <a:p>
            <a:pPr marL="444780" indent="-342900">
              <a:lnSpc>
                <a:spcPct val="115000"/>
              </a:lnSpc>
              <a:buClr>
                <a:srgbClr val="4BB5D9"/>
              </a:buClr>
              <a:buFont typeface="Wingdings" panose="05000000000000000000" pitchFamily="2" charset="2"/>
              <a:buChar char="Ø"/>
            </a:pPr>
            <a:r>
              <a:rPr lang="en-US" sz="1600" b="0" strike="noStrike" spc="-1" dirty="0" smtClean="0">
                <a:solidFill>
                  <a:srgbClr val="607896"/>
                </a:solidFill>
                <a:ea typeface="Roboto Condensed"/>
              </a:rPr>
              <a:t>A </a:t>
            </a:r>
            <a:r>
              <a:rPr lang="en-US" sz="1600" b="0" strike="noStrike" spc="-1" dirty="0">
                <a:solidFill>
                  <a:srgbClr val="607896"/>
                </a:solidFill>
                <a:ea typeface="Roboto Condensed"/>
              </a:rPr>
              <a:t>worker can see the preview of a </a:t>
            </a:r>
            <a:r>
              <a:rPr lang="en-US" sz="1600" b="0" strike="noStrike" spc="-1" dirty="0" smtClean="0">
                <a:solidFill>
                  <a:srgbClr val="607896"/>
                </a:solidFill>
                <a:ea typeface="Roboto Condensed"/>
              </a:rPr>
              <a:t>requester information</a:t>
            </a:r>
            <a:endParaRPr lang="en-US" sz="1600" b="0" strike="noStrike" spc="-1" dirty="0">
              <a:solidFill>
                <a:srgbClr val="000000"/>
              </a:solidFill>
            </a:endParaRPr>
          </a:p>
          <a:p>
            <a:pPr>
              <a:lnSpc>
                <a:spcPct val="115000"/>
              </a:lnSpc>
            </a:pPr>
            <a:endParaRPr lang="en-US" sz="1600" b="0" strike="noStrike" spc="-1" dirty="0">
              <a:solidFill>
                <a:srgbClr val="000000"/>
              </a:solidFil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6" name="TextShape 1"/>
          <p:cNvSpPr txBox="1"/>
          <p:nvPr/>
        </p:nvSpPr>
        <p:spPr>
          <a:xfrm>
            <a:off x="1499760" y="1499760"/>
            <a:ext cx="4923720" cy="718920"/>
          </a:xfrm>
          <a:prstGeom prst="rect">
            <a:avLst/>
          </a:prstGeom>
          <a:noFill/>
          <a:ln>
            <a:noFill/>
          </a:ln>
        </p:spPr>
        <p:txBody>
          <a:bodyPr tIns="91440" bIns="91440" anchor="b"/>
          <a:lstStyle/>
          <a:p>
            <a:pPr>
              <a:lnSpc>
                <a:spcPct val="100000"/>
              </a:lnSpc>
            </a:pPr>
            <a:r>
              <a:rPr lang="en-US" sz="6000" b="1" strike="noStrike" spc="-1" dirty="0">
                <a:solidFill>
                  <a:srgbClr val="FF9900"/>
                </a:solidFill>
                <a:latin typeface="Oswald"/>
                <a:ea typeface="Oswald"/>
              </a:rPr>
              <a:t>THANKS!</a:t>
            </a:r>
            <a:endParaRPr lang="en-US" sz="6000" b="0" strike="noStrike" spc="-1" dirty="0">
              <a:solidFill>
                <a:srgbClr val="000000"/>
              </a:solidFill>
              <a:latin typeface="Arial"/>
            </a:endParaRPr>
          </a:p>
        </p:txBody>
      </p:sp>
      <p:sp>
        <p:nvSpPr>
          <p:cNvPr id="2037" name="TextShape 2"/>
          <p:cNvSpPr txBox="1"/>
          <p:nvPr/>
        </p:nvSpPr>
        <p:spPr>
          <a:xfrm>
            <a:off x="2207850" y="2023020"/>
            <a:ext cx="5288325" cy="1482180"/>
          </a:xfrm>
          <a:prstGeom prst="rect">
            <a:avLst/>
          </a:prstGeom>
          <a:noFill/>
          <a:ln>
            <a:noFill/>
          </a:ln>
        </p:spPr>
        <p:txBody>
          <a:bodyPr tIns="91440" bIns="91440"/>
          <a:lstStyle/>
          <a:p>
            <a:pPr>
              <a:lnSpc>
                <a:spcPct val="100000"/>
              </a:lnSpc>
              <a:spcBef>
                <a:spcPts val="601"/>
              </a:spcBef>
            </a:pPr>
            <a:r>
              <a:rPr lang="en-US" sz="3600" b="1" strike="noStrike" spc="-1" dirty="0">
                <a:solidFill>
                  <a:srgbClr val="3796BF"/>
                </a:solidFill>
                <a:latin typeface="Roboto Condensed"/>
                <a:ea typeface="Roboto Condensed"/>
              </a:rPr>
              <a:t>Any questions?</a:t>
            </a:r>
            <a:endParaRPr lang="en-US" sz="3600" b="0" strike="noStrike" spc="-1" dirty="0">
              <a:latin typeface="Arial"/>
            </a:endParaRPr>
          </a:p>
          <a:p>
            <a:pPr>
              <a:lnSpc>
                <a:spcPct val="100000"/>
              </a:lnSpc>
              <a:spcBef>
                <a:spcPts val="601"/>
              </a:spcBef>
            </a:pPr>
            <a:r>
              <a:rPr lang="en-US" sz="2000" b="0" strike="noStrike" spc="-1" dirty="0">
                <a:solidFill>
                  <a:srgbClr val="607896"/>
                </a:solidFill>
                <a:latin typeface="Roboto Condensed"/>
                <a:ea typeface="Roboto Condensed"/>
              </a:rPr>
              <a:t>You can find me at </a:t>
            </a:r>
            <a:r>
              <a:rPr lang="en-US" sz="2000" b="0" u="sng" strike="noStrike" spc="-1" dirty="0">
                <a:solidFill>
                  <a:srgbClr val="607896"/>
                </a:solidFill>
                <a:uFillTx/>
                <a:latin typeface="Roboto Condensed"/>
                <a:ea typeface="Roboto Condensed"/>
              </a:rPr>
              <a:t>mcs192567@iitd.ac.in</a:t>
            </a:r>
            <a:endParaRPr lang="en-US" sz="2000" b="0" strike="noStrike" spc="-1" dirty="0">
              <a:latin typeface="Arial"/>
            </a:endParaRPr>
          </a:p>
          <a:p>
            <a:pPr>
              <a:lnSpc>
                <a:spcPct val="100000"/>
              </a:lnSpc>
            </a:pPr>
            <a:endParaRPr lang="en-US" sz="2000" b="0" strike="noStrike" spc="-1" dirty="0">
              <a:latin typeface="Arial"/>
            </a:endParaRPr>
          </a:p>
        </p:txBody>
      </p:sp>
      <p:sp>
        <p:nvSpPr>
          <p:cNvPr id="2038" name="TextShape 3"/>
          <p:cNvSpPr txBox="1"/>
          <p:nvPr/>
        </p:nvSpPr>
        <p:spPr>
          <a:xfrm>
            <a:off x="8556840" y="0"/>
            <a:ext cx="548280" cy="393120"/>
          </a:xfrm>
          <a:prstGeom prst="rect">
            <a:avLst/>
          </a:prstGeom>
          <a:noFill/>
          <a:ln>
            <a:noFill/>
          </a:ln>
        </p:spPr>
        <p:txBody>
          <a:bodyPr tIns="91440" bIns="91440"/>
          <a:lstStyle/>
          <a:p>
            <a:pPr algn="r">
              <a:lnSpc>
                <a:spcPct val="100000"/>
              </a:lnSpc>
            </a:pPr>
            <a:fld id="{AF9B19B1-B77F-42B5-8299-843BD334C28D}" type="slidenum">
              <a:rPr lang="en-US" sz="1300" b="0" strike="noStrike" spc="-1">
                <a:solidFill>
                  <a:srgbClr val="4BB5D9"/>
                </a:solidFill>
                <a:latin typeface="Roboto Condensed"/>
                <a:ea typeface="Roboto Condensed"/>
              </a:rPr>
              <a:t>70</a:t>
            </a:fld>
            <a:endParaRPr lang="en-US" sz="1300" b="0" strike="noStrike" spc="-1">
              <a:latin typeface="Times New Roman"/>
            </a:endParaRPr>
          </a:p>
        </p:txBody>
      </p:sp>
      <p:sp>
        <p:nvSpPr>
          <p:cNvPr id="2039" name="CustomShape 4"/>
          <p:cNvSpPr/>
          <p:nvPr/>
        </p:nvSpPr>
        <p:spPr>
          <a:xfrm>
            <a:off x="0" y="0"/>
            <a:ext cx="2999520" cy="2999520"/>
          </a:xfrm>
          <a:prstGeom prst="rect">
            <a:avLst/>
          </a:prstGeom>
          <a:noFill/>
          <a:ln>
            <a:noFill/>
          </a:ln>
        </p:spPr>
        <p:style>
          <a:lnRef idx="0">
            <a:scrgbClr r="0" g="0" b="0"/>
          </a:lnRef>
          <a:fillRef idx="0">
            <a:scrgbClr r="0" g="0" b="0"/>
          </a:fillRef>
          <a:effectRef idx="0">
            <a:scrgbClr r="0" g="0" b="0"/>
          </a:effectRef>
          <a:fontRef idx="minor"/>
        </p:style>
      </p:sp>
    </p:spTree>
    <p:extLst>
      <p:ext uri="{BB962C8B-B14F-4D97-AF65-F5344CB8AC3E}">
        <p14:creationId xmlns:p14="http://schemas.microsoft.com/office/powerpoint/2010/main" val="137567066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0" name="TextShape 1"/>
          <p:cNvSpPr txBox="1"/>
          <p:nvPr/>
        </p:nvSpPr>
        <p:spPr>
          <a:xfrm>
            <a:off x="1994865" y="393120"/>
            <a:ext cx="3043860" cy="680400"/>
          </a:xfrm>
          <a:prstGeom prst="rect">
            <a:avLst/>
          </a:prstGeom>
          <a:noFill/>
          <a:ln>
            <a:noFill/>
          </a:ln>
        </p:spPr>
        <p:txBody>
          <a:bodyPr tIns="91440" bIns="91440" anchor="b"/>
          <a:lstStyle/>
          <a:p>
            <a:pPr>
              <a:lnSpc>
                <a:spcPct val="100000"/>
              </a:lnSpc>
            </a:pPr>
            <a:r>
              <a:rPr lang="en-US" sz="3000" b="1" strike="noStrike" spc="-1" dirty="0" smtClean="0">
                <a:solidFill>
                  <a:srgbClr val="3796BF"/>
                </a:solidFill>
                <a:latin typeface="Oswald"/>
                <a:ea typeface="Oswald"/>
              </a:rPr>
              <a:t>REFERENCES</a:t>
            </a:r>
            <a:endParaRPr lang="en-US" sz="3000" b="0" strike="noStrike" spc="-1" dirty="0">
              <a:solidFill>
                <a:srgbClr val="000000"/>
              </a:solidFill>
              <a:latin typeface="Arial"/>
            </a:endParaRPr>
          </a:p>
        </p:txBody>
      </p:sp>
      <p:sp>
        <p:nvSpPr>
          <p:cNvPr id="2041" name="TextShape 2"/>
          <p:cNvSpPr txBox="1"/>
          <p:nvPr/>
        </p:nvSpPr>
        <p:spPr>
          <a:xfrm>
            <a:off x="465239" y="1443585"/>
            <a:ext cx="7678635" cy="3061740"/>
          </a:xfrm>
          <a:prstGeom prst="rect">
            <a:avLst/>
          </a:prstGeom>
          <a:noFill/>
          <a:ln>
            <a:noFill/>
          </a:ln>
        </p:spPr>
        <p:txBody>
          <a:bodyPr tIns="91440" bIns="91440"/>
          <a:lstStyle/>
          <a:p>
            <a:pPr marL="362430" indent="-285750">
              <a:lnSpc>
                <a:spcPct val="115000"/>
              </a:lnSpc>
              <a:spcBef>
                <a:spcPts val="601"/>
              </a:spcBef>
              <a:buClr>
                <a:srgbClr val="81D1EC"/>
              </a:buClr>
              <a:buFont typeface="Arial" panose="020B0604020202020204" pitchFamily="34" charset="0"/>
              <a:buChar char="•"/>
            </a:pPr>
            <a:r>
              <a:rPr lang="en-US" sz="1400" u="sng" strike="noStrike" spc="-1" dirty="0">
                <a:solidFill>
                  <a:srgbClr val="1155CC"/>
                </a:solidFill>
                <a:uFillTx/>
                <a:ea typeface="Roboto Condensed"/>
                <a:cs typeface="Arial" panose="020B0604020202020204" pitchFamily="34" charset="0"/>
                <a:hlinkClick r:id="rId2"/>
              </a:rPr>
              <a:t>https://</a:t>
            </a:r>
            <a:r>
              <a:rPr lang="en-US" sz="1400" u="sng" strike="noStrike" spc="-1" dirty="0" smtClean="0">
                <a:solidFill>
                  <a:srgbClr val="1155CC"/>
                </a:solidFill>
                <a:uFillTx/>
                <a:ea typeface="Roboto Condensed"/>
                <a:cs typeface="Arial" panose="020B0604020202020204" pitchFamily="34" charset="0"/>
                <a:hlinkClick r:id="rId2"/>
              </a:rPr>
              <a:t>www.ica.coop/en/cooperatives/what-is-a-cooperative</a:t>
            </a:r>
            <a:endParaRPr lang="en-US" sz="1400" spc="-1" dirty="0">
              <a:solidFill>
                <a:srgbClr val="607896"/>
              </a:solidFill>
              <a:ea typeface="Roboto Condensed"/>
              <a:cs typeface="Arial" panose="020B0604020202020204" pitchFamily="34" charset="0"/>
            </a:endParaRPr>
          </a:p>
          <a:p>
            <a:pPr marL="362430" indent="-285750">
              <a:lnSpc>
                <a:spcPct val="115000"/>
              </a:lnSpc>
              <a:spcBef>
                <a:spcPts val="601"/>
              </a:spcBef>
              <a:buClr>
                <a:srgbClr val="81D1EC"/>
              </a:buClr>
              <a:buFont typeface="Arial" panose="020B0604020202020204" pitchFamily="34" charset="0"/>
              <a:buChar char="•"/>
            </a:pPr>
            <a:r>
              <a:rPr lang="en-US" sz="1400" strike="noStrike" spc="-1" dirty="0" smtClean="0">
                <a:solidFill>
                  <a:srgbClr val="607896"/>
                </a:solidFill>
                <a:ea typeface="Roboto Condensed"/>
                <a:cs typeface="Arial" panose="020B0604020202020204" pitchFamily="34" charset="0"/>
                <a:hlinkClick r:id="rId3"/>
              </a:rPr>
              <a:t>https</a:t>
            </a:r>
            <a:r>
              <a:rPr lang="en-US" sz="1400" strike="noStrike" spc="-1" dirty="0">
                <a:solidFill>
                  <a:srgbClr val="607896"/>
                </a:solidFill>
                <a:ea typeface="Roboto Condensed"/>
                <a:cs typeface="Arial" panose="020B0604020202020204" pitchFamily="34" charset="0"/>
                <a:hlinkClick r:id="rId3"/>
              </a:rPr>
              <a:t>://en.wikipedia.org/wiki/Amazon_Mechanical_Turk</a:t>
            </a:r>
            <a:r>
              <a:rPr lang="en-US" sz="1400" strike="noStrike" spc="-1" dirty="0">
                <a:solidFill>
                  <a:srgbClr val="607896"/>
                </a:solidFill>
                <a:ea typeface="Roboto Condensed"/>
                <a:cs typeface="Arial" panose="020B0604020202020204" pitchFamily="34" charset="0"/>
              </a:rPr>
              <a:t>  </a:t>
            </a:r>
            <a:endParaRPr lang="en-US" sz="1400" spc="-1" dirty="0">
              <a:solidFill>
                <a:srgbClr val="000000"/>
              </a:solidFill>
              <a:cs typeface="Arial" panose="020B0604020202020204" pitchFamily="34" charset="0"/>
            </a:endParaRPr>
          </a:p>
          <a:p>
            <a:pPr marL="362430" indent="-285750">
              <a:lnSpc>
                <a:spcPct val="115000"/>
              </a:lnSpc>
              <a:spcBef>
                <a:spcPts val="601"/>
              </a:spcBef>
              <a:buClr>
                <a:srgbClr val="81D1EC"/>
              </a:buClr>
              <a:buFont typeface="Arial" panose="020B0604020202020204" pitchFamily="34" charset="0"/>
              <a:buChar char="•"/>
            </a:pPr>
            <a:r>
              <a:rPr lang="en-US" sz="1400" strike="noStrike" spc="-1" dirty="0" smtClean="0">
                <a:solidFill>
                  <a:srgbClr val="607896"/>
                </a:solidFill>
                <a:ea typeface="Roboto Condensed"/>
                <a:cs typeface="Arial" panose="020B0604020202020204" pitchFamily="34" charset="0"/>
                <a:hlinkClick r:id="rId4"/>
              </a:rPr>
              <a:t>https</a:t>
            </a:r>
            <a:r>
              <a:rPr lang="en-US" sz="1400" strike="noStrike" spc="-1" dirty="0">
                <a:solidFill>
                  <a:srgbClr val="607896"/>
                </a:solidFill>
                <a:ea typeface="Roboto Condensed"/>
                <a:cs typeface="Arial" panose="020B0604020202020204" pitchFamily="34" charset="0"/>
                <a:hlinkClick r:id="rId4"/>
              </a:rPr>
              <a:t>://</a:t>
            </a:r>
            <a:r>
              <a:rPr lang="en-US" sz="1400" strike="noStrike" spc="-1" dirty="0" smtClean="0">
                <a:solidFill>
                  <a:srgbClr val="607896"/>
                </a:solidFill>
                <a:ea typeface="Roboto Condensed"/>
                <a:cs typeface="Arial" panose="020B0604020202020204" pitchFamily="34" charset="0"/>
                <a:hlinkClick r:id="rId4"/>
              </a:rPr>
              <a:t>fthats.wordpress.com/2012/02/03/communal-spirit-cooperative-vs-collective/</a:t>
            </a:r>
            <a:endParaRPr lang="en-US" sz="1400" spc="-1" dirty="0">
              <a:solidFill>
                <a:srgbClr val="000000"/>
              </a:solidFill>
              <a:cs typeface="Arial" panose="020B0604020202020204" pitchFamily="34" charset="0"/>
            </a:endParaRPr>
          </a:p>
          <a:p>
            <a:pPr marL="362430" indent="-285750">
              <a:lnSpc>
                <a:spcPct val="115000"/>
              </a:lnSpc>
              <a:spcBef>
                <a:spcPts val="601"/>
              </a:spcBef>
              <a:buClr>
                <a:srgbClr val="81D1EC"/>
              </a:buClr>
              <a:buFont typeface="Arial" panose="020B0604020202020204" pitchFamily="34" charset="0"/>
              <a:buChar char="•"/>
            </a:pPr>
            <a:r>
              <a:rPr lang="en-US" sz="1400" strike="noStrike" spc="-1" dirty="0" smtClean="0">
                <a:solidFill>
                  <a:srgbClr val="607896"/>
                </a:solidFill>
                <a:ea typeface="Roboto Condensed"/>
                <a:cs typeface="Arial" panose="020B0604020202020204" pitchFamily="34" charset="0"/>
                <a:hlinkClick r:id="rId5"/>
              </a:rPr>
              <a:t>https</a:t>
            </a:r>
            <a:r>
              <a:rPr lang="en-US" sz="1400" strike="noStrike" spc="-1" dirty="0">
                <a:solidFill>
                  <a:srgbClr val="607896"/>
                </a:solidFill>
                <a:ea typeface="Roboto Condensed"/>
                <a:cs typeface="Arial" panose="020B0604020202020204" pitchFamily="34" charset="0"/>
                <a:hlinkClick r:id="rId5"/>
              </a:rPr>
              <a:t>://</a:t>
            </a:r>
            <a:r>
              <a:rPr lang="en-US" sz="1400" strike="noStrike" spc="-1" dirty="0" smtClean="0">
                <a:solidFill>
                  <a:srgbClr val="607896"/>
                </a:solidFill>
                <a:ea typeface="Roboto Condensed"/>
                <a:cs typeface="Arial" panose="020B0604020202020204" pitchFamily="34" charset="0"/>
                <a:hlinkClick r:id="rId5"/>
              </a:rPr>
              <a:t>cooperativesfirst.com/blog/2017/08/17/20178175-reasons-co-ops-can-fail/</a:t>
            </a:r>
            <a:endParaRPr lang="en-US" sz="1400" spc="-1" dirty="0">
              <a:solidFill>
                <a:srgbClr val="000000"/>
              </a:solidFill>
              <a:cs typeface="Arial" panose="020B0604020202020204" pitchFamily="34" charset="0"/>
            </a:endParaRPr>
          </a:p>
          <a:p>
            <a:pPr marL="362430" indent="-285750">
              <a:lnSpc>
                <a:spcPct val="115000"/>
              </a:lnSpc>
              <a:spcBef>
                <a:spcPts val="601"/>
              </a:spcBef>
              <a:buClr>
                <a:srgbClr val="81D1EC"/>
              </a:buClr>
              <a:buFont typeface="Arial" panose="020B0604020202020204" pitchFamily="34" charset="0"/>
              <a:buChar char="•"/>
            </a:pPr>
            <a:r>
              <a:rPr lang="en-US" sz="1400" strike="noStrike" spc="-1" dirty="0" smtClean="0">
                <a:solidFill>
                  <a:srgbClr val="607896"/>
                </a:solidFill>
                <a:ea typeface="Roboto Condensed"/>
                <a:cs typeface="Arial" panose="020B0604020202020204" pitchFamily="34" charset="0"/>
                <a:hlinkClick r:id="rId6"/>
              </a:rPr>
              <a:t>https</a:t>
            </a:r>
            <a:r>
              <a:rPr lang="en-US" sz="1400" strike="noStrike" spc="-1" dirty="0">
                <a:solidFill>
                  <a:srgbClr val="607896"/>
                </a:solidFill>
                <a:ea typeface="Roboto Condensed"/>
                <a:cs typeface="Arial" panose="020B0604020202020204" pitchFamily="34" charset="0"/>
                <a:hlinkClick r:id="rId6"/>
              </a:rPr>
              <a:t>://cooperativesfirst.com/blog/2017/08/23/20178235-ways-co-ops-improve-economic-growth-in-rural-and-remote-communities</a:t>
            </a:r>
            <a:r>
              <a:rPr lang="en-US" sz="1400" strike="noStrike" spc="-1" dirty="0" smtClean="0">
                <a:solidFill>
                  <a:srgbClr val="607896"/>
                </a:solidFill>
                <a:ea typeface="Roboto Condensed"/>
                <a:cs typeface="Arial" panose="020B0604020202020204" pitchFamily="34" charset="0"/>
                <a:hlinkClick r:id="rId6"/>
              </a:rPr>
              <a:t>/</a:t>
            </a:r>
            <a:r>
              <a:rPr lang="en-US" sz="1400" strike="noStrike" spc="-1" dirty="0" smtClean="0">
                <a:solidFill>
                  <a:srgbClr val="607896"/>
                </a:solidFill>
                <a:ea typeface="Roboto Condensed"/>
                <a:cs typeface="Arial" panose="020B0604020202020204" pitchFamily="34" charset="0"/>
              </a:rPr>
              <a:t> </a:t>
            </a:r>
          </a:p>
          <a:p>
            <a:pPr marL="362430" indent="-285750">
              <a:lnSpc>
                <a:spcPct val="115000"/>
              </a:lnSpc>
              <a:spcBef>
                <a:spcPts val="601"/>
              </a:spcBef>
              <a:buClr>
                <a:srgbClr val="81D1EC"/>
              </a:buClr>
              <a:buFont typeface="Arial" panose="020B0604020202020204" pitchFamily="34" charset="0"/>
              <a:buChar char="•"/>
            </a:pPr>
            <a:r>
              <a:rPr lang="en-IN" sz="1400" u="sng" dirty="0">
                <a:hlinkClick r:id="rId7"/>
              </a:rPr>
              <a:t>http://</a:t>
            </a:r>
            <a:r>
              <a:rPr lang="en-IN" sz="1400" u="sng" dirty="0" smtClean="0">
                <a:hlinkClick r:id="rId7"/>
              </a:rPr>
              <a:t>crowdsourcing-class.org/readings/downloads/ethics/turkopticon.pdf</a:t>
            </a:r>
            <a:endParaRPr lang="en-IN" sz="1400" u="sng" dirty="0" smtClean="0"/>
          </a:p>
          <a:p>
            <a:pPr marL="362430" indent="-285750">
              <a:lnSpc>
                <a:spcPct val="115000"/>
              </a:lnSpc>
              <a:spcBef>
                <a:spcPts val="601"/>
              </a:spcBef>
              <a:buClr>
                <a:srgbClr val="81D1EC"/>
              </a:buClr>
              <a:buFont typeface="Arial" panose="020B0604020202020204" pitchFamily="34" charset="0"/>
              <a:buChar char="•"/>
            </a:pPr>
            <a:r>
              <a:rPr lang="en-IN" sz="1400" dirty="0">
                <a:hlinkClick r:id="rId8"/>
              </a:rPr>
              <a:t>http://airilampinen.fi/files/CSCW%202018%20Coops%20camera-ready.pdf</a:t>
            </a:r>
            <a:endParaRPr lang="en-IN" sz="1400" u="sng" dirty="0" smtClean="0"/>
          </a:p>
          <a:p>
            <a:pPr marL="362430" indent="-285750">
              <a:lnSpc>
                <a:spcPct val="115000"/>
              </a:lnSpc>
              <a:spcBef>
                <a:spcPts val="601"/>
              </a:spcBef>
              <a:buClr>
                <a:srgbClr val="81D1EC"/>
              </a:buClr>
              <a:buFont typeface="Arial" panose="020B0604020202020204" pitchFamily="34" charset="0"/>
              <a:buChar char="•"/>
            </a:pPr>
            <a:r>
              <a:rPr lang="en-GB" sz="1400" spc="-1" dirty="0">
                <a:solidFill>
                  <a:srgbClr val="607896"/>
                </a:solidFill>
                <a:ea typeface="Roboto Condensed"/>
              </a:rPr>
              <a:t>Collective Bargaining and Collective Action: Labour Agency and Governance</a:t>
            </a:r>
            <a:r>
              <a:rPr lang="en-GB" sz="1400" dirty="0"/>
              <a:t> </a:t>
            </a:r>
            <a:endParaRPr lang="en-IN" sz="1400" u="sng" dirty="0" smtClean="0"/>
          </a:p>
          <a:p>
            <a:pPr marL="362430" indent="-285750">
              <a:lnSpc>
                <a:spcPct val="115000"/>
              </a:lnSpc>
              <a:spcBef>
                <a:spcPts val="601"/>
              </a:spcBef>
              <a:buClr>
                <a:srgbClr val="81D1EC"/>
              </a:buClr>
              <a:buFont typeface="Arial" panose="020B0604020202020204" pitchFamily="34" charset="0"/>
              <a:buChar char="•"/>
            </a:pPr>
            <a:r>
              <a:rPr lang="en-GB" sz="1400" dirty="0">
                <a:hlinkClick r:id="rId9"/>
              </a:rPr>
              <a:t>https://</a:t>
            </a:r>
            <a:r>
              <a:rPr lang="en-GB" sz="1400" dirty="0" smtClean="0">
                <a:hlinkClick r:id="rId9"/>
              </a:rPr>
              <a:t>www.researchgate.net/publication/298096040_Collective_bargaining</a:t>
            </a:r>
            <a:r>
              <a:rPr lang="en-GB" sz="1400" dirty="0" smtClean="0"/>
              <a:t> </a:t>
            </a:r>
            <a:endParaRPr lang="en-US" sz="1400" strike="noStrike" spc="-1" dirty="0">
              <a:solidFill>
                <a:srgbClr val="000000"/>
              </a:solidFill>
              <a:cs typeface="Arial" panose="020B0604020202020204" pitchFamily="34" charset="0"/>
            </a:endParaRPr>
          </a:p>
        </p:txBody>
      </p:sp>
      <p:sp>
        <p:nvSpPr>
          <p:cNvPr id="2042" name="TextShape 3"/>
          <p:cNvSpPr txBox="1"/>
          <p:nvPr/>
        </p:nvSpPr>
        <p:spPr>
          <a:xfrm>
            <a:off x="8556840" y="0"/>
            <a:ext cx="548280" cy="393120"/>
          </a:xfrm>
          <a:prstGeom prst="rect">
            <a:avLst/>
          </a:prstGeom>
          <a:noFill/>
          <a:ln>
            <a:noFill/>
          </a:ln>
        </p:spPr>
        <p:txBody>
          <a:bodyPr tIns="91440" bIns="91440"/>
          <a:lstStyle/>
          <a:p>
            <a:pPr algn="r">
              <a:lnSpc>
                <a:spcPct val="100000"/>
              </a:lnSpc>
            </a:pPr>
            <a:fld id="{73D0C15D-FBB6-4EAD-8488-575D4A80D6F7}" type="slidenum">
              <a:rPr lang="en-US" sz="1300" b="0" strike="noStrike" spc="-1">
                <a:solidFill>
                  <a:srgbClr val="4BB5D9"/>
                </a:solidFill>
                <a:latin typeface="Roboto Condensed"/>
                <a:ea typeface="Roboto Condensed"/>
              </a:rPr>
              <a:t>71</a:t>
            </a:fld>
            <a:endParaRPr lang="en-US" sz="13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60" name="Google Shape;259;p25"/>
          <p:cNvPicPr/>
          <p:nvPr/>
        </p:nvPicPr>
        <p:blipFill>
          <a:blip r:embed="rId2"/>
          <a:stretch/>
        </p:blipFill>
        <p:spPr>
          <a:xfrm>
            <a:off x="5121360" y="1714860"/>
            <a:ext cx="4022640" cy="3428640"/>
          </a:xfrm>
          <a:prstGeom prst="rect">
            <a:avLst/>
          </a:prstGeom>
          <a:ln>
            <a:noFill/>
          </a:ln>
        </p:spPr>
      </p:pic>
      <p:sp>
        <p:nvSpPr>
          <p:cNvPr id="1957" name="TextShape 1"/>
          <p:cNvSpPr txBox="1"/>
          <p:nvPr/>
        </p:nvSpPr>
        <p:spPr>
          <a:xfrm>
            <a:off x="460275" y="1906800"/>
            <a:ext cx="4051080" cy="1893675"/>
          </a:xfrm>
          <a:prstGeom prst="rect">
            <a:avLst/>
          </a:prstGeom>
          <a:noFill/>
          <a:ln>
            <a:noFill/>
          </a:ln>
        </p:spPr>
        <p:txBody>
          <a:bodyPr tIns="91440" bIns="91440"/>
          <a:lstStyle/>
          <a:p>
            <a:pPr marL="387630" indent="-285750">
              <a:lnSpc>
                <a:spcPct val="115000"/>
              </a:lnSpc>
              <a:buClr>
                <a:srgbClr val="4BB5D9"/>
              </a:buClr>
              <a:buFont typeface="Wingdings" panose="05000000000000000000" pitchFamily="2" charset="2"/>
              <a:buChar char="Ø"/>
            </a:pPr>
            <a:r>
              <a:rPr lang="en-US" sz="1600" b="0" strike="noStrike" spc="-1" dirty="0">
                <a:solidFill>
                  <a:srgbClr val="607896"/>
                </a:solidFill>
                <a:ea typeface="Roboto Condensed"/>
              </a:rPr>
              <a:t>Qualify with a lock image shows</a:t>
            </a:r>
            <a:endParaRPr lang="en-US" sz="1600" b="0" strike="noStrike" spc="-1" dirty="0">
              <a:solidFill>
                <a:srgbClr val="000000"/>
              </a:solidFill>
            </a:endParaRPr>
          </a:p>
          <a:p>
            <a:pPr marL="457200">
              <a:lnSpc>
                <a:spcPct val="115000"/>
              </a:lnSpc>
            </a:pPr>
            <a:r>
              <a:rPr lang="en-US" sz="1600" b="0" strike="noStrike" spc="-1" dirty="0">
                <a:solidFill>
                  <a:srgbClr val="607896"/>
                </a:solidFill>
                <a:ea typeface="Roboto Condensed"/>
              </a:rPr>
              <a:t>That requirements are not </a:t>
            </a:r>
            <a:r>
              <a:rPr lang="en-US" sz="1600" b="0" strike="noStrike" spc="-1" dirty="0" smtClean="0">
                <a:solidFill>
                  <a:srgbClr val="607896"/>
                </a:solidFill>
                <a:ea typeface="Roboto Condensed"/>
              </a:rPr>
              <a:t>met</a:t>
            </a:r>
            <a:endParaRPr lang="en-US" sz="1600" b="0" strike="noStrike" spc="-1" dirty="0" smtClean="0">
              <a:solidFill>
                <a:srgbClr val="000000"/>
              </a:solidFill>
            </a:endParaRPr>
          </a:p>
          <a:p>
            <a:pPr marL="387630" indent="-285750">
              <a:lnSpc>
                <a:spcPct val="115000"/>
              </a:lnSpc>
              <a:buClr>
                <a:srgbClr val="4BB5D9"/>
              </a:buClr>
              <a:buFont typeface="Wingdings" panose="05000000000000000000" pitchFamily="2" charset="2"/>
              <a:buChar char="Ø"/>
            </a:pPr>
            <a:r>
              <a:rPr lang="en-US" sz="1600" b="0" strike="noStrike" spc="-1" dirty="0" smtClean="0">
                <a:solidFill>
                  <a:srgbClr val="607896"/>
                </a:solidFill>
                <a:ea typeface="Roboto Condensed"/>
              </a:rPr>
              <a:t>Details of the requirement not met</a:t>
            </a:r>
            <a:endParaRPr lang="en-US" sz="1600" b="0" strike="noStrike" spc="-1" dirty="0" smtClean="0">
              <a:solidFill>
                <a:srgbClr val="000000"/>
              </a:solidFill>
            </a:endParaRPr>
          </a:p>
          <a:p>
            <a:pPr marL="387630" indent="-285750">
              <a:lnSpc>
                <a:spcPct val="115000"/>
              </a:lnSpc>
              <a:buClr>
                <a:srgbClr val="4BB5D9"/>
              </a:buClr>
              <a:buFont typeface="Wingdings" panose="05000000000000000000" pitchFamily="2" charset="2"/>
              <a:buChar char="Ø"/>
            </a:pPr>
            <a:r>
              <a:rPr lang="en-US" sz="1600" b="0" strike="noStrike" spc="-1" dirty="0" smtClean="0">
                <a:solidFill>
                  <a:srgbClr val="607896"/>
                </a:solidFill>
                <a:ea typeface="Roboto Condensed"/>
              </a:rPr>
              <a:t>Requester </a:t>
            </a:r>
            <a:r>
              <a:rPr lang="en-US" sz="1600" b="0" strike="noStrike" spc="-1" dirty="0">
                <a:solidFill>
                  <a:srgbClr val="607896"/>
                </a:solidFill>
                <a:ea typeface="Roboto Condensed"/>
              </a:rPr>
              <a:t>has mentioned about the Location</a:t>
            </a:r>
            <a:endParaRPr lang="en-US" sz="1600" b="0" strike="noStrike" spc="-1" dirty="0">
              <a:solidFill>
                <a:srgbClr val="000000"/>
              </a:solidFill>
            </a:endParaRPr>
          </a:p>
        </p:txBody>
      </p:sp>
      <p:sp>
        <p:nvSpPr>
          <p:cNvPr id="1958" name="TextShape 2"/>
          <p:cNvSpPr txBox="1"/>
          <p:nvPr/>
        </p:nvSpPr>
        <p:spPr>
          <a:xfrm>
            <a:off x="2041050" y="357615"/>
            <a:ext cx="3407250" cy="68040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NOT QUALIFIED!</a:t>
            </a:r>
            <a:endParaRPr lang="en-US" sz="3000" b="0" strike="noStrike" spc="-1" dirty="0">
              <a:solidFill>
                <a:srgbClr val="000000"/>
              </a:solidFill>
              <a:latin typeface="Arial"/>
            </a:endParaRPr>
          </a:p>
        </p:txBody>
      </p:sp>
      <p:sp>
        <p:nvSpPr>
          <p:cNvPr id="1959" name="TextShape 3"/>
          <p:cNvSpPr txBox="1"/>
          <p:nvPr/>
        </p:nvSpPr>
        <p:spPr>
          <a:xfrm>
            <a:off x="8556840" y="0"/>
            <a:ext cx="548280" cy="393120"/>
          </a:xfrm>
          <a:prstGeom prst="rect">
            <a:avLst/>
          </a:prstGeom>
          <a:noFill/>
          <a:ln>
            <a:noFill/>
          </a:ln>
        </p:spPr>
        <p:txBody>
          <a:bodyPr tIns="91440" bIns="91440"/>
          <a:lstStyle/>
          <a:p>
            <a:pPr algn="r">
              <a:lnSpc>
                <a:spcPct val="100000"/>
              </a:lnSpc>
            </a:pPr>
            <a:fld id="{88A72129-8401-4C1E-9118-0CC0A5371DD8}" type="slidenum">
              <a:rPr lang="en-US" sz="1300" b="0" strike="noStrike" spc="-1">
                <a:solidFill>
                  <a:srgbClr val="4BB5D9"/>
                </a:solidFill>
                <a:latin typeface="Roboto Condensed"/>
                <a:ea typeface="Roboto Condensed"/>
              </a:rPr>
              <a:t>8</a:t>
            </a:fld>
            <a:endParaRPr lang="en-US" sz="13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1" name="TextShape 1"/>
          <p:cNvSpPr txBox="1"/>
          <p:nvPr/>
        </p:nvSpPr>
        <p:spPr>
          <a:xfrm>
            <a:off x="298440" y="1761660"/>
            <a:ext cx="3739680" cy="2233080"/>
          </a:xfrm>
          <a:prstGeom prst="rect">
            <a:avLst/>
          </a:prstGeom>
          <a:noFill/>
          <a:ln>
            <a:noFill/>
          </a:ln>
        </p:spPr>
        <p:txBody>
          <a:bodyPr tIns="91440" bIns="91440"/>
          <a:lstStyle/>
          <a:p>
            <a:pPr marL="387630" indent="-285750">
              <a:lnSpc>
                <a:spcPct val="115000"/>
              </a:lnSpc>
              <a:buClr>
                <a:srgbClr val="4BB5D9"/>
              </a:buClr>
              <a:buFont typeface="Wingdings" panose="05000000000000000000" pitchFamily="2" charset="2"/>
              <a:buChar char="Ø"/>
            </a:pPr>
            <a:r>
              <a:rPr lang="en-US" sz="1600" b="0" strike="noStrike" spc="-1" dirty="0">
                <a:solidFill>
                  <a:srgbClr val="607896"/>
                </a:solidFill>
                <a:ea typeface="Roboto Condensed"/>
              </a:rPr>
              <a:t>A worker can request on a single click to a requester for a </a:t>
            </a:r>
            <a:r>
              <a:rPr lang="en-US" sz="1600" b="0" strike="noStrike" spc="-1" dirty="0" smtClean="0">
                <a:solidFill>
                  <a:srgbClr val="607896"/>
                </a:solidFill>
                <a:ea typeface="Roboto Condensed"/>
              </a:rPr>
              <a:t>qualification.</a:t>
            </a:r>
            <a:endParaRPr lang="en-US" sz="1600" b="0" strike="noStrike" spc="-1" dirty="0" smtClean="0">
              <a:solidFill>
                <a:srgbClr val="000000"/>
              </a:solidFill>
            </a:endParaRPr>
          </a:p>
          <a:p>
            <a:pPr marL="387630" indent="-285750">
              <a:lnSpc>
                <a:spcPct val="115000"/>
              </a:lnSpc>
              <a:buClr>
                <a:srgbClr val="4BB5D9"/>
              </a:buClr>
              <a:buFont typeface="Wingdings" panose="05000000000000000000" pitchFamily="2" charset="2"/>
              <a:buChar char="Ø"/>
            </a:pPr>
            <a:r>
              <a:rPr lang="en-US" sz="1600" b="0" strike="noStrike" spc="-1" dirty="0" smtClean="0">
                <a:solidFill>
                  <a:srgbClr val="607896"/>
                </a:solidFill>
                <a:ea typeface="Roboto Condensed"/>
              </a:rPr>
              <a:t>It’s up to a requester to accept or reject a request.</a:t>
            </a:r>
            <a:endParaRPr lang="en-US" sz="1600" b="0" strike="noStrike" spc="-1" dirty="0" smtClean="0">
              <a:solidFill>
                <a:srgbClr val="000000"/>
              </a:solidFill>
            </a:endParaRPr>
          </a:p>
          <a:p>
            <a:pPr>
              <a:lnSpc>
                <a:spcPct val="115000"/>
              </a:lnSpc>
            </a:pPr>
            <a:endParaRPr lang="en-US" sz="1600" b="0" strike="noStrike" spc="-1" dirty="0">
              <a:solidFill>
                <a:srgbClr val="000000"/>
              </a:solidFill>
            </a:endParaRPr>
          </a:p>
        </p:txBody>
      </p:sp>
      <p:sp>
        <p:nvSpPr>
          <p:cNvPr id="1962" name="TextShape 2"/>
          <p:cNvSpPr txBox="1"/>
          <p:nvPr/>
        </p:nvSpPr>
        <p:spPr>
          <a:xfrm>
            <a:off x="2168280" y="297870"/>
            <a:ext cx="5197950" cy="680400"/>
          </a:xfrm>
          <a:prstGeom prst="rect">
            <a:avLst/>
          </a:prstGeom>
          <a:noFill/>
          <a:ln>
            <a:noFill/>
          </a:ln>
        </p:spPr>
        <p:txBody>
          <a:bodyPr tIns="91440" bIns="91440" anchor="b"/>
          <a:lstStyle/>
          <a:p>
            <a:pPr>
              <a:lnSpc>
                <a:spcPct val="100000"/>
              </a:lnSpc>
            </a:pPr>
            <a:r>
              <a:rPr lang="en-US" sz="3000" b="1" strike="noStrike" spc="-1" dirty="0">
                <a:solidFill>
                  <a:srgbClr val="3796BF"/>
                </a:solidFill>
                <a:latin typeface="Oswald"/>
                <a:ea typeface="Oswald"/>
              </a:rPr>
              <a:t>QUALIFICATION REQUEST</a:t>
            </a:r>
            <a:endParaRPr lang="en-US" sz="3000" b="0" strike="noStrike" spc="-1" dirty="0">
              <a:solidFill>
                <a:srgbClr val="000000"/>
              </a:solidFill>
              <a:latin typeface="Arial"/>
            </a:endParaRPr>
          </a:p>
        </p:txBody>
      </p:sp>
      <p:sp>
        <p:nvSpPr>
          <p:cNvPr id="1963" name="TextShape 3"/>
          <p:cNvSpPr txBox="1"/>
          <p:nvPr/>
        </p:nvSpPr>
        <p:spPr>
          <a:xfrm>
            <a:off x="8556840" y="0"/>
            <a:ext cx="548280" cy="393120"/>
          </a:xfrm>
          <a:prstGeom prst="rect">
            <a:avLst/>
          </a:prstGeom>
          <a:noFill/>
          <a:ln>
            <a:noFill/>
          </a:ln>
        </p:spPr>
        <p:txBody>
          <a:bodyPr tIns="91440" bIns="91440"/>
          <a:lstStyle/>
          <a:p>
            <a:pPr algn="r">
              <a:lnSpc>
                <a:spcPct val="100000"/>
              </a:lnSpc>
            </a:pPr>
            <a:fld id="{ADE5D4E3-0276-4D04-BB08-742D950E45C7}" type="slidenum">
              <a:rPr lang="en-US" sz="1300" b="0" strike="noStrike" spc="-1">
                <a:solidFill>
                  <a:srgbClr val="4BB5D9"/>
                </a:solidFill>
                <a:latin typeface="Roboto Condensed"/>
                <a:ea typeface="Roboto Condensed"/>
              </a:rPr>
              <a:t>9</a:t>
            </a:fld>
            <a:endParaRPr lang="en-US" sz="1300" b="0" strike="noStrike" spc="-1">
              <a:latin typeface="Times New Roman"/>
            </a:endParaRPr>
          </a:p>
        </p:txBody>
      </p:sp>
      <p:pic>
        <p:nvPicPr>
          <p:cNvPr id="1964" name="Google Shape;267;p26"/>
          <p:cNvPicPr/>
          <p:nvPr/>
        </p:nvPicPr>
        <p:blipFill>
          <a:blip r:embed="rId2"/>
          <a:stretch/>
        </p:blipFill>
        <p:spPr>
          <a:xfrm>
            <a:off x="4232880" y="2878200"/>
            <a:ext cx="4577760" cy="8856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4144</TotalTime>
  <Words>4103</Words>
  <Application>Microsoft Office PowerPoint</Application>
  <PresentationFormat>On-screen Show (16:9)</PresentationFormat>
  <Paragraphs>454</Paragraphs>
  <Slides>71</Slides>
  <Notes>12</Notes>
  <HiddenSlides>0</HiddenSlides>
  <MMClips>0</MMClips>
  <ScaleCrop>false</ScaleCrop>
  <HeadingPairs>
    <vt:vector size="6" baseType="variant">
      <vt:variant>
        <vt:lpstr>Fonts Used</vt:lpstr>
      </vt:variant>
      <vt:variant>
        <vt:i4>8</vt:i4>
      </vt:variant>
      <vt:variant>
        <vt:lpstr>Theme</vt:lpstr>
      </vt:variant>
      <vt:variant>
        <vt:i4>21</vt:i4>
      </vt:variant>
      <vt:variant>
        <vt:lpstr>Slide Titles</vt:lpstr>
      </vt:variant>
      <vt:variant>
        <vt:i4>71</vt:i4>
      </vt:variant>
    </vt:vector>
  </HeadingPairs>
  <TitlesOfParts>
    <vt:vector size="100" baseType="lpstr">
      <vt:lpstr>Arial</vt:lpstr>
      <vt:lpstr>Courier New</vt:lpstr>
      <vt:lpstr>DejaVu Sans</vt:lpstr>
      <vt:lpstr>Oswald</vt:lpstr>
      <vt:lpstr>Roboto Condensed</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Sunil Chauhan</cp:lastModifiedBy>
  <cp:revision>158</cp:revision>
  <dcterms:modified xsi:type="dcterms:W3CDTF">2020-05-03T03:59:07Z</dcterms:modified>
  <dc:language>en-IN</dc:language>
</cp:coreProperties>
</file>