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300" r:id="rId5"/>
    <p:sldId id="299" r:id="rId6"/>
    <p:sldId id="298" r:id="rId7"/>
    <p:sldId id="297" r:id="rId8"/>
    <p:sldId id="296" r:id="rId9"/>
    <p:sldId id="301" r:id="rId10"/>
    <p:sldId id="261"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Karla" pitchFamily="2"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C08C98-0C33-4979-9066-DB2A27208FE7}">
  <a:tblStyle styleId="{79C08C98-0C33-4979-9066-DB2A27208FE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BDE2C2F-567E-4F96-A390-5F3BA85D3C1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840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16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29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018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487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10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4045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18079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9" name="Google Shape;39;p7"/>
          <p:cNvSpPr txBox="1">
            <a:spLocks noGrp="1"/>
          </p:cNvSpPr>
          <p:nvPr>
            <p:ph type="body" idx="1"/>
          </p:nvPr>
        </p:nvSpPr>
        <p:spPr>
          <a:xfrm>
            <a:off x="838250" y="2419350"/>
            <a:ext cx="5324100" cy="22557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18841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5" name="Google Shape;45;p8"/>
          <p:cNvSpPr txBox="1">
            <a:spLocks noGrp="1"/>
          </p:cNvSpPr>
          <p:nvPr>
            <p:ph type="body" idx="1"/>
          </p:nvPr>
        </p:nvSpPr>
        <p:spPr>
          <a:xfrm>
            <a:off x="841001" y="2492425"/>
            <a:ext cx="2671800" cy="24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6" name="Google Shape;46;p8"/>
          <p:cNvSpPr txBox="1">
            <a:spLocks noGrp="1"/>
          </p:cNvSpPr>
          <p:nvPr>
            <p:ph type="body" idx="2"/>
          </p:nvPr>
        </p:nvSpPr>
        <p:spPr>
          <a:xfrm>
            <a:off x="3673842" y="2492425"/>
            <a:ext cx="2671800" cy="24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884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1pPr>
            <a:lvl2pPr lvl="1">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2pPr>
            <a:lvl3pPr lvl="2">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3pPr>
            <a:lvl4pPr lvl="3">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4pPr>
            <a:lvl5pPr lvl="4">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5pPr>
            <a:lvl6pPr lvl="5">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6pPr>
            <a:lvl7pPr lvl="6">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7pPr>
            <a:lvl8pPr lvl="7">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8pPr>
            <a:lvl9pPr lvl="8">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2495550"/>
            <a:ext cx="5185200" cy="22557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200">
                <a:solidFill>
                  <a:schemeClr val="lt1"/>
                </a:solidFill>
                <a:latin typeface="Montserrat"/>
                <a:ea typeface="Montserrat"/>
                <a:cs typeface="Montserrat"/>
                <a:sym typeface="Montserrat"/>
              </a:defRPr>
            </a:lvl1pPr>
            <a:lvl2pPr lvl="1" algn="r">
              <a:buNone/>
              <a:defRPr sz="1200">
                <a:solidFill>
                  <a:schemeClr val="lt1"/>
                </a:solidFill>
                <a:latin typeface="Montserrat"/>
                <a:ea typeface="Montserrat"/>
                <a:cs typeface="Montserrat"/>
                <a:sym typeface="Montserrat"/>
              </a:defRPr>
            </a:lvl2pPr>
            <a:lvl3pPr lvl="2" algn="r">
              <a:buNone/>
              <a:defRPr sz="1200">
                <a:solidFill>
                  <a:schemeClr val="lt1"/>
                </a:solidFill>
                <a:latin typeface="Montserrat"/>
                <a:ea typeface="Montserrat"/>
                <a:cs typeface="Montserrat"/>
                <a:sym typeface="Montserrat"/>
              </a:defRPr>
            </a:lvl3pPr>
            <a:lvl4pPr lvl="3" algn="r">
              <a:buNone/>
              <a:defRPr sz="1200">
                <a:solidFill>
                  <a:schemeClr val="lt1"/>
                </a:solidFill>
                <a:latin typeface="Montserrat"/>
                <a:ea typeface="Montserrat"/>
                <a:cs typeface="Montserrat"/>
                <a:sym typeface="Montserrat"/>
              </a:defRPr>
            </a:lvl4pPr>
            <a:lvl5pPr lvl="4" algn="r">
              <a:buNone/>
              <a:defRPr sz="1200">
                <a:solidFill>
                  <a:schemeClr val="lt1"/>
                </a:solidFill>
                <a:latin typeface="Montserrat"/>
                <a:ea typeface="Montserrat"/>
                <a:cs typeface="Montserrat"/>
                <a:sym typeface="Montserrat"/>
              </a:defRPr>
            </a:lvl5pPr>
            <a:lvl6pPr lvl="5" algn="r">
              <a:buNone/>
              <a:defRPr sz="1200">
                <a:solidFill>
                  <a:schemeClr val="lt1"/>
                </a:solidFill>
                <a:latin typeface="Montserrat"/>
                <a:ea typeface="Montserrat"/>
                <a:cs typeface="Montserrat"/>
                <a:sym typeface="Montserrat"/>
              </a:defRPr>
            </a:lvl6pPr>
            <a:lvl7pPr lvl="6" algn="r">
              <a:buNone/>
              <a:defRPr sz="1200">
                <a:solidFill>
                  <a:schemeClr val="lt1"/>
                </a:solidFill>
                <a:latin typeface="Montserrat"/>
                <a:ea typeface="Montserrat"/>
                <a:cs typeface="Montserrat"/>
                <a:sym typeface="Montserrat"/>
              </a:defRPr>
            </a:lvl7pPr>
            <a:lvl8pPr lvl="7" algn="r">
              <a:buNone/>
              <a:defRPr sz="1200">
                <a:solidFill>
                  <a:schemeClr val="lt1"/>
                </a:solidFill>
                <a:latin typeface="Montserrat"/>
                <a:ea typeface="Montserrat"/>
                <a:cs typeface="Montserrat"/>
                <a:sym typeface="Montserrat"/>
              </a:defRPr>
            </a:lvl8pPr>
            <a:lvl9pPr lvl="8" algn="r">
              <a:buNone/>
              <a:defRPr sz="1200">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493003" y="845546"/>
            <a:ext cx="3530700" cy="118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8BC34A"/>
                </a:solidFill>
              </a:rPr>
              <a:t>Project Presentation</a:t>
            </a:r>
            <a:endParaRPr dirty="0"/>
          </a:p>
        </p:txBody>
      </p:sp>
      <p:grpSp>
        <p:nvGrpSpPr>
          <p:cNvPr id="77" name="Google Shape;77;p14"/>
          <p:cNvGrpSpPr/>
          <p:nvPr/>
        </p:nvGrpSpPr>
        <p:grpSpPr>
          <a:xfrm>
            <a:off x="341461" y="4472753"/>
            <a:ext cx="502625" cy="446586"/>
            <a:chOff x="5292575" y="3681900"/>
            <a:chExt cx="420150" cy="373275"/>
          </a:xfrm>
        </p:grpSpPr>
        <p:sp>
          <p:nvSpPr>
            <p:cNvPr id="78" name="Google Shape;78;p14"/>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3">
            <a:extLst>
              <a:ext uri="{FF2B5EF4-FFF2-40B4-BE49-F238E27FC236}">
                <a16:creationId xmlns:a16="http://schemas.microsoft.com/office/drawing/2014/main" id="{67545AD4-5F61-D39D-8B3E-31A7F05D9113}"/>
              </a:ext>
            </a:extLst>
          </p:cNvPr>
          <p:cNvSpPr txBox="1"/>
          <p:nvPr/>
        </p:nvSpPr>
        <p:spPr>
          <a:xfrm>
            <a:off x="4572000" y="1485916"/>
            <a:ext cx="4446828" cy="2299125"/>
          </a:xfrm>
          <a:prstGeom prst="rect">
            <a:avLst/>
          </a:prstGeom>
          <a:noFill/>
          <a:ln>
            <a:solidFill>
              <a:schemeClr val="bg1"/>
            </a:solidFill>
          </a:ln>
        </p:spPr>
        <p:txBody>
          <a:bodyPr wrap="square" rtlCol="0">
            <a:noAutofit/>
          </a:bodyPr>
          <a:lstStyle/>
          <a:p>
            <a:pPr marL="0" marR="0" algn="ctr">
              <a:lnSpc>
                <a:spcPct val="115000"/>
              </a:lnSpc>
              <a:spcBef>
                <a:spcPts val="0"/>
              </a:spcBef>
              <a:spcAft>
                <a:spcPts val="1000"/>
              </a:spcAft>
            </a:pPr>
            <a:r>
              <a:rPr lang="en-US" sz="1800" b="1" u="sng"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Project members:</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18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Prithviraj Chowdhury-2254901101</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18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Gazi Mohammad Abrar Zawad-2254901049</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1800" kern="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Jablay</a:t>
            </a:r>
            <a:r>
              <a:rPr lang="en-US" sz="18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Noor Rahman-2254901093</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180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Yusuf Abdullah Alieef-2254901133</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9D0132F-75BB-C151-90D7-35B86752C90A}"/>
              </a:ext>
            </a:extLst>
          </p:cNvPr>
          <p:cNvSpPr txBox="1"/>
          <p:nvPr/>
        </p:nvSpPr>
        <p:spPr>
          <a:xfrm>
            <a:off x="-645624" y="2346037"/>
            <a:ext cx="4943475" cy="1056640"/>
          </a:xfrm>
          <a:prstGeom prst="rect">
            <a:avLst/>
          </a:prstGeom>
          <a:noFill/>
        </p:spPr>
        <p:txBody>
          <a:bodyPr wrap="square" rtlCol="0">
            <a:noAutofit/>
          </a:bodyPr>
          <a:lstStyle/>
          <a:p>
            <a:pPr marL="0" marR="0" algn="ctr">
              <a:lnSpc>
                <a:spcPct val="115000"/>
              </a:lnSpc>
              <a:spcBef>
                <a:spcPts val="0"/>
              </a:spcBef>
              <a:spcAft>
                <a:spcPts val="1000"/>
              </a:spcAft>
            </a:pPr>
            <a:r>
              <a:rPr lang="en-US" sz="1800" b="1" u="sng"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 topic:</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Parking Management System</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2"/>
        <p:cNvGrpSpPr/>
        <p:nvPr/>
      </p:nvGrpSpPr>
      <p:grpSpPr>
        <a:xfrm>
          <a:off x="0" y="0"/>
          <a:ext cx="0" cy="0"/>
          <a:chOff x="0" y="0"/>
          <a:chExt cx="0" cy="0"/>
        </a:xfrm>
      </p:grpSpPr>
      <p:sp>
        <p:nvSpPr>
          <p:cNvPr id="132" name="Google Shape;132;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 name="TextBox 4">
            <a:extLst>
              <a:ext uri="{FF2B5EF4-FFF2-40B4-BE49-F238E27FC236}">
                <a16:creationId xmlns:a16="http://schemas.microsoft.com/office/drawing/2014/main" id="{C7AA72EB-9865-E165-3B31-D8D37C35E2DF}"/>
              </a:ext>
            </a:extLst>
          </p:cNvPr>
          <p:cNvSpPr txBox="1"/>
          <p:nvPr/>
        </p:nvSpPr>
        <p:spPr>
          <a:xfrm>
            <a:off x="588768" y="946820"/>
            <a:ext cx="5877816" cy="2427844"/>
          </a:xfrm>
          <a:prstGeom prst="rect">
            <a:avLst/>
          </a:prstGeom>
          <a:noFill/>
        </p:spPr>
        <p:txBody>
          <a:bodyPr wrap="square">
            <a:spAutoFit/>
          </a:bodyPr>
          <a:lstStyle/>
          <a:p>
            <a:pPr marL="228600" marR="0" algn="ctr">
              <a:lnSpc>
                <a:spcPct val="107000"/>
              </a:lnSpc>
              <a:spcBef>
                <a:spcPts val="0"/>
              </a:spcBef>
              <a:spcAft>
                <a:spcPts val="800"/>
              </a:spcAft>
            </a:pPr>
            <a:r>
              <a:rPr lang="en-US" sz="1600" b="1" u="sng" kern="1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ctr">
              <a:lnSpc>
                <a:spcPct val="107000"/>
              </a:lnSpc>
              <a:spcBef>
                <a:spcPts val="0"/>
              </a:spcBef>
              <a:spcAft>
                <a:spcPts val="800"/>
              </a:spcAft>
            </a:pPr>
            <a:r>
              <a:rPr lang="en-US" sz="16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In conclusion, the Parking Management System code provided in this conversation is a simple yet effective implementation of a parking lot management system. It uses object-oriented programming concepts such as interfaces, inheritance, encapsulation, and polymorphism to define the Vehicle and Car classes, and the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ParkingLot</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class to manage the parking lot operations. The code is written in Java and makes use of basic I/O operations to read and write data from text files.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88"/>
        <p:cNvGrpSpPr/>
        <p:nvPr/>
      </p:nvGrpSpPr>
      <p:grpSpPr>
        <a:xfrm>
          <a:off x="0" y="0"/>
          <a:ext cx="0" cy="0"/>
          <a:chOff x="0" y="0"/>
          <a:chExt cx="0" cy="0"/>
        </a:xfrm>
      </p:grpSpPr>
      <p:sp>
        <p:nvSpPr>
          <p:cNvPr id="93" name="Google Shape;9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5" name="TextBox 4">
            <a:extLst>
              <a:ext uri="{FF2B5EF4-FFF2-40B4-BE49-F238E27FC236}">
                <a16:creationId xmlns:a16="http://schemas.microsoft.com/office/drawing/2014/main" id="{3CA15D8C-3EDE-1C9E-8AF1-69F7107ACE91}"/>
              </a:ext>
            </a:extLst>
          </p:cNvPr>
          <p:cNvSpPr txBox="1"/>
          <p:nvPr/>
        </p:nvSpPr>
        <p:spPr>
          <a:xfrm>
            <a:off x="1483434" y="1217711"/>
            <a:ext cx="4572000" cy="2123658"/>
          </a:xfrm>
          <a:prstGeom prst="rect">
            <a:avLst/>
          </a:prstGeom>
          <a:noFill/>
        </p:spPr>
        <p:txBody>
          <a:bodyPr wrap="square">
            <a:spAutoFit/>
          </a:bodyPr>
          <a:lstStyle/>
          <a:p>
            <a:endParaRPr lang="en-US" sz="1200" dirty="0">
              <a:solidFill>
                <a:schemeClr val="tx2">
                  <a:lumMod val="10000"/>
                </a:schemeClr>
              </a:solidFill>
            </a:endParaRPr>
          </a:p>
          <a:p>
            <a:r>
              <a:rPr lang="en-US" sz="1200" dirty="0">
                <a:solidFill>
                  <a:schemeClr val="tx2">
                    <a:lumMod val="10000"/>
                  </a:schemeClr>
                </a:solidFill>
                <a:latin typeface="Times New Roman" panose="02020603050405020304" pitchFamily="18" charset="0"/>
                <a:cs typeface="Times New Roman" panose="02020603050405020304" pitchFamily="18" charset="0"/>
              </a:rPr>
              <a:t>The Java code provided above is an example of a parking management system that allows users to reserve and manage parking spots. The code is structured using object-oriented programming concepts and utilizes Java libraries for data storage. The system allows users to create accounts, reserve parking spots, view their reservations, and cancel them if needed. It also includes functionality for administrators to manage parking spots and view reservation statistics. Overall, the code provides a basic framework for a parking management system that can be further developed and customized based on specific requirements.</a:t>
            </a:r>
          </a:p>
          <a:p>
            <a:endParaRPr lang="en-US" sz="1200" dirty="0">
              <a:solidFill>
                <a:schemeClr val="tx2">
                  <a:lumMod val="10000"/>
                </a:schemeClr>
              </a:solidFill>
            </a:endParaRPr>
          </a:p>
        </p:txBody>
      </p:sp>
      <p:sp>
        <p:nvSpPr>
          <p:cNvPr id="6" name="Google Shape;137;p20">
            <a:extLst>
              <a:ext uri="{FF2B5EF4-FFF2-40B4-BE49-F238E27FC236}">
                <a16:creationId xmlns:a16="http://schemas.microsoft.com/office/drawing/2014/main" id="{E8A02EFC-62CB-9262-1D4F-6AEC87CD1DAA}"/>
              </a:ext>
            </a:extLst>
          </p:cNvPr>
          <p:cNvSpPr txBox="1">
            <a:spLocks/>
          </p:cNvSpPr>
          <p:nvPr/>
        </p:nvSpPr>
        <p:spPr>
          <a:xfrm>
            <a:off x="2057145" y="-139098"/>
            <a:ext cx="52515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9pPr>
          </a:lstStyle>
          <a:p>
            <a:r>
              <a:rPr lang="en-US" sz="3600" dirty="0"/>
              <a:t>Introduction</a:t>
            </a:r>
            <a:endParaRPr lang="en-US" sz="3600" dirty="0">
              <a:solidFill>
                <a:srgbClr val="F4433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Google Shape;137;p20">
            <a:extLst>
              <a:ext uri="{FF2B5EF4-FFF2-40B4-BE49-F238E27FC236}">
                <a16:creationId xmlns:a16="http://schemas.microsoft.com/office/drawing/2014/main" id="{21CCF5E6-4974-B053-080D-5960A4FCA9DB}"/>
              </a:ext>
            </a:extLst>
          </p:cNvPr>
          <p:cNvSpPr txBox="1">
            <a:spLocks/>
          </p:cNvSpPr>
          <p:nvPr/>
        </p:nvSpPr>
        <p:spPr>
          <a:xfrm>
            <a:off x="1405882" y="-336451"/>
            <a:ext cx="52515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9pPr>
          </a:lstStyle>
          <a:p>
            <a:pPr algn="ctr"/>
            <a:r>
              <a:rPr lang="en-US" sz="3600" dirty="0"/>
              <a:t>Code</a:t>
            </a:r>
            <a:endParaRPr lang="en-US" sz="3600" dirty="0">
              <a:solidFill>
                <a:srgbClr val="F44336"/>
              </a:solidFill>
            </a:endParaRPr>
          </a:p>
        </p:txBody>
      </p:sp>
      <p:sp>
        <p:nvSpPr>
          <p:cNvPr id="4" name="TextBox 3">
            <a:extLst>
              <a:ext uri="{FF2B5EF4-FFF2-40B4-BE49-F238E27FC236}">
                <a16:creationId xmlns:a16="http://schemas.microsoft.com/office/drawing/2014/main" id="{F219BA2B-6EBD-DA0B-1907-E84A232AFFC3}"/>
              </a:ext>
            </a:extLst>
          </p:cNvPr>
          <p:cNvSpPr txBox="1"/>
          <p:nvPr/>
        </p:nvSpPr>
        <p:spPr>
          <a:xfrm>
            <a:off x="1483434" y="1217711"/>
            <a:ext cx="4572000" cy="2308324"/>
          </a:xfrm>
          <a:prstGeom prst="rect">
            <a:avLst/>
          </a:prstGeom>
          <a:noFill/>
        </p:spPr>
        <p:txBody>
          <a:bodyPr wrap="square">
            <a:spAutoFit/>
          </a:bodyPr>
          <a:lstStyle/>
          <a:p>
            <a:r>
              <a:rPr lang="en-US" sz="1200" dirty="0">
                <a:solidFill>
                  <a:schemeClr val="tx2">
                    <a:lumMod val="10000"/>
                  </a:schemeClr>
                </a:solidFill>
              </a:rPr>
              <a:t>Vehicle Interface:</a:t>
            </a:r>
          </a:p>
          <a:p>
            <a:endParaRPr lang="en-US" sz="1200" dirty="0">
              <a:solidFill>
                <a:schemeClr val="tx2">
                  <a:lumMod val="10000"/>
                </a:schemeClr>
              </a:solidFill>
            </a:endParaRPr>
          </a:p>
          <a:p>
            <a:r>
              <a:rPr lang="en-US" sz="1200" dirty="0">
                <a:solidFill>
                  <a:schemeClr val="tx2">
                    <a:lumMod val="10000"/>
                  </a:schemeClr>
                </a:solidFill>
              </a:rPr>
              <a:t>// Interface for Vehicle</a:t>
            </a:r>
          </a:p>
          <a:p>
            <a:r>
              <a:rPr lang="en-US" sz="1200" dirty="0">
                <a:solidFill>
                  <a:schemeClr val="tx2">
                    <a:lumMod val="10000"/>
                  </a:schemeClr>
                </a:solidFill>
              </a:rPr>
              <a:t>public interface Vehicle {</a:t>
            </a:r>
          </a:p>
          <a:p>
            <a:endParaRPr lang="en-US" sz="1200" dirty="0">
              <a:solidFill>
                <a:schemeClr val="tx2">
                  <a:lumMod val="10000"/>
                </a:schemeClr>
              </a:solidFill>
            </a:endParaRPr>
          </a:p>
          <a:p>
            <a:r>
              <a:rPr lang="en-US" sz="1200" dirty="0">
                <a:solidFill>
                  <a:schemeClr val="tx2">
                    <a:lumMod val="10000"/>
                  </a:schemeClr>
                </a:solidFill>
              </a:rPr>
              <a:t>    public String </a:t>
            </a:r>
            <a:r>
              <a:rPr lang="en-US" sz="1200" dirty="0" err="1">
                <a:solidFill>
                  <a:schemeClr val="tx2">
                    <a:lumMod val="10000"/>
                  </a:schemeClr>
                </a:solidFill>
              </a:rPr>
              <a:t>getPlateNumber</a:t>
            </a:r>
            <a:r>
              <a:rPr lang="en-US" sz="1200" dirty="0">
                <a:solidFill>
                  <a:schemeClr val="tx2">
                    <a:lumMod val="10000"/>
                  </a:schemeClr>
                </a:solidFill>
              </a:rPr>
              <a:t>();</a:t>
            </a:r>
          </a:p>
          <a:p>
            <a:endParaRPr lang="en-US" sz="1200" dirty="0">
              <a:solidFill>
                <a:schemeClr val="tx2">
                  <a:lumMod val="10000"/>
                </a:schemeClr>
              </a:solidFill>
            </a:endParaRPr>
          </a:p>
          <a:p>
            <a:r>
              <a:rPr lang="en-US" sz="1200" dirty="0">
                <a:solidFill>
                  <a:schemeClr val="tx2">
                    <a:lumMod val="10000"/>
                  </a:schemeClr>
                </a:solidFill>
              </a:rPr>
              <a:t>    public void </a:t>
            </a:r>
            <a:r>
              <a:rPr lang="en-US" sz="1200" dirty="0" err="1">
                <a:solidFill>
                  <a:schemeClr val="tx2">
                    <a:lumMod val="10000"/>
                  </a:schemeClr>
                </a:solidFill>
              </a:rPr>
              <a:t>checkIn</a:t>
            </a:r>
            <a:r>
              <a:rPr lang="en-US" sz="1200" dirty="0">
                <a:solidFill>
                  <a:schemeClr val="tx2">
                    <a:lumMod val="10000"/>
                  </a:schemeClr>
                </a:solidFill>
              </a:rPr>
              <a:t>();</a:t>
            </a:r>
          </a:p>
          <a:p>
            <a:endParaRPr lang="en-US" sz="1200" dirty="0">
              <a:solidFill>
                <a:schemeClr val="tx2">
                  <a:lumMod val="10000"/>
                </a:schemeClr>
              </a:solidFill>
            </a:endParaRPr>
          </a:p>
          <a:p>
            <a:r>
              <a:rPr lang="en-US" sz="1200" dirty="0">
                <a:solidFill>
                  <a:schemeClr val="tx2">
                    <a:lumMod val="10000"/>
                  </a:schemeClr>
                </a:solidFill>
              </a:rPr>
              <a:t>    public void </a:t>
            </a:r>
            <a:r>
              <a:rPr lang="en-US" sz="1200" dirty="0" err="1">
                <a:solidFill>
                  <a:schemeClr val="tx2">
                    <a:lumMod val="10000"/>
                  </a:schemeClr>
                </a:solidFill>
              </a:rPr>
              <a:t>checkOut</a:t>
            </a:r>
            <a:r>
              <a:rPr lang="en-US" sz="1200" dirty="0">
                <a:solidFill>
                  <a:schemeClr val="tx2">
                    <a:lumMod val="10000"/>
                  </a:schemeClr>
                </a:solidFill>
              </a:rPr>
              <a:t>();</a:t>
            </a:r>
          </a:p>
          <a:p>
            <a:r>
              <a:rPr lang="en-US" sz="1200" dirty="0">
                <a:solidFill>
                  <a:schemeClr val="tx2">
                    <a:lumMod val="10000"/>
                  </a:schemeClr>
                </a:solidFill>
              </a:rPr>
              <a:t>}</a:t>
            </a:r>
          </a:p>
          <a:p>
            <a:endParaRPr lang="en-US" sz="1200" dirty="0">
              <a:solidFill>
                <a:schemeClr val="tx2">
                  <a:lumMod val="10000"/>
                </a:schemeClr>
              </a:solidFill>
            </a:endParaRPr>
          </a:p>
        </p:txBody>
      </p:sp>
      <p:sp>
        <p:nvSpPr>
          <p:cNvPr id="8" name="TextBox 7">
            <a:extLst>
              <a:ext uri="{FF2B5EF4-FFF2-40B4-BE49-F238E27FC236}">
                <a16:creationId xmlns:a16="http://schemas.microsoft.com/office/drawing/2014/main" id="{E333185F-9C23-7463-85C1-2797EEACBD5A}"/>
              </a:ext>
            </a:extLst>
          </p:cNvPr>
          <p:cNvSpPr txBox="1"/>
          <p:nvPr/>
        </p:nvSpPr>
        <p:spPr>
          <a:xfrm>
            <a:off x="438020" y="3690492"/>
            <a:ext cx="8653907" cy="1200329"/>
          </a:xfrm>
          <a:prstGeom prst="rect">
            <a:avLst/>
          </a:prstGeom>
          <a:noFill/>
        </p:spPr>
        <p:txBody>
          <a:bodyPr wrap="square">
            <a:spAutoFit/>
          </a:bodyPr>
          <a:lstStyle/>
          <a:p>
            <a:r>
              <a:rPr lang="en-US" sz="1200" dirty="0"/>
              <a:t>Explanation:</a:t>
            </a:r>
          </a:p>
          <a:p>
            <a:r>
              <a:rPr lang="en-US" sz="1200" dirty="0"/>
              <a:t>•public interface Vehicle defines an interface for vehicles that need to be parked.</a:t>
            </a:r>
          </a:p>
          <a:p>
            <a:r>
              <a:rPr lang="en-US" sz="1200" dirty="0"/>
              <a:t>•public String </a:t>
            </a:r>
            <a:r>
              <a:rPr lang="en-US" sz="1200" dirty="0" err="1"/>
              <a:t>getPlateNumber</a:t>
            </a:r>
            <a:r>
              <a:rPr lang="en-US" sz="1200" dirty="0"/>
              <a:t>() is a method that returns the plate number of the vehicle.</a:t>
            </a:r>
          </a:p>
          <a:p>
            <a:r>
              <a:rPr lang="en-US" sz="1200" dirty="0"/>
              <a:t>•public void </a:t>
            </a:r>
            <a:r>
              <a:rPr lang="en-US" sz="1200" dirty="0" err="1"/>
              <a:t>checkIn</a:t>
            </a:r>
            <a:r>
              <a:rPr lang="en-US" sz="1200" dirty="0"/>
              <a:t>() is a method that is called when the vehicle checks into the parking lot.</a:t>
            </a:r>
          </a:p>
          <a:p>
            <a:r>
              <a:rPr lang="en-US" sz="1200" dirty="0"/>
              <a:t>•public void </a:t>
            </a:r>
            <a:r>
              <a:rPr lang="en-US" sz="1200" dirty="0" err="1"/>
              <a:t>checkOut</a:t>
            </a:r>
            <a:r>
              <a:rPr lang="en-US" sz="1200" dirty="0"/>
              <a:t>() is a method that is called when the vehicle checks out of the parking lot.</a:t>
            </a:r>
          </a:p>
          <a:p>
            <a:r>
              <a:rPr lang="en-US" sz="1200" dirty="0"/>
              <a:t>•The methods are implemented by the car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TextBox 1">
            <a:extLst>
              <a:ext uri="{FF2B5EF4-FFF2-40B4-BE49-F238E27FC236}">
                <a16:creationId xmlns:a16="http://schemas.microsoft.com/office/drawing/2014/main" id="{D31046AD-D24F-47EB-D73E-CC81D0CDEE5F}"/>
              </a:ext>
            </a:extLst>
          </p:cNvPr>
          <p:cNvSpPr txBox="1"/>
          <p:nvPr/>
        </p:nvSpPr>
        <p:spPr>
          <a:xfrm>
            <a:off x="220379" y="37824"/>
            <a:ext cx="4572000" cy="646331"/>
          </a:xfrm>
          <a:prstGeom prst="rect">
            <a:avLst/>
          </a:prstGeom>
          <a:noFill/>
        </p:spPr>
        <p:txBody>
          <a:bodyPr wrap="square">
            <a:spAutoFit/>
          </a:bodyPr>
          <a:lstStyle/>
          <a:p>
            <a:r>
              <a:rPr lang="en-US" sz="1200" b="1" u="sng" dirty="0">
                <a:solidFill>
                  <a:schemeClr val="tx2">
                    <a:lumMod val="10000"/>
                  </a:schemeClr>
                </a:solidFill>
              </a:rPr>
              <a:t>Car class:</a:t>
            </a:r>
          </a:p>
          <a:p>
            <a:endParaRPr lang="en-US" sz="1200" dirty="0">
              <a:solidFill>
                <a:schemeClr val="tx2">
                  <a:lumMod val="10000"/>
                </a:schemeClr>
              </a:solidFill>
            </a:endParaRPr>
          </a:p>
          <a:p>
            <a:endParaRPr lang="en-US" sz="1200" dirty="0">
              <a:solidFill>
                <a:schemeClr val="tx2">
                  <a:lumMod val="10000"/>
                </a:schemeClr>
              </a:solidFill>
            </a:endParaRPr>
          </a:p>
        </p:txBody>
      </p:sp>
      <p:pic>
        <p:nvPicPr>
          <p:cNvPr id="7" name="Picture 6">
            <a:extLst>
              <a:ext uri="{FF2B5EF4-FFF2-40B4-BE49-F238E27FC236}">
                <a16:creationId xmlns:a16="http://schemas.microsoft.com/office/drawing/2014/main" id="{97CC8C7C-0BDF-924E-A3C8-0ADF5305E6AB}"/>
              </a:ext>
            </a:extLst>
          </p:cNvPr>
          <p:cNvPicPr>
            <a:picLocks noChangeAspect="1"/>
          </p:cNvPicPr>
          <p:nvPr/>
        </p:nvPicPr>
        <p:blipFill>
          <a:blip r:embed="rId3"/>
          <a:stretch>
            <a:fillRect/>
          </a:stretch>
        </p:blipFill>
        <p:spPr>
          <a:xfrm>
            <a:off x="1121744" y="37824"/>
            <a:ext cx="5535614" cy="5070148"/>
          </a:xfrm>
          <a:prstGeom prst="rect">
            <a:avLst/>
          </a:prstGeom>
        </p:spPr>
      </p:pic>
    </p:spTree>
    <p:extLst>
      <p:ext uri="{BB962C8B-B14F-4D97-AF65-F5344CB8AC3E}">
        <p14:creationId xmlns:p14="http://schemas.microsoft.com/office/powerpoint/2010/main" val="231155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TextBox 5">
            <a:extLst>
              <a:ext uri="{FF2B5EF4-FFF2-40B4-BE49-F238E27FC236}">
                <a16:creationId xmlns:a16="http://schemas.microsoft.com/office/drawing/2014/main" id="{EC73E775-C596-605A-ED4B-E6CCDCBB873B}"/>
              </a:ext>
            </a:extLst>
          </p:cNvPr>
          <p:cNvSpPr txBox="1"/>
          <p:nvPr/>
        </p:nvSpPr>
        <p:spPr>
          <a:xfrm>
            <a:off x="269715" y="592057"/>
            <a:ext cx="6354751" cy="3046988"/>
          </a:xfrm>
          <a:prstGeom prst="rect">
            <a:avLst/>
          </a:prstGeom>
          <a:noFill/>
        </p:spPr>
        <p:txBody>
          <a:bodyPr wrap="square">
            <a:spAutoFit/>
          </a:bodyPr>
          <a:lstStyle/>
          <a:p>
            <a:r>
              <a:rPr lang="en-US" sz="1200" dirty="0"/>
              <a:t>Explanation:</a:t>
            </a:r>
          </a:p>
          <a:p>
            <a:endParaRPr lang="en-US" sz="1200" dirty="0"/>
          </a:p>
          <a:p>
            <a:r>
              <a:rPr lang="en-US" sz="1200" dirty="0"/>
              <a:t>•class Car implements Vehicle implements the Vehicle interface and defines a Car object.</a:t>
            </a:r>
          </a:p>
          <a:p>
            <a:r>
              <a:rPr lang="en-US" sz="1200" dirty="0"/>
              <a:t>•private int rate = 50 is the parking rate per hour for a car.</a:t>
            </a:r>
          </a:p>
          <a:p>
            <a:r>
              <a:rPr lang="en-US" sz="1200" dirty="0"/>
              <a:t>•private int cost is the total cost of parking the car.</a:t>
            </a:r>
          </a:p>
          <a:p>
            <a:r>
              <a:rPr lang="en-US" sz="1200" dirty="0"/>
              <a:t>•private String </a:t>
            </a:r>
            <a:r>
              <a:rPr lang="en-US" sz="1200" dirty="0" err="1"/>
              <a:t>plateNumber</a:t>
            </a:r>
            <a:r>
              <a:rPr lang="en-US" sz="1200" dirty="0"/>
              <a:t> is the plate number of the car.</a:t>
            </a:r>
          </a:p>
          <a:p>
            <a:r>
              <a:rPr lang="en-US" sz="1200" dirty="0"/>
              <a:t>•public Car(String </a:t>
            </a:r>
            <a:r>
              <a:rPr lang="en-US" sz="1200" dirty="0" err="1"/>
              <a:t>plateNumber</a:t>
            </a:r>
            <a:r>
              <a:rPr lang="en-US" sz="1200" dirty="0"/>
              <a:t>) is a constructor that initializes the plate number of the car.</a:t>
            </a:r>
          </a:p>
          <a:p>
            <a:r>
              <a:rPr lang="en-US" sz="1200" dirty="0"/>
              <a:t>•@Override public String </a:t>
            </a:r>
            <a:r>
              <a:rPr lang="en-US" sz="1200" dirty="0" err="1"/>
              <a:t>getPlateNumber</a:t>
            </a:r>
            <a:r>
              <a:rPr lang="en-US" sz="1200" dirty="0"/>
              <a:t>() is a method that returns the plate number of the car.</a:t>
            </a:r>
          </a:p>
          <a:p>
            <a:r>
              <a:rPr lang="en-US" sz="1200" dirty="0"/>
              <a:t>•private void </a:t>
            </a:r>
            <a:r>
              <a:rPr lang="en-US" sz="1200" dirty="0" err="1"/>
              <a:t>calculateCost</a:t>
            </a:r>
            <a:r>
              <a:rPr lang="en-US" sz="1200" dirty="0"/>
              <a:t>() is a private method that calculates the parking cost for the car based on the hours parked.</a:t>
            </a:r>
          </a:p>
          <a:p>
            <a:r>
              <a:rPr lang="en-US" sz="1200" dirty="0"/>
              <a:t>•@Override public void </a:t>
            </a:r>
            <a:r>
              <a:rPr lang="en-US" sz="1200" dirty="0" err="1"/>
              <a:t>checkOut</a:t>
            </a:r>
            <a:r>
              <a:rPr lang="en-US" sz="1200" dirty="0"/>
              <a:t>() is a method that is called when the car checks out of the parking lot. It calculates the cost of parking and displays it along with a checkout message.</a:t>
            </a:r>
          </a:p>
          <a:p>
            <a:r>
              <a:rPr lang="en-US" sz="1200" dirty="0"/>
              <a:t>•@Override public void </a:t>
            </a:r>
            <a:r>
              <a:rPr lang="en-US" sz="1200" dirty="0" err="1"/>
              <a:t>checkIn</a:t>
            </a:r>
            <a:r>
              <a:rPr lang="en-US" sz="1200" dirty="0"/>
              <a:t>() is a method that is called when the car checks into the parking lot. It prompts the user to enter the check-in time and date, and then writes it along with the plate number to a file.</a:t>
            </a:r>
          </a:p>
        </p:txBody>
      </p:sp>
    </p:spTree>
    <p:extLst>
      <p:ext uri="{BB962C8B-B14F-4D97-AF65-F5344CB8AC3E}">
        <p14:creationId xmlns:p14="http://schemas.microsoft.com/office/powerpoint/2010/main" val="222514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pic>
        <p:nvPicPr>
          <p:cNvPr id="4" name="Picture 3">
            <a:extLst>
              <a:ext uri="{FF2B5EF4-FFF2-40B4-BE49-F238E27FC236}">
                <a16:creationId xmlns:a16="http://schemas.microsoft.com/office/drawing/2014/main" id="{4A4F6846-9442-C80E-2825-307EBF3A3717}"/>
              </a:ext>
            </a:extLst>
          </p:cNvPr>
          <p:cNvPicPr>
            <a:picLocks noChangeAspect="1"/>
          </p:cNvPicPr>
          <p:nvPr/>
        </p:nvPicPr>
        <p:blipFill>
          <a:blip r:embed="rId3"/>
          <a:stretch>
            <a:fillRect/>
          </a:stretch>
        </p:blipFill>
        <p:spPr>
          <a:xfrm>
            <a:off x="1855115" y="322866"/>
            <a:ext cx="5699638" cy="4999074"/>
          </a:xfrm>
          <a:prstGeom prst="rect">
            <a:avLst/>
          </a:prstGeom>
        </p:spPr>
      </p:pic>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Google Shape;137;p20">
            <a:extLst>
              <a:ext uri="{FF2B5EF4-FFF2-40B4-BE49-F238E27FC236}">
                <a16:creationId xmlns:a16="http://schemas.microsoft.com/office/drawing/2014/main" id="{21CCF5E6-4974-B053-080D-5960A4FCA9DB}"/>
              </a:ext>
            </a:extLst>
          </p:cNvPr>
          <p:cNvSpPr txBox="1">
            <a:spLocks/>
          </p:cNvSpPr>
          <p:nvPr/>
        </p:nvSpPr>
        <p:spPr>
          <a:xfrm>
            <a:off x="-965461" y="157882"/>
            <a:ext cx="3664203" cy="3299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9pPr>
          </a:lstStyle>
          <a:p>
            <a:pPr algn="ctr"/>
            <a:r>
              <a:rPr lang="en-US" sz="1400" u="sng" dirty="0" err="1">
                <a:solidFill>
                  <a:schemeClr val="tx2">
                    <a:lumMod val="10000"/>
                  </a:schemeClr>
                </a:solidFill>
              </a:rPr>
              <a:t>ParkingLot</a:t>
            </a:r>
            <a:r>
              <a:rPr lang="en-US" sz="1400" u="sng" dirty="0">
                <a:solidFill>
                  <a:schemeClr val="tx2">
                    <a:lumMod val="10000"/>
                  </a:schemeClr>
                </a:solidFill>
              </a:rPr>
              <a:t> class</a:t>
            </a:r>
          </a:p>
        </p:txBody>
      </p:sp>
    </p:spTree>
    <p:extLst>
      <p:ext uri="{BB962C8B-B14F-4D97-AF65-F5344CB8AC3E}">
        <p14:creationId xmlns:p14="http://schemas.microsoft.com/office/powerpoint/2010/main" val="393384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 name="TextBox 3">
            <a:extLst>
              <a:ext uri="{FF2B5EF4-FFF2-40B4-BE49-F238E27FC236}">
                <a16:creationId xmlns:a16="http://schemas.microsoft.com/office/drawing/2014/main" id="{DEA8BA43-33C8-D030-0EFD-8F0811B2A6D7}"/>
              </a:ext>
            </a:extLst>
          </p:cNvPr>
          <p:cNvSpPr txBox="1"/>
          <p:nvPr/>
        </p:nvSpPr>
        <p:spPr>
          <a:xfrm>
            <a:off x="674288" y="823349"/>
            <a:ext cx="4572000" cy="3545714"/>
          </a:xfrm>
          <a:prstGeom prst="rect">
            <a:avLst/>
          </a:prstGeom>
          <a:noFill/>
        </p:spPr>
        <p:txBody>
          <a:bodyPr wrap="square">
            <a:spAutoFit/>
          </a:bodyPr>
          <a:lstStyle/>
          <a:p>
            <a:pPr marL="0" marR="0">
              <a:lnSpc>
                <a:spcPct val="107000"/>
              </a:lnSpc>
              <a:spcBef>
                <a:spcPts val="0"/>
              </a:spcBef>
              <a:spcAft>
                <a:spcPts val="800"/>
              </a:spcAft>
            </a:pPr>
            <a:r>
              <a:rPr lang="en-US" sz="1200" b="1" u="sng" kern="100" dirty="0">
                <a:effectLst/>
                <a:latin typeface="Calibri" panose="020F0502020204030204" pitchFamily="34" charset="0"/>
                <a:ea typeface="Calibri" panose="020F0502020204030204" pitchFamily="34" charset="0"/>
                <a:cs typeface="Times New Roman" panose="02020603050405020304" pitchFamily="18" charset="0"/>
              </a:rPr>
              <a:t>Explanation: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class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ParkingLot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manages the parked cars and the availability of parking spaces.</a:t>
            </a:r>
          </a:p>
          <a:p>
            <a:pPr marL="342900" marR="0" lvl="0" indent="-342900">
              <a:lnSpc>
                <a:spcPct val="107000"/>
              </a:lnSpc>
              <a:spcBef>
                <a:spcPts val="0"/>
              </a:spcBef>
              <a:spcAft>
                <a:spcPts val="0"/>
              </a:spcAft>
              <a:buFont typeface="Symbol" panose="05050102010706020507" pitchFamily="18" charset="2"/>
              <a:buChar char=""/>
            </a:pP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ArrayList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&lt;Vehicle&gt;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parkedCars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is an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ArrayList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that stores the parked cars.</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private int capacity = 10 is the maximum capacity of the parking lot.</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private int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numOfCars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 0 is the number of parked cars.</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public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ParkingLot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is a constructor that initializes an empty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parkedCars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ArrayList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public void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checkIn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(Vehicle car) is a method that adds a car to the parking lot. If the parking lot is full, it displays a message.</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public void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checkOut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(Vehicle car) is a method that removes a car from the parking lot and calls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checkOut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method of the car object.</a:t>
            </a:r>
          </a:p>
          <a:p>
            <a:pPr marL="342900" marR="0" lvl="0" indent="-342900">
              <a:lnSpc>
                <a:spcPct val="107000"/>
              </a:lnSpc>
              <a:spcBef>
                <a:spcPts val="0"/>
              </a:spcBef>
              <a:spcAft>
                <a:spcPts val="80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public void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showAvailability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is a method that displays the capacity and number of parked cars.</a:t>
            </a:r>
          </a:p>
        </p:txBody>
      </p:sp>
    </p:spTree>
    <p:extLst>
      <p:ext uri="{BB962C8B-B14F-4D97-AF65-F5344CB8AC3E}">
        <p14:creationId xmlns:p14="http://schemas.microsoft.com/office/powerpoint/2010/main" val="375825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4" name="TextBox 3">
            <a:extLst>
              <a:ext uri="{FF2B5EF4-FFF2-40B4-BE49-F238E27FC236}">
                <a16:creationId xmlns:a16="http://schemas.microsoft.com/office/drawing/2014/main" id="{01204A2B-B104-3218-78E1-64933D79E4F6}"/>
              </a:ext>
            </a:extLst>
          </p:cNvPr>
          <p:cNvSpPr txBox="1"/>
          <p:nvPr/>
        </p:nvSpPr>
        <p:spPr>
          <a:xfrm>
            <a:off x="194064" y="243449"/>
            <a:ext cx="4572000" cy="312650"/>
          </a:xfrm>
          <a:prstGeom prst="rect">
            <a:avLst/>
          </a:prstGeom>
          <a:noFill/>
        </p:spPr>
        <p:txBody>
          <a:bodyPr wrap="square">
            <a:spAutoFit/>
          </a:bodyPr>
          <a:lstStyle/>
          <a:p>
            <a:pPr marL="0" marR="0">
              <a:lnSpc>
                <a:spcPct val="107000"/>
              </a:lnSpc>
              <a:spcBef>
                <a:spcPts val="0"/>
              </a:spcBef>
              <a:spcAft>
                <a:spcPts val="800"/>
              </a:spcAft>
            </a:pPr>
            <a:r>
              <a:rPr lang="en-US" sz="1400" b="1" u="sng" kern="100" dirty="0">
                <a:effectLst/>
                <a:latin typeface="Calibri" panose="020F0502020204030204" pitchFamily="34" charset="0"/>
                <a:ea typeface="Calibri" panose="020F0502020204030204" pitchFamily="34" charset="0"/>
                <a:cs typeface="Times New Roman" panose="02020603050405020304" pitchFamily="18" charset="0"/>
              </a:rPr>
              <a:t>Main class</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17DEC6A-8413-E37A-E768-435502E55D77}"/>
              </a:ext>
            </a:extLst>
          </p:cNvPr>
          <p:cNvPicPr>
            <a:picLocks noChangeAspect="1"/>
          </p:cNvPicPr>
          <p:nvPr/>
        </p:nvPicPr>
        <p:blipFill>
          <a:blip r:embed="rId3"/>
          <a:stretch>
            <a:fillRect/>
          </a:stretch>
        </p:blipFill>
        <p:spPr>
          <a:xfrm>
            <a:off x="1438939" y="0"/>
            <a:ext cx="6560416" cy="5143500"/>
          </a:xfrm>
          <a:prstGeom prst="rect">
            <a:avLst/>
          </a:prstGeom>
        </p:spPr>
      </p:pic>
    </p:spTree>
    <p:extLst>
      <p:ext uri="{BB962C8B-B14F-4D97-AF65-F5344CB8AC3E}">
        <p14:creationId xmlns:p14="http://schemas.microsoft.com/office/powerpoint/2010/main" val="185636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TextBox 4">
            <a:extLst>
              <a:ext uri="{FF2B5EF4-FFF2-40B4-BE49-F238E27FC236}">
                <a16:creationId xmlns:a16="http://schemas.microsoft.com/office/drawing/2014/main" id="{4DA155AC-EE5F-797A-FB09-F50C7C8D97CD}"/>
              </a:ext>
            </a:extLst>
          </p:cNvPr>
          <p:cNvSpPr txBox="1"/>
          <p:nvPr/>
        </p:nvSpPr>
        <p:spPr>
          <a:xfrm>
            <a:off x="641395" y="271921"/>
            <a:ext cx="6443560" cy="3216330"/>
          </a:xfrm>
          <a:prstGeom prst="rect">
            <a:avLst/>
          </a:prstGeom>
          <a:noFill/>
        </p:spPr>
        <p:txBody>
          <a:bodyPr wrap="square">
            <a:spAutoFit/>
          </a:bodyPr>
          <a:lstStyle/>
          <a:p>
            <a:pPr marL="0" marR="0">
              <a:lnSpc>
                <a:spcPct val="107000"/>
              </a:lnSpc>
              <a:spcBef>
                <a:spcPts val="0"/>
              </a:spcBef>
              <a:spcAft>
                <a:spcPts val="800"/>
              </a:spcAft>
            </a:pPr>
            <a:r>
              <a:rPr lang="en-US" sz="1600" b="1" u="sng" kern="100" dirty="0">
                <a:effectLst/>
                <a:latin typeface="Calibri" panose="020F0502020204030204" pitchFamily="34" charset="0"/>
                <a:ea typeface="Calibri" panose="020F0502020204030204" pitchFamily="34" charset="0"/>
                <a:cs typeface="Times New Roman" panose="02020603050405020304" pitchFamily="18" charset="0"/>
              </a:rPr>
              <a:t>Explanation: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public class Main is the main class that runs the parking lot program.</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public static void main(String[]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args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is the main method that runs the program.</a:t>
            </a:r>
          </a:p>
          <a:p>
            <a:pPr marL="342900" marR="0" lvl="0" indent="-342900">
              <a:lnSpc>
                <a:spcPct val="107000"/>
              </a:lnSpc>
              <a:spcBef>
                <a:spcPts val="0"/>
              </a:spcBef>
              <a:spcAft>
                <a:spcPts val="0"/>
              </a:spcAft>
              <a:buFont typeface="Symbol" panose="05050102010706020507" pitchFamily="18" charset="2"/>
              <a:buChar char=""/>
            </a:pP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ParkingLot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parkingLot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 new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ParkingLot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creates a new instance of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ParkingLot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class.</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while (true) creates an infinite loop that displays the menu options and prompts the user to choose an option.</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option.equalsIgnoreCase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 prompts the user to enter the plate number of the car, creates a new Car object with the plate number, and calls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checkIn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method of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ParkingLot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object to park the car.</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else if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option.equalsIgnoreCase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("O")) prompts the user to enter the plate number of the car, searches for the car in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parkedCars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ArrayList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calls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checkOut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method of the car object to remove the car from the parking lot.</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else if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option.equalsIgnoreCase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("Q")) breaks out of the infinite loop and ends the program.</a:t>
            </a:r>
          </a:p>
          <a:p>
            <a:pPr marL="342900" marR="0" lvl="0" indent="-342900">
              <a:lnSpc>
                <a:spcPct val="107000"/>
              </a:lnSpc>
              <a:spcBef>
                <a:spcPts val="0"/>
              </a:spcBef>
              <a:spcAft>
                <a:spcPts val="800"/>
              </a:spcAft>
              <a:buFont typeface="Symbol" panose="05050102010706020507" pitchFamily="18" charset="2"/>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else if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option.equalsIgnoreCase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 displays the capacity and number of parked cars using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showAvailability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method of the Parking.</a:t>
            </a:r>
          </a:p>
        </p:txBody>
      </p:sp>
    </p:spTree>
    <p:extLst>
      <p:ext uri="{BB962C8B-B14F-4D97-AF65-F5344CB8AC3E}">
        <p14:creationId xmlns:p14="http://schemas.microsoft.com/office/powerpoint/2010/main" val="3589326448"/>
      </p:ext>
    </p:extLst>
  </p:cSld>
  <p:clrMapOvr>
    <a:masterClrMapping/>
  </p:clrMapOvr>
</p:sld>
</file>

<file path=ppt/theme/theme1.xml><?xml version="1.0" encoding="utf-8"?>
<a:theme xmlns:a="http://schemas.openxmlformats.org/drawingml/2006/main" name="Cadwal template">
  <a:themeElements>
    <a:clrScheme name="Custom 347">
      <a:dk1>
        <a:srgbClr val="999999"/>
      </a:dk1>
      <a:lt1>
        <a:srgbClr val="FFFFFF"/>
      </a:lt1>
      <a:dk2>
        <a:srgbClr val="B7B7B7"/>
      </a:dk2>
      <a:lt2>
        <a:srgbClr val="ECECEC"/>
      </a:lt2>
      <a:accent1>
        <a:srgbClr val="8BC34A"/>
      </a:accent1>
      <a:accent2>
        <a:srgbClr val="CDDC39"/>
      </a:accent2>
      <a:accent3>
        <a:srgbClr val="FFEB3B"/>
      </a:accent3>
      <a:accent4>
        <a:srgbClr val="FFC107"/>
      </a:accent4>
      <a:accent5>
        <a:srgbClr val="FF9800"/>
      </a:accent5>
      <a:accent6>
        <a:srgbClr val="F44336"/>
      </a:accent6>
      <a:hlink>
        <a:srgbClr val="00BCD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897</Words>
  <Application>Microsoft Office PowerPoint</Application>
  <PresentationFormat>On-screen Show (16:9)</PresentationFormat>
  <Paragraphs>74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Montserrat</vt:lpstr>
      <vt:lpstr>Arial</vt:lpstr>
      <vt:lpstr>Karla</vt:lpstr>
      <vt:lpstr>Calibri</vt:lpstr>
      <vt:lpstr>Symbol</vt:lpstr>
      <vt:lpstr>Times New Roman</vt:lpstr>
      <vt:lpstr>Cadwal template</vt:lpstr>
      <vt:lpstr>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Prithviraj Chowdhury</dc:creator>
  <cp:lastModifiedBy>Prithviraj</cp:lastModifiedBy>
  <cp:revision>1</cp:revision>
  <dcterms:modified xsi:type="dcterms:W3CDTF">2023-05-09T16:49:54Z</dcterms:modified>
</cp:coreProperties>
</file>