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5143500" cx="9144000"/>
  <p:notesSz cx="6858000" cy="9144000"/>
  <p:embeddedFontLst>
    <p:embeddedFont>
      <p:font typeface="Roboto"/>
      <p:regular r:id="rId49"/>
      <p:bold r:id="rId50"/>
      <p:italic r:id="rId51"/>
      <p:boldItalic r:id="rId52"/>
    </p:embeddedFont>
    <p:embeddedFont>
      <p:font typeface="Lato"/>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C3C7E2A-664C-4160-9F67-A59F3DBACC93}">
  <a:tblStyle styleId="{1C3C7E2A-664C-4160-9F67-A59F3DBACC9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B76A26B-120F-4EB9-BC4F-21A99C1E05D7}"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italic.fntdata"/><Relationship Id="rId50" Type="http://schemas.openxmlformats.org/officeDocument/2006/relationships/font" Target="fonts/Roboto-bold.fntdata"/><Relationship Id="rId53" Type="http://schemas.openxmlformats.org/officeDocument/2006/relationships/font" Target="fonts/Lato-regular.fntdata"/><Relationship Id="rId52" Type="http://schemas.openxmlformats.org/officeDocument/2006/relationships/font" Target="fonts/Roboto-boldItalic.fntdata"/><Relationship Id="rId11" Type="http://schemas.openxmlformats.org/officeDocument/2006/relationships/slide" Target="slides/slide5.xml"/><Relationship Id="rId55" Type="http://schemas.openxmlformats.org/officeDocument/2006/relationships/font" Target="fonts/Lato-italic.fntdata"/><Relationship Id="rId10" Type="http://schemas.openxmlformats.org/officeDocument/2006/relationships/slide" Target="slides/slide4.xml"/><Relationship Id="rId54"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font" Target="fonts/La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9741791e95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9741791e95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ea8077003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ea8077003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9741791e95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9741791e95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9741791e95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9741791e95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9741791e95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9741791e95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9741791e95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9741791e95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ea8077003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ea8077003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ea8077003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ea8077003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40bbd2b5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40bbd2b5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40bbd2b5f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40bbd2b5f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973fdcbe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973fdcbe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40bbd2b5f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640bbd2b5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ea8077003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ea8077003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ea80770034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ea8077003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9741791e95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9741791e95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9741791e95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9741791e95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9741791e95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9741791e95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9741791e95_2_1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9741791e95_2_1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ea8077003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ea8077003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640bbd2b5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640bbd2b5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9741791e95_2_10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9741791e95_2_10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9741791e95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9741791e95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ea80770034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ea80770034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ea80770034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ea80770034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9741791e95_2_10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9741791e95_2_1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9741791e95_2_10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9741791e95_2_10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ea80770034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ea80770034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9741791e95_2_10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9741791e95_2_1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640bbd2b5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640bbd2b5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a5869aecbb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a5869aecbb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a5982ec69e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a5982ec69e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a5982ec69e_0_10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a5982ec69e_0_10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40bbd2b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40bbd2b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a5869aecbb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a5869aecbb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9741791e95_2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9741791e95_2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64141c92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64141c92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40bbd2b5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40bbd2b5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741791e95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741791e95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9741791e95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9741791e95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973fdcbe5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973fdcbe5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973fdcbe5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973fdcbe5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 Id="rId4" Type="http://schemas.openxmlformats.org/officeDocument/2006/relationships/hyperlink" Target="http://drive.google.com/file/d/1u8NxKrNbJU8zpOnWsCw6d3mlX-3D6l6s/view" TargetMode="External"/><Relationship Id="rId5" Type="http://schemas.openxmlformats.org/officeDocument/2006/relationships/image" Target="../media/image1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2.png"/><Relationship Id="rId4" Type="http://schemas.openxmlformats.org/officeDocument/2006/relationships/hyperlink" Target="http://drive.google.com/file/d/1FRlmxODP8grBnjtwPyEhrzF-Zvu_G_7T/view" TargetMode="External"/><Relationship Id="rId5" Type="http://schemas.openxmlformats.org/officeDocument/2006/relationships/image" Target="../media/image1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657125"/>
            <a:ext cx="8520600" cy="1140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N-body Gravity Simulator</a:t>
            </a:r>
            <a:endParaRPr/>
          </a:p>
        </p:txBody>
      </p:sp>
      <p:sp>
        <p:nvSpPr>
          <p:cNvPr id="55" name="Google Shape;55;p13"/>
          <p:cNvSpPr txBox="1"/>
          <p:nvPr/>
        </p:nvSpPr>
        <p:spPr>
          <a:xfrm>
            <a:off x="1800225" y="699975"/>
            <a:ext cx="5199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800"/>
              <a:t>ECE 806 Digital Design using FPGAs</a:t>
            </a:r>
            <a:endParaRPr sz="1800"/>
          </a:p>
        </p:txBody>
      </p:sp>
      <p:sp>
        <p:nvSpPr>
          <p:cNvPr id="56" name="Google Shape;56;p13"/>
          <p:cNvSpPr txBox="1"/>
          <p:nvPr>
            <p:ph idx="1" type="subTitle"/>
          </p:nvPr>
        </p:nvSpPr>
        <p:spPr>
          <a:xfrm>
            <a:off x="311700" y="3336875"/>
            <a:ext cx="8520600" cy="10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Guide: Prof. Sumam D.</a:t>
            </a:r>
            <a:endParaRPr/>
          </a:p>
          <a:p>
            <a:pPr indent="0" lvl="0" marL="0" rtl="0" algn="ctr">
              <a:spcBef>
                <a:spcPts val="0"/>
              </a:spcBef>
              <a:spcAft>
                <a:spcPts val="0"/>
              </a:spcAft>
              <a:buNone/>
            </a:pPr>
            <a:r>
              <a:rPr lang="en-GB"/>
              <a:t>Team: Bhimreddy Y, Omkar Kamath, Aniket Uppin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269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Fast Inverse Square Root </a:t>
            </a:r>
            <a:endParaRPr/>
          </a:p>
        </p:txBody>
      </p:sp>
      <p:sp>
        <p:nvSpPr>
          <p:cNvPr id="109" name="Google Shape;109;p22"/>
          <p:cNvSpPr txBox="1"/>
          <p:nvPr>
            <p:ph idx="1" type="body"/>
          </p:nvPr>
        </p:nvSpPr>
        <p:spPr>
          <a:xfrm>
            <a:off x="311700" y="1260900"/>
            <a:ext cx="8756400" cy="3882600"/>
          </a:xfrm>
          <a:prstGeom prst="rect">
            <a:avLst/>
          </a:prstGeom>
        </p:spPr>
        <p:txBody>
          <a:bodyPr anchorCtr="0" anchor="t" bIns="91425" lIns="91425" spcFirstLastPara="1" rIns="91425" wrap="square" tIns="91425">
            <a:normAutofit fontScale="62500" lnSpcReduction="20000"/>
          </a:bodyPr>
          <a:lstStyle/>
          <a:p>
            <a:pPr indent="-315912" lvl="0" marL="457200" rtl="0" algn="l">
              <a:spcBef>
                <a:spcPts val="0"/>
              </a:spcBef>
              <a:spcAft>
                <a:spcPts val="0"/>
              </a:spcAft>
              <a:buClr>
                <a:schemeClr val="dk1"/>
              </a:buClr>
              <a:buSzPct val="100000"/>
              <a:buChar char="❏"/>
            </a:pPr>
            <a:r>
              <a:rPr lang="en-GB" sz="2200">
                <a:solidFill>
                  <a:schemeClr val="dk1"/>
                </a:solidFill>
              </a:rPr>
              <a:t>Module takes 27 bit floating point number as input and computes the inverse square root of the input with the help of Fast Inverse Square Root algorithm.</a:t>
            </a:r>
            <a:br>
              <a:rPr lang="en-GB" sz="2200">
                <a:solidFill>
                  <a:schemeClr val="dk1"/>
                </a:solidFill>
              </a:rPr>
            </a:br>
            <a:endParaRPr sz="2200">
              <a:solidFill>
                <a:schemeClr val="dk1"/>
              </a:solidFill>
            </a:endParaRPr>
          </a:p>
          <a:p>
            <a:pPr indent="-315912" lvl="0" marL="457200" rtl="0" algn="l">
              <a:spcBef>
                <a:spcPts val="0"/>
              </a:spcBef>
              <a:spcAft>
                <a:spcPts val="0"/>
              </a:spcAft>
              <a:buClr>
                <a:schemeClr val="dk1"/>
              </a:buClr>
              <a:buSzPct val="100000"/>
              <a:buChar char="❏"/>
            </a:pPr>
            <a:r>
              <a:rPr lang="en-GB" sz="2200">
                <a:solidFill>
                  <a:schemeClr val="dk1"/>
                </a:solidFill>
              </a:rPr>
              <a:t>Steps involved QUAKE III algorithm:</a:t>
            </a:r>
            <a:endParaRPr sz="2200">
              <a:solidFill>
                <a:schemeClr val="dk1"/>
              </a:solidFill>
            </a:endParaRPr>
          </a:p>
          <a:p>
            <a:pPr indent="-315912" lvl="1" marL="914400" rtl="0" algn="l">
              <a:spcBef>
                <a:spcPts val="0"/>
              </a:spcBef>
              <a:spcAft>
                <a:spcPts val="0"/>
              </a:spcAft>
              <a:buClr>
                <a:schemeClr val="dk1"/>
              </a:buClr>
              <a:buSzPct val="100000"/>
              <a:buChar char="❏"/>
            </a:pPr>
            <a:r>
              <a:rPr lang="en-GB" sz="2200">
                <a:solidFill>
                  <a:schemeClr val="dk1"/>
                </a:solidFill>
              </a:rPr>
              <a:t>Reinterprets the bits of the floating-point input as an integer. // </a:t>
            </a:r>
            <a:r>
              <a:rPr lang="en-GB" sz="2200">
                <a:solidFill>
                  <a:schemeClr val="dk1"/>
                </a:solidFill>
                <a:latin typeface="Courier New"/>
                <a:ea typeface="Courier New"/>
                <a:cs typeface="Courier New"/>
                <a:sym typeface="Courier New"/>
              </a:rPr>
              <a:t>i  = * ( long * ) &amp;y;</a:t>
            </a:r>
            <a:endParaRPr sz="2200">
              <a:solidFill>
                <a:schemeClr val="dk1"/>
              </a:solidFill>
              <a:latin typeface="Courier New"/>
              <a:ea typeface="Courier New"/>
              <a:cs typeface="Courier New"/>
              <a:sym typeface="Courier New"/>
            </a:endParaRPr>
          </a:p>
          <a:p>
            <a:pPr indent="-315912" lvl="1" marL="914400" rtl="0" algn="l">
              <a:spcBef>
                <a:spcPts val="0"/>
              </a:spcBef>
              <a:spcAft>
                <a:spcPts val="0"/>
              </a:spcAft>
              <a:buClr>
                <a:schemeClr val="dk1"/>
              </a:buClr>
              <a:buSzPct val="100000"/>
              <a:buChar char="❏"/>
            </a:pPr>
            <a:r>
              <a:rPr lang="en-GB" sz="2200">
                <a:solidFill>
                  <a:schemeClr val="dk1"/>
                </a:solidFill>
              </a:rPr>
              <a:t>Do the integer arithmetic on resulting value. //</a:t>
            </a:r>
            <a:r>
              <a:rPr lang="en-GB" sz="2200">
                <a:solidFill>
                  <a:schemeClr val="dk1"/>
                </a:solidFill>
                <a:latin typeface="Courier New"/>
                <a:ea typeface="Courier New"/>
                <a:cs typeface="Courier New"/>
                <a:sym typeface="Courier New"/>
              </a:rPr>
              <a:t>i  = 0x5f3759df - ( i &gt;&gt; 1 );</a:t>
            </a:r>
            <a:endParaRPr sz="2200">
              <a:solidFill>
                <a:schemeClr val="dk1"/>
              </a:solidFill>
              <a:latin typeface="Courier New"/>
              <a:ea typeface="Courier New"/>
              <a:cs typeface="Courier New"/>
              <a:sym typeface="Courier New"/>
            </a:endParaRPr>
          </a:p>
          <a:p>
            <a:pPr indent="-315912" lvl="1" marL="914400" rtl="0" algn="l">
              <a:spcBef>
                <a:spcPts val="0"/>
              </a:spcBef>
              <a:spcAft>
                <a:spcPts val="0"/>
              </a:spcAft>
              <a:buClr>
                <a:schemeClr val="dk1"/>
              </a:buClr>
              <a:buSzPct val="100000"/>
              <a:buChar char="❏"/>
            </a:pPr>
            <a:r>
              <a:rPr lang="en-GB" sz="2200">
                <a:solidFill>
                  <a:schemeClr val="dk1"/>
                </a:solidFill>
              </a:rPr>
              <a:t>Convert it back to floating point number. // </a:t>
            </a:r>
            <a:r>
              <a:rPr lang="en-GB" sz="2200">
                <a:solidFill>
                  <a:schemeClr val="dk1"/>
                </a:solidFill>
                <a:latin typeface="Courier New"/>
                <a:ea typeface="Courier New"/>
                <a:cs typeface="Courier New"/>
                <a:sym typeface="Courier New"/>
              </a:rPr>
              <a:t>y  = * ( float * ) &amp;i;</a:t>
            </a:r>
            <a:endParaRPr sz="2200">
              <a:solidFill>
                <a:schemeClr val="dk1"/>
              </a:solidFill>
              <a:latin typeface="Courier New"/>
              <a:ea typeface="Courier New"/>
              <a:cs typeface="Courier New"/>
              <a:sym typeface="Courier New"/>
            </a:endParaRPr>
          </a:p>
          <a:p>
            <a:pPr indent="-315912" lvl="1" marL="914400" rtl="0" algn="l">
              <a:spcBef>
                <a:spcPts val="0"/>
              </a:spcBef>
              <a:spcAft>
                <a:spcPts val="0"/>
              </a:spcAft>
              <a:buClr>
                <a:schemeClr val="dk1"/>
              </a:buClr>
              <a:buSzPct val="100000"/>
              <a:buChar char="❏"/>
            </a:pPr>
            <a:r>
              <a:rPr lang="en-GB" sz="2200">
                <a:solidFill>
                  <a:schemeClr val="dk1"/>
                </a:solidFill>
              </a:rPr>
              <a:t>Newton’s method to improve the approximation. // </a:t>
            </a:r>
            <a:r>
              <a:rPr lang="en-GB" sz="2200">
                <a:solidFill>
                  <a:schemeClr val="dk1"/>
                </a:solidFill>
                <a:latin typeface="Courier New"/>
                <a:ea typeface="Courier New"/>
                <a:cs typeface="Courier New"/>
                <a:sym typeface="Courier New"/>
              </a:rPr>
              <a:t>y  = y * ( threehalfs - ( x2 * y * y )); </a:t>
            </a:r>
            <a:br>
              <a:rPr lang="en-GB" sz="2200">
                <a:solidFill>
                  <a:schemeClr val="dk1"/>
                </a:solidFill>
                <a:latin typeface="Courier New"/>
                <a:ea typeface="Courier New"/>
                <a:cs typeface="Courier New"/>
                <a:sym typeface="Courier New"/>
              </a:rPr>
            </a:br>
            <a:endParaRPr sz="2200">
              <a:solidFill>
                <a:schemeClr val="dk1"/>
              </a:solidFill>
              <a:latin typeface="Courier New"/>
              <a:ea typeface="Courier New"/>
              <a:cs typeface="Courier New"/>
              <a:sym typeface="Courier New"/>
            </a:endParaRPr>
          </a:p>
          <a:p>
            <a:pPr indent="-315912" lvl="0" marL="457200" rtl="0" algn="l">
              <a:spcBef>
                <a:spcPts val="0"/>
              </a:spcBef>
              <a:spcAft>
                <a:spcPts val="0"/>
              </a:spcAft>
              <a:buClr>
                <a:schemeClr val="dk1"/>
              </a:buClr>
              <a:buSzPct val="100000"/>
              <a:buChar char="❏"/>
            </a:pPr>
            <a:r>
              <a:rPr lang="en-GB" sz="2200">
                <a:solidFill>
                  <a:schemeClr val="dk1"/>
                </a:solidFill>
              </a:rPr>
              <a:t>Verilog code tries to model this above algorithm with 5 pipelined stages.</a:t>
            </a:r>
            <a:br>
              <a:rPr lang="en-GB" sz="2200">
                <a:solidFill>
                  <a:schemeClr val="dk1"/>
                </a:solidFill>
              </a:rPr>
            </a:br>
            <a:endParaRPr sz="2200">
              <a:solidFill>
                <a:schemeClr val="dk1"/>
              </a:solidFill>
            </a:endParaRPr>
          </a:p>
          <a:p>
            <a:pPr indent="-300037" lvl="0" marL="457200" rtl="0" algn="l">
              <a:spcBef>
                <a:spcPts val="0"/>
              </a:spcBef>
              <a:spcAft>
                <a:spcPts val="0"/>
              </a:spcAft>
              <a:buSzPct val="81818"/>
              <a:buChar char="❏"/>
            </a:pPr>
            <a:r>
              <a:rPr lang="en-GB" sz="2200">
                <a:solidFill>
                  <a:schemeClr val="dk1"/>
                </a:solidFill>
              </a:rPr>
              <a:t>Testing is completely automated using python.</a:t>
            </a:r>
            <a:br>
              <a:rPr lang="en-GB"/>
            </a:br>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Fast Inverse Square Root </a:t>
            </a:r>
            <a:endParaRPr/>
          </a:p>
        </p:txBody>
      </p:sp>
      <p:sp>
        <p:nvSpPr>
          <p:cNvPr id="115" name="Google Shape;115;p23"/>
          <p:cNvSpPr txBox="1"/>
          <p:nvPr>
            <p:ph idx="1" type="body"/>
          </p:nvPr>
        </p:nvSpPr>
        <p:spPr>
          <a:xfrm>
            <a:off x="0" y="454300"/>
            <a:ext cx="9068100" cy="4689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a:p>
        </p:txBody>
      </p:sp>
      <p:pic>
        <p:nvPicPr>
          <p:cNvPr id="116" name="Google Shape;116;p23"/>
          <p:cNvPicPr preferRelativeResize="0"/>
          <p:nvPr/>
        </p:nvPicPr>
        <p:blipFill>
          <a:blip r:embed="rId3">
            <a:alphaModFix/>
          </a:blip>
          <a:stretch>
            <a:fillRect/>
          </a:stretch>
        </p:blipFill>
        <p:spPr>
          <a:xfrm>
            <a:off x="3034075" y="3043450"/>
            <a:ext cx="5924001" cy="2021675"/>
          </a:xfrm>
          <a:prstGeom prst="rect">
            <a:avLst/>
          </a:prstGeom>
          <a:noFill/>
          <a:ln cap="flat" cmpd="sng" w="28575">
            <a:solidFill>
              <a:schemeClr val="dk2"/>
            </a:solidFill>
            <a:prstDash val="dot"/>
            <a:round/>
            <a:headEnd len="sm" w="sm" type="none"/>
            <a:tailEnd len="sm" w="sm" type="none"/>
          </a:ln>
        </p:spPr>
      </p:pic>
      <p:sp>
        <p:nvSpPr>
          <p:cNvPr id="117" name="Google Shape;117;p23"/>
          <p:cNvSpPr txBox="1"/>
          <p:nvPr/>
        </p:nvSpPr>
        <p:spPr>
          <a:xfrm>
            <a:off x="5328775" y="573225"/>
            <a:ext cx="2576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1"/>
                </a:solidFill>
                <a:latin typeface="Lato"/>
                <a:ea typeface="Lato"/>
                <a:cs typeface="Lato"/>
                <a:sym typeface="Lato"/>
              </a:rPr>
              <a:t>Figure shows 4 stage pipelined implementation of the fast inverse square root algorithm.</a:t>
            </a:r>
            <a:endParaRPr sz="1300">
              <a:solidFill>
                <a:schemeClr val="dk1"/>
              </a:solidFill>
              <a:latin typeface="Lato"/>
              <a:ea typeface="Lato"/>
              <a:cs typeface="Lato"/>
              <a:sym typeface="Lato"/>
            </a:endParaRPr>
          </a:p>
        </p:txBody>
      </p:sp>
      <p:sp>
        <p:nvSpPr>
          <p:cNvPr id="118" name="Google Shape;118;p23"/>
          <p:cNvSpPr txBox="1"/>
          <p:nvPr/>
        </p:nvSpPr>
        <p:spPr>
          <a:xfrm>
            <a:off x="677425" y="4280025"/>
            <a:ext cx="21888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1"/>
                </a:solidFill>
                <a:latin typeface="Lato"/>
                <a:ea typeface="Lato"/>
                <a:cs typeface="Lato"/>
                <a:sym typeface="Lato"/>
              </a:rPr>
              <a:t>Figure compares the result from the verilog module to the expected results.</a:t>
            </a:r>
            <a:endParaRPr sz="1300">
              <a:solidFill>
                <a:schemeClr val="dk1"/>
              </a:solidFill>
              <a:latin typeface="Lato"/>
              <a:ea typeface="Lato"/>
              <a:cs typeface="Lato"/>
              <a:sym typeface="Lato"/>
            </a:endParaRPr>
          </a:p>
        </p:txBody>
      </p:sp>
      <p:pic>
        <p:nvPicPr>
          <p:cNvPr id="119" name="Google Shape;119;p23"/>
          <p:cNvPicPr preferRelativeResize="0"/>
          <p:nvPr/>
        </p:nvPicPr>
        <p:blipFill>
          <a:blip r:embed="rId4">
            <a:alphaModFix/>
          </a:blip>
          <a:stretch>
            <a:fillRect/>
          </a:stretch>
        </p:blipFill>
        <p:spPr>
          <a:xfrm>
            <a:off x="0" y="714924"/>
            <a:ext cx="5290199" cy="2098449"/>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121575" y="324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Accelerator</a:t>
            </a:r>
            <a:endParaRPr/>
          </a:p>
        </p:txBody>
      </p:sp>
      <p:sp>
        <p:nvSpPr>
          <p:cNvPr id="125" name="Google Shape;125;p24"/>
          <p:cNvSpPr txBox="1"/>
          <p:nvPr>
            <p:ph idx="1" type="body"/>
          </p:nvPr>
        </p:nvSpPr>
        <p:spPr>
          <a:xfrm>
            <a:off x="181625" y="1021500"/>
            <a:ext cx="8520600" cy="3748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GB" sz="1400">
                <a:solidFill>
                  <a:schemeClr val="dk1"/>
                </a:solidFill>
              </a:rPr>
              <a:t>Accelerator is an 18-stage pipelined architecture used to determine the acceleration of one body as a result of the force applied by the other body.</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This module makes use of 18 dsp blocks.</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Inputs :</a:t>
            </a:r>
            <a:endParaRPr sz="1400">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Mass of the second body.</a:t>
            </a:r>
            <a:endParaRPr>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X and Y positions of both the bodies.</a:t>
            </a:r>
            <a:endParaRPr>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Initial acceleration (both X and Y) of body one.</a:t>
            </a:r>
            <a:br>
              <a:rPr lang="en-GB">
                <a:solidFill>
                  <a:schemeClr val="dk1"/>
                </a:solidFill>
              </a:rPr>
            </a:br>
            <a:endParaRPr>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Output :</a:t>
            </a:r>
            <a:endParaRPr sz="1400">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The acceleration is worked out using the following formula:</a:t>
            </a:r>
            <a:endParaRPr>
              <a:solidFill>
                <a:schemeClr val="dk1"/>
              </a:solidFill>
            </a:endParaRPr>
          </a:p>
        </p:txBody>
      </p:sp>
      <p:pic>
        <p:nvPicPr>
          <p:cNvPr id="126" name="Google Shape;126;p24"/>
          <p:cNvPicPr preferRelativeResize="0"/>
          <p:nvPr/>
        </p:nvPicPr>
        <p:blipFill>
          <a:blip r:embed="rId3">
            <a:alphaModFix/>
          </a:blip>
          <a:stretch>
            <a:fillRect/>
          </a:stretch>
        </p:blipFill>
        <p:spPr>
          <a:xfrm>
            <a:off x="2952750" y="3989250"/>
            <a:ext cx="3238500" cy="781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290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Accelerator</a:t>
            </a:r>
            <a:endParaRPr/>
          </a:p>
        </p:txBody>
      </p:sp>
      <p:sp>
        <p:nvSpPr>
          <p:cNvPr id="132" name="Google Shape;132;p25"/>
          <p:cNvSpPr txBox="1"/>
          <p:nvPr/>
        </p:nvSpPr>
        <p:spPr>
          <a:xfrm>
            <a:off x="2012925" y="4557600"/>
            <a:ext cx="556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Fig: Pipelined structure of the accelerator</a:t>
            </a:r>
            <a:endParaRPr/>
          </a:p>
        </p:txBody>
      </p:sp>
      <p:pic>
        <p:nvPicPr>
          <p:cNvPr id="133" name="Google Shape;133;p25"/>
          <p:cNvPicPr preferRelativeResize="0"/>
          <p:nvPr/>
        </p:nvPicPr>
        <p:blipFill>
          <a:blip r:embed="rId3">
            <a:alphaModFix/>
          </a:blip>
          <a:stretch>
            <a:fillRect/>
          </a:stretch>
        </p:blipFill>
        <p:spPr>
          <a:xfrm>
            <a:off x="66350" y="744750"/>
            <a:ext cx="9029098" cy="381285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Neighborhood Algorithm:</a:t>
            </a:r>
            <a:endParaRPr/>
          </a:p>
        </p:txBody>
      </p:sp>
      <p:sp>
        <p:nvSpPr>
          <p:cNvPr id="139" name="Google Shape;139;p26"/>
          <p:cNvSpPr txBox="1"/>
          <p:nvPr>
            <p:ph idx="1" type="body"/>
          </p:nvPr>
        </p:nvSpPr>
        <p:spPr>
          <a:xfrm>
            <a:off x="311700" y="1152475"/>
            <a:ext cx="8520600" cy="38250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Clr>
                <a:schemeClr val="dk1"/>
              </a:buClr>
              <a:buSzPts val="1400"/>
              <a:buChar char="❏"/>
            </a:pPr>
            <a:r>
              <a:rPr lang="en-GB" sz="1400">
                <a:solidFill>
                  <a:schemeClr val="dk1"/>
                </a:solidFill>
              </a:rPr>
              <a:t>The neighborhood algorithm considers the position and the mass of the particles sent by the HPS to the FPGA, computes the acceleration for each body and updates the result back to HPS.</a:t>
            </a:r>
            <a:br>
              <a:rPr lang="en-GB"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The </a:t>
            </a:r>
            <a:r>
              <a:rPr lang="en-GB" sz="1400">
                <a:solidFill>
                  <a:schemeClr val="dk1"/>
                </a:solidFill>
              </a:rPr>
              <a:t>visitor</a:t>
            </a:r>
            <a:r>
              <a:rPr lang="en-GB" sz="1400">
                <a:solidFill>
                  <a:schemeClr val="dk1"/>
                </a:solidFill>
              </a:rPr>
              <a:t> center controller allows HPS to write the X, Y positions and mass of the object and also sends information about each visitor to the each neighbourhood.</a:t>
            </a:r>
            <a:endParaRPr sz="1400">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3 M10k dual port RAM are used to store X, Y positions and mass of 1 particle respectively.</a:t>
            </a:r>
            <a:br>
              <a:rPr lang="en-GB">
                <a:solidFill>
                  <a:schemeClr val="dk1"/>
                </a:solidFill>
              </a:rPr>
            </a:br>
            <a:endParaRPr>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Each neighborhood contains some of the entire </a:t>
            </a:r>
            <a:r>
              <a:rPr lang="en-GB" sz="1400">
                <a:solidFill>
                  <a:schemeClr val="dk1"/>
                </a:solidFill>
              </a:rPr>
              <a:t>celestial</a:t>
            </a:r>
            <a:r>
              <a:rPr lang="en-GB" sz="1400">
                <a:solidFill>
                  <a:schemeClr val="dk1"/>
                </a:solidFill>
              </a:rPr>
              <a:t> bodies and stores X, Y positions and X, Y accelerations in 4 M10k dual port RAM blocks.</a:t>
            </a:r>
            <a:br>
              <a:rPr lang="en-GB"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Acceleration on the visitor body is computed by the accelerator and updated to M10k accelerations memory by neighborhood controller.</a:t>
            </a:r>
            <a:br>
              <a:rPr lang="en-GB"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Neighborhood controller also allows HPS to read the computed accelerations value by multiplexing one of the port of M10k RAM.</a:t>
            </a:r>
            <a:endParaRPr sz="1400">
              <a:solidFill>
                <a:schemeClr val="dk1"/>
              </a:solidFill>
            </a:endParaRPr>
          </a:p>
          <a:p>
            <a:pPr indent="0" lvl="0" marL="0" rtl="0" algn="l">
              <a:spcBef>
                <a:spcPts val="1200"/>
              </a:spcBef>
              <a:spcAft>
                <a:spcPts val="1200"/>
              </a:spcAft>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Neighborhood Algorithm:</a:t>
            </a:r>
            <a:endParaRPr/>
          </a:p>
        </p:txBody>
      </p:sp>
      <p:pic>
        <p:nvPicPr>
          <p:cNvPr id="145" name="Google Shape;145;p27"/>
          <p:cNvPicPr preferRelativeResize="0"/>
          <p:nvPr/>
        </p:nvPicPr>
        <p:blipFill>
          <a:blip r:embed="rId3">
            <a:alphaModFix/>
          </a:blip>
          <a:stretch>
            <a:fillRect/>
          </a:stretch>
        </p:blipFill>
        <p:spPr>
          <a:xfrm>
            <a:off x="630300" y="1296439"/>
            <a:ext cx="7883400" cy="3368624"/>
          </a:xfrm>
          <a:prstGeom prst="rect">
            <a:avLst/>
          </a:prstGeom>
          <a:noFill/>
          <a:ln cap="flat" cmpd="sng" w="28575">
            <a:solidFill>
              <a:schemeClr val="dk2"/>
            </a:solidFill>
            <a:prstDash val="dash"/>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274950"/>
            <a:ext cx="85206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Neighborhood Algorithm:</a:t>
            </a:r>
            <a:endParaRPr/>
          </a:p>
          <a:p>
            <a:pPr indent="0" lvl="0" marL="0" rtl="0" algn="l">
              <a:spcBef>
                <a:spcPts val="0"/>
              </a:spcBef>
              <a:spcAft>
                <a:spcPts val="0"/>
              </a:spcAft>
              <a:buNone/>
            </a:pPr>
            <a:r>
              <a:t/>
            </a:r>
            <a:endParaRPr sz="1400"/>
          </a:p>
          <a:p>
            <a:pPr indent="0" lvl="0" marL="0" rtl="0" algn="l">
              <a:spcBef>
                <a:spcPts val="0"/>
              </a:spcBef>
              <a:spcAft>
                <a:spcPts val="0"/>
              </a:spcAft>
              <a:buNone/>
            </a:pPr>
            <a:r>
              <a:rPr lang="en-GB" sz="1400"/>
              <a:t>INPUT														Neighborhood_1 </a:t>
            </a:r>
            <a:endParaRPr sz="1400"/>
          </a:p>
          <a:p>
            <a:pPr indent="0" lvl="0" marL="0" rtl="0" algn="l">
              <a:spcBef>
                <a:spcPts val="0"/>
              </a:spcBef>
              <a:spcAft>
                <a:spcPts val="0"/>
              </a:spcAft>
              <a:buNone/>
            </a:pPr>
            <a:r>
              <a:rPr lang="en-GB" sz="1400"/>
              <a:t>					       Visitor Center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457200" lvl="0" marL="3200400" rtl="0" algn="l">
              <a:spcBef>
                <a:spcPts val="0"/>
              </a:spcBef>
              <a:spcAft>
                <a:spcPts val="0"/>
              </a:spcAft>
              <a:buNone/>
            </a:pPr>
            <a:r>
              <a:rPr lang="en-GB" sz="1400"/>
              <a:t>Neighborhood_0 </a:t>
            </a:r>
            <a:endParaRPr sz="1400"/>
          </a:p>
        </p:txBody>
      </p:sp>
      <p:graphicFrame>
        <p:nvGraphicFramePr>
          <p:cNvPr id="151" name="Google Shape;151;p28"/>
          <p:cNvGraphicFramePr/>
          <p:nvPr/>
        </p:nvGraphicFramePr>
        <p:xfrm>
          <a:off x="702325" y="1492825"/>
          <a:ext cx="3000000" cy="3000000"/>
        </p:xfrm>
        <a:graphic>
          <a:graphicData uri="http://schemas.openxmlformats.org/drawingml/2006/table">
            <a:tbl>
              <a:tblPr>
                <a:noFill/>
                <a:tableStyleId>{1C3C7E2A-664C-4160-9F67-A59F3DBACC93}</a:tableStyleId>
              </a:tblPr>
              <a:tblGrid>
                <a:gridCol w="804600"/>
                <a:gridCol w="804600"/>
              </a:tblGrid>
              <a:tr h="280775">
                <a:tc>
                  <a:txBody>
                    <a:bodyPr/>
                    <a:lstStyle/>
                    <a:p>
                      <a:pPr indent="0" lvl="0" marL="0" rtl="0" algn="l">
                        <a:spcBef>
                          <a:spcPts val="0"/>
                        </a:spcBef>
                        <a:spcAft>
                          <a:spcPts val="0"/>
                        </a:spcAft>
                        <a:buNone/>
                      </a:pPr>
                      <a:r>
                        <a:rPr lang="en-GB" sz="1000"/>
                        <a:t>Xi=Yi</a:t>
                      </a:r>
                      <a:endParaRPr sz="1000"/>
                    </a:p>
                  </a:txBody>
                  <a:tcPr marT="91425" marB="91425" marR="91425" marL="91425"/>
                </a:tc>
                <a:tc>
                  <a:txBody>
                    <a:bodyPr/>
                    <a:lstStyle/>
                    <a:p>
                      <a:pPr indent="0" lvl="0" marL="0" rtl="0" algn="l">
                        <a:spcBef>
                          <a:spcPts val="0"/>
                        </a:spcBef>
                        <a:spcAft>
                          <a:spcPts val="0"/>
                        </a:spcAft>
                        <a:buNone/>
                      </a:pPr>
                      <a:r>
                        <a:rPr lang="en-GB" sz="1000"/>
                        <a:t>Mass </a:t>
                      </a:r>
                      <a:endParaRPr sz="1000"/>
                    </a:p>
                  </a:txBody>
                  <a:tcPr marT="91425" marB="91425" marR="91425" marL="91425"/>
                </a:tc>
              </a:tr>
              <a:tr h="280775">
                <a:tc>
                  <a:txBody>
                    <a:bodyPr/>
                    <a:lstStyle/>
                    <a:p>
                      <a:pPr indent="0" lvl="0" marL="0" rtl="0" algn="l">
                        <a:spcBef>
                          <a:spcPts val="0"/>
                        </a:spcBef>
                        <a:spcAft>
                          <a:spcPts val="0"/>
                        </a:spcAft>
                        <a:buNone/>
                      </a:pPr>
                      <a:r>
                        <a:rPr lang="en-GB" sz="1000"/>
                        <a:t>1.0</a:t>
                      </a:r>
                      <a:endParaRPr sz="1000"/>
                    </a:p>
                  </a:txBody>
                  <a:tcPr marT="91425" marB="91425" marR="91425" marL="91425"/>
                </a:tc>
                <a:tc>
                  <a:txBody>
                    <a:bodyPr/>
                    <a:lstStyle/>
                    <a:p>
                      <a:pPr indent="0" lvl="0" marL="0" rtl="0" algn="l">
                        <a:spcBef>
                          <a:spcPts val="0"/>
                        </a:spcBef>
                        <a:spcAft>
                          <a:spcPts val="0"/>
                        </a:spcAft>
                        <a:buNone/>
                      </a:pPr>
                      <a:r>
                        <a:rPr lang="en-GB" sz="1000"/>
                        <a:t>1.0</a:t>
                      </a:r>
                      <a:endParaRPr sz="1000"/>
                    </a:p>
                  </a:txBody>
                  <a:tcPr marT="91425" marB="91425" marR="91425" marL="91425"/>
                </a:tc>
              </a:tr>
              <a:tr h="280775">
                <a:tc>
                  <a:txBody>
                    <a:bodyPr/>
                    <a:lstStyle/>
                    <a:p>
                      <a:pPr indent="0" lvl="0" marL="0" rtl="0" algn="l">
                        <a:spcBef>
                          <a:spcPts val="0"/>
                        </a:spcBef>
                        <a:spcAft>
                          <a:spcPts val="0"/>
                        </a:spcAft>
                        <a:buNone/>
                      </a:pPr>
                      <a:r>
                        <a:rPr lang="en-GB" sz="1000"/>
                        <a:t>2.0</a:t>
                      </a:r>
                      <a:endParaRPr sz="1000"/>
                    </a:p>
                  </a:txBody>
                  <a:tcPr marT="91425" marB="91425" marR="91425" marL="91425"/>
                </a:tc>
                <a:tc>
                  <a:txBody>
                    <a:bodyPr/>
                    <a:lstStyle/>
                    <a:p>
                      <a:pPr indent="0" lvl="0" marL="0" rtl="0" algn="l">
                        <a:spcBef>
                          <a:spcPts val="0"/>
                        </a:spcBef>
                        <a:spcAft>
                          <a:spcPts val="0"/>
                        </a:spcAft>
                        <a:buNone/>
                      </a:pPr>
                      <a:r>
                        <a:rPr lang="en-GB" sz="1000"/>
                        <a:t>2.0</a:t>
                      </a:r>
                      <a:endParaRPr sz="1000"/>
                    </a:p>
                  </a:txBody>
                  <a:tcPr marT="91425" marB="91425" marR="91425" marL="91425"/>
                </a:tc>
              </a:tr>
              <a:tr h="255600">
                <a:tc>
                  <a:txBody>
                    <a:bodyPr/>
                    <a:lstStyle/>
                    <a:p>
                      <a:pPr indent="0" lvl="0" marL="0" rtl="0" algn="l">
                        <a:spcBef>
                          <a:spcPts val="0"/>
                        </a:spcBef>
                        <a:spcAft>
                          <a:spcPts val="0"/>
                        </a:spcAft>
                        <a:buNone/>
                      </a:pPr>
                      <a:r>
                        <a:rPr lang="en-GB" sz="1000"/>
                        <a:t>3.0</a:t>
                      </a:r>
                      <a:endParaRPr sz="1000"/>
                    </a:p>
                  </a:txBody>
                  <a:tcPr marT="91425" marB="91425" marR="91425" marL="91425"/>
                </a:tc>
                <a:tc>
                  <a:txBody>
                    <a:bodyPr/>
                    <a:lstStyle/>
                    <a:p>
                      <a:pPr indent="0" lvl="0" marL="0" rtl="0" algn="l">
                        <a:spcBef>
                          <a:spcPts val="0"/>
                        </a:spcBef>
                        <a:spcAft>
                          <a:spcPts val="0"/>
                        </a:spcAft>
                        <a:buNone/>
                      </a:pPr>
                      <a:r>
                        <a:rPr lang="en-GB" sz="1000"/>
                        <a:t>3.0</a:t>
                      </a:r>
                      <a:endParaRPr sz="1000"/>
                    </a:p>
                  </a:txBody>
                  <a:tcPr marT="91425" marB="91425" marR="91425" marL="91425"/>
                </a:tc>
              </a:tr>
            </a:tbl>
          </a:graphicData>
        </a:graphic>
      </p:graphicFrame>
      <p:sp>
        <p:nvSpPr>
          <p:cNvPr id="152" name="Google Shape;152;p28"/>
          <p:cNvSpPr txBox="1"/>
          <p:nvPr/>
        </p:nvSpPr>
        <p:spPr>
          <a:xfrm>
            <a:off x="852425" y="2833825"/>
            <a:ext cx="1411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	   .</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t/>
            </a:r>
            <a:endParaRPr/>
          </a:p>
        </p:txBody>
      </p:sp>
      <p:graphicFrame>
        <p:nvGraphicFramePr>
          <p:cNvPr id="153" name="Google Shape;153;p28"/>
          <p:cNvGraphicFramePr/>
          <p:nvPr/>
        </p:nvGraphicFramePr>
        <p:xfrm>
          <a:off x="702325" y="4052625"/>
          <a:ext cx="3000000" cy="3000000"/>
        </p:xfrm>
        <a:graphic>
          <a:graphicData uri="http://schemas.openxmlformats.org/drawingml/2006/table">
            <a:tbl>
              <a:tblPr>
                <a:noFill/>
                <a:tableStyleId>{1C3C7E2A-664C-4160-9F67-A59F3DBACC93}</a:tableStyleId>
              </a:tblPr>
              <a:tblGrid>
                <a:gridCol w="804600"/>
                <a:gridCol w="804600"/>
              </a:tblGrid>
              <a:tr h="440250">
                <a:tc>
                  <a:txBody>
                    <a:bodyPr/>
                    <a:lstStyle/>
                    <a:p>
                      <a:pPr indent="0" lvl="0" marL="0" rtl="0" algn="l">
                        <a:spcBef>
                          <a:spcPts val="0"/>
                        </a:spcBef>
                        <a:spcAft>
                          <a:spcPts val="0"/>
                        </a:spcAft>
                        <a:buNone/>
                      </a:pPr>
                      <a:r>
                        <a:rPr lang="en-GB" sz="1000"/>
                        <a:t>15.0</a:t>
                      </a:r>
                      <a:endParaRPr sz="1000"/>
                    </a:p>
                  </a:txBody>
                  <a:tcPr marT="91425" marB="91425" marR="91425" marL="91425"/>
                </a:tc>
                <a:tc>
                  <a:txBody>
                    <a:bodyPr/>
                    <a:lstStyle/>
                    <a:p>
                      <a:pPr indent="0" lvl="0" marL="0" rtl="0" algn="l">
                        <a:spcBef>
                          <a:spcPts val="0"/>
                        </a:spcBef>
                        <a:spcAft>
                          <a:spcPts val="0"/>
                        </a:spcAft>
                        <a:buNone/>
                      </a:pPr>
                      <a:r>
                        <a:rPr lang="en-GB" sz="1000"/>
                        <a:t>15.0</a:t>
                      </a:r>
                      <a:endParaRPr sz="1000"/>
                    </a:p>
                  </a:txBody>
                  <a:tcPr marT="91425" marB="91425" marR="91425" marL="91425"/>
                </a:tc>
              </a:tr>
              <a:tr h="440250">
                <a:tc>
                  <a:txBody>
                    <a:bodyPr/>
                    <a:lstStyle/>
                    <a:p>
                      <a:pPr indent="0" lvl="0" marL="0" rtl="0" algn="l">
                        <a:spcBef>
                          <a:spcPts val="0"/>
                        </a:spcBef>
                        <a:spcAft>
                          <a:spcPts val="0"/>
                        </a:spcAft>
                        <a:buNone/>
                      </a:pPr>
                      <a:r>
                        <a:rPr lang="en-GB" sz="1000"/>
                        <a:t>16.0</a:t>
                      </a:r>
                      <a:endParaRPr sz="1000"/>
                    </a:p>
                  </a:txBody>
                  <a:tcPr marT="91425" marB="91425" marR="91425" marL="91425"/>
                </a:tc>
                <a:tc>
                  <a:txBody>
                    <a:bodyPr/>
                    <a:lstStyle/>
                    <a:p>
                      <a:pPr indent="0" lvl="0" marL="0" rtl="0" algn="l">
                        <a:spcBef>
                          <a:spcPts val="0"/>
                        </a:spcBef>
                        <a:spcAft>
                          <a:spcPts val="0"/>
                        </a:spcAft>
                        <a:buNone/>
                      </a:pPr>
                      <a:r>
                        <a:rPr lang="en-GB" sz="1000"/>
                        <a:t>16.0</a:t>
                      </a:r>
                      <a:endParaRPr sz="1000"/>
                    </a:p>
                  </a:txBody>
                  <a:tcPr marT="91425" marB="91425" marR="91425" marL="91425"/>
                </a:tc>
              </a:tr>
            </a:tbl>
          </a:graphicData>
        </a:graphic>
      </p:graphicFrame>
      <p:sp>
        <p:nvSpPr>
          <p:cNvPr id="154" name="Google Shape;154;p28"/>
          <p:cNvSpPr/>
          <p:nvPr/>
        </p:nvSpPr>
        <p:spPr>
          <a:xfrm>
            <a:off x="0" y="1224850"/>
            <a:ext cx="3146100" cy="3858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55" name="Google Shape;155;p28"/>
          <p:cNvCxnSpPr/>
          <p:nvPr/>
        </p:nvCxnSpPr>
        <p:spPr>
          <a:xfrm flipH="1" rot="10800000">
            <a:off x="2961900" y="1408475"/>
            <a:ext cx="350100" cy="5304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156" name="Google Shape;156;p28"/>
          <p:cNvGraphicFramePr/>
          <p:nvPr/>
        </p:nvGraphicFramePr>
        <p:xfrm>
          <a:off x="4572000" y="274950"/>
          <a:ext cx="3000000" cy="3000000"/>
        </p:xfrm>
        <a:graphic>
          <a:graphicData uri="http://schemas.openxmlformats.org/drawingml/2006/table">
            <a:tbl>
              <a:tblPr>
                <a:noFill/>
                <a:tableStyleId>{1C3C7E2A-664C-4160-9F67-A59F3DBACC93}</a:tableStyleId>
              </a:tblPr>
              <a:tblGrid>
                <a:gridCol w="899675"/>
                <a:gridCol w="899675"/>
              </a:tblGrid>
              <a:tr h="450700">
                <a:tc>
                  <a:txBody>
                    <a:bodyPr/>
                    <a:lstStyle/>
                    <a:p>
                      <a:pPr indent="0" lvl="0" marL="0" rtl="0" algn="l">
                        <a:spcBef>
                          <a:spcPts val="0"/>
                        </a:spcBef>
                        <a:spcAft>
                          <a:spcPts val="0"/>
                        </a:spcAft>
                        <a:buNone/>
                      </a:pPr>
                      <a:r>
                        <a:rPr lang="en-GB" sz="1000"/>
                        <a:t>1.0</a:t>
                      </a:r>
                      <a:endParaRPr sz="1000"/>
                    </a:p>
                  </a:txBody>
                  <a:tcPr marT="91425" marB="91425" marR="91425" marL="91425"/>
                </a:tc>
                <a:tc>
                  <a:txBody>
                    <a:bodyPr/>
                    <a:lstStyle/>
                    <a:p>
                      <a:pPr indent="0" lvl="0" marL="0" rtl="0" algn="l">
                        <a:spcBef>
                          <a:spcPts val="0"/>
                        </a:spcBef>
                        <a:spcAft>
                          <a:spcPts val="0"/>
                        </a:spcAft>
                        <a:buNone/>
                      </a:pPr>
                      <a:r>
                        <a:rPr lang="en-GB" sz="1000"/>
                        <a:t>1.0</a:t>
                      </a:r>
                      <a:endParaRPr sz="1000"/>
                    </a:p>
                  </a:txBody>
                  <a:tcPr marT="91425" marB="91425" marR="91425" marL="91425"/>
                </a:tc>
              </a:tr>
              <a:tr h="165575">
                <a:tc>
                  <a:txBody>
                    <a:bodyPr/>
                    <a:lstStyle/>
                    <a:p>
                      <a:pPr indent="0" lvl="0" marL="0" rtl="0" algn="l">
                        <a:spcBef>
                          <a:spcPts val="0"/>
                        </a:spcBef>
                        <a:spcAft>
                          <a:spcPts val="0"/>
                        </a:spcAft>
                        <a:buNone/>
                      </a:pPr>
                      <a:r>
                        <a:rPr lang="en-GB" sz="1000"/>
                        <a:t>3.0</a:t>
                      </a:r>
                      <a:endParaRPr sz="1000"/>
                    </a:p>
                  </a:txBody>
                  <a:tcPr marT="91425" marB="91425" marR="91425" marL="91425"/>
                </a:tc>
                <a:tc>
                  <a:txBody>
                    <a:bodyPr/>
                    <a:lstStyle/>
                    <a:p>
                      <a:pPr indent="0" lvl="0" marL="0" rtl="0" algn="l">
                        <a:spcBef>
                          <a:spcPts val="0"/>
                        </a:spcBef>
                        <a:spcAft>
                          <a:spcPts val="0"/>
                        </a:spcAft>
                        <a:buNone/>
                      </a:pPr>
                      <a:r>
                        <a:rPr lang="en-GB" sz="1000"/>
                        <a:t>3.0</a:t>
                      </a:r>
                      <a:endParaRPr sz="1000"/>
                    </a:p>
                  </a:txBody>
                  <a:tcPr marT="91425" marB="91425" marR="91425" marL="91425"/>
                </a:tc>
              </a:tr>
              <a:tr h="165575">
                <a:tc>
                  <a:txBody>
                    <a:bodyPr/>
                    <a:lstStyle/>
                    <a:p>
                      <a:pPr indent="0" lvl="0" marL="0" rtl="0" algn="l">
                        <a:spcBef>
                          <a:spcPts val="0"/>
                        </a:spcBef>
                        <a:spcAft>
                          <a:spcPts val="0"/>
                        </a:spcAft>
                        <a:buNone/>
                      </a:pPr>
                      <a:r>
                        <a:rPr lang="en-GB" sz="1000"/>
                        <a:t>5.0</a:t>
                      </a:r>
                      <a:endParaRPr sz="1000"/>
                    </a:p>
                  </a:txBody>
                  <a:tcPr marT="91425" marB="91425" marR="91425" marL="91425"/>
                </a:tc>
                <a:tc>
                  <a:txBody>
                    <a:bodyPr/>
                    <a:lstStyle/>
                    <a:p>
                      <a:pPr indent="0" lvl="0" marL="0" rtl="0" algn="l">
                        <a:spcBef>
                          <a:spcPts val="0"/>
                        </a:spcBef>
                        <a:spcAft>
                          <a:spcPts val="0"/>
                        </a:spcAft>
                        <a:buNone/>
                      </a:pPr>
                      <a:r>
                        <a:rPr lang="en-GB" sz="1000"/>
                        <a:t>5.0</a:t>
                      </a:r>
                      <a:endParaRPr sz="1000"/>
                    </a:p>
                  </a:txBody>
                  <a:tcPr marT="91425" marB="91425" marR="91425" marL="91425"/>
                </a:tc>
              </a:tr>
              <a:tr h="165575">
                <a:tc>
                  <a:txBody>
                    <a:bodyPr/>
                    <a:lstStyle/>
                    <a:p>
                      <a:pPr indent="0" lvl="0" marL="0" rtl="0" algn="l">
                        <a:spcBef>
                          <a:spcPts val="0"/>
                        </a:spcBef>
                        <a:spcAft>
                          <a:spcPts val="0"/>
                        </a:spcAft>
                        <a:buNone/>
                      </a:pPr>
                      <a:r>
                        <a:rPr lang="en-GB" sz="1000"/>
                        <a:t>7.0</a:t>
                      </a:r>
                      <a:endParaRPr sz="1000"/>
                    </a:p>
                  </a:txBody>
                  <a:tcPr marT="91425" marB="91425" marR="91425" marL="91425"/>
                </a:tc>
                <a:tc>
                  <a:txBody>
                    <a:bodyPr/>
                    <a:lstStyle/>
                    <a:p>
                      <a:pPr indent="0" lvl="0" marL="0" rtl="0" algn="l">
                        <a:spcBef>
                          <a:spcPts val="0"/>
                        </a:spcBef>
                        <a:spcAft>
                          <a:spcPts val="0"/>
                        </a:spcAft>
                        <a:buNone/>
                      </a:pPr>
                      <a:r>
                        <a:rPr lang="en-GB" sz="1000"/>
                        <a:t>7.0</a:t>
                      </a:r>
                      <a:endParaRPr sz="1000"/>
                    </a:p>
                  </a:txBody>
                  <a:tcPr marT="91425" marB="91425" marR="91425" marL="91425"/>
                </a:tc>
              </a:tr>
              <a:tr h="165575">
                <a:tc>
                  <a:txBody>
                    <a:bodyPr/>
                    <a:lstStyle/>
                    <a:p>
                      <a:pPr indent="0" lvl="0" marL="0" rtl="0" algn="l">
                        <a:spcBef>
                          <a:spcPts val="0"/>
                        </a:spcBef>
                        <a:spcAft>
                          <a:spcPts val="0"/>
                        </a:spcAft>
                        <a:buNone/>
                      </a:pPr>
                      <a:r>
                        <a:rPr lang="en-GB" sz="1000"/>
                        <a:t>9.0</a:t>
                      </a:r>
                      <a:endParaRPr sz="1000"/>
                    </a:p>
                  </a:txBody>
                  <a:tcPr marT="91425" marB="91425" marR="91425" marL="91425"/>
                </a:tc>
                <a:tc>
                  <a:txBody>
                    <a:bodyPr/>
                    <a:lstStyle/>
                    <a:p>
                      <a:pPr indent="0" lvl="0" marL="0" rtl="0" algn="l">
                        <a:spcBef>
                          <a:spcPts val="0"/>
                        </a:spcBef>
                        <a:spcAft>
                          <a:spcPts val="0"/>
                        </a:spcAft>
                        <a:buNone/>
                      </a:pPr>
                      <a:r>
                        <a:rPr lang="en-GB" sz="1000"/>
                        <a:t>9.0</a:t>
                      </a:r>
                      <a:endParaRPr sz="1000"/>
                    </a:p>
                  </a:txBody>
                  <a:tcPr marT="91425" marB="91425" marR="91425" marL="91425"/>
                </a:tc>
              </a:tr>
              <a:tr h="165575">
                <a:tc>
                  <a:txBody>
                    <a:bodyPr/>
                    <a:lstStyle/>
                    <a:p>
                      <a:pPr indent="0" lvl="0" marL="0" rtl="0" algn="l">
                        <a:spcBef>
                          <a:spcPts val="0"/>
                        </a:spcBef>
                        <a:spcAft>
                          <a:spcPts val="0"/>
                        </a:spcAft>
                        <a:buNone/>
                      </a:pPr>
                      <a:r>
                        <a:rPr lang="en-GB" sz="1000"/>
                        <a:t>11.0</a:t>
                      </a:r>
                      <a:endParaRPr sz="1000"/>
                    </a:p>
                  </a:txBody>
                  <a:tcPr marT="91425" marB="91425" marR="91425" marL="91425"/>
                </a:tc>
                <a:tc>
                  <a:txBody>
                    <a:bodyPr/>
                    <a:lstStyle/>
                    <a:p>
                      <a:pPr indent="0" lvl="0" marL="0" rtl="0" algn="l">
                        <a:spcBef>
                          <a:spcPts val="0"/>
                        </a:spcBef>
                        <a:spcAft>
                          <a:spcPts val="0"/>
                        </a:spcAft>
                        <a:buNone/>
                      </a:pPr>
                      <a:r>
                        <a:rPr lang="en-GB" sz="1000"/>
                        <a:t>11.0</a:t>
                      </a:r>
                      <a:endParaRPr sz="1000"/>
                    </a:p>
                  </a:txBody>
                  <a:tcPr marT="91425" marB="91425" marR="91425" marL="91425"/>
                </a:tc>
              </a:tr>
              <a:tr h="181900">
                <a:tc>
                  <a:txBody>
                    <a:bodyPr/>
                    <a:lstStyle/>
                    <a:p>
                      <a:pPr indent="0" lvl="0" marL="0" rtl="0" algn="l">
                        <a:spcBef>
                          <a:spcPts val="0"/>
                        </a:spcBef>
                        <a:spcAft>
                          <a:spcPts val="0"/>
                        </a:spcAft>
                        <a:buNone/>
                      </a:pPr>
                      <a:r>
                        <a:rPr lang="en-GB" sz="1000"/>
                        <a:t>13.0</a:t>
                      </a:r>
                      <a:endParaRPr sz="1000"/>
                    </a:p>
                  </a:txBody>
                  <a:tcPr marT="91425" marB="91425" marR="91425" marL="91425"/>
                </a:tc>
                <a:tc>
                  <a:txBody>
                    <a:bodyPr/>
                    <a:lstStyle/>
                    <a:p>
                      <a:pPr indent="0" lvl="0" marL="0" rtl="0" algn="l">
                        <a:spcBef>
                          <a:spcPts val="0"/>
                        </a:spcBef>
                        <a:spcAft>
                          <a:spcPts val="0"/>
                        </a:spcAft>
                        <a:buNone/>
                      </a:pPr>
                      <a:r>
                        <a:rPr lang="en-GB" sz="1000"/>
                        <a:t>13.0</a:t>
                      </a:r>
                      <a:endParaRPr sz="1000"/>
                    </a:p>
                  </a:txBody>
                  <a:tcPr marT="91425" marB="91425" marR="91425" marL="91425"/>
                </a:tc>
              </a:tr>
              <a:tr h="165575">
                <a:tc>
                  <a:txBody>
                    <a:bodyPr/>
                    <a:lstStyle/>
                    <a:p>
                      <a:pPr indent="0" lvl="0" marL="0" rtl="0" algn="l">
                        <a:spcBef>
                          <a:spcPts val="0"/>
                        </a:spcBef>
                        <a:spcAft>
                          <a:spcPts val="0"/>
                        </a:spcAft>
                        <a:buNone/>
                      </a:pPr>
                      <a:r>
                        <a:rPr lang="en-GB" sz="1000"/>
                        <a:t>15.0</a:t>
                      </a:r>
                      <a:endParaRPr sz="1000"/>
                    </a:p>
                  </a:txBody>
                  <a:tcPr marT="91425" marB="91425" marR="91425" marL="91425"/>
                </a:tc>
                <a:tc>
                  <a:txBody>
                    <a:bodyPr/>
                    <a:lstStyle/>
                    <a:p>
                      <a:pPr indent="0" lvl="0" marL="0" rtl="0" algn="l">
                        <a:spcBef>
                          <a:spcPts val="0"/>
                        </a:spcBef>
                        <a:spcAft>
                          <a:spcPts val="0"/>
                        </a:spcAft>
                        <a:buNone/>
                      </a:pPr>
                      <a:r>
                        <a:rPr lang="en-GB" sz="1000"/>
                        <a:t>15.0</a:t>
                      </a:r>
                      <a:endParaRPr sz="1000"/>
                    </a:p>
                  </a:txBody>
                  <a:tcPr marT="91425" marB="91425" marR="91425" marL="91425"/>
                </a:tc>
              </a:tr>
            </a:tbl>
          </a:graphicData>
        </a:graphic>
      </p:graphicFrame>
      <p:graphicFrame>
        <p:nvGraphicFramePr>
          <p:cNvPr id="157" name="Google Shape;157;p28"/>
          <p:cNvGraphicFramePr/>
          <p:nvPr/>
        </p:nvGraphicFramePr>
        <p:xfrm>
          <a:off x="7032950" y="1886775"/>
          <a:ext cx="3000000" cy="3000000"/>
        </p:xfrm>
        <a:graphic>
          <a:graphicData uri="http://schemas.openxmlformats.org/drawingml/2006/table">
            <a:tbl>
              <a:tblPr>
                <a:noFill/>
                <a:tableStyleId>{1C3C7E2A-664C-4160-9F67-A59F3DBACC93}</a:tableStyleId>
              </a:tblPr>
              <a:tblGrid>
                <a:gridCol w="899675"/>
                <a:gridCol w="899675"/>
              </a:tblGrid>
              <a:tr h="450700">
                <a:tc>
                  <a:txBody>
                    <a:bodyPr/>
                    <a:lstStyle/>
                    <a:p>
                      <a:pPr indent="0" lvl="0" marL="0" rtl="0" algn="l">
                        <a:spcBef>
                          <a:spcPts val="0"/>
                        </a:spcBef>
                        <a:spcAft>
                          <a:spcPts val="0"/>
                        </a:spcAft>
                        <a:buNone/>
                      </a:pPr>
                      <a:r>
                        <a:rPr lang="en-GB" sz="1000"/>
                        <a:t>2.0</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t>2.0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65575">
                <a:tc>
                  <a:txBody>
                    <a:bodyPr/>
                    <a:lstStyle/>
                    <a:p>
                      <a:pPr indent="0" lvl="0" marL="0" rtl="0" algn="l">
                        <a:spcBef>
                          <a:spcPts val="0"/>
                        </a:spcBef>
                        <a:spcAft>
                          <a:spcPts val="0"/>
                        </a:spcAft>
                        <a:buNone/>
                      </a:pPr>
                      <a:r>
                        <a:rPr lang="en-GB" sz="1000"/>
                        <a:t>4.0</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t>4.0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65575">
                <a:tc>
                  <a:txBody>
                    <a:bodyPr/>
                    <a:lstStyle/>
                    <a:p>
                      <a:pPr indent="0" lvl="0" marL="0" rtl="0" algn="l">
                        <a:spcBef>
                          <a:spcPts val="0"/>
                        </a:spcBef>
                        <a:spcAft>
                          <a:spcPts val="0"/>
                        </a:spcAft>
                        <a:buNone/>
                      </a:pPr>
                      <a:r>
                        <a:rPr lang="en-GB" sz="1000"/>
                        <a:t>6.0</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t>6.0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65575">
                <a:tc>
                  <a:txBody>
                    <a:bodyPr/>
                    <a:lstStyle/>
                    <a:p>
                      <a:pPr indent="0" lvl="0" marL="0" rtl="0" algn="l">
                        <a:spcBef>
                          <a:spcPts val="0"/>
                        </a:spcBef>
                        <a:spcAft>
                          <a:spcPts val="0"/>
                        </a:spcAft>
                        <a:buNone/>
                      </a:pPr>
                      <a:r>
                        <a:rPr lang="en-GB" sz="1000"/>
                        <a:t>8.0</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t>8.0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65575">
                <a:tc>
                  <a:txBody>
                    <a:bodyPr/>
                    <a:lstStyle/>
                    <a:p>
                      <a:pPr indent="0" lvl="0" marL="0" rtl="0" algn="l">
                        <a:spcBef>
                          <a:spcPts val="0"/>
                        </a:spcBef>
                        <a:spcAft>
                          <a:spcPts val="0"/>
                        </a:spcAft>
                        <a:buNone/>
                      </a:pPr>
                      <a:r>
                        <a:rPr lang="en-GB" sz="1000"/>
                        <a:t>10.0</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t>10.0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65575">
                <a:tc>
                  <a:txBody>
                    <a:bodyPr/>
                    <a:lstStyle/>
                    <a:p>
                      <a:pPr indent="0" lvl="0" marL="0" rtl="0" algn="l">
                        <a:spcBef>
                          <a:spcPts val="0"/>
                        </a:spcBef>
                        <a:spcAft>
                          <a:spcPts val="0"/>
                        </a:spcAft>
                        <a:buNone/>
                      </a:pPr>
                      <a:r>
                        <a:rPr lang="en-GB" sz="1000"/>
                        <a:t>12.0</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t>12.0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81900">
                <a:tc>
                  <a:txBody>
                    <a:bodyPr/>
                    <a:lstStyle/>
                    <a:p>
                      <a:pPr indent="0" lvl="0" marL="0" rtl="0" algn="l">
                        <a:spcBef>
                          <a:spcPts val="0"/>
                        </a:spcBef>
                        <a:spcAft>
                          <a:spcPts val="0"/>
                        </a:spcAft>
                        <a:buNone/>
                      </a:pPr>
                      <a:r>
                        <a:rPr lang="en-GB" sz="1000"/>
                        <a:t>14.0</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t>14.0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65575">
                <a:tc>
                  <a:txBody>
                    <a:bodyPr/>
                    <a:lstStyle/>
                    <a:p>
                      <a:pPr indent="0" lvl="0" marL="0" rtl="0" algn="l">
                        <a:spcBef>
                          <a:spcPts val="0"/>
                        </a:spcBef>
                        <a:spcAft>
                          <a:spcPts val="0"/>
                        </a:spcAft>
                        <a:buNone/>
                      </a:pPr>
                      <a:r>
                        <a:rPr lang="en-GB" sz="1000"/>
                        <a:t>16.0</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t>16.0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cxnSp>
        <p:nvCxnSpPr>
          <p:cNvPr id="158" name="Google Shape;158;p28"/>
          <p:cNvCxnSpPr/>
          <p:nvPr/>
        </p:nvCxnSpPr>
        <p:spPr>
          <a:xfrm flipH="1">
            <a:off x="4464975" y="3082100"/>
            <a:ext cx="330300" cy="864600"/>
          </a:xfrm>
          <a:prstGeom prst="straightConnector1">
            <a:avLst/>
          </a:prstGeom>
          <a:noFill/>
          <a:ln cap="flat" cmpd="sng" w="9525">
            <a:solidFill>
              <a:schemeClr val="dk2"/>
            </a:solidFill>
            <a:prstDash val="solid"/>
            <a:round/>
            <a:headEnd len="med" w="med" type="none"/>
            <a:tailEnd len="med" w="med" type="triangle"/>
          </a:ln>
        </p:spPr>
      </p:cxnSp>
      <p:cxnSp>
        <p:nvCxnSpPr>
          <p:cNvPr id="159" name="Google Shape;159;p28"/>
          <p:cNvCxnSpPr/>
          <p:nvPr/>
        </p:nvCxnSpPr>
        <p:spPr>
          <a:xfrm rot="10800000">
            <a:off x="7797200" y="1244775"/>
            <a:ext cx="130200" cy="640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HPS State Diagram:</a:t>
            </a:r>
            <a:endParaRPr/>
          </a:p>
        </p:txBody>
      </p:sp>
      <p:pic>
        <p:nvPicPr>
          <p:cNvPr id="165" name="Google Shape;165;p29"/>
          <p:cNvPicPr preferRelativeResize="0"/>
          <p:nvPr/>
        </p:nvPicPr>
        <p:blipFill>
          <a:blip r:embed="rId3">
            <a:alphaModFix/>
          </a:blip>
          <a:stretch>
            <a:fillRect/>
          </a:stretch>
        </p:blipFill>
        <p:spPr>
          <a:xfrm>
            <a:off x="1847288" y="1176750"/>
            <a:ext cx="5449416" cy="3820977"/>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System qsys file:</a:t>
            </a:r>
            <a:endParaRPr b="1"/>
          </a:p>
        </p:txBody>
      </p:sp>
      <p:pic>
        <p:nvPicPr>
          <p:cNvPr id="171" name="Google Shape;171;p30"/>
          <p:cNvPicPr preferRelativeResize="0"/>
          <p:nvPr/>
        </p:nvPicPr>
        <p:blipFill>
          <a:blip r:embed="rId3">
            <a:alphaModFix/>
          </a:blip>
          <a:stretch>
            <a:fillRect/>
          </a:stretch>
        </p:blipFill>
        <p:spPr>
          <a:xfrm>
            <a:off x="152400" y="1170125"/>
            <a:ext cx="7305146" cy="3820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Resource Utilization of the design</a:t>
            </a:r>
            <a:endParaRPr b="1"/>
          </a:p>
        </p:txBody>
      </p:sp>
      <p:pic>
        <p:nvPicPr>
          <p:cNvPr id="177" name="Google Shape;177;p31"/>
          <p:cNvPicPr preferRelativeResize="0"/>
          <p:nvPr/>
        </p:nvPicPr>
        <p:blipFill>
          <a:blip r:embed="rId3">
            <a:alphaModFix/>
          </a:blip>
          <a:stretch>
            <a:fillRect/>
          </a:stretch>
        </p:blipFill>
        <p:spPr>
          <a:xfrm>
            <a:off x="1469725" y="1238050"/>
            <a:ext cx="5734050" cy="29622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11977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2820"/>
              <a:t>Introduction</a:t>
            </a:r>
            <a:endParaRPr b="1" sz="282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GB"/>
              <a:t>Resource Utilization of the design</a:t>
            </a:r>
            <a:endParaRPr b="1"/>
          </a:p>
        </p:txBody>
      </p:sp>
      <p:graphicFrame>
        <p:nvGraphicFramePr>
          <p:cNvPr id="183" name="Google Shape;183;p32"/>
          <p:cNvGraphicFramePr/>
          <p:nvPr/>
        </p:nvGraphicFramePr>
        <p:xfrm>
          <a:off x="1363950" y="2341300"/>
          <a:ext cx="3000000" cy="3000000"/>
        </p:xfrm>
        <a:graphic>
          <a:graphicData uri="http://schemas.openxmlformats.org/drawingml/2006/table">
            <a:tbl>
              <a:tblPr>
                <a:noFill/>
                <a:tableStyleId>{4B76A26B-120F-4EB9-BC4F-21A99C1E05D7}</a:tableStyleId>
              </a:tblPr>
              <a:tblGrid>
                <a:gridCol w="2865600"/>
                <a:gridCol w="2865600"/>
              </a:tblGrid>
              <a:tr h="12700">
                <a:tc>
                  <a:txBody>
                    <a:bodyPr/>
                    <a:lstStyle/>
                    <a:p>
                      <a:pPr indent="0" lvl="0" marL="0" rtl="0" algn="ctr">
                        <a:spcBef>
                          <a:spcPts val="0"/>
                        </a:spcBef>
                        <a:spcAft>
                          <a:spcPts val="0"/>
                        </a:spcAft>
                        <a:buNone/>
                      </a:pPr>
                      <a:r>
                        <a:rPr lang="en-GB" sz="1000">
                          <a:highlight>
                            <a:srgbClr val="FFFFFF"/>
                          </a:highlight>
                          <a:latin typeface="Times New Roman"/>
                          <a:ea typeface="Times New Roman"/>
                          <a:cs typeface="Times New Roman"/>
                          <a:sym typeface="Times New Roman"/>
                        </a:rPr>
                        <a:t>ALM / Adder </a:t>
                      </a:r>
                      <a:endParaRPr sz="10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GB" sz="1000">
                          <a:highlight>
                            <a:srgbClr val="FFFFFF"/>
                          </a:highlight>
                          <a:latin typeface="Times New Roman"/>
                          <a:ea typeface="Times New Roman"/>
                          <a:cs typeface="Times New Roman"/>
                          <a:sym typeface="Times New Roman"/>
                        </a:rPr>
                        <a:t>DSP blocks / Adder</a:t>
                      </a:r>
                      <a:endParaRPr sz="1000">
                        <a:highlight>
                          <a:srgbClr val="FFFFFF"/>
                        </a:highlight>
                        <a:latin typeface="Times New Roman"/>
                        <a:ea typeface="Times New Roman"/>
                        <a:cs typeface="Times New Roman"/>
                        <a:sym typeface="Times New Roman"/>
                      </a:endParaRPr>
                    </a:p>
                  </a:txBody>
                  <a:tcPr marT="63500" marB="63500" marR="63500" marL="63500"/>
                </a:tc>
              </a:tr>
              <a:tr h="12700">
                <a:tc>
                  <a:txBody>
                    <a:bodyPr/>
                    <a:lstStyle/>
                    <a:p>
                      <a:pPr indent="0" lvl="0" marL="0" rtl="0" algn="ctr">
                        <a:spcBef>
                          <a:spcPts val="0"/>
                        </a:spcBef>
                        <a:spcAft>
                          <a:spcPts val="0"/>
                        </a:spcAft>
                        <a:buNone/>
                      </a:pPr>
                      <a:r>
                        <a:rPr lang="en-GB" sz="1000">
                          <a:highlight>
                            <a:srgbClr val="FFFFFF"/>
                          </a:highlight>
                          <a:latin typeface="Times New Roman"/>
                          <a:ea typeface="Times New Roman"/>
                          <a:cs typeface="Times New Roman"/>
                          <a:sym typeface="Times New Roman"/>
                        </a:rPr>
                        <a:t>393</a:t>
                      </a:r>
                      <a:endParaRPr sz="10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GB" sz="1000">
                          <a:highlight>
                            <a:srgbClr val="FFFFFF"/>
                          </a:highlight>
                          <a:latin typeface="Times New Roman"/>
                          <a:ea typeface="Times New Roman"/>
                          <a:cs typeface="Times New Roman"/>
                          <a:sym typeface="Times New Roman"/>
                        </a:rPr>
                        <a:t>0</a:t>
                      </a:r>
                      <a:endParaRPr sz="1000">
                        <a:highlight>
                          <a:srgbClr val="FFFFFF"/>
                        </a:highlight>
                        <a:latin typeface="Times New Roman"/>
                        <a:ea typeface="Times New Roman"/>
                        <a:cs typeface="Times New Roman"/>
                        <a:sym typeface="Times New Roman"/>
                      </a:endParaRPr>
                    </a:p>
                  </a:txBody>
                  <a:tcPr marT="63500" marB="63500" marR="63500" marL="63500"/>
                </a:tc>
              </a:tr>
            </a:tbl>
          </a:graphicData>
        </a:graphic>
      </p:graphicFrame>
      <p:graphicFrame>
        <p:nvGraphicFramePr>
          <p:cNvPr id="184" name="Google Shape;184;p32"/>
          <p:cNvGraphicFramePr/>
          <p:nvPr/>
        </p:nvGraphicFramePr>
        <p:xfrm>
          <a:off x="1257750" y="3138050"/>
          <a:ext cx="3000000" cy="3000000"/>
        </p:xfrm>
        <a:graphic>
          <a:graphicData uri="http://schemas.openxmlformats.org/drawingml/2006/table">
            <a:tbl>
              <a:tblPr>
                <a:noFill/>
                <a:tableStyleId>{4B76A26B-120F-4EB9-BC4F-21A99C1E05D7}</a:tableStyleId>
              </a:tblPr>
              <a:tblGrid>
                <a:gridCol w="2971800"/>
                <a:gridCol w="2971800"/>
              </a:tblGrid>
              <a:tr h="12700">
                <a:tc>
                  <a:txBody>
                    <a:bodyPr/>
                    <a:lstStyle/>
                    <a:p>
                      <a:pPr indent="0" lvl="0" marL="0" rtl="0" algn="ctr">
                        <a:spcBef>
                          <a:spcPts val="0"/>
                        </a:spcBef>
                        <a:spcAft>
                          <a:spcPts val="0"/>
                        </a:spcAft>
                        <a:buNone/>
                      </a:pPr>
                      <a:r>
                        <a:rPr lang="en-GB" sz="1000">
                          <a:highlight>
                            <a:srgbClr val="FFFFFF"/>
                          </a:highlight>
                          <a:latin typeface="Times New Roman"/>
                          <a:ea typeface="Times New Roman"/>
                          <a:cs typeface="Times New Roman"/>
                          <a:sym typeface="Times New Roman"/>
                        </a:rPr>
                        <a:t>ALM / Multiplier </a:t>
                      </a:r>
                      <a:endParaRPr sz="10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GB" sz="1000">
                          <a:highlight>
                            <a:srgbClr val="FFFFFF"/>
                          </a:highlight>
                          <a:latin typeface="Times New Roman"/>
                          <a:ea typeface="Times New Roman"/>
                          <a:cs typeface="Times New Roman"/>
                          <a:sym typeface="Times New Roman"/>
                        </a:rPr>
                        <a:t>DSP blocks / Multiplier</a:t>
                      </a:r>
                      <a:endParaRPr sz="1000">
                        <a:highlight>
                          <a:srgbClr val="FFFFFF"/>
                        </a:highlight>
                        <a:latin typeface="Times New Roman"/>
                        <a:ea typeface="Times New Roman"/>
                        <a:cs typeface="Times New Roman"/>
                        <a:sym typeface="Times New Roman"/>
                      </a:endParaRPr>
                    </a:p>
                  </a:txBody>
                  <a:tcPr marT="63500" marB="63500" marR="63500" marL="63500"/>
                </a:tc>
              </a:tr>
              <a:tr h="12700">
                <a:tc>
                  <a:txBody>
                    <a:bodyPr/>
                    <a:lstStyle/>
                    <a:p>
                      <a:pPr indent="0" lvl="0" marL="0" rtl="0" algn="ctr">
                        <a:spcBef>
                          <a:spcPts val="0"/>
                        </a:spcBef>
                        <a:spcAft>
                          <a:spcPts val="0"/>
                        </a:spcAft>
                        <a:buNone/>
                      </a:pPr>
                      <a:r>
                        <a:rPr lang="en-GB" sz="1000">
                          <a:highlight>
                            <a:srgbClr val="FFFFFF"/>
                          </a:highlight>
                          <a:latin typeface="Times New Roman"/>
                          <a:ea typeface="Times New Roman"/>
                          <a:cs typeface="Times New Roman"/>
                          <a:sym typeface="Times New Roman"/>
                        </a:rPr>
                        <a:t>30</a:t>
                      </a:r>
                      <a:endParaRPr sz="10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GB" sz="1000">
                          <a:highlight>
                            <a:srgbClr val="FFFFFF"/>
                          </a:highlight>
                          <a:latin typeface="Times New Roman"/>
                          <a:ea typeface="Times New Roman"/>
                          <a:cs typeface="Times New Roman"/>
                          <a:sym typeface="Times New Roman"/>
                        </a:rPr>
                        <a:t>1</a:t>
                      </a:r>
                      <a:endParaRPr sz="1000">
                        <a:highlight>
                          <a:srgbClr val="FFFFFF"/>
                        </a:highlight>
                        <a:latin typeface="Times New Roman"/>
                        <a:ea typeface="Times New Roman"/>
                        <a:cs typeface="Times New Roman"/>
                        <a:sym typeface="Times New Roman"/>
                      </a:endParaRPr>
                    </a:p>
                  </a:txBody>
                  <a:tcPr marT="63500" marB="63500" marR="63500" marL="63500"/>
                </a:tc>
              </a:tr>
            </a:tbl>
          </a:graphicData>
        </a:graphic>
      </p:graphicFrame>
      <p:graphicFrame>
        <p:nvGraphicFramePr>
          <p:cNvPr id="185" name="Google Shape;185;p32"/>
          <p:cNvGraphicFramePr/>
          <p:nvPr/>
        </p:nvGraphicFramePr>
        <p:xfrm>
          <a:off x="1039725" y="3906875"/>
          <a:ext cx="3000000" cy="3000000"/>
        </p:xfrm>
        <a:graphic>
          <a:graphicData uri="http://schemas.openxmlformats.org/drawingml/2006/table">
            <a:tbl>
              <a:tblPr>
                <a:noFill/>
                <a:tableStyleId>{4B76A26B-120F-4EB9-BC4F-21A99C1E05D7}</a:tableStyleId>
              </a:tblPr>
              <a:tblGrid>
                <a:gridCol w="691650"/>
                <a:gridCol w="691650"/>
                <a:gridCol w="815525"/>
                <a:gridCol w="877450"/>
                <a:gridCol w="836175"/>
                <a:gridCol w="794875"/>
                <a:gridCol w="794875"/>
                <a:gridCol w="877450"/>
              </a:tblGrid>
              <a:tr h="1750">
                <a:tc>
                  <a:txBody>
                    <a:bodyPr/>
                    <a:lstStyle/>
                    <a:p>
                      <a:pPr indent="0" lvl="0" marL="0" rtl="0" algn="ctr">
                        <a:spcBef>
                          <a:spcPts val="0"/>
                        </a:spcBef>
                        <a:spcAft>
                          <a:spcPts val="0"/>
                        </a:spcAft>
                        <a:buNone/>
                      </a:pPr>
                      <a:r>
                        <a:rPr lang="en-GB" sz="900">
                          <a:highlight>
                            <a:srgbClr val="FFFFFF"/>
                          </a:highlight>
                          <a:latin typeface="Times New Roman"/>
                          <a:ea typeface="Times New Roman"/>
                          <a:cs typeface="Times New Roman"/>
                          <a:sym typeface="Times New Roman"/>
                        </a:rPr>
                        <a:t>Total ALMs</a:t>
                      </a:r>
                      <a:endParaRPr sz="9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GB" sz="900">
                          <a:highlight>
                            <a:srgbClr val="FFFFFF"/>
                          </a:highlight>
                          <a:latin typeface="Times New Roman"/>
                          <a:ea typeface="Times New Roman"/>
                          <a:cs typeface="Times New Roman"/>
                          <a:sym typeface="Times New Roman"/>
                        </a:rPr>
                        <a:t>Total DSP</a:t>
                      </a:r>
                      <a:endParaRPr sz="9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GB" sz="900">
                          <a:highlight>
                            <a:srgbClr val="FFFFFF"/>
                          </a:highlight>
                          <a:latin typeface="Times New Roman"/>
                          <a:ea typeface="Times New Roman"/>
                          <a:cs typeface="Times New Roman"/>
                          <a:sym typeface="Times New Roman"/>
                        </a:rPr>
                        <a:t>Number of accelerators</a:t>
                      </a:r>
                      <a:endParaRPr sz="9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GB" sz="900">
                          <a:highlight>
                            <a:srgbClr val="FFFFFF"/>
                          </a:highlight>
                          <a:latin typeface="Times New Roman"/>
                          <a:ea typeface="Times New Roman"/>
                          <a:cs typeface="Times New Roman"/>
                          <a:sym typeface="Times New Roman"/>
                        </a:rPr>
                        <a:t>ALM/design</a:t>
                      </a:r>
                      <a:endParaRPr sz="9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GB" sz="900">
                          <a:highlight>
                            <a:srgbClr val="FFFFFF"/>
                          </a:highlight>
                          <a:latin typeface="Times New Roman"/>
                          <a:ea typeface="Times New Roman"/>
                          <a:cs typeface="Times New Roman"/>
                          <a:sym typeface="Times New Roman"/>
                        </a:rPr>
                        <a:t>DSP/design</a:t>
                      </a:r>
                      <a:endParaRPr sz="9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GB" sz="900">
                          <a:highlight>
                            <a:srgbClr val="FFFFFF"/>
                          </a:highlight>
                          <a:latin typeface="Times New Roman"/>
                          <a:ea typeface="Times New Roman"/>
                          <a:cs typeface="Times New Roman"/>
                          <a:sym typeface="Times New Roman"/>
                        </a:rPr>
                        <a:t># add/design</a:t>
                      </a:r>
                      <a:endParaRPr sz="9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GB" sz="900">
                          <a:highlight>
                            <a:srgbClr val="FFFFFF"/>
                          </a:highlight>
                          <a:latin typeface="Times New Roman"/>
                          <a:ea typeface="Times New Roman"/>
                          <a:cs typeface="Times New Roman"/>
                          <a:sym typeface="Times New Roman"/>
                        </a:rPr>
                        <a:t># mul/design</a:t>
                      </a:r>
                      <a:endParaRPr sz="9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GB" sz="1000">
                          <a:highlight>
                            <a:srgbClr val="FFFFFF"/>
                          </a:highlight>
                          <a:latin typeface="Times New Roman"/>
                          <a:ea typeface="Times New Roman"/>
                          <a:cs typeface="Times New Roman"/>
                          <a:sym typeface="Times New Roman"/>
                        </a:rPr>
                        <a:t>Total Throughput</a:t>
                      </a:r>
                      <a:endParaRPr sz="1000">
                        <a:highlight>
                          <a:srgbClr val="FFFFFF"/>
                        </a:highlight>
                        <a:latin typeface="Times New Roman"/>
                        <a:ea typeface="Times New Roman"/>
                        <a:cs typeface="Times New Roman"/>
                        <a:sym typeface="Times New Roman"/>
                      </a:endParaRPr>
                    </a:p>
                  </a:txBody>
                  <a:tcPr marT="63500" marB="63500" marR="63500" marL="63500"/>
                </a:tc>
              </a:tr>
              <a:tr h="1150">
                <a:tc>
                  <a:txBody>
                    <a:bodyPr/>
                    <a:lstStyle/>
                    <a:p>
                      <a:pPr indent="0" lvl="0" marL="0" rtl="0" algn="ctr">
                        <a:spcBef>
                          <a:spcPts val="0"/>
                        </a:spcBef>
                        <a:spcAft>
                          <a:spcPts val="0"/>
                        </a:spcAft>
                        <a:buNone/>
                      </a:pPr>
                      <a:r>
                        <a:rPr lang="en-GB" sz="1000">
                          <a:highlight>
                            <a:srgbClr val="FFFFFF"/>
                          </a:highlight>
                          <a:latin typeface="Times New Roman"/>
                          <a:ea typeface="Times New Roman"/>
                          <a:cs typeface="Times New Roman"/>
                          <a:sym typeface="Times New Roman"/>
                        </a:rPr>
                        <a:t>21381</a:t>
                      </a:r>
                      <a:endParaRPr sz="10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GB" sz="1000">
                          <a:highlight>
                            <a:srgbClr val="FFFFFF"/>
                          </a:highlight>
                          <a:latin typeface="Times New Roman"/>
                          <a:ea typeface="Times New Roman"/>
                          <a:cs typeface="Times New Roman"/>
                          <a:sym typeface="Times New Roman"/>
                        </a:rPr>
                        <a:t>96</a:t>
                      </a:r>
                      <a:endParaRPr sz="10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GB" sz="1000">
                          <a:highlight>
                            <a:srgbClr val="FFFFFF"/>
                          </a:highlight>
                          <a:latin typeface="Times New Roman"/>
                          <a:ea typeface="Times New Roman"/>
                          <a:cs typeface="Times New Roman"/>
                          <a:sym typeface="Times New Roman"/>
                        </a:rPr>
                        <a:t>5</a:t>
                      </a:r>
                      <a:endParaRPr b="1" sz="10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GB" sz="1000">
                          <a:highlight>
                            <a:srgbClr val="FFFFFF"/>
                          </a:highlight>
                          <a:latin typeface="Times New Roman"/>
                          <a:ea typeface="Times New Roman"/>
                          <a:cs typeface="Times New Roman"/>
                          <a:sym typeface="Times New Roman"/>
                        </a:rPr>
                        <a:t>3684</a:t>
                      </a:r>
                      <a:endParaRPr sz="10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GB" sz="1000">
                          <a:highlight>
                            <a:srgbClr val="FFFFFF"/>
                          </a:highlight>
                          <a:latin typeface="Times New Roman"/>
                          <a:ea typeface="Times New Roman"/>
                          <a:cs typeface="Times New Roman"/>
                          <a:sym typeface="Times New Roman"/>
                        </a:rPr>
                        <a:t>18</a:t>
                      </a:r>
                      <a:endParaRPr sz="10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GB" sz="1000">
                          <a:highlight>
                            <a:srgbClr val="FFFFFF"/>
                          </a:highlight>
                          <a:latin typeface="Times New Roman"/>
                          <a:ea typeface="Times New Roman"/>
                          <a:cs typeface="Times New Roman"/>
                          <a:sym typeface="Times New Roman"/>
                        </a:rPr>
                        <a:t>8</a:t>
                      </a:r>
                      <a:endParaRPr sz="10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GB" sz="1000">
                          <a:highlight>
                            <a:srgbClr val="FFFFFF"/>
                          </a:highlight>
                          <a:latin typeface="Times New Roman"/>
                          <a:ea typeface="Times New Roman"/>
                          <a:cs typeface="Times New Roman"/>
                          <a:sym typeface="Times New Roman"/>
                        </a:rPr>
                        <a:t>18</a:t>
                      </a:r>
                      <a:endParaRPr sz="10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GB" sz="1000">
                          <a:highlight>
                            <a:srgbClr val="FFFFFF"/>
                          </a:highlight>
                          <a:latin typeface="Times New Roman"/>
                          <a:ea typeface="Times New Roman"/>
                          <a:cs typeface="Times New Roman"/>
                          <a:sym typeface="Times New Roman"/>
                        </a:rPr>
                        <a:t>1*5 = 5</a:t>
                      </a:r>
                      <a:endParaRPr sz="1000">
                        <a:highlight>
                          <a:srgbClr val="FFFFFF"/>
                        </a:highlight>
                        <a:latin typeface="Times New Roman"/>
                        <a:ea typeface="Times New Roman"/>
                        <a:cs typeface="Times New Roman"/>
                        <a:sym typeface="Times New Roman"/>
                      </a:endParaRPr>
                    </a:p>
                  </a:txBody>
                  <a:tcPr marT="63500" marB="63500" marR="63500" marL="63500"/>
                </a:tc>
              </a:tr>
            </a:tbl>
          </a:graphicData>
        </a:graphic>
      </p:graphicFrame>
      <p:sp>
        <p:nvSpPr>
          <p:cNvPr id="186" name="Google Shape;186;p32"/>
          <p:cNvSpPr txBox="1"/>
          <p:nvPr/>
        </p:nvSpPr>
        <p:spPr>
          <a:xfrm>
            <a:off x="2729550" y="1231613"/>
            <a:ext cx="3000000" cy="8958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Font typeface="Times New Roman"/>
              <a:buChar char="❖"/>
            </a:pPr>
            <a:r>
              <a:rPr lang="en-GB">
                <a:solidFill>
                  <a:schemeClr val="dk1"/>
                </a:solidFill>
                <a:highlight>
                  <a:srgbClr val="FFFFFF"/>
                </a:highlight>
                <a:latin typeface="Times New Roman"/>
                <a:ea typeface="Times New Roman"/>
                <a:cs typeface="Times New Roman"/>
                <a:sym typeface="Times New Roman"/>
              </a:rPr>
              <a:t>PLL utilisation  = 3/15 (20%)</a:t>
            </a:r>
            <a:endParaRPr>
              <a:solidFill>
                <a:schemeClr val="dk1"/>
              </a:solidFill>
              <a:highlight>
                <a:srgbClr val="FFFFFF"/>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GB">
                <a:solidFill>
                  <a:schemeClr val="dk1"/>
                </a:solidFill>
                <a:highlight>
                  <a:srgbClr val="FFFFFF"/>
                </a:highlight>
                <a:latin typeface="Times New Roman"/>
                <a:ea typeface="Times New Roman"/>
                <a:cs typeface="Times New Roman"/>
                <a:sym typeface="Times New Roman"/>
              </a:rPr>
              <a:t>Total registers used   =  20800 (for FPGA configuration)</a:t>
            </a:r>
            <a:endParaRPr>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61525" y="84775"/>
            <a:ext cx="8520600" cy="501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Simulation Results</a:t>
            </a:r>
            <a:r>
              <a:rPr lang="en-GB"/>
              <a:t>:        </a:t>
            </a:r>
            <a:r>
              <a:rPr lang="en-GB" sz="1400"/>
              <a:t>			Results from simulation</a:t>
            </a:r>
            <a:endParaRPr sz="1400"/>
          </a:p>
          <a:p>
            <a:pPr indent="0" lvl="0" marL="0" rtl="0" algn="l">
              <a:spcBef>
                <a:spcPts val="0"/>
              </a:spcBef>
              <a:spcAft>
                <a:spcPts val="0"/>
              </a:spcAft>
              <a:buNone/>
            </a:pPr>
            <a:r>
              <a:t/>
            </a:r>
            <a:endParaRPr/>
          </a:p>
          <a:p>
            <a:pPr indent="0" lvl="0" marL="0" rtl="0" algn="l">
              <a:spcBef>
                <a:spcPts val="0"/>
              </a:spcBef>
              <a:spcAft>
                <a:spcPts val="0"/>
              </a:spcAft>
              <a:buNone/>
            </a:pPr>
            <a:r>
              <a:rPr lang="en-GB" sz="1400"/>
              <a:t>                 Expected results 					</a:t>
            </a:r>
            <a:endParaRPr sz="1400"/>
          </a:p>
        </p:txBody>
      </p:sp>
      <p:pic>
        <p:nvPicPr>
          <p:cNvPr id="192" name="Google Shape;192;p33"/>
          <p:cNvPicPr preferRelativeResize="0"/>
          <p:nvPr/>
        </p:nvPicPr>
        <p:blipFill>
          <a:blip r:embed="rId3">
            <a:alphaModFix/>
          </a:blip>
          <a:stretch>
            <a:fillRect/>
          </a:stretch>
        </p:blipFill>
        <p:spPr>
          <a:xfrm>
            <a:off x="120075" y="1355900"/>
            <a:ext cx="3504475" cy="2731850"/>
          </a:xfrm>
          <a:prstGeom prst="rect">
            <a:avLst/>
          </a:prstGeom>
          <a:noFill/>
          <a:ln cap="flat" cmpd="sng" w="38100">
            <a:solidFill>
              <a:schemeClr val="dk2"/>
            </a:solidFill>
            <a:prstDash val="dash"/>
            <a:round/>
            <a:headEnd len="sm" w="sm" type="none"/>
            <a:tailEnd len="sm" w="sm" type="none"/>
          </a:ln>
        </p:spPr>
      </p:pic>
      <p:pic>
        <p:nvPicPr>
          <p:cNvPr id="193" name="Google Shape;193;p33"/>
          <p:cNvPicPr preferRelativeResize="0"/>
          <p:nvPr/>
        </p:nvPicPr>
        <p:blipFill>
          <a:blip r:embed="rId4">
            <a:alphaModFix/>
          </a:blip>
          <a:stretch>
            <a:fillRect/>
          </a:stretch>
        </p:blipFill>
        <p:spPr>
          <a:xfrm>
            <a:off x="4004800" y="625450"/>
            <a:ext cx="3559924" cy="2138325"/>
          </a:xfrm>
          <a:prstGeom prst="rect">
            <a:avLst/>
          </a:prstGeom>
          <a:noFill/>
          <a:ln cap="flat" cmpd="sng" w="28575">
            <a:solidFill>
              <a:schemeClr val="dk2"/>
            </a:solidFill>
            <a:prstDash val="dash"/>
            <a:round/>
            <a:headEnd len="sm" w="sm" type="none"/>
            <a:tailEnd len="sm" w="sm" type="none"/>
          </a:ln>
        </p:spPr>
      </p:pic>
      <p:pic>
        <p:nvPicPr>
          <p:cNvPr id="194" name="Google Shape;194;p33"/>
          <p:cNvPicPr preferRelativeResize="0"/>
          <p:nvPr/>
        </p:nvPicPr>
        <p:blipFill>
          <a:blip r:embed="rId5">
            <a:alphaModFix/>
          </a:blip>
          <a:stretch>
            <a:fillRect/>
          </a:stretch>
        </p:blipFill>
        <p:spPr>
          <a:xfrm>
            <a:off x="4004800" y="2942375"/>
            <a:ext cx="3656925" cy="1968975"/>
          </a:xfrm>
          <a:prstGeom prst="rect">
            <a:avLst/>
          </a:prstGeom>
          <a:noFill/>
          <a:ln cap="flat" cmpd="sng" w="28575">
            <a:solidFill>
              <a:schemeClr val="dk2"/>
            </a:solidFill>
            <a:prstDash val="dash"/>
            <a:round/>
            <a:headEnd len="sm" w="sm" type="none"/>
            <a:tailEnd len="sm" w="sm" type="none"/>
          </a:ln>
        </p:spPr>
      </p:pic>
      <p:sp>
        <p:nvSpPr>
          <p:cNvPr id="195" name="Google Shape;195;p33"/>
          <p:cNvSpPr txBox="1"/>
          <p:nvPr/>
        </p:nvSpPr>
        <p:spPr>
          <a:xfrm>
            <a:off x="7661725" y="776500"/>
            <a:ext cx="13290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t>1.7285499</a:t>
            </a:r>
            <a:endParaRPr sz="1000"/>
          </a:p>
          <a:p>
            <a:pPr indent="0" lvl="0" marL="0" rtl="0" algn="l">
              <a:spcBef>
                <a:spcPts val="0"/>
              </a:spcBef>
              <a:spcAft>
                <a:spcPts val="0"/>
              </a:spcAft>
              <a:buNone/>
            </a:pPr>
            <a:r>
              <a:rPr lang="en-GB" sz="1000"/>
              <a:t>1.9914512</a:t>
            </a:r>
            <a:endParaRPr sz="1000"/>
          </a:p>
          <a:p>
            <a:pPr indent="0" lvl="0" marL="0" rtl="0" algn="l">
              <a:spcBef>
                <a:spcPts val="0"/>
              </a:spcBef>
              <a:spcAft>
                <a:spcPts val="0"/>
              </a:spcAft>
              <a:buNone/>
            </a:pPr>
            <a:r>
              <a:rPr lang="en-GB" sz="1000"/>
              <a:t>2.0380401</a:t>
            </a:r>
            <a:endParaRPr sz="1000"/>
          </a:p>
          <a:p>
            <a:pPr indent="0" lvl="0" marL="0" rtl="0" algn="l">
              <a:spcBef>
                <a:spcPts val="0"/>
              </a:spcBef>
              <a:spcAft>
                <a:spcPts val="0"/>
              </a:spcAft>
              <a:buNone/>
            </a:pPr>
            <a:r>
              <a:rPr lang="en-GB" sz="1000"/>
              <a:t>1.9826164</a:t>
            </a:r>
            <a:endParaRPr sz="1000"/>
          </a:p>
          <a:p>
            <a:pPr indent="0" lvl="0" marL="0" rtl="0" algn="l">
              <a:spcBef>
                <a:spcPts val="0"/>
              </a:spcBef>
              <a:spcAft>
                <a:spcPts val="0"/>
              </a:spcAft>
              <a:buNone/>
            </a:pPr>
            <a:r>
              <a:rPr lang="en-GB" sz="1000"/>
              <a:t>1.8251075</a:t>
            </a:r>
            <a:br>
              <a:rPr lang="en-GB" sz="1000"/>
            </a:br>
            <a:r>
              <a:rPr lang="en-GB" sz="1000"/>
              <a:t>1.5061149</a:t>
            </a:r>
            <a:endParaRPr sz="1000"/>
          </a:p>
          <a:p>
            <a:pPr indent="0" lvl="0" marL="0" rtl="0" algn="l">
              <a:spcBef>
                <a:spcPts val="0"/>
              </a:spcBef>
              <a:spcAft>
                <a:spcPts val="0"/>
              </a:spcAft>
              <a:buNone/>
            </a:pPr>
            <a:r>
              <a:rPr lang="en-GB" sz="1000"/>
              <a:t>0.8080158</a:t>
            </a:r>
            <a:endParaRPr sz="1000"/>
          </a:p>
          <a:p>
            <a:pPr indent="0" lvl="0" marL="0" rtl="0" algn="l">
              <a:spcBef>
                <a:spcPts val="0"/>
              </a:spcBef>
              <a:spcAft>
                <a:spcPts val="0"/>
              </a:spcAft>
              <a:buNone/>
            </a:pPr>
            <a:r>
              <a:rPr lang="en-GB" sz="1000"/>
              <a:t>-1.547823</a:t>
            </a:r>
            <a:endParaRPr sz="1000"/>
          </a:p>
        </p:txBody>
      </p:sp>
      <p:sp>
        <p:nvSpPr>
          <p:cNvPr id="196" name="Google Shape;196;p33"/>
          <p:cNvSpPr txBox="1"/>
          <p:nvPr/>
        </p:nvSpPr>
        <p:spPr>
          <a:xfrm>
            <a:off x="7704775" y="3060813"/>
            <a:ext cx="1329000" cy="157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000"/>
              <a:t>1.9068756</a:t>
            </a:r>
            <a:endParaRPr sz="1000"/>
          </a:p>
          <a:p>
            <a:pPr indent="0" lvl="0" marL="0" rtl="0" algn="l">
              <a:lnSpc>
                <a:spcPct val="115000"/>
              </a:lnSpc>
              <a:spcBef>
                <a:spcPts val="0"/>
              </a:spcBef>
              <a:spcAft>
                <a:spcPts val="0"/>
              </a:spcAft>
              <a:buNone/>
            </a:pPr>
            <a:r>
              <a:rPr lang="en-GB" sz="1000"/>
              <a:t>2.0299453</a:t>
            </a:r>
            <a:endParaRPr sz="1000"/>
          </a:p>
          <a:p>
            <a:pPr indent="0" lvl="0" marL="0" rtl="0" algn="l">
              <a:lnSpc>
                <a:spcPct val="115000"/>
              </a:lnSpc>
              <a:spcBef>
                <a:spcPts val="0"/>
              </a:spcBef>
              <a:spcAft>
                <a:spcPts val="0"/>
              </a:spcAft>
              <a:buNone/>
            </a:pPr>
            <a:r>
              <a:rPr lang="en-GB" sz="1000"/>
              <a:t>2.0220413</a:t>
            </a:r>
            <a:endParaRPr sz="1000"/>
          </a:p>
          <a:p>
            <a:pPr indent="0" lvl="0" marL="0" rtl="0" algn="l">
              <a:lnSpc>
                <a:spcPct val="115000"/>
              </a:lnSpc>
              <a:spcBef>
                <a:spcPts val="0"/>
              </a:spcBef>
              <a:spcAft>
                <a:spcPts val="0"/>
              </a:spcAft>
              <a:buNone/>
            </a:pPr>
            <a:r>
              <a:rPr lang="en-GB" sz="1000"/>
              <a:t>1.9189071</a:t>
            </a:r>
            <a:endParaRPr sz="1000"/>
          </a:p>
          <a:p>
            <a:pPr indent="0" lvl="0" marL="0" rtl="0" algn="l">
              <a:lnSpc>
                <a:spcPct val="115000"/>
              </a:lnSpc>
              <a:spcBef>
                <a:spcPts val="0"/>
              </a:spcBef>
              <a:spcAft>
                <a:spcPts val="0"/>
              </a:spcAft>
              <a:buNone/>
            </a:pPr>
            <a:r>
              <a:rPr lang="en-GB" sz="1000"/>
              <a:t>1.6935234</a:t>
            </a:r>
            <a:br>
              <a:rPr lang="en-GB" sz="1000"/>
            </a:br>
            <a:r>
              <a:rPr lang="en-GB" sz="1000"/>
              <a:t>1.2330017</a:t>
            </a:r>
            <a:endParaRPr sz="1000"/>
          </a:p>
          <a:p>
            <a:pPr indent="0" lvl="0" marL="0" rtl="0" algn="l">
              <a:lnSpc>
                <a:spcPct val="115000"/>
              </a:lnSpc>
              <a:spcBef>
                <a:spcPts val="0"/>
              </a:spcBef>
              <a:spcAft>
                <a:spcPts val="0"/>
              </a:spcAft>
              <a:buNone/>
            </a:pPr>
            <a:r>
              <a:rPr lang="en-GB" sz="1000"/>
              <a:t>0.0654723</a:t>
            </a:r>
            <a:endParaRPr sz="1000"/>
          </a:p>
          <a:p>
            <a:pPr indent="0" lvl="0" marL="0" rtl="0" algn="l">
              <a:lnSpc>
                <a:spcPct val="115000"/>
              </a:lnSpc>
              <a:spcBef>
                <a:spcPts val="0"/>
              </a:spcBef>
              <a:spcAft>
                <a:spcPts val="0"/>
              </a:spcAft>
              <a:buNone/>
            </a:pPr>
            <a:r>
              <a:rPr lang="en-GB" sz="1000"/>
              <a:t>-7.756988</a:t>
            </a:r>
            <a:endParaRPr sz="1000"/>
          </a:p>
        </p:txBody>
      </p:sp>
      <p:sp>
        <p:nvSpPr>
          <p:cNvPr id="197" name="Google Shape;197;p33"/>
          <p:cNvSpPr txBox="1"/>
          <p:nvPr/>
        </p:nvSpPr>
        <p:spPr>
          <a:xfrm>
            <a:off x="1430150" y="4529750"/>
            <a:ext cx="2489700" cy="501900"/>
          </a:xfrm>
          <a:prstGeom prst="rect">
            <a:avLst/>
          </a:prstGeom>
          <a:noFill/>
          <a:ln>
            <a:noFill/>
          </a:ln>
        </p:spPr>
        <p:txBody>
          <a:bodyPr anchorCtr="0" anchor="t" bIns="91425" lIns="91425" spcFirstLastPara="1" rIns="91425" wrap="square" tIns="91425">
            <a:normAutofit fontScale="47500"/>
          </a:bodyPr>
          <a:lstStyle/>
          <a:p>
            <a:pPr indent="0" lvl="0" marL="0" rtl="0" algn="l">
              <a:spcBef>
                <a:spcPts val="0"/>
              </a:spcBef>
              <a:spcAft>
                <a:spcPts val="0"/>
              </a:spcAft>
              <a:buNone/>
            </a:pPr>
            <a:r>
              <a:rPr lang="en-GB" sz="1800">
                <a:solidFill>
                  <a:schemeClr val="dk1"/>
                </a:solidFill>
              </a:rPr>
              <a:t>The figures on the right shows acceleration of 16 bodies, calculated by the 2 neighborhoods</a:t>
            </a:r>
            <a:endParaRPr sz="18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81550" y="104800"/>
            <a:ext cx="8520600" cy="481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a:t>
            </a:r>
            <a:r>
              <a:rPr lang="en-GB"/>
              <a:t>circuit</a:t>
            </a:r>
            <a:r>
              <a:rPr lang="en-GB"/>
              <a:t> Verification </a:t>
            </a:r>
            <a:endParaRPr sz="18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GB" sz="1400"/>
              <a:t>First, send initial X and Y positions and mass of each celestial body from HPS to FPGA.</a:t>
            </a:r>
            <a:endParaRPr sz="1400"/>
          </a:p>
          <a:p>
            <a:pPr indent="-317500" lvl="0" marL="457200" rtl="0" algn="l">
              <a:spcBef>
                <a:spcPts val="0"/>
              </a:spcBef>
              <a:spcAft>
                <a:spcPts val="0"/>
              </a:spcAft>
              <a:buSzPts val="1400"/>
              <a:buChar char="❏"/>
            </a:pPr>
            <a:r>
              <a:rPr lang="en-GB" sz="1400"/>
              <a:t>Second, receive the computed acceleration values from FPGA.</a:t>
            </a:r>
            <a:endParaRPr sz="1400"/>
          </a:p>
          <a:p>
            <a:pPr indent="-317500" lvl="0" marL="457200" rtl="0" algn="l">
              <a:spcBef>
                <a:spcPts val="0"/>
              </a:spcBef>
              <a:spcAft>
                <a:spcPts val="0"/>
              </a:spcAft>
              <a:buSzPts val="1400"/>
              <a:buChar char="❏"/>
            </a:pPr>
            <a:r>
              <a:rPr lang="en-GB" sz="1400"/>
              <a:t>Third, integrate the acceleration to get new X, Y velocity and positions.</a:t>
            </a:r>
            <a:endParaRPr sz="1400"/>
          </a:p>
          <a:p>
            <a:pPr indent="-317500" lvl="0" marL="457200" rtl="0" algn="l">
              <a:spcBef>
                <a:spcPts val="0"/>
              </a:spcBef>
              <a:spcAft>
                <a:spcPts val="0"/>
              </a:spcAft>
              <a:buSzPts val="1400"/>
              <a:buChar char="❏"/>
            </a:pPr>
            <a:r>
              <a:rPr lang="en-GB" sz="1400"/>
              <a:t>Finally, send the new X and Y positions to HPS.</a:t>
            </a:r>
            <a:endParaRPr sz="1400"/>
          </a:p>
          <a:p>
            <a:pPr indent="-317500" lvl="0" marL="457200" rtl="0" algn="l">
              <a:spcBef>
                <a:spcPts val="0"/>
              </a:spcBef>
              <a:spcAft>
                <a:spcPts val="0"/>
              </a:spcAft>
              <a:buSzPts val="1400"/>
              <a:buChar char="❏"/>
            </a:pPr>
            <a:r>
              <a:rPr lang="en-GB" sz="1400"/>
              <a:t>Each iteration of all the above four steps create one frame on the display and our aim is to achieve maximum FPS by </a:t>
            </a:r>
            <a:r>
              <a:rPr lang="en-GB" sz="1400"/>
              <a:t>parallelizing</a:t>
            </a:r>
            <a:r>
              <a:rPr lang="en-GB" sz="1400"/>
              <a:t> computation as much as possible.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pic>
        <p:nvPicPr>
          <p:cNvPr id="203" name="Google Shape;203;p34"/>
          <p:cNvPicPr preferRelativeResize="0"/>
          <p:nvPr/>
        </p:nvPicPr>
        <p:blipFill>
          <a:blip r:embed="rId3">
            <a:alphaModFix/>
          </a:blip>
          <a:stretch>
            <a:fillRect/>
          </a:stretch>
        </p:blipFill>
        <p:spPr>
          <a:xfrm>
            <a:off x="1468400" y="2384175"/>
            <a:ext cx="5018024" cy="2468450"/>
          </a:xfrm>
          <a:prstGeom prst="rect">
            <a:avLst/>
          </a:prstGeom>
          <a:noFill/>
          <a:ln cap="flat" cmpd="sng" w="28575">
            <a:solidFill>
              <a:schemeClr val="dk2"/>
            </a:solidFill>
            <a:prstDash val="dash"/>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2) </a:t>
            </a:r>
            <a:r>
              <a:rPr lang="en-GB"/>
              <a:t>Generating a Static Image using VGA controller.</a:t>
            </a:r>
            <a:endParaRPr/>
          </a:p>
        </p:txBody>
      </p:sp>
      <p:sp>
        <p:nvSpPr>
          <p:cNvPr id="209" name="Google Shape;209;p35"/>
          <p:cNvSpPr txBox="1"/>
          <p:nvPr>
            <p:ph idx="1" type="body"/>
          </p:nvPr>
        </p:nvSpPr>
        <p:spPr>
          <a:xfrm>
            <a:off x="311700" y="1243650"/>
            <a:ext cx="4702500" cy="3779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GB" sz="1400">
                <a:solidFill>
                  <a:schemeClr val="dk1"/>
                </a:solidFill>
              </a:rPr>
              <a:t>The initial strategy was to create a static image on the VGA to gain knowledge of the timing details of the VGA.</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We created a Vga Controller verilog module that produces the 8 bit R,G,B signals and other </a:t>
            </a:r>
            <a:r>
              <a:rPr lang="en-GB" sz="1400">
                <a:solidFill>
                  <a:schemeClr val="dk1"/>
                </a:solidFill>
              </a:rPr>
              <a:t>synchronisation</a:t>
            </a:r>
            <a:r>
              <a:rPr lang="en-GB" sz="1400">
                <a:solidFill>
                  <a:schemeClr val="dk1"/>
                </a:solidFill>
              </a:rPr>
              <a:t> signals.</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We have the control of all 640x480 pixels to create any static design.</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The code was written to display 4 different colors to different regions on the screen.</a:t>
            </a:r>
            <a:endParaRPr sz="1400">
              <a:solidFill>
                <a:schemeClr val="dk1"/>
              </a:solidFill>
            </a:endParaRPr>
          </a:p>
        </p:txBody>
      </p:sp>
      <p:pic>
        <p:nvPicPr>
          <p:cNvPr id="210" name="Google Shape;210;p35"/>
          <p:cNvPicPr preferRelativeResize="0"/>
          <p:nvPr/>
        </p:nvPicPr>
        <p:blipFill rotWithShape="1">
          <a:blip r:embed="rId3">
            <a:alphaModFix/>
          </a:blip>
          <a:srcRect b="-9" l="19343" r="24390" t="5312"/>
          <a:stretch/>
        </p:blipFill>
        <p:spPr>
          <a:xfrm>
            <a:off x="5378175" y="1085275"/>
            <a:ext cx="3268152" cy="37792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6"/>
          <p:cNvSpPr txBox="1"/>
          <p:nvPr>
            <p:ph idx="1" type="body"/>
          </p:nvPr>
        </p:nvSpPr>
        <p:spPr>
          <a:xfrm>
            <a:off x="311700" y="1090125"/>
            <a:ext cx="8520600" cy="351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
        <p:nvSpPr>
          <p:cNvPr id="216" name="Google Shape;216;p36"/>
          <p:cNvSpPr/>
          <p:nvPr/>
        </p:nvSpPr>
        <p:spPr>
          <a:xfrm>
            <a:off x="385225" y="1580100"/>
            <a:ext cx="1996800" cy="1983600"/>
          </a:xfrm>
          <a:prstGeom prst="roundRect">
            <a:avLst>
              <a:gd fmla="val 16667" name="adj"/>
            </a:avLst>
          </a:prstGeom>
          <a:solidFill>
            <a:srgbClr val="FF0000"/>
          </a:solidFill>
          <a:ln cap="flat" cmpd="sng" w="9525">
            <a:solidFill>
              <a:srgbClr val="840D3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solidFill>
                  <a:srgbClr val="FFFFFF"/>
                </a:solidFill>
                <a:latin typeface="Roboto"/>
                <a:ea typeface="Roboto"/>
                <a:cs typeface="Roboto"/>
                <a:sym typeface="Roboto"/>
              </a:rPr>
              <a:t>VGA Controller</a:t>
            </a:r>
            <a:endParaRPr sz="1100">
              <a:solidFill>
                <a:srgbClr val="FFFFFF"/>
              </a:solidFill>
              <a:latin typeface="Roboto"/>
              <a:ea typeface="Roboto"/>
              <a:cs typeface="Roboto"/>
              <a:sym typeface="Roboto"/>
            </a:endParaRPr>
          </a:p>
          <a:p>
            <a:pPr indent="0" lvl="0" marL="0" rtl="0" algn="ctr">
              <a:spcBef>
                <a:spcPts val="0"/>
              </a:spcBef>
              <a:spcAft>
                <a:spcPts val="0"/>
              </a:spcAft>
              <a:buNone/>
            </a:pPr>
            <a:r>
              <a:rPr lang="en-GB" sz="1100">
                <a:solidFill>
                  <a:srgbClr val="FFFFFF"/>
                </a:solidFill>
                <a:latin typeface="Roboto"/>
                <a:ea typeface="Roboto"/>
                <a:cs typeface="Roboto"/>
                <a:sym typeface="Roboto"/>
              </a:rPr>
              <a:t>(from fpga)</a:t>
            </a:r>
            <a:endParaRPr sz="1100">
              <a:solidFill>
                <a:srgbClr val="FFFFFF"/>
              </a:solidFill>
              <a:latin typeface="Roboto"/>
              <a:ea typeface="Roboto"/>
              <a:cs typeface="Roboto"/>
              <a:sym typeface="Roboto"/>
            </a:endParaRPr>
          </a:p>
        </p:txBody>
      </p:sp>
      <p:sp>
        <p:nvSpPr>
          <p:cNvPr id="217" name="Google Shape;217;p36"/>
          <p:cNvSpPr/>
          <p:nvPr/>
        </p:nvSpPr>
        <p:spPr>
          <a:xfrm>
            <a:off x="3678950" y="1580250"/>
            <a:ext cx="2020500" cy="1983600"/>
          </a:xfrm>
          <a:prstGeom prst="roundRect">
            <a:avLst>
              <a:gd fmla="val 16667" name="adj"/>
            </a:avLst>
          </a:prstGeom>
          <a:solidFill>
            <a:srgbClr val="FF0000"/>
          </a:solidFill>
          <a:ln cap="flat" cmpd="sng" w="9525">
            <a:solidFill>
              <a:srgbClr val="B6124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solidFill>
                  <a:srgbClr val="FFFFFF"/>
                </a:solidFill>
                <a:latin typeface="Roboto"/>
                <a:ea typeface="Roboto"/>
                <a:cs typeface="Roboto"/>
                <a:sym typeface="Roboto"/>
              </a:rPr>
              <a:t>VGA DAC</a:t>
            </a:r>
            <a:endParaRPr sz="1100">
              <a:solidFill>
                <a:srgbClr val="FFFFFF"/>
              </a:solidFill>
              <a:latin typeface="Roboto"/>
              <a:ea typeface="Roboto"/>
              <a:cs typeface="Roboto"/>
              <a:sym typeface="Roboto"/>
            </a:endParaRPr>
          </a:p>
        </p:txBody>
      </p:sp>
      <p:sp>
        <p:nvSpPr>
          <p:cNvPr id="218" name="Google Shape;218;p36"/>
          <p:cNvSpPr/>
          <p:nvPr/>
        </p:nvSpPr>
        <p:spPr>
          <a:xfrm>
            <a:off x="6579625" y="1579957"/>
            <a:ext cx="2020500" cy="1983600"/>
          </a:xfrm>
          <a:prstGeom prst="roundRect">
            <a:avLst>
              <a:gd fmla="val 16667" name="adj"/>
            </a:avLst>
          </a:prstGeom>
          <a:solidFill>
            <a:srgbClr val="FF0000"/>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solidFill>
                  <a:srgbClr val="FFFFFF"/>
                </a:solidFill>
                <a:latin typeface="Roboto"/>
                <a:ea typeface="Roboto"/>
                <a:cs typeface="Roboto"/>
                <a:sym typeface="Roboto"/>
              </a:rPr>
              <a:t>VGA 15 - </a:t>
            </a:r>
            <a:r>
              <a:rPr lang="en-GB" sz="1100">
                <a:solidFill>
                  <a:srgbClr val="FFFFFF"/>
                </a:solidFill>
                <a:latin typeface="Roboto"/>
                <a:ea typeface="Roboto"/>
                <a:cs typeface="Roboto"/>
                <a:sym typeface="Roboto"/>
              </a:rPr>
              <a:t>pin</a:t>
            </a:r>
            <a:r>
              <a:rPr lang="en-GB" sz="1100">
                <a:solidFill>
                  <a:srgbClr val="FFFFFF"/>
                </a:solidFill>
                <a:latin typeface="Roboto"/>
                <a:ea typeface="Roboto"/>
                <a:cs typeface="Roboto"/>
                <a:sym typeface="Roboto"/>
              </a:rPr>
              <a:t> connector</a:t>
            </a:r>
            <a:endParaRPr sz="1100">
              <a:solidFill>
                <a:srgbClr val="FFFFFF"/>
              </a:solidFill>
              <a:latin typeface="Roboto"/>
              <a:ea typeface="Roboto"/>
              <a:cs typeface="Roboto"/>
              <a:sym typeface="Roboto"/>
            </a:endParaRPr>
          </a:p>
          <a:p>
            <a:pPr indent="0" lvl="0" marL="0" rtl="0" algn="l">
              <a:spcBef>
                <a:spcPts val="0"/>
              </a:spcBef>
              <a:spcAft>
                <a:spcPts val="0"/>
              </a:spcAft>
              <a:buNone/>
            </a:pPr>
            <a:r>
              <a:t/>
            </a:r>
            <a:endParaRPr sz="1100">
              <a:solidFill>
                <a:srgbClr val="FFFFFF"/>
              </a:solidFill>
              <a:latin typeface="Roboto"/>
              <a:ea typeface="Roboto"/>
              <a:cs typeface="Roboto"/>
              <a:sym typeface="Roboto"/>
            </a:endParaRPr>
          </a:p>
          <a:p>
            <a:pPr indent="0" lvl="0" marL="0" rtl="0" algn="l">
              <a:spcBef>
                <a:spcPts val="0"/>
              </a:spcBef>
              <a:spcAft>
                <a:spcPts val="0"/>
              </a:spcAft>
              <a:buNone/>
            </a:pPr>
            <a:r>
              <a:t/>
            </a:r>
            <a:endParaRPr sz="1100">
              <a:solidFill>
                <a:srgbClr val="FFFFFF"/>
              </a:solidFill>
              <a:latin typeface="Roboto"/>
              <a:ea typeface="Roboto"/>
              <a:cs typeface="Roboto"/>
              <a:sym typeface="Roboto"/>
            </a:endParaRPr>
          </a:p>
          <a:p>
            <a:pPr indent="0" lvl="0" marL="0" rtl="0" algn="l">
              <a:spcBef>
                <a:spcPts val="0"/>
              </a:spcBef>
              <a:spcAft>
                <a:spcPts val="0"/>
              </a:spcAft>
              <a:buNone/>
            </a:pPr>
            <a:r>
              <a:t/>
            </a:r>
            <a:endParaRPr sz="1100">
              <a:solidFill>
                <a:srgbClr val="FFFFFF"/>
              </a:solidFill>
              <a:latin typeface="Roboto"/>
              <a:ea typeface="Roboto"/>
              <a:cs typeface="Roboto"/>
              <a:sym typeface="Roboto"/>
            </a:endParaRPr>
          </a:p>
          <a:p>
            <a:pPr indent="0" lvl="0" marL="0" rtl="0" algn="l">
              <a:spcBef>
                <a:spcPts val="0"/>
              </a:spcBef>
              <a:spcAft>
                <a:spcPts val="0"/>
              </a:spcAft>
              <a:buNone/>
            </a:pPr>
            <a:r>
              <a:t/>
            </a:r>
            <a:endParaRPr sz="1100">
              <a:solidFill>
                <a:srgbClr val="FFFFFF"/>
              </a:solidFill>
              <a:latin typeface="Roboto"/>
              <a:ea typeface="Roboto"/>
              <a:cs typeface="Roboto"/>
              <a:sym typeface="Roboto"/>
            </a:endParaRPr>
          </a:p>
          <a:p>
            <a:pPr indent="0" lvl="0" marL="0" rtl="0" algn="l">
              <a:spcBef>
                <a:spcPts val="0"/>
              </a:spcBef>
              <a:spcAft>
                <a:spcPts val="0"/>
              </a:spcAft>
              <a:buNone/>
            </a:pPr>
            <a:r>
              <a:t/>
            </a:r>
            <a:endParaRPr sz="1100">
              <a:solidFill>
                <a:srgbClr val="FFFFFF"/>
              </a:solidFill>
              <a:latin typeface="Roboto"/>
              <a:ea typeface="Roboto"/>
              <a:cs typeface="Roboto"/>
              <a:sym typeface="Roboto"/>
            </a:endParaRPr>
          </a:p>
          <a:p>
            <a:pPr indent="0" lvl="0" marL="0" rtl="0" algn="l">
              <a:spcBef>
                <a:spcPts val="0"/>
              </a:spcBef>
              <a:spcAft>
                <a:spcPts val="0"/>
              </a:spcAft>
              <a:buNone/>
            </a:pPr>
            <a:r>
              <a:t/>
            </a:r>
            <a:endParaRPr sz="1100">
              <a:solidFill>
                <a:srgbClr val="FFFFFF"/>
              </a:solidFill>
              <a:latin typeface="Roboto"/>
              <a:ea typeface="Roboto"/>
              <a:cs typeface="Roboto"/>
              <a:sym typeface="Roboto"/>
            </a:endParaRPr>
          </a:p>
          <a:p>
            <a:pPr indent="0" lvl="0" marL="0" rtl="0" algn="l">
              <a:spcBef>
                <a:spcPts val="0"/>
              </a:spcBef>
              <a:spcAft>
                <a:spcPts val="0"/>
              </a:spcAft>
              <a:buNone/>
            </a:pPr>
            <a:r>
              <a:t/>
            </a:r>
            <a:endParaRPr sz="1100">
              <a:solidFill>
                <a:srgbClr val="FFFFFF"/>
              </a:solidFill>
              <a:latin typeface="Roboto"/>
              <a:ea typeface="Roboto"/>
              <a:cs typeface="Roboto"/>
              <a:sym typeface="Roboto"/>
            </a:endParaRPr>
          </a:p>
        </p:txBody>
      </p:sp>
      <p:pic>
        <p:nvPicPr>
          <p:cNvPr id="219" name="Google Shape;219;p36"/>
          <p:cNvPicPr preferRelativeResize="0"/>
          <p:nvPr/>
        </p:nvPicPr>
        <p:blipFill rotWithShape="1">
          <a:blip r:embed="rId3">
            <a:alphaModFix/>
          </a:blip>
          <a:srcRect b="19207" l="6981" r="5306" t="22710"/>
          <a:stretch/>
        </p:blipFill>
        <p:spPr>
          <a:xfrm>
            <a:off x="6654125" y="2112663"/>
            <a:ext cx="1871500" cy="1239275"/>
          </a:xfrm>
          <a:prstGeom prst="rect">
            <a:avLst/>
          </a:prstGeom>
          <a:noFill/>
          <a:ln>
            <a:noFill/>
          </a:ln>
        </p:spPr>
      </p:pic>
      <p:cxnSp>
        <p:nvCxnSpPr>
          <p:cNvPr id="220" name="Google Shape;220;p36"/>
          <p:cNvCxnSpPr>
            <a:endCxn id="217" idx="1"/>
          </p:cNvCxnSpPr>
          <p:nvPr/>
        </p:nvCxnSpPr>
        <p:spPr>
          <a:xfrm flipH="1" rot="10800000">
            <a:off x="2403950" y="2572050"/>
            <a:ext cx="1275000" cy="9600"/>
          </a:xfrm>
          <a:prstGeom prst="straightConnector1">
            <a:avLst/>
          </a:prstGeom>
          <a:noFill/>
          <a:ln cap="flat" cmpd="sng" w="9525">
            <a:solidFill>
              <a:schemeClr val="dk2"/>
            </a:solidFill>
            <a:prstDash val="solid"/>
            <a:round/>
            <a:headEnd len="med" w="med" type="none"/>
            <a:tailEnd len="med" w="med" type="triangle"/>
          </a:ln>
        </p:spPr>
      </p:cxnSp>
      <p:cxnSp>
        <p:nvCxnSpPr>
          <p:cNvPr id="221" name="Google Shape;221;p36"/>
          <p:cNvCxnSpPr/>
          <p:nvPr/>
        </p:nvCxnSpPr>
        <p:spPr>
          <a:xfrm flipH="1" rot="10800000">
            <a:off x="2392988" y="1869025"/>
            <a:ext cx="1275000" cy="9600"/>
          </a:xfrm>
          <a:prstGeom prst="straightConnector1">
            <a:avLst/>
          </a:prstGeom>
          <a:noFill/>
          <a:ln cap="flat" cmpd="sng" w="9525">
            <a:solidFill>
              <a:schemeClr val="dk2"/>
            </a:solidFill>
            <a:prstDash val="solid"/>
            <a:round/>
            <a:headEnd len="med" w="med" type="none"/>
            <a:tailEnd len="med" w="med" type="triangle"/>
          </a:ln>
        </p:spPr>
      </p:cxnSp>
      <p:cxnSp>
        <p:nvCxnSpPr>
          <p:cNvPr id="222" name="Google Shape;222;p36"/>
          <p:cNvCxnSpPr/>
          <p:nvPr/>
        </p:nvCxnSpPr>
        <p:spPr>
          <a:xfrm flipH="1" rot="10800000">
            <a:off x="2392988" y="2094575"/>
            <a:ext cx="1275000" cy="9600"/>
          </a:xfrm>
          <a:prstGeom prst="straightConnector1">
            <a:avLst/>
          </a:prstGeom>
          <a:noFill/>
          <a:ln cap="flat" cmpd="sng" w="9525">
            <a:solidFill>
              <a:schemeClr val="dk2"/>
            </a:solidFill>
            <a:prstDash val="solid"/>
            <a:round/>
            <a:headEnd len="med" w="med" type="none"/>
            <a:tailEnd len="med" w="med" type="triangle"/>
          </a:ln>
        </p:spPr>
      </p:cxnSp>
      <p:cxnSp>
        <p:nvCxnSpPr>
          <p:cNvPr id="223" name="Google Shape;223;p36"/>
          <p:cNvCxnSpPr/>
          <p:nvPr/>
        </p:nvCxnSpPr>
        <p:spPr>
          <a:xfrm flipH="1" rot="10800000">
            <a:off x="2403950" y="2333325"/>
            <a:ext cx="1275000" cy="9600"/>
          </a:xfrm>
          <a:prstGeom prst="straightConnector1">
            <a:avLst/>
          </a:prstGeom>
          <a:noFill/>
          <a:ln cap="flat" cmpd="sng" w="9525">
            <a:solidFill>
              <a:schemeClr val="dk2"/>
            </a:solidFill>
            <a:prstDash val="solid"/>
            <a:round/>
            <a:headEnd len="med" w="med" type="none"/>
            <a:tailEnd len="med" w="med" type="triangle"/>
          </a:ln>
        </p:spPr>
      </p:cxnSp>
      <p:cxnSp>
        <p:nvCxnSpPr>
          <p:cNvPr id="224" name="Google Shape;224;p36"/>
          <p:cNvCxnSpPr/>
          <p:nvPr/>
        </p:nvCxnSpPr>
        <p:spPr>
          <a:xfrm flipH="1" rot="10800000">
            <a:off x="2392988" y="2833687"/>
            <a:ext cx="1275000" cy="9600"/>
          </a:xfrm>
          <a:prstGeom prst="straightConnector1">
            <a:avLst/>
          </a:prstGeom>
          <a:noFill/>
          <a:ln cap="flat" cmpd="sng" w="9525">
            <a:solidFill>
              <a:schemeClr val="dk2"/>
            </a:solidFill>
            <a:prstDash val="solid"/>
            <a:round/>
            <a:headEnd len="med" w="med" type="none"/>
            <a:tailEnd len="med" w="med" type="triangle"/>
          </a:ln>
        </p:spPr>
      </p:cxnSp>
      <p:cxnSp>
        <p:nvCxnSpPr>
          <p:cNvPr id="225" name="Google Shape;225;p36"/>
          <p:cNvCxnSpPr/>
          <p:nvPr/>
        </p:nvCxnSpPr>
        <p:spPr>
          <a:xfrm flipH="1" rot="10800000">
            <a:off x="2393000" y="3095300"/>
            <a:ext cx="1275000" cy="9600"/>
          </a:xfrm>
          <a:prstGeom prst="straightConnector1">
            <a:avLst/>
          </a:prstGeom>
          <a:noFill/>
          <a:ln cap="flat" cmpd="sng" w="9525">
            <a:solidFill>
              <a:schemeClr val="dk2"/>
            </a:solidFill>
            <a:prstDash val="solid"/>
            <a:round/>
            <a:headEnd len="med" w="med" type="none"/>
            <a:tailEnd len="med" w="med" type="triangle"/>
          </a:ln>
        </p:spPr>
      </p:cxnSp>
      <p:cxnSp>
        <p:nvCxnSpPr>
          <p:cNvPr id="226" name="Google Shape;226;p36"/>
          <p:cNvCxnSpPr/>
          <p:nvPr/>
        </p:nvCxnSpPr>
        <p:spPr>
          <a:xfrm flipH="1" rot="10800000">
            <a:off x="5699450" y="2121075"/>
            <a:ext cx="872100" cy="1200"/>
          </a:xfrm>
          <a:prstGeom prst="straightConnector1">
            <a:avLst/>
          </a:prstGeom>
          <a:noFill/>
          <a:ln cap="flat" cmpd="sng" w="9525">
            <a:solidFill>
              <a:schemeClr val="dk2"/>
            </a:solidFill>
            <a:prstDash val="solid"/>
            <a:round/>
            <a:headEnd len="med" w="med" type="none"/>
            <a:tailEnd len="med" w="med" type="triangle"/>
          </a:ln>
        </p:spPr>
      </p:cxnSp>
      <p:cxnSp>
        <p:nvCxnSpPr>
          <p:cNvPr id="227" name="Google Shape;227;p36"/>
          <p:cNvCxnSpPr/>
          <p:nvPr/>
        </p:nvCxnSpPr>
        <p:spPr>
          <a:xfrm flipH="1" rot="10800000">
            <a:off x="5699450" y="2542175"/>
            <a:ext cx="872100" cy="1200"/>
          </a:xfrm>
          <a:prstGeom prst="straightConnector1">
            <a:avLst/>
          </a:prstGeom>
          <a:noFill/>
          <a:ln cap="flat" cmpd="sng" w="9525">
            <a:solidFill>
              <a:schemeClr val="dk2"/>
            </a:solidFill>
            <a:prstDash val="solid"/>
            <a:round/>
            <a:headEnd len="med" w="med" type="none"/>
            <a:tailEnd len="med" w="med" type="triangle"/>
          </a:ln>
        </p:spPr>
      </p:cxnSp>
      <p:cxnSp>
        <p:nvCxnSpPr>
          <p:cNvPr id="228" name="Google Shape;228;p36"/>
          <p:cNvCxnSpPr/>
          <p:nvPr/>
        </p:nvCxnSpPr>
        <p:spPr>
          <a:xfrm flipH="1" rot="10800000">
            <a:off x="5699450" y="2963275"/>
            <a:ext cx="872100" cy="1200"/>
          </a:xfrm>
          <a:prstGeom prst="straightConnector1">
            <a:avLst/>
          </a:prstGeom>
          <a:noFill/>
          <a:ln cap="flat" cmpd="sng" w="9525">
            <a:solidFill>
              <a:schemeClr val="dk2"/>
            </a:solidFill>
            <a:prstDash val="solid"/>
            <a:round/>
            <a:headEnd len="med" w="med" type="none"/>
            <a:tailEnd len="med" w="med" type="triangle"/>
          </a:ln>
        </p:spPr>
      </p:cxnSp>
      <p:sp>
        <p:nvSpPr>
          <p:cNvPr id="229" name="Google Shape;229;p36"/>
          <p:cNvSpPr txBox="1"/>
          <p:nvPr/>
        </p:nvSpPr>
        <p:spPr>
          <a:xfrm>
            <a:off x="649250" y="519825"/>
            <a:ext cx="6317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t>FPGA and VGA Interconnection</a:t>
            </a:r>
            <a:endParaRPr b="1" sz="2000"/>
          </a:p>
        </p:txBody>
      </p:sp>
      <p:sp>
        <p:nvSpPr>
          <p:cNvPr id="230" name="Google Shape;230;p36"/>
          <p:cNvSpPr txBox="1"/>
          <p:nvPr/>
        </p:nvSpPr>
        <p:spPr>
          <a:xfrm>
            <a:off x="2403950" y="1632788"/>
            <a:ext cx="1324500" cy="3189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GB"/>
              <a:t>Vga_r [7:0]</a:t>
            </a:r>
            <a:endParaRPr/>
          </a:p>
        </p:txBody>
      </p:sp>
      <p:sp>
        <p:nvSpPr>
          <p:cNvPr id="231" name="Google Shape;231;p36"/>
          <p:cNvSpPr txBox="1"/>
          <p:nvPr/>
        </p:nvSpPr>
        <p:spPr>
          <a:xfrm>
            <a:off x="2403950" y="1855863"/>
            <a:ext cx="1324500" cy="3189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GB"/>
              <a:t>V</a:t>
            </a:r>
            <a:r>
              <a:rPr lang="en-GB"/>
              <a:t>ga_g [7:0]</a:t>
            </a:r>
            <a:endParaRPr/>
          </a:p>
        </p:txBody>
      </p:sp>
      <p:sp>
        <p:nvSpPr>
          <p:cNvPr id="232" name="Google Shape;232;p36"/>
          <p:cNvSpPr txBox="1"/>
          <p:nvPr/>
        </p:nvSpPr>
        <p:spPr>
          <a:xfrm>
            <a:off x="2403950" y="2102425"/>
            <a:ext cx="1324500" cy="3189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GB"/>
              <a:t>V</a:t>
            </a:r>
            <a:r>
              <a:rPr lang="en-GB"/>
              <a:t>ga_b [7:0]</a:t>
            </a:r>
            <a:endParaRPr/>
          </a:p>
        </p:txBody>
      </p:sp>
      <p:sp>
        <p:nvSpPr>
          <p:cNvPr id="233" name="Google Shape;233;p36"/>
          <p:cNvSpPr txBox="1"/>
          <p:nvPr/>
        </p:nvSpPr>
        <p:spPr>
          <a:xfrm>
            <a:off x="2403950" y="2344775"/>
            <a:ext cx="1324500" cy="3189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GB"/>
              <a:t>V</a:t>
            </a:r>
            <a:r>
              <a:rPr lang="en-GB"/>
              <a:t>ga_clk</a:t>
            </a:r>
            <a:endParaRPr/>
          </a:p>
        </p:txBody>
      </p:sp>
      <p:sp>
        <p:nvSpPr>
          <p:cNvPr id="234" name="Google Shape;234;p36"/>
          <p:cNvSpPr txBox="1"/>
          <p:nvPr/>
        </p:nvSpPr>
        <p:spPr>
          <a:xfrm>
            <a:off x="2403950" y="2594938"/>
            <a:ext cx="1324500" cy="3189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GB"/>
              <a:t>V</a:t>
            </a:r>
            <a:r>
              <a:rPr lang="en-GB"/>
              <a:t>ga_sync_n</a:t>
            </a:r>
            <a:endParaRPr/>
          </a:p>
        </p:txBody>
      </p:sp>
      <p:sp>
        <p:nvSpPr>
          <p:cNvPr id="235" name="Google Shape;235;p36"/>
          <p:cNvSpPr txBox="1"/>
          <p:nvPr/>
        </p:nvSpPr>
        <p:spPr>
          <a:xfrm>
            <a:off x="2403950" y="2833675"/>
            <a:ext cx="1324500" cy="3189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GB"/>
              <a:t>V</a:t>
            </a:r>
            <a:r>
              <a:rPr lang="en-GB"/>
              <a:t>ga_blank_n</a:t>
            </a:r>
            <a:endParaRPr/>
          </a:p>
        </p:txBody>
      </p:sp>
      <p:sp>
        <p:nvSpPr>
          <p:cNvPr id="236" name="Google Shape;236;p36"/>
          <p:cNvSpPr txBox="1"/>
          <p:nvPr/>
        </p:nvSpPr>
        <p:spPr>
          <a:xfrm>
            <a:off x="5710400" y="1828400"/>
            <a:ext cx="1324500" cy="3189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GB"/>
              <a:t>vga_r</a:t>
            </a:r>
            <a:endParaRPr/>
          </a:p>
        </p:txBody>
      </p:sp>
      <p:sp>
        <p:nvSpPr>
          <p:cNvPr id="237" name="Google Shape;237;p36"/>
          <p:cNvSpPr txBox="1"/>
          <p:nvPr/>
        </p:nvSpPr>
        <p:spPr>
          <a:xfrm>
            <a:off x="5699450" y="2697100"/>
            <a:ext cx="1324500" cy="3189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GB"/>
              <a:t>vga_b</a:t>
            </a:r>
            <a:endParaRPr/>
          </a:p>
        </p:txBody>
      </p:sp>
      <p:sp>
        <p:nvSpPr>
          <p:cNvPr id="238" name="Google Shape;238;p36"/>
          <p:cNvSpPr txBox="1"/>
          <p:nvPr/>
        </p:nvSpPr>
        <p:spPr>
          <a:xfrm>
            <a:off x="5710400" y="2262738"/>
            <a:ext cx="1324500" cy="3189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GB"/>
              <a:t>vga_g</a:t>
            </a:r>
            <a:endParaRPr/>
          </a:p>
        </p:txBody>
      </p:sp>
      <p:sp>
        <p:nvSpPr>
          <p:cNvPr id="239" name="Google Shape;239;p36"/>
          <p:cNvSpPr/>
          <p:nvPr/>
        </p:nvSpPr>
        <p:spPr>
          <a:xfrm>
            <a:off x="1703550" y="3581125"/>
            <a:ext cx="5472200" cy="522075"/>
          </a:xfrm>
          <a:custGeom>
            <a:rect b="b" l="l" r="r" t="t"/>
            <a:pathLst>
              <a:path extrusionOk="0" h="20883" w="218888">
                <a:moveTo>
                  <a:pt x="0" y="0"/>
                </a:moveTo>
                <a:lnTo>
                  <a:pt x="0" y="20496"/>
                </a:lnTo>
                <a:lnTo>
                  <a:pt x="218888" y="20883"/>
                </a:lnTo>
                <a:lnTo>
                  <a:pt x="218502" y="386"/>
                </a:lnTo>
              </a:path>
            </a:pathLst>
          </a:custGeom>
          <a:noFill/>
          <a:ln cap="flat" cmpd="sng" w="9525">
            <a:solidFill>
              <a:schemeClr val="dk2"/>
            </a:solidFill>
            <a:prstDash val="solid"/>
            <a:round/>
            <a:headEnd len="med" w="med" type="none"/>
            <a:tailEnd len="med" w="med" type="none"/>
          </a:ln>
        </p:spPr>
      </p:sp>
      <p:sp>
        <p:nvSpPr>
          <p:cNvPr id="240" name="Google Shape;240;p36"/>
          <p:cNvSpPr/>
          <p:nvPr/>
        </p:nvSpPr>
        <p:spPr>
          <a:xfrm>
            <a:off x="1326475" y="3581125"/>
            <a:ext cx="6207116" cy="860432"/>
          </a:xfrm>
          <a:custGeom>
            <a:rect b="b" l="l" r="r" t="t"/>
            <a:pathLst>
              <a:path extrusionOk="0" h="20883" w="218888">
                <a:moveTo>
                  <a:pt x="0" y="0"/>
                </a:moveTo>
                <a:lnTo>
                  <a:pt x="0" y="20496"/>
                </a:lnTo>
                <a:lnTo>
                  <a:pt x="218888" y="20883"/>
                </a:lnTo>
                <a:lnTo>
                  <a:pt x="218502" y="386"/>
                </a:lnTo>
              </a:path>
            </a:pathLst>
          </a:custGeom>
          <a:noFill/>
          <a:ln cap="flat" cmpd="sng" w="9525">
            <a:solidFill>
              <a:schemeClr val="dk2"/>
            </a:solidFill>
            <a:prstDash val="solid"/>
            <a:round/>
            <a:headEnd len="med" w="med" type="none"/>
            <a:tailEnd len="med" w="med" type="none"/>
          </a:ln>
        </p:spPr>
      </p:sp>
      <p:sp>
        <p:nvSpPr>
          <p:cNvPr id="241" name="Google Shape;241;p36"/>
          <p:cNvSpPr txBox="1"/>
          <p:nvPr/>
        </p:nvSpPr>
        <p:spPr>
          <a:xfrm>
            <a:off x="3427750" y="3778875"/>
            <a:ext cx="1737000" cy="3189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GB"/>
              <a:t>Vga H_sync</a:t>
            </a:r>
            <a:endParaRPr/>
          </a:p>
        </p:txBody>
      </p:sp>
      <p:sp>
        <p:nvSpPr>
          <p:cNvPr id="242" name="Google Shape;242;p36"/>
          <p:cNvSpPr txBox="1"/>
          <p:nvPr/>
        </p:nvSpPr>
        <p:spPr>
          <a:xfrm>
            <a:off x="3427750" y="4120475"/>
            <a:ext cx="1737000" cy="3189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GB"/>
              <a:t>Vga V_sync</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3) </a:t>
            </a:r>
            <a:r>
              <a:rPr lang="en-GB"/>
              <a:t>SDRAM controller</a:t>
            </a:r>
            <a:endParaRPr/>
          </a:p>
        </p:txBody>
      </p:sp>
      <p:sp>
        <p:nvSpPr>
          <p:cNvPr id="248" name="Google Shape;248;p37"/>
          <p:cNvSpPr txBox="1"/>
          <p:nvPr>
            <p:ph idx="1" type="body"/>
          </p:nvPr>
        </p:nvSpPr>
        <p:spPr>
          <a:xfrm>
            <a:off x="311700" y="1188425"/>
            <a:ext cx="8520600" cy="3416400"/>
          </a:xfrm>
          <a:prstGeom prst="rect">
            <a:avLst/>
          </a:prstGeom>
        </p:spPr>
        <p:txBody>
          <a:bodyPr anchorCtr="0" anchor="t" bIns="91425" lIns="91425" spcFirstLastPara="1" rIns="91425" wrap="square" tIns="91425">
            <a:normAutofit fontScale="85000" lnSpcReduction="20000"/>
          </a:bodyPr>
          <a:lstStyle/>
          <a:p>
            <a:pPr indent="-314960" lvl="0" marL="457200" rtl="0" algn="l">
              <a:spcBef>
                <a:spcPts val="0"/>
              </a:spcBef>
              <a:spcAft>
                <a:spcPts val="0"/>
              </a:spcAft>
              <a:buClr>
                <a:schemeClr val="dk1"/>
              </a:buClr>
              <a:buSzPct val="100000"/>
              <a:buChar char="●"/>
            </a:pPr>
            <a:r>
              <a:rPr lang="en-GB" sz="1600">
                <a:solidFill>
                  <a:schemeClr val="dk1"/>
                </a:solidFill>
              </a:rPr>
              <a:t>The</a:t>
            </a:r>
            <a:r>
              <a:rPr lang="en-GB" sz="1600">
                <a:solidFill>
                  <a:schemeClr val="dk1"/>
                </a:solidFill>
              </a:rPr>
              <a:t> SDRAM device on the DE10 Standard board is IS42S16320 speedgrade 7.</a:t>
            </a:r>
            <a:endParaRPr sz="1600">
              <a:solidFill>
                <a:schemeClr val="dk1"/>
              </a:solidFill>
            </a:endParaRPr>
          </a:p>
          <a:p>
            <a:pPr indent="-314960" lvl="0" marL="457200" rtl="0" algn="l">
              <a:spcBef>
                <a:spcPts val="0"/>
              </a:spcBef>
              <a:spcAft>
                <a:spcPts val="0"/>
              </a:spcAft>
              <a:buClr>
                <a:schemeClr val="dk1"/>
              </a:buClr>
              <a:buSzPct val="100000"/>
              <a:buChar char="●"/>
            </a:pPr>
            <a:r>
              <a:rPr lang="en-GB" sz="1600">
                <a:solidFill>
                  <a:schemeClr val="dk1"/>
                </a:solidFill>
              </a:rPr>
              <a:t>We studied the datasheets of this device and designed a memory controller for the same.</a:t>
            </a:r>
            <a:endParaRPr sz="1600">
              <a:solidFill>
                <a:schemeClr val="dk1"/>
              </a:solidFill>
            </a:endParaRPr>
          </a:p>
          <a:p>
            <a:pPr indent="-314960" lvl="0" marL="457200" rtl="0" algn="l">
              <a:spcBef>
                <a:spcPts val="0"/>
              </a:spcBef>
              <a:spcAft>
                <a:spcPts val="0"/>
              </a:spcAft>
              <a:buClr>
                <a:schemeClr val="dk1"/>
              </a:buClr>
              <a:buSzPct val="100000"/>
              <a:buChar char="●"/>
            </a:pPr>
            <a:r>
              <a:rPr lang="en-GB" sz="1600">
                <a:solidFill>
                  <a:schemeClr val="dk1"/>
                </a:solidFill>
              </a:rPr>
              <a:t>We can perform single reads/writes as well as burst read and writes.</a:t>
            </a:r>
            <a:endParaRPr sz="1600">
              <a:solidFill>
                <a:schemeClr val="dk1"/>
              </a:solidFill>
            </a:endParaRPr>
          </a:p>
          <a:p>
            <a:pPr indent="-314960" lvl="0" marL="457200" rtl="0" algn="l">
              <a:spcBef>
                <a:spcPts val="0"/>
              </a:spcBef>
              <a:spcAft>
                <a:spcPts val="0"/>
              </a:spcAft>
              <a:buClr>
                <a:schemeClr val="dk1"/>
              </a:buClr>
              <a:buSzPct val="100000"/>
              <a:buChar char="●"/>
            </a:pPr>
            <a:r>
              <a:rPr lang="en-GB" sz="1600">
                <a:solidFill>
                  <a:schemeClr val="dk1"/>
                </a:solidFill>
              </a:rPr>
              <a:t>We have used CAS latency mode as 2 cycles.</a:t>
            </a:r>
            <a:endParaRPr sz="1600">
              <a:solidFill>
                <a:schemeClr val="dk1"/>
              </a:solidFill>
            </a:endParaRPr>
          </a:p>
          <a:p>
            <a:pPr indent="0" lvl="0" marL="0" rtl="0" algn="l">
              <a:spcBef>
                <a:spcPts val="1200"/>
              </a:spcBef>
              <a:spcAft>
                <a:spcPts val="0"/>
              </a:spcAft>
              <a:buNone/>
            </a:pPr>
            <a:r>
              <a:rPr lang="en-GB" sz="1600">
                <a:solidFill>
                  <a:schemeClr val="dk1"/>
                </a:solidFill>
              </a:rPr>
              <a:t>This SDRAM has very intricate initialization process which consists of some fixed time allocated to NOP (No Operation Instruction), precharge cycles, auto refresh cycles, load mode register cycle after which the device goes into a ready to function state. </a:t>
            </a:r>
            <a:endParaRPr sz="1600">
              <a:solidFill>
                <a:schemeClr val="dk1"/>
              </a:solidFill>
            </a:endParaRPr>
          </a:p>
          <a:p>
            <a:pPr indent="0" lvl="0" marL="0" rtl="0" algn="l">
              <a:spcBef>
                <a:spcPts val="1200"/>
              </a:spcBef>
              <a:spcAft>
                <a:spcPts val="0"/>
              </a:spcAft>
              <a:buNone/>
            </a:pPr>
            <a:r>
              <a:rPr lang="en-GB" sz="1600">
                <a:solidFill>
                  <a:schemeClr val="dk1"/>
                </a:solidFill>
              </a:rPr>
              <a:t>To read/write you first need to go into row active state by lowering RAS, after which you raise RAS and lower CAS and together provide WE_N signal to indicate whether we want to read or write. After raising </a:t>
            </a:r>
            <a:r>
              <a:rPr lang="en-GB" sz="1600">
                <a:solidFill>
                  <a:schemeClr val="dk1"/>
                </a:solidFill>
              </a:rPr>
              <a:t>back </a:t>
            </a:r>
            <a:r>
              <a:rPr lang="en-GB" sz="1600">
                <a:solidFill>
                  <a:schemeClr val="dk1"/>
                </a:solidFill>
              </a:rPr>
              <a:t>the CAS, depending upon the CAS latency chosen through mode register.</a:t>
            </a:r>
            <a:endParaRPr sz="1600">
              <a:solidFill>
                <a:schemeClr val="dk1"/>
              </a:solidFill>
            </a:endParaRPr>
          </a:p>
          <a:p>
            <a:pPr indent="0" lvl="0" marL="0" rtl="0" algn="l">
              <a:spcBef>
                <a:spcPts val="1200"/>
              </a:spcBef>
              <a:spcAft>
                <a:spcPts val="1200"/>
              </a:spcAft>
              <a:buNone/>
            </a:pPr>
            <a:r>
              <a:t/>
            </a:r>
            <a:endParaRPr sz="1500"/>
          </a:p>
        </p:txBody>
      </p:sp>
      <p:pic>
        <p:nvPicPr>
          <p:cNvPr id="249" name="Google Shape;249;p37"/>
          <p:cNvPicPr preferRelativeResize="0"/>
          <p:nvPr/>
        </p:nvPicPr>
        <p:blipFill>
          <a:blip r:embed="rId3">
            <a:alphaModFix/>
          </a:blip>
          <a:stretch>
            <a:fillRect/>
          </a:stretch>
        </p:blipFill>
        <p:spPr>
          <a:xfrm>
            <a:off x="6998423" y="140938"/>
            <a:ext cx="1719325" cy="1180876"/>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137300" y="184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4) </a:t>
            </a:r>
            <a:r>
              <a:rPr lang="en-GB"/>
              <a:t>FPGA</a:t>
            </a:r>
            <a:r>
              <a:rPr lang="en-GB"/>
              <a:t>–</a:t>
            </a:r>
            <a:r>
              <a:rPr lang="en-GB"/>
              <a:t>HPS Communication</a:t>
            </a:r>
            <a:endParaRPr/>
          </a:p>
        </p:txBody>
      </p:sp>
      <p:sp>
        <p:nvSpPr>
          <p:cNvPr id="255" name="Google Shape;255;p38"/>
          <p:cNvSpPr txBox="1"/>
          <p:nvPr>
            <p:ph idx="1" type="body"/>
          </p:nvPr>
        </p:nvSpPr>
        <p:spPr>
          <a:xfrm>
            <a:off x="211650" y="757550"/>
            <a:ext cx="8786400" cy="4386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GB" sz="1400">
                <a:solidFill>
                  <a:schemeClr val="dk1"/>
                </a:solidFill>
              </a:rPr>
              <a:t>HPS to FPGA can be enabled with the help of </a:t>
            </a:r>
            <a:r>
              <a:rPr lang="en-GB" sz="1400">
                <a:solidFill>
                  <a:schemeClr val="dk1"/>
                </a:solidFill>
              </a:rPr>
              <a:t>following buses and in both the cases HPS is master and FPGA is slave.</a:t>
            </a:r>
            <a:endParaRPr sz="1400">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AXI (32, 64 and 128 bit configurable) bus.</a:t>
            </a:r>
            <a:endParaRPr>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AXI_LIGHT_WEIGHT (32 bit) bus.</a:t>
            </a:r>
            <a:endParaRPr>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FPGA to HPS can be enabled with the help of following bus and in this the cases FPGA is master and HPS is slave.</a:t>
            </a:r>
            <a:endParaRPr sz="1400">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AXI(32, 64 and 128 bit configurable) bus.</a:t>
            </a:r>
            <a:endParaRPr>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PIO (Parallel I/O) ports can be used to transfer data between HPS and FPGA and vice-versa.</a:t>
            </a:r>
            <a:endParaRPr sz="1400">
              <a:solidFill>
                <a:schemeClr val="dk1"/>
              </a:solidFill>
            </a:endParaRPr>
          </a:p>
          <a:p>
            <a:pPr indent="0" lvl="0" marL="914400" rtl="0" algn="l">
              <a:spcBef>
                <a:spcPts val="1200"/>
              </a:spcBef>
              <a:spcAft>
                <a:spcPts val="1200"/>
              </a:spcAft>
              <a:buNone/>
            </a:pPr>
            <a:r>
              <a:t/>
            </a:r>
            <a:endParaRPr/>
          </a:p>
        </p:txBody>
      </p:sp>
      <p:pic>
        <p:nvPicPr>
          <p:cNvPr id="256" name="Google Shape;256;p38"/>
          <p:cNvPicPr preferRelativeResize="0"/>
          <p:nvPr/>
        </p:nvPicPr>
        <p:blipFill>
          <a:blip r:embed="rId3">
            <a:alphaModFix/>
          </a:blip>
          <a:stretch>
            <a:fillRect/>
          </a:stretch>
        </p:blipFill>
        <p:spPr>
          <a:xfrm>
            <a:off x="660425" y="2863000"/>
            <a:ext cx="7957426" cy="2124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type="title"/>
          </p:nvPr>
        </p:nvSpPr>
        <p:spPr>
          <a:xfrm>
            <a:off x="137300" y="184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4) FPGA⟷HPS Communication </a:t>
            </a:r>
            <a:endParaRPr/>
          </a:p>
        </p:txBody>
      </p:sp>
      <p:sp>
        <p:nvSpPr>
          <p:cNvPr id="262" name="Google Shape;262;p39"/>
          <p:cNvSpPr txBox="1"/>
          <p:nvPr>
            <p:ph idx="1" type="body"/>
          </p:nvPr>
        </p:nvSpPr>
        <p:spPr>
          <a:xfrm>
            <a:off x="178800" y="858275"/>
            <a:ext cx="8786400" cy="4386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400"/>
          </a:p>
          <a:p>
            <a:pPr indent="0" lvl="0" marL="914400" rtl="0" algn="l">
              <a:spcBef>
                <a:spcPts val="1200"/>
              </a:spcBef>
              <a:spcAft>
                <a:spcPts val="1200"/>
              </a:spcAft>
              <a:buNone/>
            </a:pPr>
            <a:r>
              <a:t/>
            </a:r>
            <a:endParaRPr/>
          </a:p>
        </p:txBody>
      </p:sp>
      <p:pic>
        <p:nvPicPr>
          <p:cNvPr id="263" name="Google Shape;263;p39"/>
          <p:cNvPicPr preferRelativeResize="0"/>
          <p:nvPr/>
        </p:nvPicPr>
        <p:blipFill>
          <a:blip r:embed="rId3">
            <a:alphaModFix/>
          </a:blip>
          <a:stretch>
            <a:fillRect/>
          </a:stretch>
        </p:blipFill>
        <p:spPr>
          <a:xfrm>
            <a:off x="211650" y="1484275"/>
            <a:ext cx="2656725" cy="2022100"/>
          </a:xfrm>
          <a:prstGeom prst="rect">
            <a:avLst/>
          </a:prstGeom>
          <a:noFill/>
          <a:ln>
            <a:noFill/>
          </a:ln>
        </p:spPr>
      </p:pic>
      <p:pic>
        <p:nvPicPr>
          <p:cNvPr id="264" name="Google Shape;264;p39" title="vid1.mp4">
            <a:hlinkClick r:id="rId4"/>
          </p:cNvPr>
          <p:cNvPicPr preferRelativeResize="0"/>
          <p:nvPr/>
        </p:nvPicPr>
        <p:blipFill>
          <a:blip r:embed="rId5">
            <a:alphaModFix/>
          </a:blip>
          <a:stretch>
            <a:fillRect/>
          </a:stretch>
        </p:blipFill>
        <p:spPr>
          <a:xfrm>
            <a:off x="3296075" y="986450"/>
            <a:ext cx="5641950" cy="3340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0" name="Google Shape;270;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5) </a:t>
            </a:r>
            <a:r>
              <a:rPr lang="en-GB"/>
              <a:t>Video and Dynamic Image display using VGA</a:t>
            </a:r>
            <a:endParaRPr/>
          </a:p>
        </p:txBody>
      </p:sp>
      <p:sp>
        <p:nvSpPr>
          <p:cNvPr id="276" name="Google Shape;276;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GB" sz="1400">
                <a:solidFill>
                  <a:schemeClr val="dk1"/>
                </a:solidFill>
              </a:rPr>
              <a:t>We estimated the complexity of designing Verilog modules for developing the pixel buffer, and found it to be too challenging.</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So we switched to using direct IPs from Qsys .</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Generated VGA-Subsystem and Computer System qsys files which replicates the design of writing frames to Pixel Buffer.</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Developed</a:t>
            </a:r>
            <a:r>
              <a:rPr lang="en-GB" sz="1400">
                <a:solidFill>
                  <a:schemeClr val="dk1"/>
                </a:solidFill>
              </a:rPr>
              <a:t> C code that writes to the Pixel buffer and specifies the </a:t>
            </a:r>
            <a:r>
              <a:rPr lang="en-GB" sz="1400">
                <a:solidFill>
                  <a:schemeClr val="dk1"/>
                </a:solidFill>
              </a:rPr>
              <a:t>sequence</a:t>
            </a:r>
            <a:r>
              <a:rPr lang="en-GB" sz="1400">
                <a:solidFill>
                  <a:schemeClr val="dk1"/>
                </a:solidFill>
              </a:rPr>
              <a:t> of frames that have to be displayed on the VGA monitor.</a:t>
            </a:r>
            <a:endParaRPr sz="1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546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Project Details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457200" rtl="0" algn="l">
              <a:lnSpc>
                <a:spcPct val="100000"/>
              </a:lnSpc>
              <a:spcBef>
                <a:spcPts val="0"/>
              </a:spcBef>
              <a:spcAft>
                <a:spcPts val="0"/>
              </a:spcAft>
              <a:buClr>
                <a:schemeClr val="dk1"/>
              </a:buClr>
              <a:buSzPts val="1100"/>
              <a:buFont typeface="Arial"/>
              <a:buNone/>
            </a:pPr>
            <a:r>
              <a:rPr lang="en-GB" sz="2217">
                <a:solidFill>
                  <a:schemeClr val="dk1"/>
                </a:solidFill>
              </a:rPr>
              <a:t>How did we start?</a:t>
            </a:r>
            <a:endParaRPr sz="2217">
              <a:solidFill>
                <a:schemeClr val="dk1"/>
              </a:solidFill>
            </a:endParaRPr>
          </a:p>
          <a:p>
            <a:pPr indent="0" lvl="0" marL="0" rtl="0" algn="ctr">
              <a:lnSpc>
                <a:spcPct val="100000"/>
              </a:lnSpc>
              <a:spcBef>
                <a:spcPts val="0"/>
              </a:spcBef>
              <a:spcAft>
                <a:spcPts val="0"/>
              </a:spcAft>
              <a:buClr>
                <a:schemeClr val="dk1"/>
              </a:buClr>
              <a:buSzPts val="1100"/>
              <a:buFont typeface="Arial"/>
              <a:buNone/>
            </a:pPr>
            <a:r>
              <a:t/>
            </a:r>
            <a:endParaRPr sz="1600">
              <a:solidFill>
                <a:schemeClr val="dk1"/>
              </a:solidFill>
            </a:endParaRPr>
          </a:p>
          <a:p>
            <a:pPr indent="0" lvl="0" marL="457200" rtl="0" algn="l">
              <a:lnSpc>
                <a:spcPct val="100000"/>
              </a:lnSpc>
              <a:spcBef>
                <a:spcPts val="0"/>
              </a:spcBef>
              <a:spcAft>
                <a:spcPts val="0"/>
              </a:spcAft>
              <a:buNone/>
            </a:pPr>
            <a:r>
              <a:rPr lang="en-GB" sz="1600">
                <a:solidFill>
                  <a:schemeClr val="dk1"/>
                </a:solidFill>
              </a:rPr>
              <a:t>We first compared our present knowledge and worked on improving to the level required by the project.</a:t>
            </a:r>
            <a:endParaRPr sz="1600">
              <a:solidFill>
                <a:schemeClr val="dk1"/>
              </a:solidFill>
            </a:endParaRPr>
          </a:p>
          <a:p>
            <a:pPr indent="0" lvl="0" marL="457200" rtl="0" algn="l">
              <a:lnSpc>
                <a:spcPct val="100000"/>
              </a:lnSpc>
              <a:spcBef>
                <a:spcPts val="0"/>
              </a:spcBef>
              <a:spcAft>
                <a:spcPts val="0"/>
              </a:spcAft>
              <a:buNone/>
            </a:pPr>
            <a:r>
              <a:t/>
            </a:r>
            <a:endParaRPr sz="1600">
              <a:solidFill>
                <a:schemeClr val="dk1"/>
              </a:solidFill>
            </a:endParaRPr>
          </a:p>
          <a:p>
            <a:pPr indent="0" lvl="0" marL="457200" rtl="0" algn="l">
              <a:lnSpc>
                <a:spcPct val="100000"/>
              </a:lnSpc>
              <a:spcBef>
                <a:spcPts val="0"/>
              </a:spcBef>
              <a:spcAft>
                <a:spcPts val="0"/>
              </a:spcAft>
              <a:buNone/>
            </a:pPr>
            <a:r>
              <a:rPr lang="en-GB" sz="1600">
                <a:solidFill>
                  <a:schemeClr val="dk1"/>
                </a:solidFill>
              </a:rPr>
              <a:t>We gathered important information required for the projects such as :-</a:t>
            </a:r>
            <a:endParaRPr sz="1600">
              <a:solidFill>
                <a:schemeClr val="dk1"/>
              </a:solidFill>
            </a:endParaRPr>
          </a:p>
          <a:p>
            <a:pPr indent="-330200" lvl="1" marL="914400" rtl="0" algn="l">
              <a:lnSpc>
                <a:spcPct val="100000"/>
              </a:lnSpc>
              <a:spcBef>
                <a:spcPts val="0"/>
              </a:spcBef>
              <a:spcAft>
                <a:spcPts val="0"/>
              </a:spcAft>
              <a:buClr>
                <a:schemeClr val="dk1"/>
              </a:buClr>
              <a:buSzPts val="1600"/>
              <a:buChar char="❏"/>
            </a:pPr>
            <a:r>
              <a:rPr lang="en-GB" sz="1600">
                <a:solidFill>
                  <a:schemeClr val="dk1"/>
                </a:solidFill>
              </a:rPr>
              <a:t>Individual components, bits and pieces of the project.</a:t>
            </a:r>
            <a:endParaRPr sz="1600">
              <a:solidFill>
                <a:schemeClr val="dk1"/>
              </a:solidFill>
            </a:endParaRPr>
          </a:p>
          <a:p>
            <a:pPr indent="-330200" lvl="1" marL="914400" rtl="0" algn="l">
              <a:lnSpc>
                <a:spcPct val="100000"/>
              </a:lnSpc>
              <a:spcBef>
                <a:spcPts val="0"/>
              </a:spcBef>
              <a:spcAft>
                <a:spcPts val="0"/>
              </a:spcAft>
              <a:buClr>
                <a:schemeClr val="dk1"/>
              </a:buClr>
              <a:buSzPts val="1600"/>
              <a:buChar char="❏"/>
            </a:pPr>
            <a:r>
              <a:rPr lang="en-GB" sz="1600">
                <a:solidFill>
                  <a:schemeClr val="dk1"/>
                </a:solidFill>
              </a:rPr>
              <a:t>Methods and Techniques used in the project.</a:t>
            </a:r>
            <a:endParaRPr sz="1600">
              <a:solidFill>
                <a:schemeClr val="dk1"/>
              </a:solidFill>
            </a:endParaRPr>
          </a:p>
          <a:p>
            <a:pPr indent="-330200" lvl="1" marL="914400" rtl="0" algn="l">
              <a:lnSpc>
                <a:spcPct val="100000"/>
              </a:lnSpc>
              <a:spcBef>
                <a:spcPts val="0"/>
              </a:spcBef>
              <a:spcAft>
                <a:spcPts val="0"/>
              </a:spcAft>
              <a:buClr>
                <a:schemeClr val="dk1"/>
              </a:buClr>
              <a:buSzPts val="1600"/>
              <a:buChar char="❏"/>
            </a:pPr>
            <a:r>
              <a:rPr lang="en-GB" sz="1600">
                <a:solidFill>
                  <a:schemeClr val="dk1"/>
                </a:solidFill>
              </a:rPr>
              <a:t>Hardware and software components and them working synchronously in harmony.</a:t>
            </a:r>
            <a:endParaRPr sz="1600">
              <a:solidFill>
                <a:schemeClr val="dk1"/>
              </a:solidFill>
            </a:endParaRPr>
          </a:p>
          <a:p>
            <a:pPr indent="-330200" lvl="1" marL="914400" rtl="0" algn="l">
              <a:lnSpc>
                <a:spcPct val="100000"/>
              </a:lnSpc>
              <a:spcBef>
                <a:spcPts val="0"/>
              </a:spcBef>
              <a:spcAft>
                <a:spcPts val="0"/>
              </a:spcAft>
              <a:buClr>
                <a:schemeClr val="dk1"/>
              </a:buClr>
              <a:buSzPts val="1600"/>
              <a:buChar char="❏"/>
            </a:pPr>
            <a:r>
              <a:rPr lang="en-GB" sz="1600">
                <a:solidFill>
                  <a:schemeClr val="dk1"/>
                </a:solidFill>
              </a:rPr>
              <a:t>An example of this is we lacked knowledge of the custom 27-bit floating point arithmetic that is used, the reason being we can manage with 27 bits and also reduces the hardware usage.</a:t>
            </a:r>
            <a:endParaRPr sz="1600">
              <a:solidFill>
                <a:schemeClr val="dk1"/>
              </a:solidFill>
            </a:endParaRPr>
          </a:p>
          <a:p>
            <a:pPr indent="0" lvl="0" marL="0" rtl="0" algn="ctr">
              <a:lnSpc>
                <a:spcPct val="100000"/>
              </a:lnSpc>
              <a:spcBef>
                <a:spcPts val="0"/>
              </a:spcBef>
              <a:spcAft>
                <a:spcPts val="0"/>
              </a:spcAft>
              <a:buClr>
                <a:schemeClr val="dk1"/>
              </a:buClr>
              <a:buSzPts val="1100"/>
              <a:buFont typeface="Arial"/>
              <a:buNone/>
            </a:pPr>
            <a:r>
              <a:t/>
            </a:r>
            <a:endParaRPr sz="2800">
              <a:solidFill>
                <a:schemeClr val="dk1"/>
              </a:solidFill>
            </a:endParaRPr>
          </a:p>
          <a:p>
            <a:pPr indent="0" lvl="0" marL="0" rtl="0" algn="ctr">
              <a:spcBef>
                <a:spcPts val="0"/>
              </a:spcBef>
              <a:spcAft>
                <a:spcPts val="1200"/>
              </a:spcAft>
              <a:buNone/>
            </a:pPr>
            <a:r>
              <a:t/>
            </a:r>
            <a:endParaRPr sz="28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2"/>
          <p:cNvSpPr txBox="1"/>
          <p:nvPr>
            <p:ph idx="1" type="body"/>
          </p:nvPr>
        </p:nvSpPr>
        <p:spPr>
          <a:xfrm>
            <a:off x="311700" y="226225"/>
            <a:ext cx="8520600" cy="4718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a:solidFill>
                  <a:schemeClr val="dk1"/>
                </a:solidFill>
              </a:rPr>
              <a:t>VGA Subsystem</a:t>
            </a:r>
            <a:endParaRPr b="1">
              <a:solidFill>
                <a:schemeClr val="dk1"/>
              </a:solidFill>
            </a:endParaRPr>
          </a:p>
        </p:txBody>
      </p:sp>
      <p:pic>
        <p:nvPicPr>
          <p:cNvPr id="282" name="Google Shape;282;p42"/>
          <p:cNvPicPr preferRelativeResize="0"/>
          <p:nvPr/>
        </p:nvPicPr>
        <p:blipFill>
          <a:blip r:embed="rId3">
            <a:alphaModFix/>
          </a:blip>
          <a:stretch>
            <a:fillRect/>
          </a:stretch>
        </p:blipFill>
        <p:spPr>
          <a:xfrm>
            <a:off x="311700" y="837150"/>
            <a:ext cx="8520602" cy="3469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43"/>
          <p:cNvPicPr preferRelativeResize="0"/>
          <p:nvPr/>
        </p:nvPicPr>
        <p:blipFill rotWithShape="1">
          <a:blip r:embed="rId3">
            <a:alphaModFix/>
          </a:blip>
          <a:srcRect b="7631" l="2237" r="41392" t="13609"/>
          <a:stretch/>
        </p:blipFill>
        <p:spPr>
          <a:xfrm>
            <a:off x="81950" y="428475"/>
            <a:ext cx="4359024" cy="3599475"/>
          </a:xfrm>
          <a:prstGeom prst="rect">
            <a:avLst/>
          </a:prstGeom>
          <a:noFill/>
          <a:ln cap="flat" cmpd="sng" w="9525">
            <a:solidFill>
              <a:schemeClr val="dk2"/>
            </a:solidFill>
            <a:prstDash val="solid"/>
            <a:round/>
            <a:headEnd len="sm" w="sm" type="none"/>
            <a:tailEnd len="sm" w="sm" type="none"/>
          </a:ln>
        </p:spPr>
      </p:pic>
      <p:sp>
        <p:nvSpPr>
          <p:cNvPr id="288" name="Google Shape;288;p43"/>
          <p:cNvSpPr txBox="1"/>
          <p:nvPr/>
        </p:nvSpPr>
        <p:spPr>
          <a:xfrm>
            <a:off x="0" y="4193875"/>
            <a:ext cx="4440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Fig: The Qsys shows the communication between HPS, SDRAM and VGA subsystem.</a:t>
            </a:r>
            <a:endParaRPr/>
          </a:p>
        </p:txBody>
      </p:sp>
      <p:pic>
        <p:nvPicPr>
          <p:cNvPr id="289" name="Google Shape;289;p43" title="VID-20231106-WA0001.mp4">
            <a:hlinkClick r:id="rId4"/>
          </p:cNvPr>
          <p:cNvPicPr preferRelativeResize="0"/>
          <p:nvPr/>
        </p:nvPicPr>
        <p:blipFill>
          <a:blip r:embed="rId5">
            <a:alphaModFix/>
          </a:blip>
          <a:stretch>
            <a:fillRect/>
          </a:stretch>
        </p:blipFill>
        <p:spPr>
          <a:xfrm>
            <a:off x="4514100" y="826013"/>
            <a:ext cx="4520325" cy="2804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GB" sz="2800">
                <a:solidFill>
                  <a:schemeClr val="dk1"/>
                </a:solidFill>
              </a:rPr>
              <a:t>HPS/Software progress</a:t>
            </a:r>
            <a:endParaRPr b="1" sz="28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Booting linux on ARM processor</a:t>
            </a:r>
            <a:r>
              <a:rPr lang="en-GB"/>
              <a:t> and file transfer</a:t>
            </a:r>
            <a:endParaRPr/>
          </a:p>
        </p:txBody>
      </p:sp>
      <p:sp>
        <p:nvSpPr>
          <p:cNvPr id="300" name="Google Shape;300;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GB" sz="1400">
                <a:solidFill>
                  <a:schemeClr val="dk1"/>
                </a:solidFill>
              </a:rPr>
              <a:t>Linux was booted on HPS through the SD card image.</a:t>
            </a:r>
            <a:endParaRPr sz="1400">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Initially, the linux desktop image was loaded onto the HPS.</a:t>
            </a:r>
            <a:endParaRPr>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Everything seemed to be working fine </a:t>
            </a:r>
            <a:r>
              <a:rPr b="1" lang="en-GB">
                <a:solidFill>
                  <a:schemeClr val="dk1"/>
                </a:solidFill>
              </a:rPr>
              <a:t>until…  </a:t>
            </a:r>
            <a:endParaRPr b="1">
              <a:solidFill>
                <a:schemeClr val="dk1"/>
              </a:solidFill>
            </a:endParaRPr>
          </a:p>
          <a:p>
            <a:pPr indent="0" lvl="0" marL="914400" rtl="0" algn="l">
              <a:spcBef>
                <a:spcPts val="1200"/>
              </a:spcBef>
              <a:spcAft>
                <a:spcPts val="0"/>
              </a:spcAft>
              <a:buNone/>
            </a:pPr>
            <a:r>
              <a:rPr lang="en-GB" sz="1400">
                <a:solidFill>
                  <a:schemeClr val="dk1"/>
                </a:solidFill>
              </a:rPr>
              <a:t>Solution:</a:t>
            </a:r>
            <a:endParaRPr sz="1400">
              <a:solidFill>
                <a:schemeClr val="dk1"/>
              </a:solidFill>
            </a:endParaRPr>
          </a:p>
          <a:p>
            <a:pPr indent="-317500" lvl="1" marL="914400" rtl="0" algn="l">
              <a:spcBef>
                <a:spcPts val="1200"/>
              </a:spcBef>
              <a:spcAft>
                <a:spcPts val="0"/>
              </a:spcAft>
              <a:buClr>
                <a:schemeClr val="dk1"/>
              </a:buClr>
              <a:buSzPts val="1400"/>
              <a:buChar char="➢"/>
            </a:pPr>
            <a:r>
              <a:rPr lang="en-GB">
                <a:solidFill>
                  <a:schemeClr val="dk1"/>
                </a:solidFill>
              </a:rPr>
              <a:t>So, finally we decided to load the Console image to boot linux onto the HPS that will configure only the HPS peripherals on the board.</a:t>
            </a:r>
            <a:endParaRPr>
              <a:solidFill>
                <a:schemeClr val="dk1"/>
              </a:solidFill>
            </a:endParaRPr>
          </a:p>
          <a:p>
            <a:pPr indent="-317500" lvl="1" marL="914400" rtl="0" algn="l">
              <a:spcBef>
                <a:spcPts val="0"/>
              </a:spcBef>
              <a:spcAft>
                <a:spcPts val="0"/>
              </a:spcAft>
              <a:buClr>
                <a:schemeClr val="dk1"/>
              </a:buClr>
              <a:buSzPts val="1400"/>
              <a:buChar char="➢"/>
            </a:pPr>
            <a:r>
              <a:rPr b="1" lang="en-GB">
                <a:solidFill>
                  <a:schemeClr val="dk1"/>
                </a:solidFill>
              </a:rPr>
              <a:t>Good thing</a:t>
            </a:r>
            <a:r>
              <a:rPr lang="en-GB">
                <a:solidFill>
                  <a:schemeClr val="dk1"/>
                </a:solidFill>
              </a:rPr>
              <a:t> is that we can configure the FPGA peripherals as and when required by executing the .rbf file.</a:t>
            </a:r>
            <a:endParaRPr>
              <a:solidFill>
                <a:schemeClr val="dk1"/>
              </a:solidFill>
            </a:endParaRPr>
          </a:p>
          <a:p>
            <a:pPr indent="0" lvl="0" marL="45720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Booting linux on ARM processor and file transfer</a:t>
            </a:r>
            <a:endParaRPr/>
          </a:p>
        </p:txBody>
      </p:sp>
      <p:sp>
        <p:nvSpPr>
          <p:cNvPr id="306" name="Google Shape;306;p46"/>
          <p:cNvSpPr txBox="1"/>
          <p:nvPr>
            <p:ph idx="1" type="body"/>
          </p:nvPr>
        </p:nvSpPr>
        <p:spPr>
          <a:xfrm>
            <a:off x="311700" y="1152475"/>
            <a:ext cx="8520600" cy="3705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GB" sz="1400">
                <a:solidFill>
                  <a:schemeClr val="dk1"/>
                </a:solidFill>
              </a:rPr>
              <a:t>Setting up the internet for file transfer was the biggest challenge faced.</a:t>
            </a:r>
            <a:endParaRPr sz="1400">
              <a:solidFill>
                <a:schemeClr val="dk1"/>
              </a:solidFill>
            </a:endParaRPr>
          </a:p>
          <a:p>
            <a:pPr indent="-317500" lvl="1" marL="914400" rtl="0" algn="l">
              <a:spcBef>
                <a:spcPts val="0"/>
              </a:spcBef>
              <a:spcAft>
                <a:spcPts val="0"/>
              </a:spcAft>
              <a:buClr>
                <a:schemeClr val="dk1"/>
              </a:buClr>
              <a:buSzPts val="1400"/>
              <a:buChar char="➢"/>
            </a:pPr>
            <a:r>
              <a:rPr lang="en-GB" u="sng">
                <a:solidFill>
                  <a:schemeClr val="dk1"/>
                </a:solidFill>
              </a:rPr>
              <a:t>First Method</a:t>
            </a:r>
            <a:r>
              <a:rPr lang="en-GB">
                <a:solidFill>
                  <a:schemeClr val="dk1"/>
                </a:solidFill>
              </a:rPr>
              <a:t>:</a:t>
            </a:r>
            <a:endParaRPr>
              <a:solidFill>
                <a:schemeClr val="dk1"/>
              </a:solidFill>
            </a:endParaRPr>
          </a:p>
          <a:p>
            <a:pPr indent="-317500" lvl="2" marL="1371600" rtl="0" algn="l">
              <a:spcBef>
                <a:spcPts val="0"/>
              </a:spcBef>
              <a:spcAft>
                <a:spcPts val="0"/>
              </a:spcAft>
              <a:buClr>
                <a:schemeClr val="dk1"/>
              </a:buClr>
              <a:buSzPts val="1400"/>
              <a:buChar char="■"/>
            </a:pPr>
            <a:r>
              <a:rPr lang="en-GB">
                <a:solidFill>
                  <a:schemeClr val="dk1"/>
                </a:solidFill>
              </a:rPr>
              <a:t>Establishing the internet by setting up a bridge connection between the WIFI port on the host and the Ethernet port on the board. </a:t>
            </a:r>
            <a:endParaRPr>
              <a:solidFill>
                <a:schemeClr val="dk1"/>
              </a:solidFill>
            </a:endParaRPr>
          </a:p>
          <a:p>
            <a:pPr indent="-317500" lvl="2" marL="1371600" rtl="0" algn="l">
              <a:spcBef>
                <a:spcPts val="0"/>
              </a:spcBef>
              <a:spcAft>
                <a:spcPts val="0"/>
              </a:spcAft>
              <a:buClr>
                <a:schemeClr val="dk1"/>
              </a:buClr>
              <a:buSzPts val="1400"/>
              <a:buChar char="■"/>
            </a:pPr>
            <a:r>
              <a:rPr lang="en-GB">
                <a:solidFill>
                  <a:schemeClr val="dk1"/>
                </a:solidFill>
              </a:rPr>
              <a:t>Unfortunately, led to many failed attempts.</a:t>
            </a:r>
            <a:endParaRPr>
              <a:solidFill>
                <a:schemeClr val="dk1"/>
              </a:solidFill>
            </a:endParaRPr>
          </a:p>
          <a:p>
            <a:pPr indent="-317500" lvl="2" marL="1371600" rtl="0" algn="l">
              <a:spcBef>
                <a:spcPts val="0"/>
              </a:spcBef>
              <a:spcAft>
                <a:spcPts val="0"/>
              </a:spcAft>
              <a:buClr>
                <a:schemeClr val="dk1"/>
              </a:buClr>
              <a:buSzPts val="1400"/>
              <a:buChar char="■"/>
            </a:pPr>
            <a:r>
              <a:rPr lang="en-GB">
                <a:solidFill>
                  <a:schemeClr val="dk1"/>
                </a:solidFill>
              </a:rPr>
              <a:t>This method doesn’t work as the internet on the host computer is disconnected ,after the bridge is established.</a:t>
            </a:r>
            <a:endParaRPr>
              <a:solidFill>
                <a:schemeClr val="dk1"/>
              </a:solidFill>
            </a:endParaRPr>
          </a:p>
          <a:p>
            <a:pPr indent="-317500" lvl="1" marL="914400" rtl="0" algn="l">
              <a:spcBef>
                <a:spcPts val="0"/>
              </a:spcBef>
              <a:spcAft>
                <a:spcPts val="0"/>
              </a:spcAft>
              <a:buClr>
                <a:schemeClr val="dk1"/>
              </a:buClr>
              <a:buSzPts val="1400"/>
              <a:buChar char="➢"/>
            </a:pPr>
            <a:r>
              <a:rPr lang="en-GB" u="sng">
                <a:solidFill>
                  <a:schemeClr val="dk1"/>
                </a:solidFill>
              </a:rPr>
              <a:t>Second Method</a:t>
            </a:r>
            <a:r>
              <a:rPr lang="en-GB">
                <a:solidFill>
                  <a:schemeClr val="dk1"/>
                </a:solidFill>
              </a:rPr>
              <a:t>: </a:t>
            </a:r>
            <a:endParaRPr>
              <a:solidFill>
                <a:schemeClr val="dk1"/>
              </a:solidFill>
            </a:endParaRPr>
          </a:p>
          <a:p>
            <a:pPr indent="-317500" lvl="2" marL="1371600" rtl="0" algn="l">
              <a:spcBef>
                <a:spcPts val="0"/>
              </a:spcBef>
              <a:spcAft>
                <a:spcPts val="0"/>
              </a:spcAft>
              <a:buClr>
                <a:schemeClr val="dk1"/>
              </a:buClr>
              <a:buSzPts val="1400"/>
              <a:buChar char="■"/>
            </a:pPr>
            <a:r>
              <a:rPr lang="en-GB">
                <a:solidFill>
                  <a:schemeClr val="dk1"/>
                </a:solidFill>
              </a:rPr>
              <a:t>Assigned Static IP address to the Ethernet port on. </a:t>
            </a:r>
            <a:endParaRPr>
              <a:solidFill>
                <a:schemeClr val="dk1"/>
              </a:solidFill>
            </a:endParaRPr>
          </a:p>
          <a:p>
            <a:pPr indent="-317500" lvl="2" marL="1371600" rtl="0" algn="l">
              <a:spcBef>
                <a:spcPts val="0"/>
              </a:spcBef>
              <a:spcAft>
                <a:spcPts val="0"/>
              </a:spcAft>
              <a:buClr>
                <a:schemeClr val="dk1"/>
              </a:buClr>
              <a:buSzPts val="1400"/>
              <a:buChar char="■"/>
            </a:pPr>
            <a:r>
              <a:rPr lang="en-GB">
                <a:solidFill>
                  <a:schemeClr val="dk1"/>
                </a:solidFill>
              </a:rPr>
              <a:t>Eventually, this method turned out to be successful.</a:t>
            </a:r>
            <a:endParaRPr>
              <a:solidFill>
                <a:schemeClr val="dk1"/>
              </a:solidFill>
            </a:endParaRPr>
          </a:p>
          <a:p>
            <a:pPr indent="-317500" lvl="2" marL="1371600" rtl="0" algn="l">
              <a:spcBef>
                <a:spcPts val="0"/>
              </a:spcBef>
              <a:spcAft>
                <a:spcPts val="0"/>
              </a:spcAft>
              <a:buClr>
                <a:schemeClr val="dk1"/>
              </a:buClr>
              <a:buSzPts val="1400"/>
              <a:buChar char="■"/>
            </a:pPr>
            <a:r>
              <a:rPr lang="en-GB">
                <a:solidFill>
                  <a:schemeClr val="dk1"/>
                </a:solidFill>
              </a:rPr>
              <a:t>We were able to ping to other networks.</a:t>
            </a:r>
            <a:endParaRPr>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The executable files are transferred to the hps using SFTP(secure file transfer protocol). This makes use of tool called SoC EDS.</a:t>
            </a:r>
            <a:endParaRPr sz="1400">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7"/>
          <p:cNvSpPr txBox="1"/>
          <p:nvPr>
            <p:ph type="title"/>
          </p:nvPr>
        </p:nvSpPr>
        <p:spPr>
          <a:xfrm>
            <a:off x="0" y="114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Configuring FPGA through HPS</a:t>
            </a:r>
            <a:endParaRPr/>
          </a:p>
        </p:txBody>
      </p:sp>
      <p:sp>
        <p:nvSpPr>
          <p:cNvPr id="312" name="Google Shape;312;p47"/>
          <p:cNvSpPr txBox="1"/>
          <p:nvPr>
            <p:ph idx="1" type="body"/>
          </p:nvPr>
        </p:nvSpPr>
        <p:spPr>
          <a:xfrm>
            <a:off x="311700" y="687500"/>
            <a:ext cx="8520600" cy="42900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Clr>
                <a:schemeClr val="dk1"/>
              </a:buClr>
              <a:buSzPts val="1400"/>
              <a:buChar char="❏"/>
            </a:pPr>
            <a:r>
              <a:rPr lang="en-GB" sz="1400">
                <a:solidFill>
                  <a:schemeClr val="dk1"/>
                </a:solidFill>
              </a:rPr>
              <a:t>The FPGA can be configured (also known as 'programmed') in several ways:</a:t>
            </a:r>
            <a:endParaRPr sz="1400">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From an external configuration flash memory,</a:t>
            </a:r>
            <a:endParaRPr>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With the Quartus Programmer tool, (JTAG)</a:t>
            </a:r>
            <a:endParaRPr>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From HPS software.</a:t>
            </a:r>
            <a:br>
              <a:rPr lang="en-GB">
                <a:solidFill>
                  <a:schemeClr val="dk1"/>
                </a:solidFill>
              </a:rPr>
            </a:br>
            <a:endParaRPr>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Different ways of FPGA configuration options from HPS software:</a:t>
            </a:r>
            <a:endParaRPr sz="1400">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From U-boot</a:t>
            </a:r>
            <a:endParaRPr>
              <a:solidFill>
                <a:schemeClr val="dk1"/>
              </a:solidFill>
            </a:endParaRPr>
          </a:p>
          <a:p>
            <a:pPr indent="-317500" lvl="2" marL="1371600" rtl="0" algn="l">
              <a:spcBef>
                <a:spcPts val="0"/>
              </a:spcBef>
              <a:spcAft>
                <a:spcPts val="0"/>
              </a:spcAft>
              <a:buClr>
                <a:schemeClr val="dk1"/>
              </a:buClr>
              <a:buSzPts val="1400"/>
              <a:buChar char="❏"/>
            </a:pPr>
            <a:r>
              <a:rPr lang="en-GB">
                <a:solidFill>
                  <a:schemeClr val="dk1"/>
                </a:solidFill>
              </a:rPr>
              <a:t>Flashing the FPGA on boot up is a convenient way to have your design on the FPGA every time the board powers up.</a:t>
            </a:r>
            <a:endParaRPr>
              <a:solidFill>
                <a:schemeClr val="dk1"/>
              </a:solidFill>
            </a:endParaRPr>
          </a:p>
          <a:p>
            <a:pPr indent="-317500" lvl="2" marL="1371600" rtl="0" algn="l">
              <a:spcBef>
                <a:spcPts val="0"/>
              </a:spcBef>
              <a:spcAft>
                <a:spcPts val="0"/>
              </a:spcAft>
              <a:buClr>
                <a:schemeClr val="dk1"/>
              </a:buClr>
              <a:buSzPts val="1400"/>
              <a:buChar char="❏"/>
            </a:pPr>
            <a:r>
              <a:rPr lang="en-GB">
                <a:solidFill>
                  <a:schemeClr val="dk1"/>
                </a:solidFill>
              </a:rPr>
              <a:t>We need to get .rbf file from .sof file and save into the location where we saved the linux console kernel image file, thats it whenever the FPGA boots up its reads soc_system.rbf file and tries to configure FPGA also.</a:t>
            </a:r>
            <a:br>
              <a:rPr lang="en-GB">
                <a:solidFill>
                  <a:schemeClr val="dk1"/>
                </a:solidFill>
              </a:rPr>
            </a:br>
            <a:endParaRPr>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From Linux.</a:t>
            </a:r>
            <a:endParaRPr>
              <a:solidFill>
                <a:schemeClr val="dk1"/>
              </a:solidFill>
            </a:endParaRPr>
          </a:p>
          <a:p>
            <a:pPr indent="-317500" lvl="2" marL="1371600" rtl="0" algn="l">
              <a:spcBef>
                <a:spcPts val="0"/>
              </a:spcBef>
              <a:spcAft>
                <a:spcPts val="0"/>
              </a:spcAft>
              <a:buClr>
                <a:schemeClr val="dk1"/>
              </a:buClr>
              <a:buSzPts val="1400"/>
              <a:buChar char="❏"/>
            </a:pPr>
            <a:r>
              <a:rPr lang="en-GB">
                <a:solidFill>
                  <a:schemeClr val="dk1"/>
                </a:solidFill>
              </a:rPr>
              <a:t>The image file must be available to Linux, such as in the root filesystem or loaded up through networking or it could be in a mounted partition on the SD card.</a:t>
            </a:r>
            <a:endParaRPr>
              <a:solidFill>
                <a:schemeClr val="dk1"/>
              </a:solidFill>
            </a:endParaRPr>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Acceleration Speedup with FPGA</a:t>
            </a:r>
            <a:endParaRPr/>
          </a:p>
        </p:txBody>
      </p:sp>
      <p:graphicFrame>
        <p:nvGraphicFramePr>
          <p:cNvPr id="318" name="Google Shape;318;p48"/>
          <p:cNvGraphicFramePr/>
          <p:nvPr/>
        </p:nvGraphicFramePr>
        <p:xfrm>
          <a:off x="952500" y="1619250"/>
          <a:ext cx="3000000" cy="3000000"/>
        </p:xfrm>
        <a:graphic>
          <a:graphicData uri="http://schemas.openxmlformats.org/drawingml/2006/table">
            <a:tbl>
              <a:tblPr>
                <a:noFill/>
                <a:tableStyleId>{1C3C7E2A-664C-4160-9F67-A59F3DBACC93}</a:tableStyleId>
              </a:tblPr>
              <a:tblGrid>
                <a:gridCol w="1899250"/>
                <a:gridCol w="1899250"/>
                <a:gridCol w="1899250"/>
                <a:gridCol w="1899250"/>
              </a:tblGrid>
              <a:tr h="381000">
                <a:tc>
                  <a:txBody>
                    <a:bodyPr/>
                    <a:lstStyle/>
                    <a:p>
                      <a:pPr indent="0" lvl="0" marL="0" rtl="0" algn="ctr">
                        <a:spcBef>
                          <a:spcPts val="0"/>
                        </a:spcBef>
                        <a:spcAft>
                          <a:spcPts val="0"/>
                        </a:spcAft>
                        <a:buNone/>
                      </a:pPr>
                      <a:r>
                        <a:rPr lang="en-GB"/>
                        <a:t>No. of particles</a:t>
                      </a:r>
                      <a:endParaRPr/>
                    </a:p>
                  </a:txBody>
                  <a:tcPr marT="91425" marB="91425" marR="91425" marL="91425"/>
                </a:tc>
                <a:tc>
                  <a:txBody>
                    <a:bodyPr/>
                    <a:lstStyle/>
                    <a:p>
                      <a:pPr indent="0" lvl="0" marL="0" rtl="0" algn="ctr">
                        <a:spcBef>
                          <a:spcPts val="0"/>
                        </a:spcBef>
                        <a:spcAft>
                          <a:spcPts val="0"/>
                        </a:spcAft>
                        <a:buNone/>
                      </a:pPr>
                      <a:r>
                        <a:rPr lang="en-GB"/>
                        <a:t>Time taken by FPGA (us)</a:t>
                      </a:r>
                      <a:endParaRPr/>
                    </a:p>
                  </a:txBody>
                  <a:tcPr marT="91425" marB="91425" marR="91425" marL="91425"/>
                </a:tc>
                <a:tc>
                  <a:txBody>
                    <a:bodyPr/>
                    <a:lstStyle/>
                    <a:p>
                      <a:pPr indent="0" lvl="0" marL="0" rtl="0" algn="ctr">
                        <a:spcBef>
                          <a:spcPts val="0"/>
                        </a:spcBef>
                        <a:spcAft>
                          <a:spcPts val="0"/>
                        </a:spcAft>
                        <a:buNone/>
                      </a:pPr>
                      <a:r>
                        <a:rPr lang="en-GB"/>
                        <a:t>Time taken by the HPS (us)</a:t>
                      </a:r>
                      <a:endParaRPr/>
                    </a:p>
                  </a:txBody>
                  <a:tcPr marT="91425" marB="91425" marR="91425" marL="91425"/>
                </a:tc>
                <a:tc>
                  <a:txBody>
                    <a:bodyPr/>
                    <a:lstStyle/>
                    <a:p>
                      <a:pPr indent="0" lvl="0" marL="0" rtl="0" algn="ctr">
                        <a:spcBef>
                          <a:spcPts val="0"/>
                        </a:spcBef>
                        <a:spcAft>
                          <a:spcPts val="0"/>
                        </a:spcAft>
                        <a:buNone/>
                      </a:pPr>
                      <a:r>
                        <a:rPr lang="en-GB"/>
                        <a:t>Speedup</a:t>
                      </a:r>
                      <a:endParaRPr/>
                    </a:p>
                  </a:txBody>
                  <a:tcPr marT="91425" marB="91425" marR="91425" marL="91425"/>
                </a:tc>
              </a:tr>
              <a:tr h="381000">
                <a:tc>
                  <a:txBody>
                    <a:bodyPr/>
                    <a:lstStyle/>
                    <a:p>
                      <a:pPr indent="0" lvl="0" marL="0" rtl="0" algn="ctr">
                        <a:spcBef>
                          <a:spcPts val="0"/>
                        </a:spcBef>
                        <a:spcAft>
                          <a:spcPts val="0"/>
                        </a:spcAft>
                        <a:buNone/>
                      </a:pPr>
                      <a:r>
                        <a:rPr lang="en-GB"/>
                        <a:t>30</a:t>
                      </a:r>
                      <a:endParaRPr/>
                    </a:p>
                  </a:txBody>
                  <a:tcPr marT="91425" marB="91425" marR="91425" marL="91425"/>
                </a:tc>
                <a:tc>
                  <a:txBody>
                    <a:bodyPr/>
                    <a:lstStyle/>
                    <a:p>
                      <a:pPr indent="0" lvl="0" marL="0" rtl="0" algn="ctr">
                        <a:spcBef>
                          <a:spcPts val="0"/>
                        </a:spcBef>
                        <a:spcAft>
                          <a:spcPts val="0"/>
                        </a:spcAft>
                        <a:buNone/>
                      </a:pPr>
                      <a:r>
                        <a:rPr lang="en-GB"/>
                        <a:t>30</a:t>
                      </a:r>
                      <a:endParaRPr/>
                    </a:p>
                  </a:txBody>
                  <a:tcPr marT="91425" marB="91425" marR="91425" marL="91425"/>
                </a:tc>
                <a:tc>
                  <a:txBody>
                    <a:bodyPr/>
                    <a:lstStyle/>
                    <a:p>
                      <a:pPr indent="0" lvl="0" marL="0" rtl="0" algn="ctr">
                        <a:spcBef>
                          <a:spcPts val="0"/>
                        </a:spcBef>
                        <a:spcAft>
                          <a:spcPts val="0"/>
                        </a:spcAft>
                        <a:buNone/>
                      </a:pPr>
                      <a:r>
                        <a:rPr lang="en-GB"/>
                        <a:t>65</a:t>
                      </a:r>
                      <a:endParaRPr/>
                    </a:p>
                  </a:txBody>
                  <a:tcPr marT="91425" marB="91425" marR="91425" marL="91425"/>
                </a:tc>
                <a:tc>
                  <a:txBody>
                    <a:bodyPr/>
                    <a:lstStyle/>
                    <a:p>
                      <a:pPr indent="0" lvl="0" marL="0" rtl="0" algn="ctr">
                        <a:spcBef>
                          <a:spcPts val="0"/>
                        </a:spcBef>
                        <a:spcAft>
                          <a:spcPts val="0"/>
                        </a:spcAft>
                        <a:buNone/>
                      </a:pPr>
                      <a:r>
                        <a:rPr lang="en-GB"/>
                        <a:t>2.17</a:t>
                      </a:r>
                      <a:endParaRPr/>
                    </a:p>
                  </a:txBody>
                  <a:tcPr marT="91425" marB="91425" marR="91425" marL="91425"/>
                </a:tc>
              </a:tr>
              <a:tr h="381000">
                <a:tc>
                  <a:txBody>
                    <a:bodyPr/>
                    <a:lstStyle/>
                    <a:p>
                      <a:pPr indent="0" lvl="0" marL="0" rtl="0" algn="ctr">
                        <a:spcBef>
                          <a:spcPts val="0"/>
                        </a:spcBef>
                        <a:spcAft>
                          <a:spcPts val="0"/>
                        </a:spcAft>
                        <a:buNone/>
                      </a:pPr>
                      <a:r>
                        <a:rPr lang="en-GB"/>
                        <a:t>1009</a:t>
                      </a:r>
                      <a:endParaRPr/>
                    </a:p>
                  </a:txBody>
                  <a:tcPr marT="91425" marB="91425" marR="91425" marL="91425"/>
                </a:tc>
                <a:tc>
                  <a:txBody>
                    <a:bodyPr/>
                    <a:lstStyle/>
                    <a:p>
                      <a:pPr indent="0" lvl="0" marL="0" rtl="0" algn="ctr">
                        <a:spcBef>
                          <a:spcPts val="0"/>
                        </a:spcBef>
                        <a:spcAft>
                          <a:spcPts val="0"/>
                        </a:spcAft>
                        <a:buNone/>
                      </a:pPr>
                      <a:r>
                        <a:rPr lang="en-GB"/>
                        <a:t>2950</a:t>
                      </a:r>
                      <a:endParaRPr/>
                    </a:p>
                  </a:txBody>
                  <a:tcPr marT="91425" marB="91425" marR="91425" marL="91425"/>
                </a:tc>
                <a:tc>
                  <a:txBody>
                    <a:bodyPr/>
                    <a:lstStyle/>
                    <a:p>
                      <a:pPr indent="0" lvl="0" marL="0" rtl="0" algn="ctr">
                        <a:spcBef>
                          <a:spcPts val="0"/>
                        </a:spcBef>
                        <a:spcAft>
                          <a:spcPts val="0"/>
                        </a:spcAft>
                        <a:buNone/>
                      </a:pPr>
                      <a:r>
                        <a:rPr lang="en-GB"/>
                        <a:t>78500</a:t>
                      </a:r>
                      <a:endParaRPr/>
                    </a:p>
                  </a:txBody>
                  <a:tcPr marT="91425" marB="91425" marR="91425" marL="91425"/>
                </a:tc>
                <a:tc>
                  <a:txBody>
                    <a:bodyPr/>
                    <a:lstStyle/>
                    <a:p>
                      <a:pPr indent="0" lvl="0" marL="0" rtl="0" algn="ctr">
                        <a:spcBef>
                          <a:spcPts val="0"/>
                        </a:spcBef>
                        <a:spcAft>
                          <a:spcPts val="0"/>
                        </a:spcAft>
                        <a:buNone/>
                      </a:pPr>
                      <a:r>
                        <a:rPr lang="en-GB"/>
                        <a:t>26.61</a:t>
                      </a:r>
                      <a:endParaRPr/>
                    </a:p>
                  </a:txBody>
                  <a:tcPr marT="91425" marB="91425" marR="91425" marL="91425"/>
                </a:tc>
              </a:tr>
              <a:tr h="381000">
                <a:tc>
                  <a:txBody>
                    <a:bodyPr/>
                    <a:lstStyle/>
                    <a:p>
                      <a:pPr indent="0" lvl="0" marL="0" rtl="0" algn="ctr">
                        <a:spcBef>
                          <a:spcPts val="0"/>
                        </a:spcBef>
                        <a:spcAft>
                          <a:spcPts val="0"/>
                        </a:spcAft>
                        <a:buNone/>
                      </a:pPr>
                      <a:r>
                        <a:rPr lang="en-GB"/>
                        <a:t>1681</a:t>
                      </a:r>
                      <a:endParaRPr/>
                    </a:p>
                  </a:txBody>
                  <a:tcPr marT="91425" marB="91425" marR="91425" marL="91425"/>
                </a:tc>
                <a:tc>
                  <a:txBody>
                    <a:bodyPr/>
                    <a:lstStyle/>
                    <a:p>
                      <a:pPr indent="0" lvl="0" marL="0" rtl="0" algn="ctr">
                        <a:spcBef>
                          <a:spcPts val="0"/>
                        </a:spcBef>
                        <a:spcAft>
                          <a:spcPts val="0"/>
                        </a:spcAft>
                        <a:buNone/>
                      </a:pPr>
                      <a:r>
                        <a:rPr lang="en-GB"/>
                        <a:t>7180</a:t>
                      </a:r>
                      <a:endParaRPr/>
                    </a:p>
                  </a:txBody>
                  <a:tcPr marT="91425" marB="91425" marR="91425" marL="91425"/>
                </a:tc>
                <a:tc>
                  <a:txBody>
                    <a:bodyPr/>
                    <a:lstStyle/>
                    <a:p>
                      <a:pPr indent="0" lvl="0" marL="0" rtl="0" algn="ctr">
                        <a:spcBef>
                          <a:spcPts val="0"/>
                        </a:spcBef>
                        <a:spcAft>
                          <a:spcPts val="0"/>
                        </a:spcAft>
                        <a:buNone/>
                      </a:pPr>
                      <a:r>
                        <a:rPr lang="en-GB"/>
                        <a:t>233800</a:t>
                      </a:r>
                      <a:endParaRPr/>
                    </a:p>
                  </a:txBody>
                  <a:tcPr marT="91425" marB="91425" marR="91425" marL="91425"/>
                </a:tc>
                <a:tc>
                  <a:txBody>
                    <a:bodyPr/>
                    <a:lstStyle/>
                    <a:p>
                      <a:pPr indent="0" lvl="0" marL="0" rtl="0" algn="ctr">
                        <a:spcBef>
                          <a:spcPts val="0"/>
                        </a:spcBef>
                        <a:spcAft>
                          <a:spcPts val="0"/>
                        </a:spcAft>
                        <a:buNone/>
                      </a:pPr>
                      <a:r>
                        <a:rPr lang="en-GB"/>
                        <a:t>32.56</a:t>
                      </a:r>
                      <a:endParaRPr/>
                    </a:p>
                  </a:txBody>
                  <a:tcPr marT="91425" marB="91425" marR="91425" marL="91425"/>
                </a:tc>
              </a:tr>
              <a:tr h="381000">
                <a:tc>
                  <a:txBody>
                    <a:bodyPr/>
                    <a:lstStyle/>
                    <a:p>
                      <a:pPr indent="0" lvl="0" marL="0" rtl="0" algn="ctr">
                        <a:spcBef>
                          <a:spcPts val="0"/>
                        </a:spcBef>
                        <a:spcAft>
                          <a:spcPts val="0"/>
                        </a:spcAft>
                        <a:buNone/>
                      </a:pPr>
                      <a:r>
                        <a:rPr lang="en-GB"/>
                        <a:t>2200</a:t>
                      </a:r>
                      <a:endParaRPr/>
                    </a:p>
                  </a:txBody>
                  <a:tcPr marT="91425" marB="91425" marR="91425" marL="91425"/>
                </a:tc>
                <a:tc>
                  <a:txBody>
                    <a:bodyPr/>
                    <a:lstStyle/>
                    <a:p>
                      <a:pPr indent="0" lvl="0" marL="0" rtl="0" algn="ctr">
                        <a:spcBef>
                          <a:spcPts val="0"/>
                        </a:spcBef>
                        <a:spcAft>
                          <a:spcPts val="0"/>
                        </a:spcAft>
                        <a:buNone/>
                      </a:pPr>
                      <a:r>
                        <a:rPr lang="en-GB"/>
                        <a:t>11670</a:t>
                      </a:r>
                      <a:endParaRPr/>
                    </a:p>
                  </a:txBody>
                  <a:tcPr marT="91425" marB="91425" marR="91425" marL="91425"/>
                </a:tc>
                <a:tc>
                  <a:txBody>
                    <a:bodyPr/>
                    <a:lstStyle/>
                    <a:p>
                      <a:pPr indent="0" lvl="0" marL="0" rtl="0" algn="ctr">
                        <a:spcBef>
                          <a:spcPts val="0"/>
                        </a:spcBef>
                        <a:spcAft>
                          <a:spcPts val="0"/>
                        </a:spcAft>
                        <a:buNone/>
                      </a:pPr>
                      <a:r>
                        <a:rPr lang="en-GB"/>
                        <a:t>411250</a:t>
                      </a:r>
                      <a:endParaRPr/>
                    </a:p>
                  </a:txBody>
                  <a:tcPr marT="91425" marB="91425" marR="91425" marL="91425"/>
                </a:tc>
                <a:tc>
                  <a:txBody>
                    <a:bodyPr/>
                    <a:lstStyle/>
                    <a:p>
                      <a:pPr indent="0" lvl="0" marL="0" rtl="0" algn="ctr">
                        <a:spcBef>
                          <a:spcPts val="0"/>
                        </a:spcBef>
                        <a:spcAft>
                          <a:spcPts val="0"/>
                        </a:spcAft>
                        <a:buNone/>
                      </a:pPr>
                      <a:r>
                        <a:rPr lang="en-GB"/>
                        <a:t>35.24</a:t>
                      </a:r>
                      <a:endParaRPr/>
                    </a:p>
                  </a:txBody>
                  <a:tcPr marT="91425" marB="91425" marR="91425" marL="91425"/>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grpSp>
        <p:nvGrpSpPr>
          <p:cNvPr id="323" name="Google Shape;323;p49"/>
          <p:cNvGrpSpPr/>
          <p:nvPr/>
        </p:nvGrpSpPr>
        <p:grpSpPr>
          <a:xfrm>
            <a:off x="2723711" y="908302"/>
            <a:ext cx="3694270" cy="3721649"/>
            <a:chOff x="2902488" y="902232"/>
            <a:chExt cx="3339000" cy="3339000"/>
          </a:xfrm>
        </p:grpSpPr>
        <p:sp>
          <p:nvSpPr>
            <p:cNvPr id="324" name="Google Shape;324;p49"/>
            <p:cNvSpPr/>
            <p:nvPr/>
          </p:nvSpPr>
          <p:spPr>
            <a:xfrm rot="-5400000">
              <a:off x="2902488" y="902232"/>
              <a:ext cx="3339000" cy="3339000"/>
            </a:xfrm>
            <a:prstGeom prst="ellipse">
              <a:avLst/>
            </a:prstGeom>
            <a:noFill/>
            <a:ln cap="flat" cmpd="sng" w="19050">
              <a:solidFill>
                <a:srgbClr val="1D7E75"/>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9"/>
            <p:cNvSpPr/>
            <p:nvPr/>
          </p:nvSpPr>
          <p:spPr>
            <a:xfrm>
              <a:off x="3123738" y="1123632"/>
              <a:ext cx="2896500" cy="2896200"/>
            </a:xfrm>
            <a:prstGeom prst="pie">
              <a:avLst>
                <a:gd fmla="val 21577108" name="adj1"/>
                <a:gd fmla="val 16214886" name="adj2"/>
              </a:avLst>
            </a:prstGeom>
            <a:solidFill>
              <a:srgbClr val="83E3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6" name="Google Shape;326;p49"/>
          <p:cNvGrpSpPr/>
          <p:nvPr/>
        </p:nvGrpSpPr>
        <p:grpSpPr>
          <a:xfrm>
            <a:off x="3566289" y="1757126"/>
            <a:ext cx="2009112" cy="2024002"/>
            <a:chOff x="3664038" y="1663782"/>
            <a:chExt cx="1815900" cy="1815900"/>
          </a:xfrm>
        </p:grpSpPr>
        <p:sp>
          <p:nvSpPr>
            <p:cNvPr id="327" name="Google Shape;327;p49"/>
            <p:cNvSpPr/>
            <p:nvPr/>
          </p:nvSpPr>
          <p:spPr>
            <a:xfrm>
              <a:off x="3664038" y="1663782"/>
              <a:ext cx="1815900" cy="1815900"/>
            </a:xfrm>
            <a:prstGeom prst="ellipse">
              <a:avLst/>
            </a:prstGeom>
            <a:solidFill>
              <a:srgbClr val="1B786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9"/>
            <p:cNvSpPr txBox="1"/>
            <p:nvPr/>
          </p:nvSpPr>
          <p:spPr>
            <a:xfrm>
              <a:off x="3899988" y="2158482"/>
              <a:ext cx="1344000" cy="826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GB">
                  <a:solidFill>
                    <a:srgbClr val="FFFF00"/>
                  </a:solidFill>
                  <a:latin typeface="Roboto"/>
                  <a:ea typeface="Roboto"/>
                  <a:cs typeface="Roboto"/>
                  <a:sym typeface="Roboto"/>
                </a:rPr>
                <a:t>UI Design</a:t>
              </a:r>
              <a:endParaRPr b="1">
                <a:solidFill>
                  <a:srgbClr val="FFFF00"/>
                </a:solidFill>
                <a:latin typeface="Roboto"/>
                <a:ea typeface="Roboto"/>
                <a:cs typeface="Roboto"/>
                <a:sym typeface="Roboto"/>
              </a:endParaRPr>
            </a:p>
          </p:txBody>
        </p:sp>
      </p:grpSp>
      <p:grpSp>
        <p:nvGrpSpPr>
          <p:cNvPr id="329" name="Google Shape;329;p49"/>
          <p:cNvGrpSpPr/>
          <p:nvPr/>
        </p:nvGrpSpPr>
        <p:grpSpPr>
          <a:xfrm>
            <a:off x="3984484" y="399598"/>
            <a:ext cx="1182299" cy="1191062"/>
            <a:chOff x="2859873" y="853971"/>
            <a:chExt cx="1068600" cy="1068600"/>
          </a:xfrm>
        </p:grpSpPr>
        <p:sp>
          <p:nvSpPr>
            <p:cNvPr id="330" name="Google Shape;330;p49"/>
            <p:cNvSpPr/>
            <p:nvPr/>
          </p:nvSpPr>
          <p:spPr>
            <a:xfrm>
              <a:off x="2859873" y="853971"/>
              <a:ext cx="1068600" cy="1068600"/>
            </a:xfrm>
            <a:prstGeom prst="ellipse">
              <a:avLst/>
            </a:prstGeom>
            <a:solidFill>
              <a:srgbClr val="155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9"/>
            <p:cNvSpPr txBox="1"/>
            <p:nvPr/>
          </p:nvSpPr>
          <p:spPr>
            <a:xfrm>
              <a:off x="3012800" y="1022197"/>
              <a:ext cx="7626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800">
                  <a:solidFill>
                    <a:srgbClr val="FFFF00"/>
                  </a:solidFill>
                  <a:latin typeface="Roboto"/>
                  <a:ea typeface="Roboto"/>
                  <a:cs typeface="Roboto"/>
                  <a:sym typeface="Roboto"/>
                </a:rPr>
                <a:t>Integrating the mouse with the VGA</a:t>
              </a:r>
              <a:endParaRPr sz="800">
                <a:solidFill>
                  <a:srgbClr val="FFFF00"/>
                </a:solidFill>
                <a:latin typeface="Roboto"/>
                <a:ea typeface="Roboto"/>
                <a:cs typeface="Roboto"/>
                <a:sym typeface="Roboto"/>
              </a:endParaRPr>
            </a:p>
          </p:txBody>
        </p:sp>
      </p:grpSp>
      <p:grpSp>
        <p:nvGrpSpPr>
          <p:cNvPr id="332" name="Google Shape;332;p49"/>
          <p:cNvGrpSpPr/>
          <p:nvPr/>
        </p:nvGrpSpPr>
        <p:grpSpPr>
          <a:xfrm>
            <a:off x="3973728" y="3952429"/>
            <a:ext cx="1182299" cy="1191062"/>
            <a:chOff x="5214448" y="3234278"/>
            <a:chExt cx="1068600" cy="1068600"/>
          </a:xfrm>
        </p:grpSpPr>
        <p:sp>
          <p:nvSpPr>
            <p:cNvPr id="333" name="Google Shape;333;p49"/>
            <p:cNvSpPr/>
            <p:nvPr/>
          </p:nvSpPr>
          <p:spPr>
            <a:xfrm>
              <a:off x="5214448" y="3234278"/>
              <a:ext cx="1068600" cy="1068600"/>
            </a:xfrm>
            <a:prstGeom prst="ellipse">
              <a:avLst/>
            </a:prstGeom>
            <a:solidFill>
              <a:srgbClr val="155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9"/>
            <p:cNvSpPr txBox="1"/>
            <p:nvPr/>
          </p:nvSpPr>
          <p:spPr>
            <a:xfrm>
              <a:off x="5367375" y="3402503"/>
              <a:ext cx="7626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800">
                  <a:solidFill>
                    <a:srgbClr val="FFFF00"/>
                  </a:solidFill>
                  <a:latin typeface="Roboto"/>
                  <a:ea typeface="Roboto"/>
                  <a:cs typeface="Roboto"/>
                  <a:sym typeface="Roboto"/>
                </a:rPr>
                <a:t>DIfferent </a:t>
              </a:r>
              <a:endParaRPr sz="800">
                <a:solidFill>
                  <a:srgbClr val="FFFF00"/>
                </a:solidFill>
                <a:latin typeface="Roboto"/>
                <a:ea typeface="Roboto"/>
                <a:cs typeface="Roboto"/>
                <a:sym typeface="Roboto"/>
              </a:endParaRPr>
            </a:p>
            <a:p>
              <a:pPr indent="0" lvl="0" marL="0" rtl="0" algn="ctr">
                <a:lnSpc>
                  <a:spcPct val="115000"/>
                </a:lnSpc>
                <a:spcBef>
                  <a:spcPts val="0"/>
                </a:spcBef>
                <a:spcAft>
                  <a:spcPts val="0"/>
                </a:spcAft>
                <a:buNone/>
              </a:pPr>
              <a:r>
                <a:rPr lang="en-GB" sz="800">
                  <a:solidFill>
                    <a:srgbClr val="FFFF00"/>
                  </a:solidFill>
                  <a:latin typeface="Roboto"/>
                  <a:ea typeface="Roboto"/>
                  <a:cs typeface="Roboto"/>
                  <a:sym typeface="Roboto"/>
                </a:rPr>
                <a:t>Data Maps</a:t>
              </a:r>
              <a:endParaRPr sz="800">
                <a:solidFill>
                  <a:srgbClr val="FFFF00"/>
                </a:solidFill>
                <a:latin typeface="Roboto"/>
                <a:ea typeface="Roboto"/>
                <a:cs typeface="Roboto"/>
                <a:sym typeface="Roboto"/>
              </a:endParaRPr>
            </a:p>
          </p:txBody>
        </p:sp>
      </p:grpSp>
      <p:grpSp>
        <p:nvGrpSpPr>
          <p:cNvPr id="335" name="Google Shape;335;p49"/>
          <p:cNvGrpSpPr/>
          <p:nvPr/>
        </p:nvGrpSpPr>
        <p:grpSpPr>
          <a:xfrm>
            <a:off x="2218691" y="2177609"/>
            <a:ext cx="1182299" cy="1191062"/>
            <a:chOff x="5214448" y="3234278"/>
            <a:chExt cx="1068600" cy="1068600"/>
          </a:xfrm>
        </p:grpSpPr>
        <p:sp>
          <p:nvSpPr>
            <p:cNvPr id="336" name="Google Shape;336;p49"/>
            <p:cNvSpPr/>
            <p:nvPr/>
          </p:nvSpPr>
          <p:spPr>
            <a:xfrm>
              <a:off x="5214448" y="3234278"/>
              <a:ext cx="1068600" cy="1068600"/>
            </a:xfrm>
            <a:prstGeom prst="ellipse">
              <a:avLst/>
            </a:prstGeom>
            <a:solidFill>
              <a:srgbClr val="155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9"/>
            <p:cNvSpPr txBox="1"/>
            <p:nvPr/>
          </p:nvSpPr>
          <p:spPr>
            <a:xfrm>
              <a:off x="5367375" y="3402503"/>
              <a:ext cx="7626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800">
                  <a:solidFill>
                    <a:srgbClr val="FFFF00"/>
                  </a:solidFill>
                  <a:latin typeface="Roboto"/>
                  <a:ea typeface="Roboto"/>
                  <a:cs typeface="Roboto"/>
                  <a:sym typeface="Roboto"/>
                </a:rPr>
                <a:t>Designing</a:t>
              </a:r>
              <a:endParaRPr sz="800">
                <a:solidFill>
                  <a:srgbClr val="FFFF00"/>
                </a:solidFill>
                <a:latin typeface="Roboto"/>
                <a:ea typeface="Roboto"/>
                <a:cs typeface="Roboto"/>
                <a:sym typeface="Roboto"/>
              </a:endParaRPr>
            </a:p>
            <a:p>
              <a:pPr indent="0" lvl="0" marL="0" rtl="0" algn="ctr">
                <a:lnSpc>
                  <a:spcPct val="115000"/>
                </a:lnSpc>
                <a:spcBef>
                  <a:spcPts val="0"/>
                </a:spcBef>
                <a:spcAft>
                  <a:spcPts val="0"/>
                </a:spcAft>
                <a:buNone/>
              </a:pPr>
              <a:r>
                <a:rPr lang="en-GB" sz="800">
                  <a:solidFill>
                    <a:srgbClr val="FFFF00"/>
                  </a:solidFill>
                  <a:latin typeface="Roboto"/>
                  <a:ea typeface="Roboto"/>
                  <a:cs typeface="Roboto"/>
                  <a:sym typeface="Roboto"/>
                </a:rPr>
                <a:t>Buttons</a:t>
              </a:r>
              <a:endParaRPr sz="800">
                <a:solidFill>
                  <a:srgbClr val="FFFF00"/>
                </a:solidFill>
                <a:latin typeface="Roboto"/>
                <a:ea typeface="Roboto"/>
                <a:cs typeface="Roboto"/>
                <a:sym typeface="Roboto"/>
              </a:endParaRPr>
            </a:p>
          </p:txBody>
        </p:sp>
      </p:grpSp>
      <p:grpSp>
        <p:nvGrpSpPr>
          <p:cNvPr id="338" name="Google Shape;338;p49"/>
          <p:cNvGrpSpPr/>
          <p:nvPr/>
        </p:nvGrpSpPr>
        <p:grpSpPr>
          <a:xfrm>
            <a:off x="5742990" y="2177609"/>
            <a:ext cx="1182299" cy="1191062"/>
            <a:chOff x="5214448" y="3234278"/>
            <a:chExt cx="1068600" cy="1068600"/>
          </a:xfrm>
        </p:grpSpPr>
        <p:sp>
          <p:nvSpPr>
            <p:cNvPr id="339" name="Google Shape;339;p49"/>
            <p:cNvSpPr/>
            <p:nvPr/>
          </p:nvSpPr>
          <p:spPr>
            <a:xfrm>
              <a:off x="5214448" y="3234278"/>
              <a:ext cx="1068600" cy="1068600"/>
            </a:xfrm>
            <a:prstGeom prst="ellipse">
              <a:avLst/>
            </a:prstGeom>
            <a:solidFill>
              <a:srgbClr val="155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9"/>
            <p:cNvSpPr txBox="1"/>
            <p:nvPr/>
          </p:nvSpPr>
          <p:spPr>
            <a:xfrm>
              <a:off x="5367375" y="3402503"/>
              <a:ext cx="7626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800">
                  <a:solidFill>
                    <a:srgbClr val="FFFF00"/>
                  </a:solidFill>
                  <a:latin typeface="Roboto"/>
                  <a:ea typeface="Roboto"/>
                  <a:cs typeface="Roboto"/>
                  <a:sym typeface="Roboto"/>
                </a:rPr>
                <a:t>Display</a:t>
              </a:r>
              <a:endParaRPr sz="800">
                <a:solidFill>
                  <a:srgbClr val="FFFF00"/>
                </a:solidFill>
                <a:latin typeface="Roboto"/>
                <a:ea typeface="Roboto"/>
                <a:cs typeface="Roboto"/>
                <a:sym typeface="Roboto"/>
              </a:endParaRPr>
            </a:p>
            <a:p>
              <a:pPr indent="0" lvl="0" marL="0" rtl="0" algn="ctr">
                <a:lnSpc>
                  <a:spcPct val="115000"/>
                </a:lnSpc>
                <a:spcBef>
                  <a:spcPts val="0"/>
                </a:spcBef>
                <a:spcAft>
                  <a:spcPts val="0"/>
                </a:spcAft>
                <a:buNone/>
              </a:pPr>
              <a:r>
                <a:rPr lang="en-GB" sz="800">
                  <a:solidFill>
                    <a:srgbClr val="FFFF00"/>
                  </a:solidFill>
                  <a:latin typeface="Roboto"/>
                  <a:ea typeface="Roboto"/>
                  <a:cs typeface="Roboto"/>
                  <a:sym typeface="Roboto"/>
                </a:rPr>
                <a:t>Bodies</a:t>
              </a:r>
              <a:endParaRPr sz="800">
                <a:solidFill>
                  <a:srgbClr val="FFFF00"/>
                </a:solidFill>
                <a:latin typeface="Roboto"/>
                <a:ea typeface="Roboto"/>
                <a:cs typeface="Roboto"/>
                <a:sym typeface="Roboto"/>
              </a:endParaRPr>
            </a:p>
          </p:txBody>
        </p:sp>
      </p:grpSp>
      <p:sp>
        <p:nvSpPr>
          <p:cNvPr id="341" name="Google Shape;341;p49"/>
          <p:cNvSpPr txBox="1"/>
          <p:nvPr/>
        </p:nvSpPr>
        <p:spPr>
          <a:xfrm>
            <a:off x="372225" y="331975"/>
            <a:ext cx="8250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1"/>
                </a:solidFill>
              </a:rPr>
              <a:t>UI Design</a:t>
            </a:r>
            <a:endParaRPr b="1" sz="1800">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Special buttons</a:t>
            </a:r>
            <a:endParaRPr/>
          </a:p>
        </p:txBody>
      </p:sp>
      <p:sp>
        <p:nvSpPr>
          <p:cNvPr id="347" name="Google Shape;347;p50"/>
          <p:cNvSpPr txBox="1"/>
          <p:nvPr>
            <p:ph idx="1" type="body"/>
          </p:nvPr>
        </p:nvSpPr>
        <p:spPr>
          <a:xfrm>
            <a:off x="311700" y="1152475"/>
            <a:ext cx="8520600" cy="37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We have incorporated 10 magic buttons to make the simulation more engaging and creative.</a:t>
            </a:r>
            <a:endParaRPr>
              <a:solidFill>
                <a:schemeClr val="dk1"/>
              </a:solidFill>
            </a:endParaRPr>
          </a:p>
          <a:p>
            <a:pPr indent="-342900" lvl="0" marL="457200" rtl="0" algn="l">
              <a:spcBef>
                <a:spcPts val="1200"/>
              </a:spcBef>
              <a:spcAft>
                <a:spcPts val="0"/>
              </a:spcAft>
              <a:buClr>
                <a:schemeClr val="dk1"/>
              </a:buClr>
              <a:buSzPts val="1800"/>
              <a:buAutoNum type="arabicPeriod"/>
            </a:pPr>
            <a:r>
              <a:rPr lang="en-GB">
                <a:solidFill>
                  <a:schemeClr val="dk1"/>
                </a:solidFill>
              </a:rPr>
              <a:t>Reset button 🆁 : This button helps to reset the simulation to the initial state.</a:t>
            </a:r>
            <a:endParaRPr>
              <a:solidFill>
                <a:schemeClr val="dk1"/>
              </a:solidFill>
            </a:endParaRPr>
          </a:p>
          <a:p>
            <a:pPr indent="-342900" lvl="0" marL="457200" rtl="0" algn="l">
              <a:spcBef>
                <a:spcPts val="0"/>
              </a:spcBef>
              <a:spcAft>
                <a:spcPts val="0"/>
              </a:spcAft>
              <a:buClr>
                <a:schemeClr val="dk1"/>
              </a:buClr>
              <a:buSzPts val="1800"/>
              <a:buAutoNum type="arabicPeriod"/>
            </a:pPr>
            <a:r>
              <a:rPr lang="en-GB">
                <a:solidFill>
                  <a:schemeClr val="dk1"/>
                </a:solidFill>
              </a:rPr>
              <a:t> Increase button ➕ : We are able to increase the time-step of the simulation with the help of this button.</a:t>
            </a:r>
            <a:endParaRPr>
              <a:solidFill>
                <a:schemeClr val="dk1"/>
              </a:solidFill>
            </a:endParaRPr>
          </a:p>
          <a:p>
            <a:pPr indent="-342900" lvl="0" marL="457200" rtl="0" algn="l">
              <a:spcBef>
                <a:spcPts val="0"/>
              </a:spcBef>
              <a:spcAft>
                <a:spcPts val="0"/>
              </a:spcAft>
              <a:buClr>
                <a:schemeClr val="dk1"/>
              </a:buClr>
              <a:buSzPts val="1800"/>
              <a:buAutoNum type="arabicPeriod"/>
            </a:pPr>
            <a:r>
              <a:rPr lang="en-GB">
                <a:solidFill>
                  <a:schemeClr val="dk1"/>
                </a:solidFill>
              </a:rPr>
              <a:t>Decrease button ➖ : We are able to reduce the speed of the simulation with this button.</a:t>
            </a:r>
            <a:endParaRPr>
              <a:solidFill>
                <a:schemeClr val="dk1"/>
              </a:solidFill>
            </a:endParaRPr>
          </a:p>
          <a:p>
            <a:pPr indent="-342900" lvl="0" marL="457200" rtl="0" algn="l">
              <a:spcBef>
                <a:spcPts val="0"/>
              </a:spcBef>
              <a:spcAft>
                <a:spcPts val="0"/>
              </a:spcAft>
              <a:buClr>
                <a:schemeClr val="dk1"/>
              </a:buClr>
              <a:buSzPts val="1800"/>
              <a:buAutoNum type="arabicPeriod"/>
            </a:pPr>
            <a:r>
              <a:rPr lang="en-GB">
                <a:solidFill>
                  <a:schemeClr val="dk1"/>
                </a:solidFill>
              </a:rPr>
              <a:t>Add button 🅰 : This is an interesting feature.We can introduce celestial bodies into the simulation. We give the user full freedom to choose the mass,position and the velocity.  </a:t>
            </a:r>
            <a:r>
              <a:rPr b="1" lang="en-GB">
                <a:solidFill>
                  <a:schemeClr val="dk1"/>
                </a:solidFill>
              </a:rPr>
              <a:t>Sounds interesting right!!!</a:t>
            </a:r>
            <a:endParaRPr b="1">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1"/>
          <p:cNvSpPr txBox="1"/>
          <p:nvPr>
            <p:ph idx="1" type="body"/>
          </p:nvPr>
        </p:nvSpPr>
        <p:spPr>
          <a:xfrm>
            <a:off x="311700" y="486375"/>
            <a:ext cx="8520600" cy="408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en-GB">
                <a:solidFill>
                  <a:schemeClr val="dk1"/>
                </a:solidFill>
              </a:rPr>
              <a:t>▶  : This button helps to pause the simulation at any point of time.</a:t>
            </a:r>
            <a:endParaRPr>
              <a:solidFill>
                <a:schemeClr val="dk1"/>
              </a:solidFill>
            </a:endParaRPr>
          </a:p>
          <a:p>
            <a:pPr indent="-342900" lvl="0" marL="457200" rtl="0" algn="l">
              <a:spcBef>
                <a:spcPts val="0"/>
              </a:spcBef>
              <a:spcAft>
                <a:spcPts val="0"/>
              </a:spcAft>
              <a:buClr>
                <a:schemeClr val="dk1"/>
              </a:buClr>
              <a:buSzPts val="1800"/>
              <a:buAutoNum type="arabicPeriod"/>
            </a:pPr>
            <a:r>
              <a:rPr lang="en-GB">
                <a:solidFill>
                  <a:schemeClr val="dk1"/>
                </a:solidFill>
              </a:rPr>
              <a:t>⏸ :This button is used to resume the simulation.</a:t>
            </a:r>
            <a:endParaRPr>
              <a:solidFill>
                <a:schemeClr val="dk1"/>
              </a:solidFill>
            </a:endParaRPr>
          </a:p>
          <a:p>
            <a:pPr indent="-342900" lvl="0" marL="457200" rtl="0" algn="l">
              <a:spcBef>
                <a:spcPts val="0"/>
              </a:spcBef>
              <a:spcAft>
                <a:spcPts val="0"/>
              </a:spcAft>
              <a:buClr>
                <a:schemeClr val="dk1"/>
              </a:buClr>
              <a:buSzPts val="1800"/>
              <a:buAutoNum type="arabicPeriod"/>
            </a:pPr>
            <a:r>
              <a:rPr lang="en-GB">
                <a:solidFill>
                  <a:schemeClr val="dk1"/>
                </a:solidFill>
              </a:rPr>
              <a:t>🅵  : This is a powerful button, that allows us to switch the acceleration calculations onto the FPGA.</a:t>
            </a:r>
            <a:endParaRPr>
              <a:solidFill>
                <a:schemeClr val="dk1"/>
              </a:solidFill>
            </a:endParaRPr>
          </a:p>
          <a:p>
            <a:pPr indent="-342900" lvl="0" marL="457200" rtl="0" algn="l">
              <a:spcBef>
                <a:spcPts val="0"/>
              </a:spcBef>
              <a:spcAft>
                <a:spcPts val="0"/>
              </a:spcAft>
              <a:buClr>
                <a:schemeClr val="dk1"/>
              </a:buClr>
              <a:buSzPts val="1800"/>
              <a:buAutoNum type="arabicPeriod"/>
            </a:pPr>
            <a:r>
              <a:rPr lang="en-GB">
                <a:solidFill>
                  <a:schemeClr val="dk1"/>
                </a:solidFill>
              </a:rPr>
              <a:t>🅷 : This button will hold HPS responsible for doing all the calculations,       leaving the fpga idle.</a:t>
            </a:r>
            <a:endParaRPr>
              <a:solidFill>
                <a:schemeClr val="dk1"/>
              </a:solidFill>
            </a:endParaRPr>
          </a:p>
          <a:p>
            <a:pPr indent="-342900" lvl="0" marL="457200" rtl="0" algn="l">
              <a:spcBef>
                <a:spcPts val="0"/>
              </a:spcBef>
              <a:spcAft>
                <a:spcPts val="0"/>
              </a:spcAft>
              <a:buClr>
                <a:schemeClr val="dk1"/>
              </a:buClr>
              <a:buSzPts val="1800"/>
              <a:buAutoNum type="arabicPeriod"/>
            </a:pPr>
            <a:r>
              <a:rPr lang="en-GB">
                <a:solidFill>
                  <a:schemeClr val="dk1"/>
                </a:solidFill>
              </a:rPr>
              <a:t>🅼 : This button will allow the user to load different dataset maps.</a:t>
            </a:r>
            <a:endParaRPr>
              <a:solidFill>
                <a:schemeClr val="dk1"/>
              </a:solidFill>
            </a:endParaRPr>
          </a:p>
          <a:p>
            <a:pPr indent="-342900" lvl="0" marL="457200" rtl="0" algn="l">
              <a:spcBef>
                <a:spcPts val="0"/>
              </a:spcBef>
              <a:spcAft>
                <a:spcPts val="0"/>
              </a:spcAft>
              <a:buClr>
                <a:schemeClr val="dk1"/>
              </a:buClr>
              <a:buSzPts val="1800"/>
              <a:buAutoNum type="arabicPeriod"/>
            </a:pPr>
            <a:r>
              <a:rPr lang="en-GB">
                <a:solidFill>
                  <a:schemeClr val="dk1"/>
                </a:solidFill>
              </a:rPr>
              <a:t>🅱: This is a bound button which will convert the screen borders into hard boundaries, which don’t allow any particle to escape</a:t>
            </a:r>
            <a:endParaRPr>
              <a:solidFill>
                <a:schemeClr val="dk1"/>
              </a:solidFill>
            </a:endParaRPr>
          </a:p>
          <a:p>
            <a:pPr indent="-342900" lvl="0" marL="457200" rtl="0" algn="l">
              <a:spcBef>
                <a:spcPts val="0"/>
              </a:spcBef>
              <a:spcAft>
                <a:spcPts val="0"/>
              </a:spcAft>
              <a:buClr>
                <a:schemeClr val="dk1"/>
              </a:buClr>
              <a:buSzPts val="1800"/>
              <a:buAutoNum type="arabicPeriod"/>
            </a:pPr>
            <a:r>
              <a:rPr lang="en-GB">
                <a:solidFill>
                  <a:schemeClr val="dk1"/>
                </a:solidFill>
              </a:rPr>
              <a:t>🆃 : This is a very unique feature known as trace. This helps us to track the trajectory of each and every body on the screen.</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Timing Profile:</a:t>
            </a:r>
            <a:endParaRPr b="1"/>
          </a:p>
        </p:txBody>
      </p:sp>
      <p:graphicFrame>
        <p:nvGraphicFramePr>
          <p:cNvPr id="73" name="Google Shape;73;p16"/>
          <p:cNvGraphicFramePr/>
          <p:nvPr/>
        </p:nvGraphicFramePr>
        <p:xfrm>
          <a:off x="2296825" y="1560800"/>
          <a:ext cx="3000000" cy="3000000"/>
        </p:xfrm>
        <a:graphic>
          <a:graphicData uri="http://schemas.openxmlformats.org/drawingml/2006/table">
            <a:tbl>
              <a:tblPr>
                <a:noFill/>
                <a:tableStyleId>{1C3C7E2A-664C-4160-9F67-A59F3DBACC93}</a:tableStyleId>
              </a:tblPr>
              <a:tblGrid>
                <a:gridCol w="1899250"/>
                <a:gridCol w="1899250"/>
              </a:tblGrid>
              <a:tr h="381000">
                <a:tc>
                  <a:txBody>
                    <a:bodyPr/>
                    <a:lstStyle/>
                    <a:p>
                      <a:pPr indent="0" lvl="0" marL="0" rtl="0" algn="ctr">
                        <a:spcBef>
                          <a:spcPts val="0"/>
                        </a:spcBef>
                        <a:spcAft>
                          <a:spcPts val="0"/>
                        </a:spcAft>
                        <a:buNone/>
                      </a:pPr>
                      <a:r>
                        <a:rPr lang="en-GB"/>
                        <a:t>No. of particles</a:t>
                      </a:r>
                      <a:endParaRPr/>
                    </a:p>
                  </a:txBody>
                  <a:tcPr marT="91425" marB="91425" marR="91425" marL="91425"/>
                </a:tc>
                <a:tc>
                  <a:txBody>
                    <a:bodyPr/>
                    <a:lstStyle/>
                    <a:p>
                      <a:pPr indent="0" lvl="0" marL="0" rtl="0" algn="ctr">
                        <a:spcBef>
                          <a:spcPts val="0"/>
                        </a:spcBef>
                        <a:spcAft>
                          <a:spcPts val="0"/>
                        </a:spcAft>
                        <a:buNone/>
                      </a:pPr>
                      <a:r>
                        <a:rPr lang="en-GB"/>
                        <a:t>Time taken by the HPS (us)</a:t>
                      </a:r>
                      <a:endParaRPr/>
                    </a:p>
                  </a:txBody>
                  <a:tcPr marT="91425" marB="91425" marR="91425" marL="91425"/>
                </a:tc>
              </a:tr>
              <a:tr h="381000">
                <a:tc>
                  <a:txBody>
                    <a:bodyPr/>
                    <a:lstStyle/>
                    <a:p>
                      <a:pPr indent="0" lvl="0" marL="0" rtl="0" algn="ctr">
                        <a:spcBef>
                          <a:spcPts val="0"/>
                        </a:spcBef>
                        <a:spcAft>
                          <a:spcPts val="0"/>
                        </a:spcAft>
                        <a:buNone/>
                      </a:pPr>
                      <a:r>
                        <a:rPr lang="en-GB"/>
                        <a:t>30</a:t>
                      </a:r>
                      <a:endParaRPr/>
                    </a:p>
                  </a:txBody>
                  <a:tcPr marT="91425" marB="91425" marR="91425" marL="91425"/>
                </a:tc>
                <a:tc>
                  <a:txBody>
                    <a:bodyPr/>
                    <a:lstStyle/>
                    <a:p>
                      <a:pPr indent="0" lvl="0" marL="0" rtl="0" algn="ctr">
                        <a:spcBef>
                          <a:spcPts val="0"/>
                        </a:spcBef>
                        <a:spcAft>
                          <a:spcPts val="0"/>
                        </a:spcAft>
                        <a:buNone/>
                      </a:pPr>
                      <a:r>
                        <a:rPr lang="en-GB"/>
                        <a:t>65</a:t>
                      </a:r>
                      <a:endParaRPr/>
                    </a:p>
                  </a:txBody>
                  <a:tcPr marT="91425" marB="91425" marR="91425" marL="91425"/>
                </a:tc>
              </a:tr>
              <a:tr h="381000">
                <a:tc>
                  <a:txBody>
                    <a:bodyPr/>
                    <a:lstStyle/>
                    <a:p>
                      <a:pPr indent="0" lvl="0" marL="0" rtl="0" algn="ctr">
                        <a:spcBef>
                          <a:spcPts val="0"/>
                        </a:spcBef>
                        <a:spcAft>
                          <a:spcPts val="0"/>
                        </a:spcAft>
                        <a:buNone/>
                      </a:pPr>
                      <a:r>
                        <a:rPr lang="en-GB"/>
                        <a:t>1009</a:t>
                      </a:r>
                      <a:endParaRPr/>
                    </a:p>
                  </a:txBody>
                  <a:tcPr marT="91425" marB="91425" marR="91425" marL="91425"/>
                </a:tc>
                <a:tc>
                  <a:txBody>
                    <a:bodyPr/>
                    <a:lstStyle/>
                    <a:p>
                      <a:pPr indent="0" lvl="0" marL="0" rtl="0" algn="ctr">
                        <a:spcBef>
                          <a:spcPts val="0"/>
                        </a:spcBef>
                        <a:spcAft>
                          <a:spcPts val="0"/>
                        </a:spcAft>
                        <a:buNone/>
                      </a:pPr>
                      <a:r>
                        <a:rPr lang="en-GB"/>
                        <a:t>78500</a:t>
                      </a:r>
                      <a:endParaRPr/>
                    </a:p>
                  </a:txBody>
                  <a:tcPr marT="91425" marB="91425" marR="91425" marL="91425"/>
                </a:tc>
              </a:tr>
              <a:tr h="381000">
                <a:tc>
                  <a:txBody>
                    <a:bodyPr/>
                    <a:lstStyle/>
                    <a:p>
                      <a:pPr indent="0" lvl="0" marL="0" rtl="0" algn="ctr">
                        <a:spcBef>
                          <a:spcPts val="0"/>
                        </a:spcBef>
                        <a:spcAft>
                          <a:spcPts val="0"/>
                        </a:spcAft>
                        <a:buNone/>
                      </a:pPr>
                      <a:r>
                        <a:rPr lang="en-GB"/>
                        <a:t>1681</a:t>
                      </a:r>
                      <a:endParaRPr/>
                    </a:p>
                  </a:txBody>
                  <a:tcPr marT="91425" marB="91425" marR="91425" marL="91425"/>
                </a:tc>
                <a:tc>
                  <a:txBody>
                    <a:bodyPr/>
                    <a:lstStyle/>
                    <a:p>
                      <a:pPr indent="0" lvl="0" marL="0" rtl="0" algn="ctr">
                        <a:spcBef>
                          <a:spcPts val="0"/>
                        </a:spcBef>
                        <a:spcAft>
                          <a:spcPts val="0"/>
                        </a:spcAft>
                        <a:buNone/>
                      </a:pPr>
                      <a:r>
                        <a:rPr lang="en-GB"/>
                        <a:t>233800</a:t>
                      </a:r>
                      <a:endParaRPr/>
                    </a:p>
                  </a:txBody>
                  <a:tcPr marT="91425" marB="91425" marR="91425" marL="91425"/>
                </a:tc>
              </a:tr>
              <a:tr h="381000">
                <a:tc>
                  <a:txBody>
                    <a:bodyPr/>
                    <a:lstStyle/>
                    <a:p>
                      <a:pPr indent="0" lvl="0" marL="0" rtl="0" algn="ctr">
                        <a:spcBef>
                          <a:spcPts val="0"/>
                        </a:spcBef>
                        <a:spcAft>
                          <a:spcPts val="0"/>
                        </a:spcAft>
                        <a:buNone/>
                      </a:pPr>
                      <a:r>
                        <a:rPr lang="en-GB"/>
                        <a:t>2200</a:t>
                      </a:r>
                      <a:endParaRPr/>
                    </a:p>
                  </a:txBody>
                  <a:tcPr marT="91425" marB="91425" marR="91425" marL="91425"/>
                </a:tc>
                <a:tc>
                  <a:txBody>
                    <a:bodyPr/>
                    <a:lstStyle/>
                    <a:p>
                      <a:pPr indent="0" lvl="0" marL="0" rtl="0" algn="ctr">
                        <a:spcBef>
                          <a:spcPts val="0"/>
                        </a:spcBef>
                        <a:spcAft>
                          <a:spcPts val="0"/>
                        </a:spcAft>
                        <a:buNone/>
                      </a:pPr>
                      <a:r>
                        <a:rPr lang="en-GB"/>
                        <a:t>411250</a:t>
                      </a:r>
                      <a:endParaRPr/>
                    </a:p>
                  </a:txBody>
                  <a:tcPr marT="91425" marB="91425" marR="91425" marL="91425"/>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520"/>
              <a:t>Comparing frames per second</a:t>
            </a:r>
            <a:endParaRPr sz="2520"/>
          </a:p>
        </p:txBody>
      </p:sp>
      <p:graphicFrame>
        <p:nvGraphicFramePr>
          <p:cNvPr id="358" name="Google Shape;358;p52"/>
          <p:cNvGraphicFramePr/>
          <p:nvPr/>
        </p:nvGraphicFramePr>
        <p:xfrm>
          <a:off x="1723125" y="1561350"/>
          <a:ext cx="3000000" cy="3000000"/>
        </p:xfrm>
        <a:graphic>
          <a:graphicData uri="http://schemas.openxmlformats.org/drawingml/2006/table">
            <a:tbl>
              <a:tblPr>
                <a:noFill/>
                <a:tableStyleId>{1C3C7E2A-664C-4160-9F67-A59F3DBACC93}</a:tableStyleId>
              </a:tblPr>
              <a:tblGrid>
                <a:gridCol w="1899250"/>
                <a:gridCol w="1899250"/>
                <a:gridCol w="1899250"/>
              </a:tblGrid>
              <a:tr h="381000">
                <a:tc>
                  <a:txBody>
                    <a:bodyPr/>
                    <a:lstStyle/>
                    <a:p>
                      <a:pPr indent="0" lvl="0" marL="0" rtl="0" algn="ctr">
                        <a:spcBef>
                          <a:spcPts val="0"/>
                        </a:spcBef>
                        <a:spcAft>
                          <a:spcPts val="0"/>
                        </a:spcAft>
                        <a:buNone/>
                      </a:pPr>
                      <a:r>
                        <a:rPr lang="en-GB"/>
                        <a:t>No. of particles </a:t>
                      </a:r>
                      <a:endParaRPr/>
                    </a:p>
                  </a:txBody>
                  <a:tcPr marT="91425" marB="91425" marR="91425" marL="91425"/>
                </a:tc>
                <a:tc>
                  <a:txBody>
                    <a:bodyPr/>
                    <a:lstStyle/>
                    <a:p>
                      <a:pPr indent="0" lvl="0" marL="0" rtl="0" algn="ctr">
                        <a:spcBef>
                          <a:spcPts val="0"/>
                        </a:spcBef>
                        <a:spcAft>
                          <a:spcPts val="0"/>
                        </a:spcAft>
                        <a:buNone/>
                      </a:pPr>
                      <a:r>
                        <a:rPr lang="en-GB">
                          <a:solidFill>
                            <a:schemeClr val="dk1"/>
                          </a:solidFill>
                        </a:rPr>
                        <a:t>Achieved fps</a:t>
                      </a:r>
                      <a:r>
                        <a:rPr lang="en-GB"/>
                        <a:t> </a:t>
                      </a:r>
                      <a:r>
                        <a:rPr lang="en-GB"/>
                        <a:t>by</a:t>
                      </a:r>
                      <a:r>
                        <a:rPr lang="en-GB"/>
                        <a:t> FPGA (1/s)</a:t>
                      </a:r>
                      <a:endParaRPr/>
                    </a:p>
                  </a:txBody>
                  <a:tcPr marT="91425" marB="91425" marR="91425" marL="91425"/>
                </a:tc>
                <a:tc>
                  <a:txBody>
                    <a:bodyPr/>
                    <a:lstStyle/>
                    <a:p>
                      <a:pPr indent="0" lvl="0" marL="0" rtl="0" algn="ctr">
                        <a:spcBef>
                          <a:spcPts val="0"/>
                        </a:spcBef>
                        <a:spcAft>
                          <a:spcPts val="0"/>
                        </a:spcAft>
                        <a:buNone/>
                      </a:pPr>
                      <a:r>
                        <a:rPr lang="en-GB">
                          <a:solidFill>
                            <a:schemeClr val="dk1"/>
                          </a:solidFill>
                        </a:rPr>
                        <a:t>A</a:t>
                      </a:r>
                      <a:r>
                        <a:rPr lang="en-GB">
                          <a:solidFill>
                            <a:schemeClr val="dk1"/>
                          </a:solidFill>
                        </a:rPr>
                        <a:t>chieved fps</a:t>
                      </a:r>
                      <a:r>
                        <a:rPr lang="en-GB"/>
                        <a:t> </a:t>
                      </a:r>
                      <a:r>
                        <a:rPr lang="en-GB"/>
                        <a:t>by </a:t>
                      </a:r>
                      <a:r>
                        <a:rPr lang="en-GB"/>
                        <a:t>the HPS (1/s)</a:t>
                      </a:r>
                      <a:endParaRPr/>
                    </a:p>
                  </a:txBody>
                  <a:tcPr marT="91425" marB="91425" marR="91425" marL="91425"/>
                </a:tc>
              </a:tr>
              <a:tr h="381000">
                <a:tc>
                  <a:txBody>
                    <a:bodyPr/>
                    <a:lstStyle/>
                    <a:p>
                      <a:pPr indent="0" lvl="0" marL="0" rtl="0" algn="ctr">
                        <a:spcBef>
                          <a:spcPts val="0"/>
                        </a:spcBef>
                        <a:spcAft>
                          <a:spcPts val="0"/>
                        </a:spcAft>
                        <a:buNone/>
                      </a:pPr>
                      <a:r>
                        <a:rPr lang="en-GB"/>
                        <a:t>30</a:t>
                      </a:r>
                      <a:endParaRPr/>
                    </a:p>
                  </a:txBody>
                  <a:tcPr marT="91425" marB="91425" marR="91425" marL="91425"/>
                </a:tc>
                <a:tc>
                  <a:txBody>
                    <a:bodyPr/>
                    <a:lstStyle/>
                    <a:p>
                      <a:pPr indent="0" lvl="0" marL="0" rtl="0" algn="ctr">
                        <a:spcBef>
                          <a:spcPts val="0"/>
                        </a:spcBef>
                        <a:spcAft>
                          <a:spcPts val="0"/>
                        </a:spcAft>
                        <a:buNone/>
                      </a:pPr>
                      <a:r>
                        <a:rPr lang="en-GB"/>
                        <a:t>680</a:t>
                      </a:r>
                      <a:endParaRPr/>
                    </a:p>
                  </a:txBody>
                  <a:tcPr marT="91425" marB="91425" marR="91425" marL="91425"/>
                </a:tc>
                <a:tc>
                  <a:txBody>
                    <a:bodyPr/>
                    <a:lstStyle/>
                    <a:p>
                      <a:pPr indent="0" lvl="0" marL="0" rtl="0" algn="ctr">
                        <a:spcBef>
                          <a:spcPts val="0"/>
                        </a:spcBef>
                        <a:spcAft>
                          <a:spcPts val="0"/>
                        </a:spcAft>
                        <a:buNone/>
                      </a:pPr>
                      <a:r>
                        <a:rPr lang="en-GB"/>
                        <a:t>671</a:t>
                      </a:r>
                      <a:endParaRPr/>
                    </a:p>
                  </a:txBody>
                  <a:tcPr marT="91425" marB="91425" marR="91425" marL="91425"/>
                </a:tc>
              </a:tr>
              <a:tr h="381000">
                <a:tc>
                  <a:txBody>
                    <a:bodyPr/>
                    <a:lstStyle/>
                    <a:p>
                      <a:pPr indent="0" lvl="0" marL="0" rtl="0" algn="ctr">
                        <a:spcBef>
                          <a:spcPts val="0"/>
                        </a:spcBef>
                        <a:spcAft>
                          <a:spcPts val="0"/>
                        </a:spcAft>
                        <a:buNone/>
                      </a:pPr>
                      <a:r>
                        <a:rPr lang="en-GB"/>
                        <a:t>1009</a:t>
                      </a:r>
                      <a:endParaRPr/>
                    </a:p>
                  </a:txBody>
                  <a:tcPr marT="91425" marB="91425" marR="91425" marL="91425"/>
                </a:tc>
                <a:tc>
                  <a:txBody>
                    <a:bodyPr/>
                    <a:lstStyle/>
                    <a:p>
                      <a:pPr indent="0" lvl="0" marL="0" rtl="0" algn="ctr">
                        <a:spcBef>
                          <a:spcPts val="0"/>
                        </a:spcBef>
                        <a:spcAft>
                          <a:spcPts val="0"/>
                        </a:spcAft>
                        <a:buNone/>
                      </a:pPr>
                      <a:r>
                        <a:rPr lang="en-GB"/>
                        <a:t>121</a:t>
                      </a:r>
                      <a:endParaRPr/>
                    </a:p>
                  </a:txBody>
                  <a:tcPr marT="91425" marB="91425" marR="91425" marL="91425"/>
                </a:tc>
                <a:tc>
                  <a:txBody>
                    <a:bodyPr/>
                    <a:lstStyle/>
                    <a:p>
                      <a:pPr indent="0" lvl="0" marL="0" rtl="0" algn="ctr">
                        <a:spcBef>
                          <a:spcPts val="0"/>
                        </a:spcBef>
                        <a:spcAft>
                          <a:spcPts val="0"/>
                        </a:spcAft>
                        <a:buNone/>
                      </a:pPr>
                      <a:r>
                        <a:rPr lang="en-GB"/>
                        <a:t>12</a:t>
                      </a:r>
                      <a:endParaRPr/>
                    </a:p>
                  </a:txBody>
                  <a:tcPr marT="91425" marB="91425" marR="91425" marL="91425"/>
                </a:tc>
              </a:tr>
              <a:tr h="381000">
                <a:tc>
                  <a:txBody>
                    <a:bodyPr/>
                    <a:lstStyle/>
                    <a:p>
                      <a:pPr indent="0" lvl="0" marL="0" rtl="0" algn="ctr">
                        <a:spcBef>
                          <a:spcPts val="0"/>
                        </a:spcBef>
                        <a:spcAft>
                          <a:spcPts val="0"/>
                        </a:spcAft>
                        <a:buNone/>
                      </a:pPr>
                      <a:r>
                        <a:rPr lang="en-GB"/>
                        <a:t>1681</a:t>
                      </a:r>
                      <a:endParaRPr/>
                    </a:p>
                  </a:txBody>
                  <a:tcPr marT="91425" marB="91425" marR="91425" marL="91425"/>
                </a:tc>
                <a:tc>
                  <a:txBody>
                    <a:bodyPr/>
                    <a:lstStyle/>
                    <a:p>
                      <a:pPr indent="0" lvl="0" marL="0" rtl="0" algn="ctr">
                        <a:spcBef>
                          <a:spcPts val="0"/>
                        </a:spcBef>
                        <a:spcAft>
                          <a:spcPts val="0"/>
                        </a:spcAft>
                        <a:buNone/>
                      </a:pPr>
                      <a:r>
                        <a:rPr lang="en-GB"/>
                        <a:t>65</a:t>
                      </a:r>
                      <a:endParaRPr/>
                    </a:p>
                  </a:txBody>
                  <a:tcPr marT="91425" marB="91425" marR="91425" marL="91425"/>
                </a:tc>
                <a:tc>
                  <a:txBody>
                    <a:bodyPr/>
                    <a:lstStyle/>
                    <a:p>
                      <a:pPr indent="0" lvl="0" marL="0" rtl="0" algn="ctr">
                        <a:spcBef>
                          <a:spcPts val="0"/>
                        </a:spcBef>
                        <a:spcAft>
                          <a:spcPts val="0"/>
                        </a:spcAft>
                        <a:buNone/>
                      </a:pPr>
                      <a:r>
                        <a:rPr lang="en-GB"/>
                        <a:t>4</a:t>
                      </a:r>
                      <a:endParaRPr/>
                    </a:p>
                  </a:txBody>
                  <a:tcPr marT="91425" marB="91425" marR="91425" marL="91425"/>
                </a:tc>
              </a:tr>
              <a:tr h="381000">
                <a:tc>
                  <a:txBody>
                    <a:bodyPr/>
                    <a:lstStyle/>
                    <a:p>
                      <a:pPr indent="0" lvl="0" marL="0" rtl="0" algn="ctr">
                        <a:spcBef>
                          <a:spcPts val="0"/>
                        </a:spcBef>
                        <a:spcAft>
                          <a:spcPts val="0"/>
                        </a:spcAft>
                        <a:buNone/>
                      </a:pPr>
                      <a:r>
                        <a:rPr lang="en-GB"/>
                        <a:t>2200</a:t>
                      </a:r>
                      <a:endParaRPr/>
                    </a:p>
                  </a:txBody>
                  <a:tcPr marT="91425" marB="91425" marR="91425" marL="91425"/>
                </a:tc>
                <a:tc>
                  <a:txBody>
                    <a:bodyPr/>
                    <a:lstStyle/>
                    <a:p>
                      <a:pPr indent="0" lvl="0" marL="0" rtl="0" algn="ctr">
                        <a:spcBef>
                          <a:spcPts val="0"/>
                        </a:spcBef>
                        <a:spcAft>
                          <a:spcPts val="0"/>
                        </a:spcAft>
                        <a:buNone/>
                      </a:pPr>
                      <a:r>
                        <a:rPr lang="en-GB"/>
                        <a:t>45</a:t>
                      </a:r>
                      <a:endParaRPr/>
                    </a:p>
                  </a:txBody>
                  <a:tcPr marT="91425" marB="91425" marR="91425" marL="91425"/>
                </a:tc>
                <a:tc>
                  <a:txBody>
                    <a:bodyPr/>
                    <a:lstStyle/>
                    <a:p>
                      <a:pPr indent="0" lvl="0" marL="0" rtl="0" algn="ctr">
                        <a:spcBef>
                          <a:spcPts val="0"/>
                        </a:spcBef>
                        <a:spcAft>
                          <a:spcPts val="0"/>
                        </a:spcAft>
                        <a:buNone/>
                      </a:pPr>
                      <a:r>
                        <a:rPr lang="en-GB"/>
                        <a:t>2</a:t>
                      </a:r>
                      <a:endParaRPr/>
                    </a:p>
                  </a:txBody>
                  <a:tcPr marT="91425" marB="91425" marR="91425" marL="91425"/>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364" name="Google Shape;364;p53"/>
          <p:cNvSpPr txBox="1"/>
          <p:nvPr>
            <p:ph idx="1" type="body"/>
          </p:nvPr>
        </p:nvSpPr>
        <p:spPr>
          <a:xfrm>
            <a:off x="221650" y="141392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solidFill>
                  <a:schemeClr val="dk1"/>
                </a:solidFill>
                <a:highlight>
                  <a:srgbClr val="FFFFFF"/>
                </a:highlight>
              </a:rPr>
              <a:t>After parallelising using  FPGA we can see the huge improvement in the frame time.</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GB">
                <a:solidFill>
                  <a:schemeClr val="dk1"/>
                </a:solidFill>
                <a:highlight>
                  <a:srgbClr val="FFFFFF"/>
                </a:highlight>
              </a:rPr>
              <a:t>For 2200 particles FPS on HPS is just 2 but on FPGA it is 45, and it is nearly 22.5 times improvement of each frame computation time.</a:t>
            </a:r>
            <a:endParaRPr>
              <a:solidFill>
                <a:schemeClr val="dk1"/>
              </a:solidFill>
              <a:highlight>
                <a:srgbClr val="FFFFFF"/>
              </a:highlight>
            </a:endParaRPr>
          </a:p>
          <a:p>
            <a:pPr indent="0" lvl="0" marL="457200" rtl="0" algn="l">
              <a:spcBef>
                <a:spcPts val="0"/>
              </a:spcBef>
              <a:spcAft>
                <a:spcPts val="0"/>
              </a:spcAft>
              <a:buNone/>
            </a:pPr>
            <a:r>
              <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GB">
                <a:solidFill>
                  <a:schemeClr val="dk1"/>
                </a:solidFill>
                <a:highlight>
                  <a:srgbClr val="FFFFFF"/>
                </a:highlight>
              </a:rPr>
              <a:t>For fewer particles (around less than 100) the power of the FPGA cannot be explained much because even though HPS is computing sequentially it is operating at 925 Mhz but our FPGA is operating at 100 Mhz.</a:t>
            </a:r>
            <a:endParaRPr>
              <a:solidFill>
                <a:schemeClr val="dk1"/>
              </a:solidFill>
              <a:highlight>
                <a:srgbClr val="FFFFFF"/>
              </a:highlight>
            </a:endParaRPr>
          </a:p>
          <a:p>
            <a:pPr indent="0" lvl="0" marL="457200" rtl="0" algn="l">
              <a:spcBef>
                <a:spcPts val="0"/>
              </a:spcBef>
              <a:spcAft>
                <a:spcPts val="0"/>
              </a:spcAft>
              <a:buNone/>
            </a:pPr>
            <a:r>
              <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GB">
                <a:solidFill>
                  <a:schemeClr val="dk1"/>
                </a:solidFill>
                <a:highlight>
                  <a:srgbClr val="FFFFFF"/>
                </a:highlight>
              </a:rPr>
              <a:t>  As the number of particles increases the effect can be easily observed.</a:t>
            </a:r>
            <a:endParaRPr>
              <a:solidFill>
                <a:schemeClr val="dk1"/>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4"/>
          <p:cNvSpPr txBox="1"/>
          <p:nvPr>
            <p:ph idx="1" type="body"/>
          </p:nvPr>
        </p:nvSpPr>
        <p:spPr>
          <a:xfrm>
            <a:off x="311700" y="582525"/>
            <a:ext cx="8520600" cy="3986400"/>
          </a:xfrm>
          <a:prstGeom prst="rect">
            <a:avLst/>
          </a:prstGeom>
        </p:spPr>
        <p:txBody>
          <a:bodyPr anchorCtr="0" anchor="t" bIns="91425" lIns="91425" spcFirstLastPara="1" rIns="91425" wrap="square" tIns="91425">
            <a:normAutofit/>
          </a:bodyPr>
          <a:lstStyle/>
          <a:p>
            <a:pPr indent="457200" lvl="0" marL="2743200" rtl="0" algn="ctr">
              <a:spcBef>
                <a:spcPts val="0"/>
              </a:spcBef>
              <a:spcAft>
                <a:spcPts val="0"/>
              </a:spcAft>
              <a:buNone/>
            </a:pPr>
            <a:r>
              <a:t/>
            </a:r>
            <a:endParaRPr b="1" sz="2900">
              <a:solidFill>
                <a:schemeClr val="dk1"/>
              </a:solidFill>
            </a:endParaRPr>
          </a:p>
          <a:p>
            <a:pPr indent="457200" lvl="0" marL="2743200" rtl="0" algn="ctr">
              <a:spcBef>
                <a:spcPts val="1200"/>
              </a:spcBef>
              <a:spcAft>
                <a:spcPts val="0"/>
              </a:spcAft>
              <a:buNone/>
            </a:pPr>
            <a:r>
              <a:t/>
            </a:r>
            <a:endParaRPr b="1" sz="2900">
              <a:solidFill>
                <a:schemeClr val="dk1"/>
              </a:solidFill>
            </a:endParaRPr>
          </a:p>
          <a:p>
            <a:pPr indent="457200" lvl="0" marL="2286000" rtl="0" algn="l">
              <a:spcBef>
                <a:spcPts val="1200"/>
              </a:spcBef>
              <a:spcAft>
                <a:spcPts val="0"/>
              </a:spcAft>
              <a:buClr>
                <a:schemeClr val="dk1"/>
              </a:buClr>
              <a:buSzPts val="1100"/>
              <a:buFont typeface="Arial"/>
              <a:buNone/>
            </a:pPr>
            <a:r>
              <a:rPr b="1" lang="en-GB" sz="3400">
                <a:solidFill>
                  <a:schemeClr val="dk1"/>
                </a:solidFill>
              </a:rPr>
              <a:t>THANK YOU</a:t>
            </a:r>
            <a:endParaRPr b="1" sz="3100">
              <a:solidFill>
                <a:schemeClr val="dk1"/>
              </a:solidFill>
            </a:endParaRPr>
          </a:p>
          <a:p>
            <a:pPr indent="0" lvl="0" marL="0" rtl="0" algn="ctr">
              <a:spcBef>
                <a:spcPts val="1200"/>
              </a:spcBef>
              <a:spcAft>
                <a:spcPts val="0"/>
              </a:spcAft>
              <a:buNone/>
            </a:pPr>
            <a:r>
              <a:t/>
            </a:r>
            <a:endParaRPr b="1" sz="2600">
              <a:solidFill>
                <a:schemeClr val="dk1"/>
              </a:solidFill>
            </a:endParaRPr>
          </a:p>
          <a:p>
            <a:pPr indent="457200" lvl="0" marL="2743200" rtl="0" algn="l">
              <a:spcBef>
                <a:spcPts val="1200"/>
              </a:spcBef>
              <a:spcAft>
                <a:spcPts val="1200"/>
              </a:spcAft>
              <a:buNone/>
            </a:pPr>
            <a:r>
              <a:t/>
            </a:r>
            <a:endParaRPr b="1" sz="29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Observations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rPr>
              <a:t>We saw the potential in the acceleration module to accelerate our computations involved in the design.</a:t>
            </a:r>
            <a:endParaRPr>
              <a:solidFill>
                <a:schemeClr val="dk1"/>
              </a:solidFill>
            </a:endParaRPr>
          </a:p>
          <a:p>
            <a:pPr indent="0" lvl="0" marL="0" rtl="0" algn="l">
              <a:spcBef>
                <a:spcPts val="1200"/>
              </a:spcBef>
              <a:spcAft>
                <a:spcPts val="0"/>
              </a:spcAft>
              <a:buNone/>
            </a:pPr>
            <a:r>
              <a:rPr lang="en-GB">
                <a:solidFill>
                  <a:schemeClr val="dk1"/>
                </a:solidFill>
              </a:rPr>
              <a:t>Why?</a:t>
            </a:r>
            <a:endParaRPr>
              <a:solidFill>
                <a:schemeClr val="dk1"/>
              </a:solidFill>
            </a:endParaRPr>
          </a:p>
          <a:p>
            <a:pPr indent="-342900" lvl="0" marL="457200" rtl="0" algn="l">
              <a:spcBef>
                <a:spcPts val="1200"/>
              </a:spcBef>
              <a:spcAft>
                <a:spcPts val="0"/>
              </a:spcAft>
              <a:buClr>
                <a:schemeClr val="dk1"/>
              </a:buClr>
              <a:buSzPts val="1800"/>
              <a:buAutoNum type="arabicPeriod"/>
            </a:pPr>
            <a:r>
              <a:rPr lang="en-GB">
                <a:solidFill>
                  <a:schemeClr val="dk1"/>
                </a:solidFill>
              </a:rPr>
              <a:t>Acceleration computations are independent.</a:t>
            </a:r>
            <a:endParaRPr>
              <a:solidFill>
                <a:schemeClr val="dk1"/>
              </a:solidFill>
            </a:endParaRPr>
          </a:p>
          <a:p>
            <a:pPr indent="-342900" lvl="0" marL="457200" rtl="0" algn="l">
              <a:spcBef>
                <a:spcPts val="0"/>
              </a:spcBef>
              <a:spcAft>
                <a:spcPts val="0"/>
              </a:spcAft>
              <a:buClr>
                <a:schemeClr val="dk1"/>
              </a:buClr>
              <a:buSzPts val="1800"/>
              <a:buAutoNum type="arabicPeriod"/>
            </a:pPr>
            <a:r>
              <a:rPr lang="en-GB">
                <a:solidFill>
                  <a:schemeClr val="dk1"/>
                </a:solidFill>
              </a:rPr>
              <a:t>Exponential increase in the acceleration computation time as the #particles increases.</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en-GB" sz="2800">
                <a:solidFill>
                  <a:schemeClr val="dk1"/>
                </a:solidFill>
              </a:rPr>
              <a:t>FPGA/Hardware progress</a:t>
            </a:r>
            <a:endParaRPr b="1" sz="2800">
              <a:solidFill>
                <a:schemeClr val="dk1"/>
              </a:solidFill>
            </a:endParaRPr>
          </a:p>
          <a:p>
            <a:pPr indent="0" lvl="0" marL="0" rtl="0" algn="l">
              <a:spcBef>
                <a:spcPts val="1200"/>
              </a:spcBef>
              <a:spcAft>
                <a:spcPts val="0"/>
              </a:spcAft>
              <a:buClr>
                <a:schemeClr val="dk1"/>
              </a:buClr>
              <a:buSzPts val="1100"/>
              <a:buFont typeface="Arial"/>
              <a:buNone/>
            </a:pPr>
            <a:r>
              <a:t/>
            </a:r>
            <a:endParaRPr sz="2800">
              <a:solidFill>
                <a:schemeClr val="dk1"/>
              </a:solidFill>
            </a:endParaRPr>
          </a:p>
          <a:p>
            <a:pPr indent="0" lvl="0" marL="0" rtl="0" algn="l">
              <a:spcBef>
                <a:spcPts val="1200"/>
              </a:spcBef>
              <a:spcAft>
                <a:spcPts val="1200"/>
              </a:spcAft>
              <a:buNone/>
            </a:pPr>
            <a:r>
              <a:t/>
            </a:r>
            <a:endParaRPr sz="2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arenR"/>
            </a:pPr>
            <a:r>
              <a:rPr lang="en-GB"/>
              <a:t>Floating Point Arithmetic</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GB" sz="1400">
                <a:solidFill>
                  <a:schemeClr val="dk1"/>
                </a:solidFill>
              </a:rPr>
              <a:t>Custom 27-bit floating point number format:</a:t>
            </a:r>
            <a:endParaRPr sz="1400">
              <a:solidFill>
                <a:schemeClr val="dk1"/>
              </a:solidFill>
            </a:endParaRPr>
          </a:p>
          <a:p>
            <a:pPr indent="0" lvl="0" marL="457200" rtl="0" algn="l">
              <a:spcBef>
                <a:spcPts val="1200"/>
              </a:spcBef>
              <a:spcAft>
                <a:spcPts val="0"/>
              </a:spcAft>
              <a:buNone/>
            </a:pPr>
            <a:r>
              <a:t/>
            </a:r>
            <a:endParaRPr sz="1400">
              <a:solidFill>
                <a:schemeClr val="dk1"/>
              </a:solidFill>
            </a:endParaRPr>
          </a:p>
          <a:p>
            <a:pPr indent="0" lvl="0" marL="457200" rtl="0" algn="l">
              <a:spcBef>
                <a:spcPts val="1200"/>
              </a:spcBef>
              <a:spcAft>
                <a:spcPts val="0"/>
              </a:spcAft>
              <a:buNone/>
            </a:pPr>
            <a:r>
              <a:rPr lang="en-GB" sz="1400">
                <a:solidFill>
                  <a:schemeClr val="dk1"/>
                </a:solidFill>
              </a:rPr>
              <a:t>     [26]		     [25:18]					       [17:0]</a:t>
            </a:r>
            <a:endParaRPr sz="1400">
              <a:solidFill>
                <a:schemeClr val="dk1"/>
              </a:solidFill>
            </a:endParaRPr>
          </a:p>
          <a:p>
            <a:pPr indent="-317500" lvl="0" marL="457200" rtl="0" algn="l">
              <a:spcBef>
                <a:spcPts val="1200"/>
              </a:spcBef>
              <a:spcAft>
                <a:spcPts val="0"/>
              </a:spcAft>
              <a:buClr>
                <a:schemeClr val="dk1"/>
              </a:buClr>
              <a:buSzPts val="1400"/>
              <a:buChar char="❖"/>
            </a:pPr>
            <a:r>
              <a:rPr lang="en-GB" sz="1400">
                <a:solidFill>
                  <a:schemeClr val="dk1"/>
                </a:solidFill>
              </a:rPr>
              <a:t>The verilog modules designed mainly involve:</a:t>
            </a:r>
            <a:endParaRPr sz="1400">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Floating point adder/subtractor</a:t>
            </a:r>
            <a:endParaRPr>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Floating point multiplier</a:t>
            </a:r>
            <a:endParaRPr>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Fast Inverse Square Root</a:t>
            </a:r>
            <a:endParaRPr>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Accelerator</a:t>
            </a:r>
            <a:endParaRPr>
              <a:solidFill>
                <a:schemeClr val="dk1"/>
              </a:solidFill>
            </a:endParaRPr>
          </a:p>
          <a:p>
            <a:pPr indent="0" lvl="0" marL="914400" rtl="0" algn="l">
              <a:spcBef>
                <a:spcPts val="1200"/>
              </a:spcBef>
              <a:spcAft>
                <a:spcPts val="1200"/>
              </a:spcAft>
              <a:buNone/>
            </a:pPr>
            <a:r>
              <a:t/>
            </a:r>
            <a:endParaRPr/>
          </a:p>
        </p:txBody>
      </p:sp>
      <p:graphicFrame>
        <p:nvGraphicFramePr>
          <p:cNvPr id="91" name="Google Shape;91;p19"/>
          <p:cNvGraphicFramePr/>
          <p:nvPr/>
        </p:nvGraphicFramePr>
        <p:xfrm>
          <a:off x="952500" y="1656325"/>
          <a:ext cx="3000000" cy="3000000"/>
        </p:xfrm>
        <a:graphic>
          <a:graphicData uri="http://schemas.openxmlformats.org/drawingml/2006/table">
            <a:tbl>
              <a:tblPr>
                <a:noFill/>
                <a:tableStyleId>{1C3C7E2A-664C-4160-9F67-A59F3DBACC93}</a:tableStyleId>
              </a:tblPr>
              <a:tblGrid>
                <a:gridCol w="851650"/>
                <a:gridCol w="2255850"/>
                <a:gridCol w="4190725"/>
              </a:tblGrid>
              <a:tr h="347000">
                <a:tc>
                  <a:txBody>
                    <a:bodyPr/>
                    <a:lstStyle/>
                    <a:p>
                      <a:pPr indent="0" lvl="0" marL="0" rtl="0" algn="ctr">
                        <a:spcBef>
                          <a:spcPts val="0"/>
                        </a:spcBef>
                        <a:spcAft>
                          <a:spcPts val="0"/>
                        </a:spcAft>
                        <a:buNone/>
                      </a:pPr>
                      <a:r>
                        <a:rPr lang="en-GB"/>
                        <a:t>Sign </a:t>
                      </a:r>
                      <a:endParaRPr/>
                    </a:p>
                  </a:txBody>
                  <a:tcPr marT="91425" marB="91425" marR="91425" marL="91425"/>
                </a:tc>
                <a:tc>
                  <a:txBody>
                    <a:bodyPr/>
                    <a:lstStyle/>
                    <a:p>
                      <a:pPr indent="0" lvl="0" marL="0" rtl="0" algn="ctr">
                        <a:spcBef>
                          <a:spcPts val="0"/>
                        </a:spcBef>
                        <a:spcAft>
                          <a:spcPts val="0"/>
                        </a:spcAft>
                        <a:buNone/>
                      </a:pPr>
                      <a:r>
                        <a:rPr lang="en-GB"/>
                        <a:t>Exponent</a:t>
                      </a:r>
                      <a:endParaRPr/>
                    </a:p>
                  </a:txBody>
                  <a:tcPr marT="91425" marB="91425" marR="91425" marL="91425"/>
                </a:tc>
                <a:tc>
                  <a:txBody>
                    <a:bodyPr/>
                    <a:lstStyle/>
                    <a:p>
                      <a:pPr indent="0" lvl="0" marL="0" rtl="0" algn="ctr">
                        <a:spcBef>
                          <a:spcPts val="0"/>
                        </a:spcBef>
                        <a:spcAft>
                          <a:spcPts val="0"/>
                        </a:spcAft>
                        <a:buNone/>
                      </a:pPr>
                      <a:r>
                        <a:rPr lang="en-GB"/>
                        <a:t>Mantissa</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Floating Point Adder/Subtractor</a:t>
            </a:r>
            <a:endParaRPr/>
          </a:p>
        </p:txBody>
      </p:sp>
      <p:sp>
        <p:nvSpPr>
          <p:cNvPr id="97" name="Google Shape;97;p20"/>
          <p:cNvSpPr txBox="1"/>
          <p:nvPr>
            <p:ph idx="1" type="body"/>
          </p:nvPr>
        </p:nvSpPr>
        <p:spPr>
          <a:xfrm>
            <a:off x="235500" y="101772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GB" sz="1400">
                <a:solidFill>
                  <a:schemeClr val="dk1"/>
                </a:solidFill>
              </a:rPr>
              <a:t>The 2-stage pipelined adder/subtractor module performs the required operations on the before mentioned 27-bit floating point format numbers.</a:t>
            </a:r>
            <a:endParaRPr sz="1400">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For both the operations, it normalises the smaller number i.e gets it to the same exponent as the greater number and appropriately shifts respective mantissas.</a:t>
            </a:r>
            <a:endParaRPr>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For addition operation, it perform addition of the new mantissas with 1 appended to the MSB side.</a:t>
            </a:r>
            <a:endParaRPr>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If the summation generates a final carry then we again normalize it by increasing the exponent and right shifting the obtained mantissa.</a:t>
            </a:r>
            <a:endParaRPr>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For subtraction operation, it performs the subtraction of the new mantissas </a:t>
            </a:r>
            <a:r>
              <a:rPr lang="en-GB">
                <a:solidFill>
                  <a:schemeClr val="dk1"/>
                </a:solidFill>
              </a:rPr>
              <a:t>with 1 appended to the MSB side </a:t>
            </a:r>
            <a:r>
              <a:rPr lang="en-GB">
                <a:solidFill>
                  <a:schemeClr val="dk1"/>
                </a:solidFill>
              </a:rPr>
              <a:t>and we check the resultant for any need of normalization.</a:t>
            </a:r>
            <a:endParaRPr>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This module has been </a:t>
            </a:r>
            <a:r>
              <a:rPr b="1" lang="en-GB" sz="1400">
                <a:solidFill>
                  <a:schemeClr val="dk1"/>
                </a:solidFill>
              </a:rPr>
              <a:t>extensively tested</a:t>
            </a:r>
            <a:r>
              <a:rPr lang="en-GB" sz="1400">
                <a:solidFill>
                  <a:schemeClr val="dk1"/>
                </a:solidFill>
              </a:rPr>
              <a:t> using automated scripts and reference design written in python.</a:t>
            </a:r>
            <a:endParaRPr sz="14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Multiplication module</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GB" sz="1400">
                <a:solidFill>
                  <a:schemeClr val="dk1"/>
                </a:solidFill>
              </a:rPr>
              <a:t>The module computes product of 27-bit floating point numbers,according to the IEEE 754 Standard.</a:t>
            </a:r>
            <a:endParaRPr sz="1400">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Addition of the exponents</a:t>
            </a:r>
            <a:endParaRPr>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Multiplication of the mantissas </a:t>
            </a:r>
            <a:r>
              <a:rPr lang="en-GB">
                <a:solidFill>
                  <a:schemeClr val="dk1"/>
                </a:solidFill>
              </a:rPr>
              <a:t>with 1 appended to the MSB side (if exponent is non-zero)</a:t>
            </a:r>
            <a:r>
              <a:rPr lang="en-GB">
                <a:solidFill>
                  <a:schemeClr val="dk1"/>
                </a:solidFill>
              </a:rPr>
              <a:t>.</a:t>
            </a:r>
            <a:endParaRPr>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Normalise the resultant mantissa and update exponent </a:t>
            </a:r>
            <a:endParaRPr>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Truncate the resultant mantissa to 18 bits.</a:t>
            </a:r>
            <a:endParaRPr>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Compute the sign bit.</a:t>
            </a:r>
            <a:endParaRPr>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The multiplier module is entirely combinational.</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The module is functionally verified for a wide range of inputs.</a:t>
            </a:r>
            <a:endParaRPr sz="1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