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Microsoft_Equation1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85" r:id="rId4"/>
    <p:sldId id="279" r:id="rId5"/>
    <p:sldId id="280" r:id="rId6"/>
    <p:sldId id="286" r:id="rId7"/>
    <p:sldId id="287" r:id="rId8"/>
    <p:sldId id="281" r:id="rId9"/>
    <p:sldId id="288" r:id="rId10"/>
    <p:sldId id="289" r:id="rId11"/>
    <p:sldId id="290" r:id="rId12"/>
    <p:sldId id="291" r:id="rId13"/>
    <p:sldId id="282" r:id="rId14"/>
    <p:sldId id="292" r:id="rId15"/>
    <p:sldId id="283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41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9277" y="4395872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  <p:pic>
        <p:nvPicPr>
          <p:cNvPr id="9" name="Picture 8" descr="Screen Shot 2013-04-08 at 9.17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6" y="927815"/>
            <a:ext cx="3706486" cy="346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Step Response</a:t>
            </a:r>
          </a:p>
        </p:txBody>
      </p:sp>
      <p:pic>
        <p:nvPicPr>
          <p:cNvPr id="7" name="Picture 6" descr="tra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4" y="3545997"/>
            <a:ext cx="7407344" cy="1813256"/>
          </a:xfrm>
          <a:prstGeom prst="rect">
            <a:avLst/>
          </a:prstGeom>
        </p:spPr>
      </p:pic>
      <p:pic>
        <p:nvPicPr>
          <p:cNvPr id="8" name="Picture 7" descr="tra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4" y="1413023"/>
            <a:ext cx="7407344" cy="183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VREF Sweep: Create Many Outputs</a:t>
            </a:r>
          </a:p>
        </p:txBody>
      </p:sp>
      <p:pic>
        <p:nvPicPr>
          <p:cNvPr id="6" name="Picture 5" descr="Vout_vs_Vr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5" y="1026125"/>
            <a:ext cx="7815152" cy="423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Loop Gain</a:t>
            </a:r>
          </a:p>
        </p:txBody>
      </p:sp>
      <p:pic>
        <p:nvPicPr>
          <p:cNvPr id="7" name="Picture 6" descr="loopg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" y="969316"/>
            <a:ext cx="8105485" cy="4390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 Floorplan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914" y="1377980"/>
            <a:ext cx="3232873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VIN RAIL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5914" y="5055939"/>
            <a:ext cx="6671924" cy="24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GND RAIL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1187" y="1377980"/>
            <a:ext cx="3286651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VOUT RAIL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5915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5239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91402" y="1740835"/>
            <a:ext cx="1616436" cy="1690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 </a:t>
            </a:r>
          </a:p>
          <a:p>
            <a:pPr algn="ctr"/>
            <a:r>
              <a:rPr lang="en-US"/>
              <a:t>MOSFET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1402" y="3612809"/>
            <a:ext cx="1616436" cy="13111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</a:t>
            </a:r>
          </a:p>
          <a:p>
            <a:pPr algn="ctr"/>
            <a:r>
              <a:rPr lang="en-US"/>
              <a:t>Centroid</a:t>
            </a:r>
          </a:p>
          <a:p>
            <a:pPr algn="ctr"/>
            <a:r>
              <a:rPr lang="en-US"/>
              <a:t>Precision </a:t>
            </a:r>
          </a:p>
          <a:p>
            <a:pPr algn="ctr"/>
            <a:r>
              <a:rPr lang="en-US"/>
              <a:t>Resistors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6860" y="3332407"/>
            <a:ext cx="318314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413263" y="3120427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 μm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64711" y="1488628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368170" y="138676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64710" y="5200231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368169" y="4938561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135915" y="2016790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1639" y="1676529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655241" y="2018378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0965" y="167811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91402" y="2016790"/>
            <a:ext cx="1616436" cy="4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76207" y="1679705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70 μm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135914" y="1187288"/>
            <a:ext cx="6671926" cy="2907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6167" y="737683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0.47 mm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-389177" y="3340659"/>
            <a:ext cx="3925355" cy="158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105" y="2733527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0.29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Common Centroid Plan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80100" y="3187274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850" y="1352944"/>
            <a:ext cx="1545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Op Amps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6534" y="1091334"/>
            <a:ext cx="157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Inverting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7597" y="1091334"/>
            <a:ext cx="186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Differential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73052" y="1091334"/>
            <a:ext cx="1590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Feedback</a:t>
            </a:r>
          </a:p>
          <a:p>
            <a:r>
              <a:rPr lang="en-US" sz="2800" b="1"/>
              <a:t>Divider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73041" y="3187273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433787" y="3187277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633" y="3051207"/>
            <a:ext cx="192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Common centroid</a:t>
            </a:r>
          </a:p>
          <a:p>
            <a:pPr algn="ctr"/>
            <a:r>
              <a:rPr lang="en-US"/>
              <a:t>already completed</a:t>
            </a:r>
          </a:p>
          <a:p>
            <a:pPr algn="ctr"/>
            <a:r>
              <a:rPr lang="en-US"/>
              <a:t>in homework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6478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50 kΩ</a:t>
            </a:r>
          </a:p>
          <a:p>
            <a:pPr algn="ctr"/>
            <a:r>
              <a:rPr lang="en-US"/>
              <a:t>R2: 1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 kΩ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3965" y="2506938"/>
            <a:ext cx="1380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10 kΩ</a:t>
            </a:r>
          </a:p>
          <a:p>
            <a:pPr algn="ctr"/>
            <a:r>
              <a:rPr lang="en-US"/>
              <a:t>R2: 10 kΩ</a:t>
            </a:r>
          </a:p>
          <a:p>
            <a:pPr algn="ctr"/>
            <a:r>
              <a:rPr lang="en-US"/>
              <a:t>R3: 10 kΩ</a:t>
            </a:r>
          </a:p>
          <a:p>
            <a:pPr algn="ctr"/>
            <a:r>
              <a:rPr lang="en-US"/>
              <a:t>R4: 10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2.5 kΩ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7700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 kΩ</a:t>
            </a:r>
          </a:p>
          <a:p>
            <a:pPr algn="ctr"/>
            <a:r>
              <a:rPr lang="en-US"/>
              <a:t>R2: 1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500 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TODO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507" y="1179257"/>
            <a:ext cx="79502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(1) Loop Gain</a:t>
            </a:r>
          </a:p>
          <a:p>
            <a:pPr>
              <a:buFont typeface="Arial"/>
              <a:buChar char="•"/>
            </a:pPr>
            <a:r>
              <a:rPr lang="en-US" sz="2800"/>
              <a:t> Not very high, I need to figure out how to increase it</a:t>
            </a:r>
          </a:p>
          <a:p>
            <a:pPr>
              <a:buFont typeface="Arial"/>
              <a:buChar char="•"/>
            </a:pPr>
            <a:r>
              <a:rPr lang="en-US" sz="2800"/>
              <a:t> This will increase my noise rejection</a:t>
            </a:r>
          </a:p>
          <a:p>
            <a:r>
              <a:rPr lang="en-US" sz="2800" b="1"/>
              <a:t>(2) Power MOSFET Tuning</a:t>
            </a:r>
          </a:p>
          <a:p>
            <a:pPr>
              <a:buFont typeface="Arial"/>
              <a:buChar char="•"/>
            </a:pPr>
            <a:r>
              <a:rPr lang="en-US" sz="2800"/>
              <a:t> Currently using a single MOSFET with W/L = 1000</a:t>
            </a:r>
          </a:p>
          <a:p>
            <a:pPr>
              <a:buFont typeface="Arial"/>
              <a:buChar char="•"/>
            </a:pPr>
            <a:r>
              <a:rPr lang="en-US" sz="2800"/>
              <a:t> Will experiment with different sizes</a:t>
            </a:r>
          </a:p>
          <a:p>
            <a:r>
              <a:rPr lang="en-US" sz="2800" b="1"/>
              <a:t>(3) Decrease Loop Phase Margin</a:t>
            </a:r>
          </a:p>
          <a:p>
            <a:pPr>
              <a:buFont typeface="Arial"/>
              <a:buChar char="•"/>
            </a:pPr>
            <a:r>
              <a:rPr lang="en-US" sz="2800"/>
              <a:t> Faster Response, fairly overdamped currently</a:t>
            </a:r>
          </a:p>
          <a:p>
            <a:r>
              <a:rPr lang="en-US" sz="2800" b="1"/>
              <a:t>(4) Finish Layout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66250" y="1960664"/>
            <a:ext cx="469984" cy="432005"/>
          </a:xfrm>
          <a:prstGeom prst="rect">
            <a:avLst/>
          </a:prstGeom>
        </p:spPr>
      </p:pic>
      <p:pic>
        <p:nvPicPr>
          <p:cNvPr id="7" name="Picture 6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10175" y="1910997"/>
            <a:ext cx="469985" cy="439334"/>
          </a:xfrm>
          <a:prstGeom prst="rect">
            <a:avLst/>
          </a:prstGeom>
        </p:spPr>
      </p:pic>
      <p:pic>
        <p:nvPicPr>
          <p:cNvPr id="8" name="Picture 7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408" y="2537046"/>
            <a:ext cx="469984" cy="43200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10800000">
            <a:off x="6839637" y="2050721"/>
            <a:ext cx="44560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7717248" y="2050720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799680" y="2034226"/>
            <a:ext cx="1234069" cy="8247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170796" y="2631451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70992" y="2333235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921288" y="2631449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1"/>
          </p:cNvCxnSpPr>
          <p:nvPr/>
        </p:nvCxnSpPr>
        <p:spPr>
          <a:xfrm rot="5400000">
            <a:off x="5111874" y="2498951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5464835" y="2039297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39742" y="1915120"/>
            <a:ext cx="469985" cy="439334"/>
          </a:xfrm>
          <a:prstGeom prst="rect">
            <a:avLst/>
          </a:prstGeom>
        </p:spPr>
      </p:pic>
      <p:pic>
        <p:nvPicPr>
          <p:cNvPr id="43" name="Picture 42" descr="Screen Shot 2013-04-08 at 3.18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576" y="3007128"/>
            <a:ext cx="469984" cy="43200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rot="10800000" flipV="1">
            <a:off x="470087" y="2038350"/>
            <a:ext cx="1593231" cy="4124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 flipV="1">
            <a:off x="1200363" y="2627327"/>
            <a:ext cx="317603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900559" y="2329111"/>
            <a:ext cx="598019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50855" y="2627325"/>
            <a:ext cx="324674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1"/>
          </p:cNvCxnSpPr>
          <p:nvPr/>
        </p:nvCxnSpPr>
        <p:spPr>
          <a:xfrm rot="5400000">
            <a:off x="2141441" y="2503074"/>
            <a:ext cx="26658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 flipV="1">
            <a:off x="2494402" y="2035173"/>
            <a:ext cx="375952" cy="159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Screen Shot 2013-04-08 at 3.19.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96195" y="2496270"/>
            <a:ext cx="469985" cy="43933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rot="10800000">
            <a:off x="825403" y="3103093"/>
            <a:ext cx="15816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652089" y="3022490"/>
            <a:ext cx="159616" cy="1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92749" y="2565802"/>
            <a:ext cx="1072993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1407698" y="3100711"/>
            <a:ext cx="324198" cy="1588"/>
          </a:xfrm>
          <a:prstGeom prst="line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0040" y="1294749"/>
            <a:ext cx="149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Standard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69063" y="1294749"/>
            <a:ext cx="1729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Quasi-LDO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7050" y="1294749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LDO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0086" y="367794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High Dropout</a:t>
            </a:r>
          </a:p>
          <a:p>
            <a:pPr>
              <a:buFont typeface="Arial"/>
              <a:buChar char="•"/>
            </a:pPr>
            <a:r>
              <a:rPr lang="en-US"/>
              <a:t> Stability not a problem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9872" y="367794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Medium Dropout</a:t>
            </a:r>
          </a:p>
          <a:p>
            <a:pPr>
              <a:buFont typeface="Arial"/>
              <a:buChar char="•"/>
            </a:pPr>
            <a:r>
              <a:rPr lang="en-US"/>
              <a:t> Stability a concern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5187" y="3677941"/>
            <a:ext cx="2595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Low Dropout</a:t>
            </a:r>
          </a:p>
          <a:p>
            <a:pPr>
              <a:buFont typeface="Arial"/>
              <a:buChar char="•"/>
            </a:pPr>
            <a:r>
              <a:rPr lang="en-US"/>
              <a:t> Stability is a big problem</a:t>
            </a:r>
          </a:p>
          <a:p>
            <a:pPr>
              <a:buFont typeface="Arial"/>
              <a:buChar char="•"/>
            </a:pPr>
            <a:r>
              <a:rPr lang="en-US"/>
              <a:t> ESR ‘Tunnel of Death’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Linear Regulator Overview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326827" y="1892495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37520" y="1899794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63786" y="1901382"/>
            <a:ext cx="91754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Black Box I/O Diagram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793825" y="1299432"/>
            <a:ext cx="3051436" cy="1490519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3458220" y="3253282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033029" y="43126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10 Volt VDD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36137" y="177272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7825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VIN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3986035" y="3243660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3560844" y="4303024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-10 Volt VSS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4495568" y="3253282"/>
            <a:ext cx="753060" cy="2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070377" y="431264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1.3 Volt VBIAS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36137" y="231385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7825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18020" y="1774314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7876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Volt VOUT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18020" y="23154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47876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121525"/>
          <a:ext cx="7713725" cy="40843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5263"/>
                <a:gridCol w="1789626"/>
                <a:gridCol w="3498836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Linear Technology LT1529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1.1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0.6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Required Capacitance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pF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22 μF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2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150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Neg. Settling Time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0.1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100 μS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Quiescent</a:t>
                      </a:r>
                      <a:r>
                        <a:rPr lang="en-US" sz="2000" baseline="0"/>
                        <a:t> PWR Loss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0.15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&gt;&gt; 0.15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Max. Input (+200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r>
                        <a:rPr lang="en-US" sz="2000" baseline="0"/>
                        <a:t> Volts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Min. Input (-200 mV)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 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2418600"/>
            <a:ext cx="441853" cy="407198"/>
          </a:xfrm>
          <a:prstGeom prst="rect">
            <a:avLst/>
          </a:prstGeom>
        </p:spPr>
      </p:pic>
      <p:pic>
        <p:nvPicPr>
          <p:cNvPr id="8" name="Picture 7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3" y="1657178"/>
            <a:ext cx="441853" cy="378731"/>
          </a:xfrm>
          <a:prstGeom prst="rect">
            <a:avLst/>
          </a:prstGeom>
        </p:spPr>
      </p:pic>
      <p:pic>
        <p:nvPicPr>
          <p:cNvPr id="9" name="Picture 8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9" y="2825798"/>
            <a:ext cx="441853" cy="407198"/>
          </a:xfrm>
          <a:prstGeom prst="rect">
            <a:avLst/>
          </a:prstGeom>
        </p:spPr>
      </p:pic>
      <p:pic>
        <p:nvPicPr>
          <p:cNvPr id="10" name="Picture 9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3622285"/>
            <a:ext cx="441853" cy="407198"/>
          </a:xfrm>
          <a:prstGeom prst="rect">
            <a:avLst/>
          </a:prstGeom>
        </p:spPr>
      </p:pic>
      <p:pic>
        <p:nvPicPr>
          <p:cNvPr id="15" name="Picture 14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4815232"/>
            <a:ext cx="441853" cy="378731"/>
          </a:xfrm>
          <a:prstGeom prst="rect">
            <a:avLst/>
          </a:prstGeom>
        </p:spPr>
      </p:pic>
      <p:pic>
        <p:nvPicPr>
          <p:cNvPr id="16" name="Picture 15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3243882"/>
            <a:ext cx="441853" cy="378731"/>
          </a:xfrm>
          <a:prstGeom prst="rect">
            <a:avLst/>
          </a:prstGeom>
        </p:spPr>
      </p:pic>
      <p:pic>
        <p:nvPicPr>
          <p:cNvPr id="17" name="Picture 16" descr="Screen Shot 2013-04-09 at 5.3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2028224"/>
            <a:ext cx="441853" cy="407198"/>
          </a:xfrm>
          <a:prstGeom prst="rect">
            <a:avLst/>
          </a:prstGeom>
        </p:spPr>
      </p:pic>
      <p:pic>
        <p:nvPicPr>
          <p:cNvPr id="18" name="Picture 17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0" y="4045977"/>
            <a:ext cx="441853" cy="378731"/>
          </a:xfrm>
          <a:prstGeom prst="rect">
            <a:avLst/>
          </a:prstGeom>
        </p:spPr>
      </p:pic>
      <p:pic>
        <p:nvPicPr>
          <p:cNvPr id="19" name="Picture 18" descr="Screen Shot 2013-04-09 at 5.32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66" y="4449449"/>
            <a:ext cx="441853" cy="3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First Control System Attempt: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PID: Great Results, But Too Large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Reduce to P: Small Enough to Fab</a:t>
            </a:r>
          </a:p>
        </p:txBody>
      </p:sp>
      <p:pic>
        <p:nvPicPr>
          <p:cNvPr id="5" name="Picture 4" descr="Screen Shot 2013-04-09 at 6.13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" y="1576783"/>
            <a:ext cx="8454108" cy="313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dc_v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6" y="2677670"/>
            <a:ext cx="8544774" cy="2133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Steady State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2068" y="1245222"/>
            <a:ext cx="352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Given 10 Volt Input</a:t>
            </a:r>
          </a:p>
          <a:p>
            <a:pPr algn="ctr"/>
            <a:r>
              <a:rPr lang="en-US" sz="2400"/>
              <a:t>Easily Produces 5V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4V Sine Wave on Input</a:t>
            </a:r>
          </a:p>
        </p:txBody>
      </p:sp>
      <p:pic>
        <p:nvPicPr>
          <p:cNvPr id="8" name="Picture 7" descr="Screen Shot 2013-04-09 at 6.14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2" y="984071"/>
            <a:ext cx="8211164" cy="444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389</Words>
  <Application>Microsoft Macintosh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208</cp:revision>
  <dcterms:created xsi:type="dcterms:W3CDTF">2013-04-09T22:44:20Z</dcterms:created>
  <dcterms:modified xsi:type="dcterms:W3CDTF">2013-04-09T22:52:08Z</dcterms:modified>
</cp:coreProperties>
</file>