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embeddings/Microsoft_Equation1.bin" ContentType="application/vnd.openxmlformats-officedocument.oleObject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79" r:id="rId2"/>
    <p:sldId id="299" r:id="rId3"/>
    <p:sldId id="300" r:id="rId4"/>
    <p:sldId id="280" r:id="rId5"/>
    <p:sldId id="286" r:id="rId6"/>
    <p:sldId id="287" r:id="rId7"/>
    <p:sldId id="281" r:id="rId8"/>
    <p:sldId id="282" r:id="rId9"/>
    <p:sldId id="292" r:id="rId10"/>
    <p:sldId id="293" r:id="rId11"/>
    <p:sldId id="294" r:id="rId12"/>
    <p:sldId id="295" r:id="rId13"/>
    <p:sldId id="296" r:id="rId14"/>
    <p:sldId id="297" r:id="rId15"/>
    <p:sldId id="29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41" autoAdjust="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Relationship Id="rId2" Type="http://schemas.openxmlformats.org/officeDocument/2006/relationships/image" Target="../media/image9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FF31-B0BB-0A47-A98F-CEECB421E15E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FF31-B0BB-0A47-A98F-CEECB421E15E}" type="datetimeFigureOut">
              <a:rPr lang="en-US" smtClean="0"/>
              <a:pPr/>
              <a:t>5/4/13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A49B5-BB5C-474F-837F-0A449E62B6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oleObject" Target="../embeddings/Microsoft_Equation1.bin"/><Relationship Id="rId5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System Spec Goals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41633" y="1109644"/>
          <a:ext cx="7713725" cy="557783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32476"/>
                <a:gridCol w="1533965"/>
                <a:gridCol w="3647284"/>
              </a:tblGrid>
              <a:tr h="473296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My LDO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+mn-lt"/>
                          <a:cs typeface="Calibri"/>
                        </a:rPr>
                        <a:t>Texas Instruments TLV1171</a:t>
                      </a:r>
                      <a:endParaRPr lang="en-US" sz="24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Minimum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/>
                        <a:t>Drop Out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1.0 V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0.455 V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Required Capacitance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 pF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1 μF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/>
                        <a:t>Pos. </a:t>
                      </a:r>
                      <a:r>
                        <a:rPr lang="en-US" sz="2000"/>
                        <a:t>Settling</a:t>
                      </a:r>
                      <a:r>
                        <a:rPr lang="en-US" sz="2000" baseline="0"/>
                        <a:t> Time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10 nano</a:t>
                      </a:r>
                      <a:r>
                        <a:rPr lang="en-US" sz="2000" baseline="0"/>
                        <a:t> sec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~ 5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Neg. Settling Time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8 nano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~ 5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/>
                        <a:t>Pos. </a:t>
                      </a:r>
                      <a:r>
                        <a:rPr lang="en-US" sz="2000"/>
                        <a:t>Slew </a:t>
                      </a:r>
                      <a:r>
                        <a:rPr lang="en-US" sz="2000" baseline="0"/>
                        <a:t>Rate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100 V /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5V /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/>
                        <a:t>Neg. </a:t>
                      </a:r>
                      <a:r>
                        <a:rPr lang="en-US" sz="2000"/>
                        <a:t>Slew </a:t>
                      </a:r>
                      <a:r>
                        <a:rPr lang="en-US" sz="2000" baseline="0"/>
                        <a:t>Rate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166</a:t>
                      </a:r>
                      <a:r>
                        <a:rPr lang="en-US" sz="2000" baseline="0"/>
                        <a:t> </a:t>
                      </a:r>
                      <a:r>
                        <a:rPr lang="en-US" sz="2000"/>
                        <a:t>V /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5V / μ sec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Quiescent</a:t>
                      </a:r>
                      <a:r>
                        <a:rPr lang="en-US" sz="2000" baseline="0"/>
                        <a:t> PWR Loss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2.5 mW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0.2 mW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Area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0.33 mm</a:t>
                      </a:r>
                      <a:r>
                        <a:rPr lang="en-US" sz="2000" baseline="30000"/>
                        <a:t>2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&gt;&gt; 1.0 mm</a:t>
                      </a:r>
                      <a:r>
                        <a:rPr lang="en-US" sz="2000" baseline="30000"/>
                        <a:t>2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Max. Input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5.3 Volts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/>
                        <a:t>5.5 Volts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Min. Input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4.7 Volts 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 Volts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Max Output Current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/>
                        <a:t>8 m</a:t>
                      </a:r>
                      <a:r>
                        <a:rPr lang="en-US" sz="200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1.0 A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Temperature Range for</a:t>
                      </a:r>
                      <a:r>
                        <a:rPr lang="en-US" sz="2000" baseline="0"/>
                        <a:t> Vout </a:t>
                      </a:r>
                      <a:r>
                        <a:rPr lang="en-US" sz="2000"/>
                        <a:t>±200 mV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10°C to 45°C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-55°C to 150°C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0" y="2406719"/>
            <a:ext cx="441853" cy="407198"/>
          </a:xfrm>
          <a:prstGeom prst="rect">
            <a:avLst/>
          </a:prstGeom>
        </p:spPr>
      </p:pic>
      <p:pic>
        <p:nvPicPr>
          <p:cNvPr id="9" name="Picture 8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9" y="2813917"/>
            <a:ext cx="441853" cy="407198"/>
          </a:xfrm>
          <a:prstGeom prst="rect">
            <a:avLst/>
          </a:prstGeom>
        </p:spPr>
      </p:pic>
      <p:pic>
        <p:nvPicPr>
          <p:cNvPr id="10" name="Picture 9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5" y="4424800"/>
            <a:ext cx="441853" cy="407198"/>
          </a:xfrm>
          <a:prstGeom prst="rect">
            <a:avLst/>
          </a:prstGeom>
        </p:spPr>
      </p:pic>
      <p:pic>
        <p:nvPicPr>
          <p:cNvPr id="15" name="Picture 14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55" y="5617747"/>
            <a:ext cx="441853" cy="378731"/>
          </a:xfrm>
          <a:prstGeom prst="rect">
            <a:avLst/>
          </a:prstGeom>
        </p:spPr>
      </p:pic>
      <p:pic>
        <p:nvPicPr>
          <p:cNvPr id="16" name="Picture 15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55" y="4046397"/>
            <a:ext cx="441853" cy="378731"/>
          </a:xfrm>
          <a:prstGeom prst="rect">
            <a:avLst/>
          </a:prstGeom>
        </p:spPr>
      </p:pic>
      <p:pic>
        <p:nvPicPr>
          <p:cNvPr id="17" name="Picture 16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0" y="2016343"/>
            <a:ext cx="441853" cy="407198"/>
          </a:xfrm>
          <a:prstGeom prst="rect">
            <a:avLst/>
          </a:prstGeom>
        </p:spPr>
      </p:pic>
      <p:pic>
        <p:nvPicPr>
          <p:cNvPr id="18" name="Picture 17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55" y="4848492"/>
            <a:ext cx="441853" cy="378731"/>
          </a:xfrm>
          <a:prstGeom prst="rect">
            <a:avLst/>
          </a:prstGeom>
        </p:spPr>
      </p:pic>
      <p:pic>
        <p:nvPicPr>
          <p:cNvPr id="19" name="Picture 18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1" y="5251964"/>
            <a:ext cx="441853" cy="378731"/>
          </a:xfrm>
          <a:prstGeom prst="rect">
            <a:avLst/>
          </a:prstGeom>
        </p:spPr>
      </p:pic>
      <p:pic>
        <p:nvPicPr>
          <p:cNvPr id="20" name="Picture 19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0" y="1637612"/>
            <a:ext cx="441853" cy="378731"/>
          </a:xfrm>
          <a:prstGeom prst="rect">
            <a:avLst/>
          </a:prstGeom>
        </p:spPr>
      </p:pic>
      <p:pic>
        <p:nvPicPr>
          <p:cNvPr id="14" name="Picture 13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91" y="3199013"/>
            <a:ext cx="441853" cy="407198"/>
          </a:xfrm>
          <a:prstGeom prst="rect">
            <a:avLst/>
          </a:prstGeom>
        </p:spPr>
      </p:pic>
      <p:pic>
        <p:nvPicPr>
          <p:cNvPr id="22" name="Picture 21" descr="Screen Shot 2013-04-09 at 5.31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0" y="3606211"/>
            <a:ext cx="441853" cy="407198"/>
          </a:xfrm>
          <a:prstGeom prst="rect">
            <a:avLst/>
          </a:prstGeom>
        </p:spPr>
      </p:pic>
      <p:pic>
        <p:nvPicPr>
          <p:cNvPr id="23" name="Picture 22" descr="Screen Shot 2013-04-09 at 5.32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0" y="6148878"/>
            <a:ext cx="441853" cy="378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5-02 at 1.38.5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04" y="115408"/>
            <a:ext cx="3887639" cy="2103105"/>
          </a:xfrm>
          <a:prstGeom prst="rect">
            <a:avLst/>
          </a:prstGeom>
        </p:spPr>
      </p:pic>
      <p:pic>
        <p:nvPicPr>
          <p:cNvPr id="7" name="Picture 6" descr="Screen Shot 2013-05-02 at 1.39.1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504" y="2270125"/>
            <a:ext cx="3887639" cy="1950569"/>
          </a:xfrm>
          <a:prstGeom prst="rect">
            <a:avLst/>
          </a:prstGeom>
        </p:spPr>
      </p:pic>
      <p:pic>
        <p:nvPicPr>
          <p:cNvPr id="8" name="Picture 7" descr="Screen Shot 2013-05-02 at 1.39.2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504" y="4356823"/>
            <a:ext cx="3887639" cy="195056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463797" y="2622392"/>
            <a:ext cx="1088613" cy="1088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xxx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25" y="403225"/>
            <a:ext cx="7454900" cy="55118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764886" y="3100686"/>
            <a:ext cx="2276205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xxxe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63" y="218155"/>
            <a:ext cx="7429500" cy="5486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630833" y="3743913"/>
            <a:ext cx="2317442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5-02 at 5.03.4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8" y="1935792"/>
            <a:ext cx="4005431" cy="3304710"/>
          </a:xfrm>
          <a:prstGeom prst="rect">
            <a:avLst/>
          </a:prstGeom>
        </p:spPr>
      </p:pic>
      <p:pic>
        <p:nvPicPr>
          <p:cNvPr id="6" name="Picture 5" descr="lay_o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83739" y="1607522"/>
            <a:ext cx="3304710" cy="3961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41" y="531449"/>
            <a:ext cx="5194300" cy="1841500"/>
          </a:xfrm>
          <a:prstGeom prst="rect">
            <a:avLst/>
          </a:prstGeom>
        </p:spPr>
      </p:pic>
      <p:pic>
        <p:nvPicPr>
          <p:cNvPr id="5" name="Picture 4" descr="r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41" y="2588838"/>
            <a:ext cx="3860800" cy="2374900"/>
          </a:xfrm>
          <a:prstGeom prst="rect">
            <a:avLst/>
          </a:prstGeom>
        </p:spPr>
      </p:pic>
      <p:pic>
        <p:nvPicPr>
          <p:cNvPr id="6" name="Picture 5" descr="r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641" y="5145977"/>
            <a:ext cx="2616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5-03 at 3.10.5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84" y="1629377"/>
            <a:ext cx="3669067" cy="4823606"/>
          </a:xfrm>
          <a:prstGeom prst="rect">
            <a:avLst/>
          </a:prstGeom>
        </p:spPr>
      </p:pic>
      <p:pic>
        <p:nvPicPr>
          <p:cNvPr id="5" name="Picture 4" descr="Screen Shot 2013-05-03 at 3.10.1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02" y="948920"/>
            <a:ext cx="80518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_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366" y="1878554"/>
            <a:ext cx="2996846" cy="236034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850366" y="4444866"/>
            <a:ext cx="299684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1475399" y="3058728"/>
            <a:ext cx="2360348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65917" y="2866541"/>
            <a:ext cx="101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0.51 mm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64641" y="4444866"/>
            <a:ext cx="101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0.66 mm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5-04 at 1.38.0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42" y="289691"/>
            <a:ext cx="2243586" cy="2843982"/>
          </a:xfrm>
          <a:prstGeom prst="rect">
            <a:avLst/>
          </a:prstGeom>
        </p:spPr>
      </p:pic>
      <p:pic>
        <p:nvPicPr>
          <p:cNvPr id="5" name="Picture 4" descr="Screen Shot 2013-05-04 at 1.38.2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188" y="277974"/>
            <a:ext cx="2238286" cy="2855699"/>
          </a:xfrm>
          <a:prstGeom prst="rect">
            <a:avLst/>
          </a:prstGeom>
        </p:spPr>
      </p:pic>
      <p:pic>
        <p:nvPicPr>
          <p:cNvPr id="6" name="Picture 5" descr="Screen Shot 2013-05-04 at 1.38.42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642" y="3336993"/>
            <a:ext cx="2254506" cy="2846133"/>
          </a:xfrm>
          <a:prstGeom prst="rect">
            <a:avLst/>
          </a:prstGeom>
        </p:spPr>
      </p:pic>
      <p:pic>
        <p:nvPicPr>
          <p:cNvPr id="7" name="Picture 6" descr="Screen Shot 2013-05-04 at 1.39.54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188" y="3336993"/>
            <a:ext cx="2238286" cy="6321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First Control System Attempt: PID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6316111" y="2797243"/>
            <a:ext cx="446533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48091" y="2464821"/>
            <a:ext cx="668017" cy="6680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5572642" y="3538172"/>
            <a:ext cx="8106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4426646" y="2789238"/>
            <a:ext cx="1221446" cy="9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753554" y="2365038"/>
            <a:ext cx="85604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751965" y="3220294"/>
            <a:ext cx="85604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4426647" y="1926040"/>
            <a:ext cx="752551" cy="15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4426648" y="3645290"/>
            <a:ext cx="75254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677027" y="1656136"/>
            <a:ext cx="749619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K</a:t>
            </a:r>
            <a:r>
              <a:rPr lang="en-US" sz="3200" b="1" baseline="-25000">
                <a:solidFill>
                  <a:schemeClr val="tx1"/>
                </a:solidFill>
              </a:rPr>
              <a:t>P</a:t>
            </a:r>
            <a:endParaRPr lang="en-US" sz="3200" b="1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2629642" y="2786062"/>
            <a:ext cx="10473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2029300" y="2189839"/>
            <a:ext cx="52442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8" idx="4"/>
          </p:cNvCxnSpPr>
          <p:nvPr/>
        </p:nvCxnSpPr>
        <p:spPr>
          <a:xfrm rot="5400000" flipH="1" flipV="1">
            <a:off x="2032229" y="3381091"/>
            <a:ext cx="5220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959241" y="2452053"/>
            <a:ext cx="668017" cy="6680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291510" y="1926040"/>
            <a:ext cx="13879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89127" y="3643701"/>
            <a:ext cx="13879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911855" y="2784474"/>
            <a:ext cx="104738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677027" y="2508216"/>
            <a:ext cx="749619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200" b="1"/>
          </a:p>
        </p:txBody>
      </p:sp>
      <p:sp>
        <p:nvSpPr>
          <p:cNvPr id="46" name="Rounded Rectangle 45"/>
          <p:cNvSpPr/>
          <p:nvPr/>
        </p:nvSpPr>
        <p:spPr>
          <a:xfrm>
            <a:off x="3679410" y="3383780"/>
            <a:ext cx="747236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3200" b="1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3903210" y="2508216"/>
          <a:ext cx="523436" cy="552516"/>
        </p:xfrm>
        <a:graphic>
          <a:graphicData uri="http://schemas.openxmlformats.org/presentationml/2006/ole">
            <p:oleObj spid="_x0000_s17410" name="Equation" r:id="rId4" imgW="228600" imgH="241300" progId="Equation.3">
              <p:embed/>
            </p:oleObj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903210" y="3382860"/>
          <a:ext cx="299872" cy="561440"/>
        </p:xfrm>
        <a:graphic>
          <a:graphicData uri="http://schemas.openxmlformats.org/presentationml/2006/ole">
            <p:oleObj spid="_x0000_s17411" name="Equation" r:id="rId5" imgW="190500" imgH="355600" progId="Equation.3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765356" y="26089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87017" y="2253355"/>
            <a:ext cx="396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/>
              <a:t>-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85548" y="258733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94044" y="235284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69054" y="2154273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+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2156" y="2414401"/>
            <a:ext cx="731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Gate</a:t>
            </a:r>
          </a:p>
          <a:p>
            <a:r>
              <a:rPr lang="en-US" sz="2000"/>
              <a:t>Drive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30473" y="2584419"/>
            <a:ext cx="67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Vout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762644" y="2522550"/>
            <a:ext cx="921296" cy="552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rot="10800000">
            <a:off x="7683940" y="2798832"/>
            <a:ext cx="446533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08358" y="3936296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Vref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PID: Great Results, But Too Large</a:t>
            </a:r>
          </a:p>
        </p:txBody>
      </p:sp>
      <p:pic>
        <p:nvPicPr>
          <p:cNvPr id="5" name="Picture 4" descr="pid_b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1" y="950427"/>
            <a:ext cx="8287346" cy="44947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emat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Reduce to P: Small Enough to Fab</a:t>
            </a:r>
          </a:p>
        </p:txBody>
      </p:sp>
      <p:pic>
        <p:nvPicPr>
          <p:cNvPr id="5" name="Picture 4" descr="Screen Shot 2013-04-09 at 6.13.0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08" y="1576783"/>
            <a:ext cx="8454108" cy="3132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793825" y="1299432"/>
            <a:ext cx="3051436" cy="1490519"/>
          </a:xfrm>
          <a:prstGeom prst="roundRect">
            <a:avLst>
              <a:gd name="adj" fmla="val 748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LDO</a:t>
            </a:r>
          </a:p>
          <a:p>
            <a:pPr algn="ctr"/>
            <a:r>
              <a:rPr lang="en-US" sz="2800"/>
              <a:t>Regulator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36137" y="1772726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17825" y="157156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5.0 Volt VIN</a:t>
            </a: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>
          <a:xfrm rot="5400000" flipH="1" flipV="1">
            <a:off x="4122318" y="3029405"/>
            <a:ext cx="478910" cy="3"/>
          </a:xfrm>
          <a:prstGeom prst="straightConnector1">
            <a:avLst/>
          </a:prstGeom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4791" y="3268861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1.3 Volt VREF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36137" y="2313857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7825" y="2112697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GND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018020" y="1774314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47876" y="1571566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VOUT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18020" y="2315445"/>
            <a:ext cx="1129856" cy="1588"/>
          </a:xfrm>
          <a:prstGeom prst="straightConnector1">
            <a:avLst/>
          </a:prstGeom>
          <a:ln w="857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47876" y="2112697"/>
            <a:ext cx="15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Layout Floorplan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5914" y="1377980"/>
            <a:ext cx="3232873" cy="230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VIN RAIL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5914" y="5055939"/>
            <a:ext cx="6671924" cy="2473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GND RAIL</a:t>
            </a:r>
          </a:p>
        </p:txBody>
      </p:sp>
      <p:sp>
        <p:nvSpPr>
          <p:cNvPr id="8" name="Rectangle 7"/>
          <p:cNvSpPr/>
          <p:nvPr/>
        </p:nvSpPr>
        <p:spPr>
          <a:xfrm>
            <a:off x="5521187" y="1377980"/>
            <a:ext cx="3286651" cy="230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VOUT RAIL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5915" y="1740835"/>
            <a:ext cx="2366924" cy="31831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 AMP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55239" y="1740835"/>
            <a:ext cx="2366924" cy="31831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 AMP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91402" y="1740835"/>
            <a:ext cx="1616436" cy="16905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Power </a:t>
            </a:r>
          </a:p>
          <a:p>
            <a:pPr algn="ctr"/>
            <a:r>
              <a:rPr lang="en-US"/>
              <a:t>MOSFET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91402" y="3612809"/>
            <a:ext cx="1616436" cy="131117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Common </a:t>
            </a:r>
          </a:p>
          <a:p>
            <a:pPr algn="ctr"/>
            <a:r>
              <a:rPr lang="en-US"/>
              <a:t>Centroid</a:t>
            </a:r>
          </a:p>
          <a:p>
            <a:pPr algn="ctr"/>
            <a:r>
              <a:rPr lang="en-US"/>
              <a:t>Precision </a:t>
            </a:r>
          </a:p>
          <a:p>
            <a:pPr algn="ctr"/>
            <a:r>
              <a:rPr lang="en-US"/>
              <a:t>Resistors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36860" y="3332407"/>
            <a:ext cx="3183144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413263" y="3120427"/>
            <a:ext cx="89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250 μm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864711" y="1488628"/>
            <a:ext cx="327441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368170" y="1386767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 μm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1864710" y="5200231"/>
            <a:ext cx="327441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1368169" y="4938561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 μm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135915" y="2016790"/>
            <a:ext cx="2366926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1639" y="1676529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200 μm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4655241" y="2018378"/>
            <a:ext cx="2366926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40965" y="1678117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200 μm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7191402" y="2016790"/>
            <a:ext cx="1616436" cy="47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76207" y="1679705"/>
            <a:ext cx="8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70 μm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2135914" y="1187288"/>
            <a:ext cx="6671926" cy="29073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16167" y="737683"/>
            <a:ext cx="201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0.47 mm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-389177" y="3340659"/>
            <a:ext cx="3925355" cy="1588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1105" y="2733527"/>
            <a:ext cx="201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0.29 mm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latin typeface="Helvetica Neue"/>
                <a:cs typeface="Helvetica Neue"/>
              </a:rPr>
              <a:t>Common Centroid Plan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80100" y="3187274"/>
            <a:ext cx="4428373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8850" y="1352944"/>
            <a:ext cx="1545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Op Amps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26534" y="1091334"/>
            <a:ext cx="15708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Inverting</a:t>
            </a:r>
          </a:p>
          <a:p>
            <a:r>
              <a:rPr lang="en-US" sz="2800" b="1"/>
              <a:t>Amplifier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97597" y="1091334"/>
            <a:ext cx="18620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Differential</a:t>
            </a:r>
          </a:p>
          <a:p>
            <a:r>
              <a:rPr lang="en-US" sz="2800" b="1"/>
              <a:t>Amplifier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73052" y="1091334"/>
            <a:ext cx="15909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Feedback</a:t>
            </a:r>
          </a:p>
          <a:p>
            <a:r>
              <a:rPr lang="en-US" sz="2800" b="1"/>
              <a:t>Divider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2273041" y="3187273"/>
            <a:ext cx="4428373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4433787" y="3187277"/>
            <a:ext cx="4428373" cy="158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4633" y="3051207"/>
            <a:ext cx="192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Common centroid</a:t>
            </a:r>
          </a:p>
          <a:p>
            <a:pPr algn="ctr"/>
            <a:r>
              <a:rPr lang="en-US"/>
              <a:t>already completed</a:t>
            </a:r>
          </a:p>
          <a:p>
            <a:pPr algn="ctr"/>
            <a:r>
              <a:rPr lang="en-US"/>
              <a:t>in homework 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16478" y="2506938"/>
            <a:ext cx="13808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R1: 1 kΩ</a:t>
            </a:r>
          </a:p>
          <a:p>
            <a:pPr algn="ctr"/>
            <a:r>
              <a:rPr lang="en-US"/>
              <a:t>R2: 2 kΩ</a:t>
            </a:r>
          </a:p>
          <a:p>
            <a:pPr algn="ctr"/>
            <a:endParaRPr lang="en-US"/>
          </a:p>
          <a:p>
            <a:pPr algn="ctr"/>
            <a:r>
              <a:rPr lang="en-US"/>
              <a:t>Unit Resistor</a:t>
            </a:r>
          </a:p>
          <a:p>
            <a:pPr algn="ctr"/>
            <a:r>
              <a:rPr lang="en-US"/>
              <a:t>for common</a:t>
            </a:r>
          </a:p>
          <a:p>
            <a:pPr algn="ctr"/>
            <a:r>
              <a:rPr lang="en-US"/>
              <a:t>centroid:</a:t>
            </a:r>
          </a:p>
          <a:p>
            <a:pPr algn="ctr"/>
            <a:r>
              <a:rPr lang="en-US"/>
              <a:t>1 kΩ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73965" y="2506938"/>
            <a:ext cx="13808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R1: 10 kΩ</a:t>
            </a:r>
          </a:p>
          <a:p>
            <a:pPr algn="ctr"/>
            <a:r>
              <a:rPr lang="en-US"/>
              <a:t>R2: 10 kΩ</a:t>
            </a:r>
          </a:p>
          <a:p>
            <a:pPr algn="ctr"/>
            <a:r>
              <a:rPr lang="en-US"/>
              <a:t>R3: 10 kΩ</a:t>
            </a:r>
          </a:p>
          <a:p>
            <a:pPr algn="ctr"/>
            <a:r>
              <a:rPr lang="en-US"/>
              <a:t>R4: 10 kΩ</a:t>
            </a:r>
          </a:p>
          <a:p>
            <a:pPr algn="ctr"/>
            <a:endParaRPr lang="en-US"/>
          </a:p>
          <a:p>
            <a:pPr algn="ctr"/>
            <a:r>
              <a:rPr lang="en-US"/>
              <a:t>Unit Resistor</a:t>
            </a:r>
          </a:p>
          <a:p>
            <a:pPr algn="ctr"/>
            <a:r>
              <a:rPr lang="en-US"/>
              <a:t>for common</a:t>
            </a:r>
          </a:p>
          <a:p>
            <a:pPr algn="ctr"/>
            <a:r>
              <a:rPr lang="en-US"/>
              <a:t>centroid:</a:t>
            </a:r>
          </a:p>
          <a:p>
            <a:pPr algn="ctr"/>
            <a:r>
              <a:rPr lang="en-US"/>
              <a:t>5 kΩ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67700" y="2506938"/>
            <a:ext cx="13808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R1: 20 kΩ</a:t>
            </a:r>
          </a:p>
          <a:p>
            <a:pPr algn="ctr"/>
            <a:r>
              <a:rPr lang="en-US"/>
              <a:t>R2: 20 kΩ</a:t>
            </a:r>
          </a:p>
          <a:p>
            <a:pPr algn="ctr"/>
            <a:endParaRPr lang="en-US"/>
          </a:p>
          <a:p>
            <a:pPr algn="ctr"/>
            <a:r>
              <a:rPr lang="en-US"/>
              <a:t>Unit Resistor</a:t>
            </a:r>
          </a:p>
          <a:p>
            <a:pPr algn="ctr"/>
            <a:r>
              <a:rPr lang="en-US"/>
              <a:t>for common</a:t>
            </a:r>
          </a:p>
          <a:p>
            <a:pPr algn="ctr"/>
            <a:r>
              <a:rPr lang="en-US"/>
              <a:t>centroid:</a:t>
            </a:r>
          </a:p>
          <a:p>
            <a:pPr algn="ctr"/>
            <a:r>
              <a:rPr lang="en-US"/>
              <a:t>10 kΩ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284</Words>
  <Application>Microsoft Macintosh PowerPoint</Application>
  <PresentationFormat>On-screen Show (4:3)</PresentationFormat>
  <Paragraphs>116</Paragraphs>
  <Slides>15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USC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O'Hollaren</dc:creator>
  <cp:lastModifiedBy>John O'Hollaren</cp:lastModifiedBy>
  <cp:revision>241</cp:revision>
  <dcterms:created xsi:type="dcterms:W3CDTF">2013-05-04T17:40:57Z</dcterms:created>
  <dcterms:modified xsi:type="dcterms:W3CDTF">2013-05-04T18:35:22Z</dcterms:modified>
</cp:coreProperties>
</file>