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7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8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7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2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F75A-1C67-4190-8BB1-9DE1A54FDA99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5113-6892-4E8A-88E5-60AB4F9F6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5521" y="420653"/>
            <a:ext cx="1066800" cy="1371600"/>
            <a:chOff x="1676400" y="1828800"/>
            <a:chExt cx="1066800" cy="1371600"/>
          </a:xfrm>
        </p:grpSpPr>
        <p:sp>
          <p:nvSpPr>
            <p:cNvPr id="5" name="Rectangle 4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843415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6521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57970" y="14546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4570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6704" y="14821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64057" y="14576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95262" y="132937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13069" y="13479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1385" y="137870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91489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09193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92901" y="15087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57236" y="14302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48581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38639" y="12930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45431" y="122510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36625" y="121390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22694" y="12745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81915" y="126262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26185" y="14970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67096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2100" y="14754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38559" y="13753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33556" y="15087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64057" y="132384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28700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35675" y="12656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181681" y="131290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36545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09113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04888" y="121074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41840" y="15072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60356" y="14850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92718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286213" y="138208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226256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205594" y="125662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176219" y="12017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033321" y="420653"/>
            <a:ext cx="1066800" cy="1371600"/>
            <a:chOff x="1676400" y="1828800"/>
            <a:chExt cx="10668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2291215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14321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05770" y="14546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322370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344504" y="14821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511857" y="14576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443062" y="132937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60869" y="13479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469185" y="137870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9289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56993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540701" y="15087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05036" y="14302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96381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86439" y="12930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423813" y="12381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484425" y="121390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470494" y="12745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29715" y="126262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773985" y="14970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614896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659900" y="14754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586359" y="13753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481356" y="15087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11857" y="132384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576500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583475" y="12656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629481" y="131290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684345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656913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552688" y="121074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89640" y="15072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708156" y="14850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740518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734013" y="138208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674056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653394" y="125662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624019" y="12017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509688" y="11702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509750" y="10515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497415" y="10995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71080" y="8029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13331" y="91918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508788" y="8053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508788" y="68742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489049" y="8643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552688" y="7422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569585" y="65999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502283" y="99672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465299" y="9466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3481121" y="420653"/>
            <a:ext cx="1066800" cy="1371600"/>
            <a:chOff x="1676400" y="1828800"/>
            <a:chExt cx="1066800" cy="1371600"/>
          </a:xfrm>
        </p:grpSpPr>
        <p:sp>
          <p:nvSpPr>
            <p:cNvPr id="101" name="Rectangle 100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Oval 103"/>
          <p:cNvSpPr/>
          <p:nvPr/>
        </p:nvSpPr>
        <p:spPr>
          <a:xfrm>
            <a:off x="3739015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862121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853570" y="14546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770170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792304" y="14821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959657" y="14576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890862" y="132937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808669" y="13479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916985" y="137870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987089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904793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988501" y="15087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052836" y="14302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844181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834239" y="12930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871613" y="12381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3932225" y="121390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918294" y="12745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977515" y="126262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221785" y="14970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4062696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107700" y="14754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034159" y="13753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929156" y="15087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959657" y="132384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024300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031275" y="12656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077281" y="131290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132145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104713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00488" y="121074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737440" y="15072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155956" y="14850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188318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181813" y="138208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121856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101194" y="125662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071819" y="12017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957488" y="11702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038560" y="1076720"/>
            <a:ext cx="45719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3945215" y="10995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018880" y="8029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003843" y="91918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901724" y="8053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944745" y="69324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961069" y="8578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000488" y="7422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041953" y="63838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901724" y="99672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913099" y="9466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80268" y="11185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011147" y="113256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003843" y="101897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904651" y="105786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4027736" y="8578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039826" y="97404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916985" y="7481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905079" y="87790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950083" y="64925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991448" y="67668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4852721" y="420653"/>
            <a:ext cx="1066800" cy="1371600"/>
            <a:chOff x="1676400" y="1828800"/>
            <a:chExt cx="1066800" cy="1371600"/>
          </a:xfrm>
        </p:grpSpPr>
        <p:sp>
          <p:nvSpPr>
            <p:cNvPr id="165" name="Rectangle 164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167"/>
          <p:cNvSpPr/>
          <p:nvPr/>
        </p:nvSpPr>
        <p:spPr>
          <a:xfrm>
            <a:off x="5110615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233721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225170" y="14546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5141770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5163904" y="14821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5331257" y="14576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262462" y="132937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180269" y="13479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5288585" y="137870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358689" y="14027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276393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360101" y="15087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5424436" y="14302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215781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5205839" y="12930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243213" y="12381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303825" y="121390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289894" y="12745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5349115" y="126262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593385" y="14970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434296" y="1502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479300" y="14754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405759" y="13753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00756" y="15087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331257" y="132384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5395900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5402875" y="12656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5448881" y="131290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5503745" y="14335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476313" y="13842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372088" y="121074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109040" y="15072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5527556" y="14850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5559918" y="144806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5553413" y="138208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5493456" y="13204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472794" y="125662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5443419" y="12017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5329088" y="11702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5407132" y="10515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5316815" y="10995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5263669" y="11468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5375443" y="91918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5273324" y="8053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5199783" y="64925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5332669" y="8578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354557" y="7876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5413553" y="63838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5321683" y="99672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284699" y="9466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445362" y="113256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364786" y="11269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387533" y="99672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337354" y="105370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5399336" y="8578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430367" y="94283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207701" y="75044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270645" y="89175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346437" y="64925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185199" y="8094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5266819" y="64925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5390498" y="729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242477" y="70411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5303825" y="74179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5315958" y="68782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218850" y="86016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221529" y="97089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266124" y="10811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5252602" y="10279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5417930" y="78641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5196634" y="9081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208805" y="10995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5221529" y="118184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5430367" y="69193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956866" y="11702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028831" y="115894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104479" y="115251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178162" y="113158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2583535" y="11509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2442162" y="11702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2565534" y="109012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2437867" y="11085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2638399" y="111482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877871" y="11752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863430" y="111537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5468417" y="107211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899505" y="361381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255" name="TextBox 254"/>
          <p:cNvSpPr txBox="1"/>
          <p:nvPr/>
        </p:nvSpPr>
        <p:spPr>
          <a:xfrm>
            <a:off x="905642" y="1563653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2367169" y="1563653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257" name="TextBox 256"/>
          <p:cNvSpPr txBox="1"/>
          <p:nvPr/>
        </p:nvSpPr>
        <p:spPr>
          <a:xfrm>
            <a:off x="3795433" y="1569281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157541" y="1569281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2352971" y="361380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260" name="TextBox 259"/>
          <p:cNvSpPr txBox="1"/>
          <p:nvPr/>
        </p:nvSpPr>
        <p:spPr>
          <a:xfrm>
            <a:off x="3800771" y="361379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261" name="TextBox 260"/>
          <p:cNvSpPr txBox="1"/>
          <p:nvPr/>
        </p:nvSpPr>
        <p:spPr>
          <a:xfrm>
            <a:off x="5151077" y="361378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262" name="Oval 261"/>
          <p:cNvSpPr/>
          <p:nvPr/>
        </p:nvSpPr>
        <p:spPr>
          <a:xfrm>
            <a:off x="1036830" y="106051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/>
          <p:cNvCxnSpPr/>
          <p:nvPr/>
        </p:nvCxnSpPr>
        <p:spPr>
          <a:xfrm flipH="1" flipV="1">
            <a:off x="1036625" y="988379"/>
            <a:ext cx="14519" cy="684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1085068" y="97933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Arrow Connector 264"/>
          <p:cNvCxnSpPr/>
          <p:nvPr/>
        </p:nvCxnSpPr>
        <p:spPr>
          <a:xfrm flipV="1">
            <a:off x="1117757" y="921145"/>
            <a:ext cx="34469" cy="684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1036625" y="90048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 flipV="1">
            <a:off x="1059262" y="823954"/>
            <a:ext cx="3037" cy="78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/>
          <p:cNvSpPr/>
          <p:nvPr/>
        </p:nvSpPr>
        <p:spPr>
          <a:xfrm>
            <a:off x="1121642" y="80219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/>
          <p:cNvCxnSpPr/>
          <p:nvPr/>
        </p:nvCxnSpPr>
        <p:spPr>
          <a:xfrm flipV="1">
            <a:off x="1154124" y="725503"/>
            <a:ext cx="5402" cy="8661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055011" y="72300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Arrow Connector 270"/>
          <p:cNvCxnSpPr/>
          <p:nvPr/>
        </p:nvCxnSpPr>
        <p:spPr>
          <a:xfrm flipH="1" flipV="1">
            <a:off x="1006124" y="676685"/>
            <a:ext cx="63538" cy="660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/>
          <p:cNvSpPr/>
          <p:nvPr/>
        </p:nvSpPr>
        <p:spPr>
          <a:xfrm>
            <a:off x="2706581" y="59595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2368949" y="59438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2429561" y="55401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2632468" y="56695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2571080" y="57829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479884" y="59595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3633521" y="583516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3707921" y="56417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3903628" y="55251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3828203" y="57829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3995517" y="56852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4069385" y="53495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4117560" y="56969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4186130" y="59595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3773339" y="58351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4250445" y="57829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4928921" y="58981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5186753" y="54109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48143" y="556146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5167955" y="58981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5321683" y="55031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5376978" y="57750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5425745" y="53440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5487380" y="57750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5113091" y="54762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5081608" y="58981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4985831" y="54762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5561085" y="58981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5511622" y="51482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5617769" y="59712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5575405" y="52951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5767121" y="57829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5672633" y="53545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5739689" y="50974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656874" y="1821547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Initial: “00” </a:t>
            </a:r>
            <a:endParaRPr lang="en-US" sz="1200" dirty="0"/>
          </a:p>
        </p:txBody>
      </p:sp>
      <p:sp>
        <p:nvSpPr>
          <p:cNvPr id="307" name="TextBox 306"/>
          <p:cNvSpPr txBox="1"/>
          <p:nvPr/>
        </p:nvSpPr>
        <p:spPr>
          <a:xfrm>
            <a:off x="1951141" y="1833636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“01”</a:t>
            </a:r>
            <a:endParaRPr lang="en-US" sz="1200" dirty="0"/>
          </a:p>
        </p:txBody>
      </p:sp>
      <p:sp>
        <p:nvSpPr>
          <p:cNvPr id="308" name="TextBox 307"/>
          <p:cNvSpPr txBox="1"/>
          <p:nvPr/>
        </p:nvSpPr>
        <p:spPr>
          <a:xfrm>
            <a:off x="3393254" y="1846280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“10”</a:t>
            </a:r>
            <a:endParaRPr lang="en-US" sz="1200" dirty="0"/>
          </a:p>
        </p:txBody>
      </p:sp>
      <p:sp>
        <p:nvSpPr>
          <p:cNvPr id="309" name="TextBox 308"/>
          <p:cNvSpPr txBox="1"/>
          <p:nvPr/>
        </p:nvSpPr>
        <p:spPr>
          <a:xfrm>
            <a:off x="4768769" y="1846280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“11”</a:t>
            </a:r>
            <a:endParaRPr lang="en-US" sz="1200" dirty="0"/>
          </a:p>
        </p:txBody>
      </p:sp>
      <p:cxnSp>
        <p:nvCxnSpPr>
          <p:cNvPr id="310" name="Straight Connector 309"/>
          <p:cNvCxnSpPr/>
          <p:nvPr/>
        </p:nvCxnSpPr>
        <p:spPr>
          <a:xfrm>
            <a:off x="1073565" y="306353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/>
          <p:cNvSpPr/>
          <p:nvPr/>
        </p:nvSpPr>
        <p:spPr>
          <a:xfrm>
            <a:off x="1049615" y="244513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/>
          <p:cNvSpPr txBox="1"/>
          <p:nvPr/>
        </p:nvSpPr>
        <p:spPr>
          <a:xfrm>
            <a:off x="949972" y="25724"/>
            <a:ext cx="22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</a:t>
            </a:r>
            <a:endParaRPr lang="en-US" sz="1200" dirty="0"/>
          </a:p>
        </p:txBody>
      </p:sp>
      <p:cxnSp>
        <p:nvCxnSpPr>
          <p:cNvPr id="313" name="Straight Connector 312"/>
          <p:cNvCxnSpPr/>
          <p:nvPr/>
        </p:nvCxnSpPr>
        <p:spPr>
          <a:xfrm>
            <a:off x="2521935" y="306353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Oval 313"/>
          <p:cNvSpPr/>
          <p:nvPr/>
        </p:nvSpPr>
        <p:spPr>
          <a:xfrm>
            <a:off x="2497985" y="244513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/>
          <p:cNvSpPr txBox="1"/>
          <p:nvPr/>
        </p:nvSpPr>
        <p:spPr>
          <a:xfrm>
            <a:off x="2392126" y="35804"/>
            <a:ext cx="86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</a:t>
            </a:r>
            <a:r>
              <a:rPr lang="en-US" sz="1000" baseline="-25000" dirty="0" err="1" smtClean="0"/>
              <a:t>set</a:t>
            </a:r>
            <a:r>
              <a:rPr lang="en-US" sz="1000" baseline="-25000" dirty="0" smtClean="0"/>
              <a:t> </a:t>
            </a:r>
            <a:r>
              <a:rPr lang="en-US" sz="1000" dirty="0" smtClean="0"/>
              <a:t>= +10 </a:t>
            </a:r>
            <a:r>
              <a:rPr lang="en-US" altLang="zh-CN" sz="1000" dirty="0" smtClean="0"/>
              <a:t>µA</a:t>
            </a:r>
            <a:endParaRPr lang="en-US" sz="1000" dirty="0"/>
          </a:p>
        </p:txBody>
      </p:sp>
      <p:cxnSp>
        <p:nvCxnSpPr>
          <p:cNvPr id="316" name="Straight Connector 315"/>
          <p:cNvCxnSpPr/>
          <p:nvPr/>
        </p:nvCxnSpPr>
        <p:spPr>
          <a:xfrm>
            <a:off x="3964048" y="306353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3940098" y="244513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5314020" y="306353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/>
          <p:cNvSpPr/>
          <p:nvPr/>
        </p:nvSpPr>
        <p:spPr>
          <a:xfrm>
            <a:off x="5290070" y="244513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3840519" y="35804"/>
            <a:ext cx="86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</a:t>
            </a:r>
            <a:r>
              <a:rPr lang="en-US" sz="1000" baseline="-25000" dirty="0" err="1" smtClean="0"/>
              <a:t>set</a:t>
            </a:r>
            <a:r>
              <a:rPr lang="en-US" sz="1000" baseline="-25000" dirty="0" smtClean="0"/>
              <a:t> </a:t>
            </a:r>
            <a:r>
              <a:rPr lang="en-US" sz="1000" dirty="0" smtClean="0"/>
              <a:t>= +20 </a:t>
            </a:r>
            <a:r>
              <a:rPr lang="en-US" altLang="zh-CN" sz="1000" dirty="0" smtClean="0"/>
              <a:t>µA</a:t>
            </a:r>
            <a:endParaRPr lang="en-US" sz="1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5190455" y="35804"/>
            <a:ext cx="86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</a:t>
            </a:r>
            <a:r>
              <a:rPr lang="en-US" sz="1000" baseline="-25000" dirty="0" err="1" smtClean="0"/>
              <a:t>set</a:t>
            </a:r>
            <a:r>
              <a:rPr lang="en-US" sz="1000" baseline="-25000" dirty="0" smtClean="0"/>
              <a:t> </a:t>
            </a:r>
            <a:r>
              <a:rPr lang="en-US" sz="1000" dirty="0" smtClean="0"/>
              <a:t>= +50 </a:t>
            </a:r>
            <a:r>
              <a:rPr lang="en-US" altLang="zh-CN" sz="1000" dirty="0" smtClean="0"/>
              <a:t>µA</a:t>
            </a:r>
            <a:endParaRPr lang="en-US" sz="1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6050849" y="644681"/>
            <a:ext cx="1773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TE: top </a:t>
            </a:r>
            <a:r>
              <a:rPr lang="en-US" sz="1200" dirty="0" smtClean="0"/>
              <a:t>electrode</a:t>
            </a:r>
            <a:endParaRPr lang="en-US" sz="1200" dirty="0"/>
          </a:p>
          <a:p>
            <a:r>
              <a:rPr lang="en-US" sz="1200" dirty="0"/>
              <a:t>BE: bottom </a:t>
            </a:r>
            <a:r>
              <a:rPr lang="en-US" sz="1200" dirty="0" smtClean="0"/>
              <a:t>electrode</a:t>
            </a:r>
            <a:endParaRPr lang="en-US" sz="1200" dirty="0"/>
          </a:p>
          <a:p>
            <a:r>
              <a:rPr lang="en-US" sz="1200" dirty="0"/>
              <a:t> : oxygen ion</a:t>
            </a:r>
          </a:p>
          <a:p>
            <a:r>
              <a:rPr lang="en-US" sz="1200" dirty="0"/>
              <a:t> : oxygen vacancy </a:t>
            </a:r>
          </a:p>
        </p:txBody>
      </p:sp>
      <p:sp>
        <p:nvSpPr>
          <p:cNvPr id="323" name="Oval 322"/>
          <p:cNvSpPr/>
          <p:nvPr/>
        </p:nvSpPr>
        <p:spPr>
          <a:xfrm>
            <a:off x="6115733" y="131749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6114500" y="113553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15854" y="1129319"/>
            <a:ext cx="73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Virtual Cathode</a:t>
            </a:r>
            <a:endParaRPr lang="en-US" sz="1000" dirty="0"/>
          </a:p>
        </p:txBody>
      </p:sp>
      <p:cxnSp>
        <p:nvCxnSpPr>
          <p:cNvPr id="326" name="Straight Arrow Connector 325"/>
          <p:cNvCxnSpPr/>
          <p:nvPr/>
        </p:nvCxnSpPr>
        <p:spPr>
          <a:xfrm>
            <a:off x="509321" y="1312907"/>
            <a:ext cx="38738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93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 341"/>
          <p:cNvGrpSpPr/>
          <p:nvPr/>
        </p:nvGrpSpPr>
        <p:grpSpPr>
          <a:xfrm>
            <a:off x="1971688" y="422685"/>
            <a:ext cx="1066800" cy="1371600"/>
            <a:chOff x="1676400" y="1828800"/>
            <a:chExt cx="1066800" cy="1371600"/>
          </a:xfrm>
        </p:grpSpPr>
        <p:sp>
          <p:nvSpPr>
            <p:cNvPr id="343" name="Rectangle 342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" name="Oval 345"/>
          <p:cNvSpPr/>
          <p:nvPr/>
        </p:nvSpPr>
        <p:spPr>
          <a:xfrm>
            <a:off x="2229582" y="1450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2352688" y="13862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2344137" y="14567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2260737" y="14048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2282871" y="148415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2450224" y="14596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2381429" y="133140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2299236" y="13499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407552" y="138074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2477656" y="14048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2395360" y="14356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2479068" y="15108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2543403" y="14322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2334748" y="15049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2324806" y="12950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2362180" y="12402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2422792" y="121593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2408861" y="127654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468082" y="126466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2712352" y="149906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2553263" y="15049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2598267" y="14775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2524726" y="13773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2419723" y="15107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2450224" y="13258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2514867" y="13225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2521842" y="12676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567848" y="13149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2622712" y="14356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2595280" y="13862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2491055" y="12127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2228007" y="150924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2646523" y="148709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2678885" y="1450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2672380" y="138411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2612423" y="13225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2591761" y="125865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2562386" y="120379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2448055" y="117227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2526099" y="10536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2435782" y="11015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2382636" y="1148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2494410" y="9212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2451636" y="8598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2440650" y="998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2403666" y="94864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2546205" y="112901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2483753" y="112901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2506500" y="998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2456321" y="10557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2518303" y="8598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2549334" y="94486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2389612" y="89378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2337817" y="86220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2340496" y="9729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2385091" y="10831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2371569" y="10299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2315601" y="9102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2327772" y="11015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2340496" y="11838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0" name="Group 419"/>
          <p:cNvGrpSpPr/>
          <p:nvPr/>
        </p:nvGrpSpPr>
        <p:grpSpPr>
          <a:xfrm>
            <a:off x="3419488" y="422685"/>
            <a:ext cx="1066800" cy="1371600"/>
            <a:chOff x="1676400" y="1828800"/>
            <a:chExt cx="1066800" cy="1371600"/>
          </a:xfrm>
        </p:grpSpPr>
        <p:sp>
          <p:nvSpPr>
            <p:cNvPr id="421" name="Rectangle 420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4" name="Oval 423"/>
          <p:cNvSpPr/>
          <p:nvPr/>
        </p:nvSpPr>
        <p:spPr>
          <a:xfrm>
            <a:off x="3677382" y="1450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3800488" y="13862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3791937" y="14567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3708537" y="14048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3730671" y="148415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3898024" y="14596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3829229" y="133140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3747036" y="13499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3855352" y="138074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3925456" y="14048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3843160" y="14356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>
            <a:off x="3926868" y="15108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3991203" y="14322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3782548" y="15049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3772606" y="12950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/>
          <p:cNvSpPr/>
          <p:nvPr/>
        </p:nvSpPr>
        <p:spPr>
          <a:xfrm>
            <a:off x="3809980" y="12402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>
            <a:off x="3870592" y="121593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/>
          <p:cNvSpPr/>
          <p:nvPr/>
        </p:nvSpPr>
        <p:spPr>
          <a:xfrm>
            <a:off x="3856661" y="127654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>
            <a:off x="3915882" y="126466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/>
        </p:nvSpPr>
        <p:spPr>
          <a:xfrm>
            <a:off x="4160152" y="149906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4001063" y="15049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/>
          <p:cNvSpPr/>
          <p:nvPr/>
        </p:nvSpPr>
        <p:spPr>
          <a:xfrm>
            <a:off x="4046067" y="14775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/>
        </p:nvSpPr>
        <p:spPr>
          <a:xfrm>
            <a:off x="3972526" y="13773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>
            <a:off x="3867523" y="15107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/>
          <p:nvPr/>
        </p:nvSpPr>
        <p:spPr>
          <a:xfrm>
            <a:off x="3898024" y="13258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/>
          <p:nvPr/>
        </p:nvSpPr>
        <p:spPr>
          <a:xfrm>
            <a:off x="3962667" y="13225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/>
          <p:nvPr/>
        </p:nvSpPr>
        <p:spPr>
          <a:xfrm>
            <a:off x="3969642" y="12676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/>
          <p:cNvSpPr/>
          <p:nvPr/>
        </p:nvSpPr>
        <p:spPr>
          <a:xfrm>
            <a:off x="4015648" y="13149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>
            <a:off x="4070512" y="14356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/>
          <p:cNvSpPr/>
          <p:nvPr/>
        </p:nvSpPr>
        <p:spPr>
          <a:xfrm>
            <a:off x="4043080" y="13862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/>
          <p:cNvSpPr/>
          <p:nvPr/>
        </p:nvSpPr>
        <p:spPr>
          <a:xfrm>
            <a:off x="3938855" y="12127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675807" y="150924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4094323" y="148709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126685" y="1450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>
            <a:off x="4120180" y="138411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/>
          <p:cNvSpPr/>
          <p:nvPr/>
        </p:nvSpPr>
        <p:spPr>
          <a:xfrm>
            <a:off x="4060223" y="13225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/>
          <p:cNvSpPr/>
          <p:nvPr/>
        </p:nvSpPr>
        <p:spPr>
          <a:xfrm>
            <a:off x="4039561" y="125865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/>
          <p:cNvSpPr/>
          <p:nvPr/>
        </p:nvSpPr>
        <p:spPr>
          <a:xfrm>
            <a:off x="4010186" y="120379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>
            <a:off x="3895855" y="117227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/>
          <p:cNvSpPr/>
          <p:nvPr/>
        </p:nvSpPr>
        <p:spPr>
          <a:xfrm>
            <a:off x="3973899" y="10536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/>
          <p:nvPr/>
        </p:nvSpPr>
        <p:spPr>
          <a:xfrm>
            <a:off x="3883582" y="11015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/>
          <p:cNvSpPr/>
          <p:nvPr/>
        </p:nvSpPr>
        <p:spPr>
          <a:xfrm>
            <a:off x="3830436" y="1148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>
            <a:off x="3888450" y="998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/>
          <p:cNvSpPr/>
          <p:nvPr/>
        </p:nvSpPr>
        <p:spPr>
          <a:xfrm>
            <a:off x="3994005" y="11469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/>
          <p:cNvSpPr/>
          <p:nvPr/>
        </p:nvSpPr>
        <p:spPr>
          <a:xfrm>
            <a:off x="3931553" y="112901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/>
          <p:cNvSpPr/>
          <p:nvPr/>
        </p:nvSpPr>
        <p:spPr>
          <a:xfrm>
            <a:off x="3954300" y="998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>
            <a:off x="3904121" y="10557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/>
          <p:cNvSpPr/>
          <p:nvPr/>
        </p:nvSpPr>
        <p:spPr>
          <a:xfrm>
            <a:off x="3832891" y="10831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3819369" y="10299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>
            <a:off x="3775572" y="11015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>
            <a:off x="3788296" y="11838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1" name="Group 630"/>
          <p:cNvGrpSpPr/>
          <p:nvPr/>
        </p:nvGrpSpPr>
        <p:grpSpPr>
          <a:xfrm>
            <a:off x="4824617" y="424802"/>
            <a:ext cx="1066800" cy="1371600"/>
            <a:chOff x="1676400" y="1828800"/>
            <a:chExt cx="1066800" cy="1371600"/>
          </a:xfrm>
        </p:grpSpPr>
        <p:sp>
          <p:nvSpPr>
            <p:cNvPr id="632" name="Rectangle 631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5" name="Oval 634"/>
          <p:cNvSpPr/>
          <p:nvPr/>
        </p:nvSpPr>
        <p:spPr>
          <a:xfrm>
            <a:off x="5082511" y="145221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Oval 635"/>
          <p:cNvSpPr/>
          <p:nvPr/>
        </p:nvSpPr>
        <p:spPr>
          <a:xfrm>
            <a:off x="5205617" y="138838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Oval 636"/>
          <p:cNvSpPr/>
          <p:nvPr/>
        </p:nvSpPr>
        <p:spPr>
          <a:xfrm>
            <a:off x="5197066" y="145883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637"/>
          <p:cNvSpPr/>
          <p:nvPr/>
        </p:nvSpPr>
        <p:spPr>
          <a:xfrm>
            <a:off x="5113666" y="140691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638"/>
          <p:cNvSpPr/>
          <p:nvPr/>
        </p:nvSpPr>
        <p:spPr>
          <a:xfrm>
            <a:off x="5135800" y="148626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Oval 639"/>
          <p:cNvSpPr/>
          <p:nvPr/>
        </p:nvSpPr>
        <p:spPr>
          <a:xfrm>
            <a:off x="5303153" y="14617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640"/>
          <p:cNvSpPr/>
          <p:nvPr/>
        </p:nvSpPr>
        <p:spPr>
          <a:xfrm>
            <a:off x="5234358" y="133352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641"/>
          <p:cNvSpPr/>
          <p:nvPr/>
        </p:nvSpPr>
        <p:spPr>
          <a:xfrm>
            <a:off x="5152165" y="135205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642"/>
          <p:cNvSpPr/>
          <p:nvPr/>
        </p:nvSpPr>
        <p:spPr>
          <a:xfrm>
            <a:off x="5260481" y="138285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643"/>
          <p:cNvSpPr/>
          <p:nvPr/>
        </p:nvSpPr>
        <p:spPr>
          <a:xfrm>
            <a:off x="5330585" y="140691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644"/>
          <p:cNvSpPr/>
          <p:nvPr/>
        </p:nvSpPr>
        <p:spPr>
          <a:xfrm>
            <a:off x="5248289" y="143772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645"/>
          <p:cNvSpPr/>
          <p:nvPr/>
        </p:nvSpPr>
        <p:spPr>
          <a:xfrm>
            <a:off x="5331997" y="15129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646"/>
          <p:cNvSpPr/>
          <p:nvPr/>
        </p:nvSpPr>
        <p:spPr>
          <a:xfrm>
            <a:off x="5396332" y="14343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647"/>
          <p:cNvSpPr/>
          <p:nvPr/>
        </p:nvSpPr>
        <p:spPr>
          <a:xfrm>
            <a:off x="5187677" y="15070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648"/>
          <p:cNvSpPr/>
          <p:nvPr/>
        </p:nvSpPr>
        <p:spPr>
          <a:xfrm>
            <a:off x="5177735" y="129718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649"/>
          <p:cNvSpPr/>
          <p:nvPr/>
        </p:nvSpPr>
        <p:spPr>
          <a:xfrm>
            <a:off x="5184527" y="122925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Oval 650"/>
          <p:cNvSpPr/>
          <p:nvPr/>
        </p:nvSpPr>
        <p:spPr>
          <a:xfrm>
            <a:off x="5275721" y="121805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651"/>
          <p:cNvSpPr/>
          <p:nvPr/>
        </p:nvSpPr>
        <p:spPr>
          <a:xfrm>
            <a:off x="5261790" y="12786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652"/>
          <p:cNvSpPr/>
          <p:nvPr/>
        </p:nvSpPr>
        <p:spPr>
          <a:xfrm>
            <a:off x="5321011" y="126677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653"/>
          <p:cNvSpPr/>
          <p:nvPr/>
        </p:nvSpPr>
        <p:spPr>
          <a:xfrm>
            <a:off x="5565281" y="150117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654"/>
          <p:cNvSpPr/>
          <p:nvPr/>
        </p:nvSpPr>
        <p:spPr>
          <a:xfrm>
            <a:off x="5406192" y="15070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655"/>
          <p:cNvSpPr/>
          <p:nvPr/>
        </p:nvSpPr>
        <p:spPr>
          <a:xfrm>
            <a:off x="5451196" y="147964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656"/>
          <p:cNvSpPr/>
          <p:nvPr/>
        </p:nvSpPr>
        <p:spPr>
          <a:xfrm>
            <a:off x="5377655" y="137948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657"/>
          <p:cNvSpPr/>
          <p:nvPr/>
        </p:nvSpPr>
        <p:spPr>
          <a:xfrm>
            <a:off x="5272652" y="15129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658"/>
          <p:cNvSpPr/>
          <p:nvPr/>
        </p:nvSpPr>
        <p:spPr>
          <a:xfrm>
            <a:off x="5303153" y="132799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/>
          <p:cNvSpPr/>
          <p:nvPr/>
        </p:nvSpPr>
        <p:spPr>
          <a:xfrm>
            <a:off x="5367796" y="13246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/>
          <p:cNvSpPr/>
          <p:nvPr/>
        </p:nvSpPr>
        <p:spPr>
          <a:xfrm>
            <a:off x="5374771" y="1269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Oval 661"/>
          <p:cNvSpPr/>
          <p:nvPr/>
        </p:nvSpPr>
        <p:spPr>
          <a:xfrm>
            <a:off x="5420777" y="13170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Oval 662"/>
          <p:cNvSpPr/>
          <p:nvPr/>
        </p:nvSpPr>
        <p:spPr>
          <a:xfrm>
            <a:off x="5475641" y="143772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Oval 663"/>
          <p:cNvSpPr/>
          <p:nvPr/>
        </p:nvSpPr>
        <p:spPr>
          <a:xfrm>
            <a:off x="5448209" y="138838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Oval 664"/>
          <p:cNvSpPr/>
          <p:nvPr/>
        </p:nvSpPr>
        <p:spPr>
          <a:xfrm>
            <a:off x="5343984" y="121489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/>
          <p:cNvSpPr/>
          <p:nvPr/>
        </p:nvSpPr>
        <p:spPr>
          <a:xfrm>
            <a:off x="5080936" y="151136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/>
          <p:cNvSpPr/>
          <p:nvPr/>
        </p:nvSpPr>
        <p:spPr>
          <a:xfrm>
            <a:off x="5499452" y="148921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/>
          <p:cNvSpPr/>
          <p:nvPr/>
        </p:nvSpPr>
        <p:spPr>
          <a:xfrm>
            <a:off x="5531814" y="145221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/>
          <p:cNvSpPr/>
          <p:nvPr/>
        </p:nvSpPr>
        <p:spPr>
          <a:xfrm>
            <a:off x="5525309" y="138623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/>
          <p:cNvSpPr/>
          <p:nvPr/>
        </p:nvSpPr>
        <p:spPr>
          <a:xfrm>
            <a:off x="5465352" y="13246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/>
          <p:cNvSpPr/>
          <p:nvPr/>
        </p:nvSpPr>
        <p:spPr>
          <a:xfrm>
            <a:off x="5444690" y="12607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/>
          <p:cNvSpPr/>
          <p:nvPr/>
        </p:nvSpPr>
        <p:spPr>
          <a:xfrm>
            <a:off x="5415315" y="12059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/>
          <p:cNvSpPr/>
          <p:nvPr/>
        </p:nvSpPr>
        <p:spPr>
          <a:xfrm>
            <a:off x="5195962" y="11743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/>
          <p:cNvSpPr/>
          <p:nvPr/>
        </p:nvSpPr>
        <p:spPr>
          <a:xfrm>
            <a:off x="5267927" y="116309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/>
          <p:cNvSpPr/>
          <p:nvPr/>
        </p:nvSpPr>
        <p:spPr>
          <a:xfrm>
            <a:off x="5343575" y="11566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/>
          <p:cNvSpPr/>
          <p:nvPr/>
        </p:nvSpPr>
        <p:spPr>
          <a:xfrm>
            <a:off x="5417258" y="113573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/>
          <p:cNvSpPr/>
          <p:nvPr/>
        </p:nvSpPr>
        <p:spPr>
          <a:xfrm>
            <a:off x="2328160" y="8050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Oval 756"/>
          <p:cNvSpPr/>
          <p:nvPr/>
        </p:nvSpPr>
        <p:spPr>
          <a:xfrm>
            <a:off x="2389612" y="81660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/>
          <p:cNvSpPr/>
          <p:nvPr/>
        </p:nvSpPr>
        <p:spPr>
          <a:xfrm>
            <a:off x="2556679" y="8111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/>
          <p:cNvSpPr/>
          <p:nvPr/>
        </p:nvSpPr>
        <p:spPr>
          <a:xfrm>
            <a:off x="2469862" y="8050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val 759"/>
          <p:cNvSpPr/>
          <p:nvPr/>
        </p:nvSpPr>
        <p:spPr>
          <a:xfrm>
            <a:off x="3782548" y="96508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/>
          <p:cNvSpPr/>
          <p:nvPr/>
        </p:nvSpPr>
        <p:spPr>
          <a:xfrm>
            <a:off x="3858154" y="9416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Oval 761"/>
          <p:cNvSpPr/>
          <p:nvPr/>
        </p:nvSpPr>
        <p:spPr>
          <a:xfrm>
            <a:off x="3936339" y="9369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Oval 762"/>
          <p:cNvSpPr/>
          <p:nvPr/>
        </p:nvSpPr>
        <p:spPr>
          <a:xfrm>
            <a:off x="3992144" y="92437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val 763"/>
          <p:cNvSpPr/>
          <p:nvPr/>
        </p:nvSpPr>
        <p:spPr>
          <a:xfrm>
            <a:off x="4004378" y="108086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/>
          <p:cNvSpPr/>
          <p:nvPr/>
        </p:nvSpPr>
        <p:spPr>
          <a:xfrm>
            <a:off x="4015648" y="99251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/>
          <p:cNvSpPr/>
          <p:nvPr/>
        </p:nvSpPr>
        <p:spPr>
          <a:xfrm>
            <a:off x="2361608" y="7563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/>
          <p:cNvSpPr/>
          <p:nvPr/>
        </p:nvSpPr>
        <p:spPr>
          <a:xfrm>
            <a:off x="2427416" y="7563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TextBox 842"/>
          <p:cNvSpPr txBox="1"/>
          <p:nvPr/>
        </p:nvSpPr>
        <p:spPr>
          <a:xfrm>
            <a:off x="2291461" y="1569520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844" name="TextBox 843"/>
          <p:cNvSpPr txBox="1"/>
          <p:nvPr/>
        </p:nvSpPr>
        <p:spPr>
          <a:xfrm>
            <a:off x="3758042" y="1575148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845" name="TextBox 844"/>
          <p:cNvSpPr txBox="1"/>
          <p:nvPr/>
        </p:nvSpPr>
        <p:spPr>
          <a:xfrm>
            <a:off x="5120150" y="1575148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grpSp>
        <p:nvGrpSpPr>
          <p:cNvPr id="846" name="Group 845"/>
          <p:cNvGrpSpPr/>
          <p:nvPr/>
        </p:nvGrpSpPr>
        <p:grpSpPr>
          <a:xfrm>
            <a:off x="525300" y="422685"/>
            <a:ext cx="1066800" cy="1371600"/>
            <a:chOff x="1676400" y="1828800"/>
            <a:chExt cx="1066800" cy="1371600"/>
          </a:xfrm>
        </p:grpSpPr>
        <p:sp>
          <p:nvSpPr>
            <p:cNvPr id="847" name="Rectangle 846"/>
            <p:cNvSpPr/>
            <p:nvPr/>
          </p:nvSpPr>
          <p:spPr>
            <a:xfrm>
              <a:off x="1676400" y="1828800"/>
              <a:ext cx="10668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1676400" y="2057400"/>
              <a:ext cx="10668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1676400" y="2971800"/>
              <a:ext cx="106680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0" name="Oval 849"/>
          <p:cNvSpPr/>
          <p:nvPr/>
        </p:nvSpPr>
        <p:spPr>
          <a:xfrm>
            <a:off x="783194" y="1450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Oval 850"/>
          <p:cNvSpPr/>
          <p:nvPr/>
        </p:nvSpPr>
        <p:spPr>
          <a:xfrm>
            <a:off x="906300" y="13862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Oval 851"/>
          <p:cNvSpPr/>
          <p:nvPr/>
        </p:nvSpPr>
        <p:spPr>
          <a:xfrm>
            <a:off x="897749" y="145672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Oval 852"/>
          <p:cNvSpPr/>
          <p:nvPr/>
        </p:nvSpPr>
        <p:spPr>
          <a:xfrm>
            <a:off x="814349" y="14048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Oval 853"/>
          <p:cNvSpPr/>
          <p:nvPr/>
        </p:nvSpPr>
        <p:spPr>
          <a:xfrm>
            <a:off x="836483" y="148415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Oval 854"/>
          <p:cNvSpPr/>
          <p:nvPr/>
        </p:nvSpPr>
        <p:spPr>
          <a:xfrm>
            <a:off x="1003836" y="145966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Oval 855"/>
          <p:cNvSpPr/>
          <p:nvPr/>
        </p:nvSpPr>
        <p:spPr>
          <a:xfrm>
            <a:off x="935041" y="133140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Oval 856"/>
          <p:cNvSpPr/>
          <p:nvPr/>
        </p:nvSpPr>
        <p:spPr>
          <a:xfrm>
            <a:off x="852848" y="134993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Oval 857"/>
          <p:cNvSpPr/>
          <p:nvPr/>
        </p:nvSpPr>
        <p:spPr>
          <a:xfrm>
            <a:off x="961164" y="138074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/>
          <p:cNvSpPr/>
          <p:nvPr/>
        </p:nvSpPr>
        <p:spPr>
          <a:xfrm>
            <a:off x="1031268" y="140480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/>
          <p:cNvSpPr/>
          <p:nvPr/>
        </p:nvSpPr>
        <p:spPr>
          <a:xfrm>
            <a:off x="948972" y="14356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Oval 860"/>
          <p:cNvSpPr/>
          <p:nvPr/>
        </p:nvSpPr>
        <p:spPr>
          <a:xfrm>
            <a:off x="1032680" y="15108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Oval 861"/>
          <p:cNvSpPr/>
          <p:nvPr/>
        </p:nvSpPr>
        <p:spPr>
          <a:xfrm>
            <a:off x="1097015" y="143223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/>
          <p:cNvSpPr/>
          <p:nvPr/>
        </p:nvSpPr>
        <p:spPr>
          <a:xfrm>
            <a:off x="888360" y="15049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Oval 863"/>
          <p:cNvSpPr/>
          <p:nvPr/>
        </p:nvSpPr>
        <p:spPr>
          <a:xfrm>
            <a:off x="878418" y="129507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Oval 864"/>
          <p:cNvSpPr/>
          <p:nvPr/>
        </p:nvSpPr>
        <p:spPr>
          <a:xfrm>
            <a:off x="915792" y="124020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Oval 865"/>
          <p:cNvSpPr/>
          <p:nvPr/>
        </p:nvSpPr>
        <p:spPr>
          <a:xfrm>
            <a:off x="976404" y="121593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Oval 866"/>
          <p:cNvSpPr/>
          <p:nvPr/>
        </p:nvSpPr>
        <p:spPr>
          <a:xfrm>
            <a:off x="962473" y="127654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Oval 867"/>
          <p:cNvSpPr/>
          <p:nvPr/>
        </p:nvSpPr>
        <p:spPr>
          <a:xfrm>
            <a:off x="1021694" y="126466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Oval 868"/>
          <p:cNvSpPr/>
          <p:nvPr/>
        </p:nvSpPr>
        <p:spPr>
          <a:xfrm>
            <a:off x="1265964" y="149906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Oval 869"/>
          <p:cNvSpPr/>
          <p:nvPr/>
        </p:nvSpPr>
        <p:spPr>
          <a:xfrm>
            <a:off x="1106875" y="150495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Oval 870"/>
          <p:cNvSpPr/>
          <p:nvPr/>
        </p:nvSpPr>
        <p:spPr>
          <a:xfrm>
            <a:off x="1151879" y="14775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Oval 871"/>
          <p:cNvSpPr/>
          <p:nvPr/>
        </p:nvSpPr>
        <p:spPr>
          <a:xfrm>
            <a:off x="1078338" y="13773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Oval 872"/>
          <p:cNvSpPr/>
          <p:nvPr/>
        </p:nvSpPr>
        <p:spPr>
          <a:xfrm>
            <a:off x="973335" y="15107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Oval 873"/>
          <p:cNvSpPr/>
          <p:nvPr/>
        </p:nvSpPr>
        <p:spPr>
          <a:xfrm>
            <a:off x="1003836" y="13258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Oval 874"/>
          <p:cNvSpPr/>
          <p:nvPr/>
        </p:nvSpPr>
        <p:spPr>
          <a:xfrm>
            <a:off x="1068479" y="13225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/>
          <p:cNvSpPr/>
          <p:nvPr/>
        </p:nvSpPr>
        <p:spPr>
          <a:xfrm>
            <a:off x="1075454" y="126764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/>
          <p:cNvSpPr/>
          <p:nvPr/>
        </p:nvSpPr>
        <p:spPr>
          <a:xfrm>
            <a:off x="1121460" y="131493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/>
          <p:cNvSpPr/>
          <p:nvPr/>
        </p:nvSpPr>
        <p:spPr>
          <a:xfrm>
            <a:off x="1176324" y="143560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/>
          <p:cNvSpPr/>
          <p:nvPr/>
        </p:nvSpPr>
        <p:spPr>
          <a:xfrm>
            <a:off x="1148892" y="13862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/>
          <p:cNvSpPr/>
          <p:nvPr/>
        </p:nvSpPr>
        <p:spPr>
          <a:xfrm>
            <a:off x="1044667" y="121277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/>
          <p:cNvSpPr/>
          <p:nvPr/>
        </p:nvSpPr>
        <p:spPr>
          <a:xfrm>
            <a:off x="781619" y="150924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/>
          <p:cNvSpPr/>
          <p:nvPr/>
        </p:nvSpPr>
        <p:spPr>
          <a:xfrm>
            <a:off x="1200135" y="148709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/>
          <p:cNvSpPr/>
          <p:nvPr/>
        </p:nvSpPr>
        <p:spPr>
          <a:xfrm>
            <a:off x="1232497" y="145009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1225992" y="138411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1166035" y="132250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1145373" y="125865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1115998" y="120379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1001667" y="117227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>
            <a:off x="1079711" y="10536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/>
          <p:cNvSpPr/>
          <p:nvPr/>
        </p:nvSpPr>
        <p:spPr>
          <a:xfrm>
            <a:off x="989394" y="11015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/>
          <p:cNvSpPr/>
          <p:nvPr/>
        </p:nvSpPr>
        <p:spPr>
          <a:xfrm>
            <a:off x="936248" y="11489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Oval 891"/>
          <p:cNvSpPr/>
          <p:nvPr/>
        </p:nvSpPr>
        <p:spPr>
          <a:xfrm>
            <a:off x="1048022" y="92121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/>
          <p:cNvSpPr/>
          <p:nvPr/>
        </p:nvSpPr>
        <p:spPr>
          <a:xfrm>
            <a:off x="945903" y="80733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Oval 893"/>
          <p:cNvSpPr/>
          <p:nvPr/>
        </p:nvSpPr>
        <p:spPr>
          <a:xfrm>
            <a:off x="872362" y="65128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/>
          <p:cNvSpPr/>
          <p:nvPr/>
        </p:nvSpPr>
        <p:spPr>
          <a:xfrm>
            <a:off x="1005248" y="8598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Oval 895"/>
          <p:cNvSpPr/>
          <p:nvPr/>
        </p:nvSpPr>
        <p:spPr>
          <a:xfrm>
            <a:off x="1027136" y="78964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/>
          <p:cNvSpPr/>
          <p:nvPr/>
        </p:nvSpPr>
        <p:spPr>
          <a:xfrm>
            <a:off x="1086132" y="640412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/>
          <p:cNvSpPr/>
          <p:nvPr/>
        </p:nvSpPr>
        <p:spPr>
          <a:xfrm>
            <a:off x="994262" y="998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/>
          <p:cNvSpPr/>
          <p:nvPr/>
        </p:nvSpPr>
        <p:spPr>
          <a:xfrm>
            <a:off x="957278" y="94864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/>
          <p:cNvSpPr/>
          <p:nvPr/>
        </p:nvSpPr>
        <p:spPr>
          <a:xfrm>
            <a:off x="1117941" y="113459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Oval 900"/>
          <p:cNvSpPr/>
          <p:nvPr/>
        </p:nvSpPr>
        <p:spPr>
          <a:xfrm>
            <a:off x="1037365" y="112901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Oval 901"/>
          <p:cNvSpPr/>
          <p:nvPr/>
        </p:nvSpPr>
        <p:spPr>
          <a:xfrm>
            <a:off x="1060112" y="99875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/>
          <p:cNvSpPr/>
          <p:nvPr/>
        </p:nvSpPr>
        <p:spPr>
          <a:xfrm>
            <a:off x="1009933" y="105573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/>
          <p:cNvSpPr/>
          <p:nvPr/>
        </p:nvSpPr>
        <p:spPr>
          <a:xfrm>
            <a:off x="1071915" y="85986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1102946" y="94486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880280" y="752473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943224" y="893784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1019016" y="65128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857778" y="811488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>
            <a:off x="939398" y="65128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Oval 910"/>
          <p:cNvSpPr/>
          <p:nvPr/>
        </p:nvSpPr>
        <p:spPr>
          <a:xfrm>
            <a:off x="1063077" y="73112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Oval 911"/>
          <p:cNvSpPr/>
          <p:nvPr/>
        </p:nvSpPr>
        <p:spPr>
          <a:xfrm>
            <a:off x="915056" y="7061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Oval 912"/>
          <p:cNvSpPr/>
          <p:nvPr/>
        </p:nvSpPr>
        <p:spPr>
          <a:xfrm>
            <a:off x="976404" y="7438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Oval 913"/>
          <p:cNvSpPr/>
          <p:nvPr/>
        </p:nvSpPr>
        <p:spPr>
          <a:xfrm>
            <a:off x="988537" y="68985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/>
          <p:cNvSpPr/>
          <p:nvPr/>
        </p:nvSpPr>
        <p:spPr>
          <a:xfrm>
            <a:off x="891429" y="86220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Oval 915"/>
          <p:cNvSpPr/>
          <p:nvPr/>
        </p:nvSpPr>
        <p:spPr>
          <a:xfrm>
            <a:off x="894108" y="97293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Oval 916"/>
          <p:cNvSpPr/>
          <p:nvPr/>
        </p:nvSpPr>
        <p:spPr>
          <a:xfrm>
            <a:off x="938703" y="1083170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Oval 917"/>
          <p:cNvSpPr/>
          <p:nvPr/>
        </p:nvSpPr>
        <p:spPr>
          <a:xfrm>
            <a:off x="925181" y="10299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Oval 918"/>
          <p:cNvSpPr/>
          <p:nvPr/>
        </p:nvSpPr>
        <p:spPr>
          <a:xfrm>
            <a:off x="1090509" y="788445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869213" y="91022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881384" y="110158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>
            <a:off x="894108" y="1183877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Oval 922"/>
          <p:cNvSpPr/>
          <p:nvPr/>
        </p:nvSpPr>
        <p:spPr>
          <a:xfrm>
            <a:off x="1102946" y="693966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Oval 923"/>
          <p:cNvSpPr/>
          <p:nvPr/>
        </p:nvSpPr>
        <p:spPr>
          <a:xfrm>
            <a:off x="1140996" y="1074149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TextBox 924"/>
          <p:cNvSpPr txBox="1"/>
          <p:nvPr/>
        </p:nvSpPr>
        <p:spPr>
          <a:xfrm>
            <a:off x="830120" y="1571313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</a:t>
            </a:r>
            <a:endParaRPr lang="en-US" sz="1200" dirty="0"/>
          </a:p>
        </p:txBody>
      </p:sp>
      <p:sp>
        <p:nvSpPr>
          <p:cNvPr id="926" name="TextBox 925"/>
          <p:cNvSpPr txBox="1"/>
          <p:nvPr/>
        </p:nvSpPr>
        <p:spPr>
          <a:xfrm>
            <a:off x="823656" y="363410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927" name="Oval 926"/>
          <p:cNvSpPr/>
          <p:nvPr/>
        </p:nvSpPr>
        <p:spPr>
          <a:xfrm>
            <a:off x="601500" y="59184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Oval 927"/>
          <p:cNvSpPr/>
          <p:nvPr/>
        </p:nvSpPr>
        <p:spPr>
          <a:xfrm>
            <a:off x="859332" y="54312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Oval 928"/>
          <p:cNvSpPr/>
          <p:nvPr/>
        </p:nvSpPr>
        <p:spPr>
          <a:xfrm>
            <a:off x="920722" y="558178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Oval 929"/>
          <p:cNvSpPr/>
          <p:nvPr/>
        </p:nvSpPr>
        <p:spPr>
          <a:xfrm>
            <a:off x="840534" y="59184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Oval 930"/>
          <p:cNvSpPr/>
          <p:nvPr/>
        </p:nvSpPr>
        <p:spPr>
          <a:xfrm>
            <a:off x="994262" y="55234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Oval 931"/>
          <p:cNvSpPr/>
          <p:nvPr/>
        </p:nvSpPr>
        <p:spPr>
          <a:xfrm>
            <a:off x="1049557" y="57953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Oval 932"/>
          <p:cNvSpPr/>
          <p:nvPr/>
        </p:nvSpPr>
        <p:spPr>
          <a:xfrm>
            <a:off x="1098324" y="53643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Oval 933"/>
          <p:cNvSpPr/>
          <p:nvPr/>
        </p:nvSpPr>
        <p:spPr>
          <a:xfrm>
            <a:off x="1159959" y="57953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Oval 934"/>
          <p:cNvSpPr/>
          <p:nvPr/>
        </p:nvSpPr>
        <p:spPr>
          <a:xfrm>
            <a:off x="785670" y="54965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Oval 935"/>
          <p:cNvSpPr/>
          <p:nvPr/>
        </p:nvSpPr>
        <p:spPr>
          <a:xfrm>
            <a:off x="754187" y="59184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Oval 936"/>
          <p:cNvSpPr/>
          <p:nvPr/>
        </p:nvSpPr>
        <p:spPr>
          <a:xfrm>
            <a:off x="658410" y="54965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Oval 937"/>
          <p:cNvSpPr/>
          <p:nvPr/>
        </p:nvSpPr>
        <p:spPr>
          <a:xfrm>
            <a:off x="1233664" y="59184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Oval 938"/>
          <p:cNvSpPr/>
          <p:nvPr/>
        </p:nvSpPr>
        <p:spPr>
          <a:xfrm>
            <a:off x="1184201" y="51685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Oval 939"/>
          <p:cNvSpPr/>
          <p:nvPr/>
        </p:nvSpPr>
        <p:spPr>
          <a:xfrm>
            <a:off x="1290348" y="59915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Oval 940"/>
          <p:cNvSpPr/>
          <p:nvPr/>
        </p:nvSpPr>
        <p:spPr>
          <a:xfrm>
            <a:off x="1247984" y="53155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Oval 941"/>
          <p:cNvSpPr/>
          <p:nvPr/>
        </p:nvSpPr>
        <p:spPr>
          <a:xfrm>
            <a:off x="1439700" y="58032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Oval 942"/>
          <p:cNvSpPr/>
          <p:nvPr/>
        </p:nvSpPr>
        <p:spPr>
          <a:xfrm>
            <a:off x="1345212" y="53748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Oval 943"/>
          <p:cNvSpPr/>
          <p:nvPr/>
        </p:nvSpPr>
        <p:spPr>
          <a:xfrm>
            <a:off x="1412268" y="51177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8" name="Straight Arrow Connector 947"/>
          <p:cNvCxnSpPr/>
          <p:nvPr/>
        </p:nvCxnSpPr>
        <p:spPr>
          <a:xfrm>
            <a:off x="620208" y="604523"/>
            <a:ext cx="65634" cy="1266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Arrow Connector 952"/>
          <p:cNvCxnSpPr/>
          <p:nvPr/>
        </p:nvCxnSpPr>
        <p:spPr>
          <a:xfrm flipH="1">
            <a:off x="1372644" y="622226"/>
            <a:ext cx="89104" cy="839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Arrow Connector 955"/>
          <p:cNvCxnSpPr/>
          <p:nvPr/>
        </p:nvCxnSpPr>
        <p:spPr>
          <a:xfrm>
            <a:off x="774735" y="612680"/>
            <a:ext cx="34316" cy="1266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Arrow Connector 957"/>
          <p:cNvCxnSpPr/>
          <p:nvPr/>
        </p:nvCxnSpPr>
        <p:spPr>
          <a:xfrm>
            <a:off x="1184756" y="610918"/>
            <a:ext cx="11451" cy="1202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Oval 961"/>
          <p:cNvSpPr/>
          <p:nvPr/>
        </p:nvSpPr>
        <p:spPr>
          <a:xfrm>
            <a:off x="2126788" y="54789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/>
          <p:cNvSpPr/>
          <p:nvPr/>
        </p:nvSpPr>
        <p:spPr>
          <a:xfrm>
            <a:off x="2247070" y="56200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Oval 963"/>
          <p:cNvSpPr/>
          <p:nvPr/>
        </p:nvSpPr>
        <p:spPr>
          <a:xfrm>
            <a:off x="2512984" y="59235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/>
          <p:cNvSpPr/>
          <p:nvPr/>
        </p:nvSpPr>
        <p:spPr>
          <a:xfrm>
            <a:off x="2604997" y="579667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Oval 965"/>
          <p:cNvSpPr/>
          <p:nvPr/>
        </p:nvSpPr>
        <p:spPr>
          <a:xfrm>
            <a:off x="2669312" y="56200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/>
          <p:cNvSpPr/>
          <p:nvPr/>
        </p:nvSpPr>
        <p:spPr>
          <a:xfrm>
            <a:off x="2316501" y="586415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Oval 967"/>
          <p:cNvSpPr/>
          <p:nvPr/>
        </p:nvSpPr>
        <p:spPr>
          <a:xfrm>
            <a:off x="2371569" y="53706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/>
          <p:cNvSpPr/>
          <p:nvPr/>
        </p:nvSpPr>
        <p:spPr>
          <a:xfrm>
            <a:off x="2444905" y="58002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/>
          <p:cNvSpPr/>
          <p:nvPr/>
        </p:nvSpPr>
        <p:spPr>
          <a:xfrm>
            <a:off x="2706317" y="506858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Oval 979"/>
          <p:cNvSpPr/>
          <p:nvPr/>
        </p:nvSpPr>
        <p:spPr>
          <a:xfrm>
            <a:off x="2740008" y="580020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Oval 980"/>
          <p:cNvSpPr/>
          <p:nvPr/>
        </p:nvSpPr>
        <p:spPr>
          <a:xfrm>
            <a:off x="2177804" y="592788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Oval 981"/>
          <p:cNvSpPr/>
          <p:nvPr/>
        </p:nvSpPr>
        <p:spPr>
          <a:xfrm>
            <a:off x="3694095" y="56195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Oval 982"/>
          <p:cNvSpPr/>
          <p:nvPr/>
        </p:nvSpPr>
        <p:spPr>
          <a:xfrm>
            <a:off x="3762910" y="598538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Oval 983"/>
          <p:cNvSpPr/>
          <p:nvPr/>
        </p:nvSpPr>
        <p:spPr>
          <a:xfrm>
            <a:off x="3881475" y="59235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Oval 984"/>
          <p:cNvSpPr/>
          <p:nvPr/>
        </p:nvSpPr>
        <p:spPr>
          <a:xfrm>
            <a:off x="3949248" y="561953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Oval 989"/>
          <p:cNvSpPr/>
          <p:nvPr/>
        </p:nvSpPr>
        <p:spPr>
          <a:xfrm>
            <a:off x="4028495" y="592351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Oval 990"/>
          <p:cNvSpPr/>
          <p:nvPr/>
        </p:nvSpPr>
        <p:spPr>
          <a:xfrm>
            <a:off x="4101872" y="575202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Oval 991"/>
          <p:cNvSpPr/>
          <p:nvPr/>
        </p:nvSpPr>
        <p:spPr>
          <a:xfrm>
            <a:off x="3639231" y="599078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TextBox 993"/>
          <p:cNvSpPr txBox="1"/>
          <p:nvPr/>
        </p:nvSpPr>
        <p:spPr>
          <a:xfrm>
            <a:off x="2315232" y="363410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995" name="TextBox 994"/>
          <p:cNvSpPr txBox="1"/>
          <p:nvPr/>
        </p:nvSpPr>
        <p:spPr>
          <a:xfrm>
            <a:off x="3720707" y="363410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sp>
        <p:nvSpPr>
          <p:cNvPr id="996" name="TextBox 995"/>
          <p:cNvSpPr txBox="1"/>
          <p:nvPr/>
        </p:nvSpPr>
        <p:spPr>
          <a:xfrm>
            <a:off x="5089260" y="363410"/>
            <a:ext cx="35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</a:t>
            </a:r>
            <a:endParaRPr lang="en-US" sz="1200" dirty="0"/>
          </a:p>
        </p:txBody>
      </p:sp>
      <p:cxnSp>
        <p:nvCxnSpPr>
          <p:cNvPr id="1019" name="Straight Connector 1018"/>
          <p:cNvCxnSpPr/>
          <p:nvPr/>
        </p:nvCxnSpPr>
        <p:spPr>
          <a:xfrm>
            <a:off x="987184" y="306260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Oval 1019"/>
          <p:cNvSpPr/>
          <p:nvPr/>
        </p:nvSpPr>
        <p:spPr>
          <a:xfrm>
            <a:off x="963234" y="244420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TextBox 1020"/>
          <p:cNvSpPr txBox="1"/>
          <p:nvPr/>
        </p:nvSpPr>
        <p:spPr>
          <a:xfrm>
            <a:off x="869728" y="25631"/>
            <a:ext cx="22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</a:t>
            </a:r>
          </a:p>
        </p:txBody>
      </p:sp>
      <p:cxnSp>
        <p:nvCxnSpPr>
          <p:cNvPr id="1023" name="Straight Connector 1022"/>
          <p:cNvCxnSpPr/>
          <p:nvPr/>
        </p:nvCxnSpPr>
        <p:spPr>
          <a:xfrm>
            <a:off x="2483753" y="306260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/>
          <p:cNvSpPr/>
          <p:nvPr/>
        </p:nvSpPr>
        <p:spPr>
          <a:xfrm>
            <a:off x="2459803" y="244420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/>
          <p:cNvSpPr txBox="1"/>
          <p:nvPr/>
        </p:nvSpPr>
        <p:spPr>
          <a:xfrm>
            <a:off x="2366297" y="25631"/>
            <a:ext cx="90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V</a:t>
            </a:r>
            <a:r>
              <a:rPr lang="en-US" sz="1000" baseline="-25000" dirty="0" err="1" smtClean="0"/>
              <a:t>reset</a:t>
            </a:r>
            <a:r>
              <a:rPr lang="en-US" sz="1000" dirty="0" smtClean="0"/>
              <a:t> = -1.5V</a:t>
            </a:r>
            <a:endParaRPr lang="en-US" sz="1000" dirty="0"/>
          </a:p>
        </p:txBody>
      </p:sp>
      <p:cxnSp>
        <p:nvCxnSpPr>
          <p:cNvPr id="1028" name="Straight Connector 1027"/>
          <p:cNvCxnSpPr/>
          <p:nvPr/>
        </p:nvCxnSpPr>
        <p:spPr>
          <a:xfrm>
            <a:off x="3884026" y="306260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Oval 1028"/>
          <p:cNvSpPr/>
          <p:nvPr/>
        </p:nvSpPr>
        <p:spPr>
          <a:xfrm>
            <a:off x="3860076" y="244420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/>
          <p:cNvSpPr txBox="1"/>
          <p:nvPr/>
        </p:nvSpPr>
        <p:spPr>
          <a:xfrm>
            <a:off x="3766570" y="25631"/>
            <a:ext cx="90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V</a:t>
            </a:r>
            <a:r>
              <a:rPr lang="en-US" sz="1000" baseline="-25000" dirty="0" err="1" smtClean="0"/>
              <a:t>reset</a:t>
            </a:r>
            <a:r>
              <a:rPr lang="en-US" sz="1000" dirty="0" smtClean="0"/>
              <a:t> = -2.0V</a:t>
            </a:r>
            <a:endParaRPr lang="en-US" sz="1000" dirty="0"/>
          </a:p>
        </p:txBody>
      </p:sp>
      <p:cxnSp>
        <p:nvCxnSpPr>
          <p:cNvPr id="1031" name="Straight Connector 1030"/>
          <p:cNvCxnSpPr/>
          <p:nvPr/>
        </p:nvCxnSpPr>
        <p:spPr>
          <a:xfrm>
            <a:off x="5264628" y="306260"/>
            <a:ext cx="0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Oval 1031"/>
          <p:cNvSpPr/>
          <p:nvPr/>
        </p:nvSpPr>
        <p:spPr>
          <a:xfrm>
            <a:off x="5240678" y="244420"/>
            <a:ext cx="54864" cy="548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/>
          <p:cNvSpPr txBox="1"/>
          <p:nvPr/>
        </p:nvSpPr>
        <p:spPr>
          <a:xfrm>
            <a:off x="5147172" y="25631"/>
            <a:ext cx="90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V</a:t>
            </a:r>
            <a:r>
              <a:rPr lang="en-US" sz="1000" baseline="-25000" dirty="0" err="1" smtClean="0"/>
              <a:t>reset</a:t>
            </a:r>
            <a:r>
              <a:rPr lang="en-US" sz="1000" dirty="0" smtClean="0"/>
              <a:t> = -2.5V</a:t>
            </a:r>
            <a:endParaRPr lang="en-US" sz="1000" dirty="0"/>
          </a:p>
        </p:txBody>
      </p:sp>
      <p:sp>
        <p:nvSpPr>
          <p:cNvPr id="1034" name="TextBox 1033"/>
          <p:cNvSpPr txBox="1"/>
          <p:nvPr/>
        </p:nvSpPr>
        <p:spPr>
          <a:xfrm>
            <a:off x="595241" y="1801660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Initial: “11” </a:t>
            </a:r>
            <a:endParaRPr lang="en-US" sz="1200" dirty="0"/>
          </a:p>
        </p:txBody>
      </p:sp>
      <p:sp>
        <p:nvSpPr>
          <p:cNvPr id="1035" name="TextBox 1034"/>
          <p:cNvSpPr txBox="1"/>
          <p:nvPr/>
        </p:nvSpPr>
        <p:spPr>
          <a:xfrm>
            <a:off x="1902321" y="1813749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“10”</a:t>
            </a:r>
            <a:endParaRPr lang="en-US" sz="1200" dirty="0"/>
          </a:p>
        </p:txBody>
      </p:sp>
      <p:sp>
        <p:nvSpPr>
          <p:cNvPr id="1036" name="TextBox 1035"/>
          <p:cNvSpPr txBox="1"/>
          <p:nvPr/>
        </p:nvSpPr>
        <p:spPr>
          <a:xfrm>
            <a:off x="3356074" y="1826393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“01”</a:t>
            </a:r>
            <a:endParaRPr lang="en-US" sz="1200" dirty="0"/>
          </a:p>
        </p:txBody>
      </p:sp>
      <p:sp>
        <p:nvSpPr>
          <p:cNvPr id="1037" name="TextBox 1036"/>
          <p:cNvSpPr txBox="1"/>
          <p:nvPr/>
        </p:nvSpPr>
        <p:spPr>
          <a:xfrm>
            <a:off x="4718428" y="1826393"/>
            <a:ext cx="114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“00”</a:t>
            </a:r>
            <a:endParaRPr lang="en-US" sz="1200" dirty="0"/>
          </a:p>
        </p:txBody>
      </p:sp>
      <p:sp>
        <p:nvSpPr>
          <p:cNvPr id="1041" name="TextBox 1040"/>
          <p:cNvSpPr txBox="1"/>
          <p:nvPr/>
        </p:nvSpPr>
        <p:spPr>
          <a:xfrm>
            <a:off x="5989216" y="641279"/>
            <a:ext cx="1773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TE: top </a:t>
            </a:r>
            <a:r>
              <a:rPr lang="en-US" sz="1200" dirty="0" smtClean="0"/>
              <a:t>electrode</a:t>
            </a:r>
            <a:endParaRPr lang="en-US" sz="1200" dirty="0"/>
          </a:p>
          <a:p>
            <a:r>
              <a:rPr lang="en-US" sz="1200" dirty="0"/>
              <a:t>BE: bottom </a:t>
            </a:r>
            <a:r>
              <a:rPr lang="en-US" sz="1200" dirty="0" smtClean="0"/>
              <a:t>electrode</a:t>
            </a:r>
            <a:endParaRPr lang="en-US" sz="1200" dirty="0"/>
          </a:p>
          <a:p>
            <a:r>
              <a:rPr lang="en-US" sz="1200" dirty="0"/>
              <a:t> : oxygen ion</a:t>
            </a:r>
          </a:p>
          <a:p>
            <a:r>
              <a:rPr lang="en-US" sz="1200" dirty="0"/>
              <a:t> : oxygen vacancy </a:t>
            </a:r>
          </a:p>
        </p:txBody>
      </p:sp>
      <p:sp>
        <p:nvSpPr>
          <p:cNvPr id="1042" name="Oval 1041"/>
          <p:cNvSpPr/>
          <p:nvPr/>
        </p:nvSpPr>
        <p:spPr>
          <a:xfrm>
            <a:off x="6054100" y="1314091"/>
            <a:ext cx="54864" cy="548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/>
          <p:cNvSpPr/>
          <p:nvPr/>
        </p:nvSpPr>
        <p:spPr>
          <a:xfrm>
            <a:off x="6052867" y="1132129"/>
            <a:ext cx="54864" cy="548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4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113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</dc:creator>
  <cp:lastModifiedBy>Cong</cp:lastModifiedBy>
  <cp:revision>24</cp:revision>
  <dcterms:created xsi:type="dcterms:W3CDTF">2012-09-04T23:52:28Z</dcterms:created>
  <dcterms:modified xsi:type="dcterms:W3CDTF">2012-09-05T03:16:31Z</dcterms:modified>
</cp:coreProperties>
</file>