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research\00current\ICCAD_Cong\other\STT-RAM-Metr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research\00current\ICCAD_Cong\other\STT-RAM-Metr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3"/>
  <c:chart>
    <c:autoTitleDeleted val="1"/>
    <c:plotArea>
      <c:layout>
        <c:manualLayout>
          <c:layoutTarget val="inner"/>
          <c:xMode val="edge"/>
          <c:yMode val="edge"/>
          <c:x val="0.1438403169631044"/>
          <c:y val="5.1400554097404488E-2"/>
          <c:w val="0.8023265892853304"/>
          <c:h val="0.6405412574311613"/>
        </c:manualLayout>
      </c:layout>
      <c:lineChart>
        <c:grouping val="standard"/>
        <c:ser>
          <c:idx val="0"/>
          <c:order val="0"/>
          <c:tx>
            <c:strRef>
              <c:f>'D:\My research\Non-volatile Memory\MRAM\Qualcomm\SimResults\A\[All_Data_Column_A.xlsx]Write'!$C$83</c:f>
              <c:strCache>
                <c:ptCount val="1"/>
                <c:pt idx="0">
                  <c:v>In-plane STT-RAM</c:v>
                </c:pt>
              </c:strCache>
            </c:strRef>
          </c:tx>
          <c:spPr>
            <a:ln w="31750"/>
          </c:spPr>
          <c:marker>
            <c:symbol val="diamond"/>
            <c:size val="5"/>
          </c:marker>
          <c:cat>
            <c:strRef>
              <c:f>'D:\My research\Non-volatile Memory\MRAM\Qualcomm\SimResults\A\[All_Data_Column_A.xlsx]Write'!$B$84:$B$92</c:f>
              <c:strCache>
                <c:ptCount val="9"/>
                <c:pt idx="0">
                  <c:v>16KB</c:v>
                </c:pt>
                <c:pt idx="1">
                  <c:v>32KB</c:v>
                </c:pt>
                <c:pt idx="2">
                  <c:v>64KB</c:v>
                </c:pt>
                <c:pt idx="3">
                  <c:v>128KB</c:v>
                </c:pt>
                <c:pt idx="4">
                  <c:v>256KB</c:v>
                </c:pt>
                <c:pt idx="5">
                  <c:v>512KB</c:v>
                </c:pt>
                <c:pt idx="6">
                  <c:v>1MB</c:v>
                </c:pt>
                <c:pt idx="7">
                  <c:v>2MB</c:v>
                </c:pt>
                <c:pt idx="8">
                  <c:v>4MB</c:v>
                </c:pt>
              </c:strCache>
            </c:strRef>
          </c:cat>
          <c:val>
            <c:numRef>
              <c:f>'D:\My research\Non-volatile Memory\MRAM\Qualcomm\SimResults\A\[All_Data_Column_A.xlsx]Write'!$C$84:$C$92</c:f>
              <c:numCache>
                <c:formatCode>General</c:formatCode>
                <c:ptCount val="9"/>
                <c:pt idx="0">
                  <c:v>2.7</c:v>
                </c:pt>
                <c:pt idx="1">
                  <c:v>3</c:v>
                </c:pt>
                <c:pt idx="2">
                  <c:v>3.8</c:v>
                </c:pt>
                <c:pt idx="3">
                  <c:v>4.3</c:v>
                </c:pt>
                <c:pt idx="4">
                  <c:v>4.5</c:v>
                </c:pt>
                <c:pt idx="5">
                  <c:v>5</c:v>
                </c:pt>
                <c:pt idx="6">
                  <c:v>5.0999999999999996</c:v>
                </c:pt>
                <c:pt idx="7">
                  <c:v>5.5</c:v>
                </c:pt>
                <c:pt idx="8">
                  <c:v>5.6</c:v>
                </c:pt>
              </c:numCache>
            </c:numRef>
          </c:val>
        </c:ser>
        <c:ser>
          <c:idx val="1"/>
          <c:order val="1"/>
          <c:tx>
            <c:strRef>
              <c:f>'D:\My research\Non-volatile Memory\MRAM\Qualcomm\SimResults\A\[All_Data_Column_A.xlsx]Write'!$D$83</c:f>
              <c:strCache>
                <c:ptCount val="1"/>
                <c:pt idx="0">
                  <c:v>Perpendicular STT-RAM</c:v>
                </c:pt>
              </c:strCache>
            </c:strRef>
          </c:tx>
          <c:spPr>
            <a:ln w="31750">
              <a:solidFill>
                <a:schemeClr val="tx1">
                  <a:lumMod val="95000"/>
                  <a:lumOff val="5000"/>
                </a:schemeClr>
              </a:solidFill>
            </a:ln>
          </c:spPr>
          <c:marker>
            <c:symbol val="square"/>
            <c:size val="5"/>
            <c:spPr>
              <a:solidFill>
                <a:schemeClr val="tx1">
                  <a:lumMod val="95000"/>
                  <a:lumOff val="5000"/>
                </a:schemeClr>
              </a:solidFill>
            </c:spPr>
          </c:marker>
          <c:cat>
            <c:strRef>
              <c:f>'D:\My research\Non-volatile Memory\MRAM\Qualcomm\SimResults\A\[All_Data_Column_A.xlsx]Write'!$B$84:$B$92</c:f>
              <c:strCache>
                <c:ptCount val="9"/>
                <c:pt idx="0">
                  <c:v>16KB</c:v>
                </c:pt>
                <c:pt idx="1">
                  <c:v>32KB</c:v>
                </c:pt>
                <c:pt idx="2">
                  <c:v>64KB</c:v>
                </c:pt>
                <c:pt idx="3">
                  <c:v>128KB</c:v>
                </c:pt>
                <c:pt idx="4">
                  <c:v>256KB</c:v>
                </c:pt>
                <c:pt idx="5">
                  <c:v>512KB</c:v>
                </c:pt>
                <c:pt idx="6">
                  <c:v>1MB</c:v>
                </c:pt>
                <c:pt idx="7">
                  <c:v>2MB</c:v>
                </c:pt>
                <c:pt idx="8">
                  <c:v>4MB</c:v>
                </c:pt>
              </c:strCache>
            </c:strRef>
          </c:cat>
          <c:val>
            <c:numRef>
              <c:f>'D:\My research\Non-volatile Memory\MRAM\Qualcomm\SimResults\A\[All_Data_Column_A.xlsx]Write'!$D$84:$D$92</c:f>
              <c:numCache>
                <c:formatCode>General</c:formatCode>
                <c:ptCount val="9"/>
                <c:pt idx="0">
                  <c:v>3.1</c:v>
                </c:pt>
                <c:pt idx="1">
                  <c:v>3.5</c:v>
                </c:pt>
                <c:pt idx="2">
                  <c:v>4.5999999999999996</c:v>
                </c:pt>
                <c:pt idx="3">
                  <c:v>5.0999999999999996</c:v>
                </c:pt>
                <c:pt idx="4">
                  <c:v>5.5</c:v>
                </c:pt>
                <c:pt idx="5">
                  <c:v>5.9</c:v>
                </c:pt>
                <c:pt idx="6">
                  <c:v>6.1</c:v>
                </c:pt>
                <c:pt idx="7">
                  <c:v>6.9</c:v>
                </c:pt>
                <c:pt idx="8">
                  <c:v>7.3</c:v>
                </c:pt>
              </c:numCache>
            </c:numRef>
          </c:val>
        </c:ser>
        <c:marker val="1"/>
        <c:axId val="90408064"/>
        <c:axId val="90410368"/>
      </c:lineChart>
      <c:catAx>
        <c:axId val="904080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Capacity</a:t>
                </a:r>
              </a:p>
            </c:rich>
          </c:tx>
          <c:layout>
            <c:manualLayout>
              <c:xMode val="edge"/>
              <c:yMode val="edge"/>
              <c:x val="0.38920528376575908"/>
              <c:y val="0.90534746760895168"/>
            </c:manualLayout>
          </c:layout>
        </c:title>
        <c:majorTickMark val="none"/>
        <c:tickLblPos val="nextTo"/>
        <c:txPr>
          <a:bodyPr/>
          <a:lstStyle/>
          <a:p>
            <a:pPr>
              <a:defRPr sz="1050"/>
            </a:pPr>
            <a:endParaRPr lang="en-US"/>
          </a:p>
        </c:txPr>
        <c:crossAx val="90410368"/>
        <c:crosses val="autoZero"/>
        <c:auto val="1"/>
        <c:lblAlgn val="ctr"/>
        <c:lblOffset val="100"/>
      </c:catAx>
      <c:valAx>
        <c:axId val="90410368"/>
        <c:scaling>
          <c:orientation val="minMax"/>
          <c:max val="9"/>
          <c:min val="2"/>
        </c:scaling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l-GR" sz="1800" baseline="0"/>
                  <a:t>τ</a:t>
                </a:r>
                <a:r>
                  <a:rPr lang="en-US" sz="1800" baseline="-25000"/>
                  <a:t>min_enery</a:t>
                </a:r>
                <a:r>
                  <a:rPr lang="en-US" sz="1800" baseline="0"/>
                  <a:t> </a:t>
                </a:r>
                <a:r>
                  <a:rPr lang="en-US" sz="1400" baseline="0"/>
                  <a:t>(ns)</a:t>
                </a:r>
                <a:endParaRPr lang="en-US" sz="1400"/>
              </a:p>
            </c:rich>
          </c:tx>
          <c:layout/>
        </c:title>
        <c:numFmt formatCode="General" sourceLinked="1"/>
        <c:tickLblPos val="nextTo"/>
        <c:crossAx val="90408064"/>
        <c:crosses val="autoZero"/>
        <c:crossBetween val="between"/>
        <c:majorUnit val="1"/>
      </c:valAx>
    </c:plotArea>
    <c:legend>
      <c:legendPos val="r"/>
      <c:layout>
        <c:manualLayout>
          <c:xMode val="edge"/>
          <c:yMode val="edge"/>
          <c:x val="0.12865252012989872"/>
          <c:y val="6.8676713424067018E-2"/>
          <c:w val="0.62879422859027989"/>
          <c:h val="0.16627064726449833"/>
        </c:manualLayout>
      </c:layout>
      <c:txPr>
        <a:bodyPr/>
        <a:lstStyle/>
        <a:p>
          <a:pPr>
            <a:defRPr sz="1400"/>
          </a:pPr>
          <a:endParaRPr lang="en-US"/>
        </a:p>
      </c:txPr>
    </c:legend>
    <c:plotVisOnly val="1"/>
  </c:chart>
  <c:spPr>
    <a:ln>
      <a:noFill/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3"/>
  <c:chart>
    <c:autoTitleDeleted val="1"/>
    <c:plotArea>
      <c:layout>
        <c:manualLayout>
          <c:layoutTarget val="inner"/>
          <c:xMode val="edge"/>
          <c:yMode val="edge"/>
          <c:x val="0.21720441795728551"/>
          <c:y val="5.1400536792815872E-2"/>
          <c:w val="0.7574123798136162"/>
          <c:h val="0.64091025155990033"/>
        </c:manualLayout>
      </c:layout>
      <c:lineChart>
        <c:grouping val="standard"/>
        <c:ser>
          <c:idx val="0"/>
          <c:order val="0"/>
          <c:tx>
            <c:strRef>
              <c:f>Sheet3!$C$20</c:f>
              <c:strCache>
                <c:ptCount val="1"/>
                <c:pt idx="0">
                  <c:v>In-plane STT-RAM</c:v>
                </c:pt>
              </c:strCache>
            </c:strRef>
          </c:tx>
          <c:spPr>
            <a:ln w="31750"/>
          </c:spPr>
          <c:marker>
            <c:symbol val="diamond"/>
            <c:size val="5"/>
          </c:marker>
          <c:cat>
            <c:strRef>
              <c:f>Sheet3!$B$21:$B$26</c:f>
              <c:strCache>
                <c:ptCount val="6"/>
                <c:pt idx="0">
                  <c:v>16bit</c:v>
                </c:pt>
                <c:pt idx="1">
                  <c:v>32bit</c:v>
                </c:pt>
                <c:pt idx="2">
                  <c:v>64bit</c:v>
                </c:pt>
                <c:pt idx="3">
                  <c:v>128bit</c:v>
                </c:pt>
                <c:pt idx="4">
                  <c:v>256bit</c:v>
                </c:pt>
                <c:pt idx="5">
                  <c:v>512bit</c:v>
                </c:pt>
              </c:strCache>
            </c:strRef>
          </c:cat>
          <c:val>
            <c:numRef>
              <c:f>Sheet3!$C$21:$C$26</c:f>
              <c:numCache>
                <c:formatCode>General</c:formatCode>
                <c:ptCount val="6"/>
                <c:pt idx="0">
                  <c:v>6.1</c:v>
                </c:pt>
                <c:pt idx="1">
                  <c:v>5.5</c:v>
                </c:pt>
                <c:pt idx="2">
                  <c:v>4.8</c:v>
                </c:pt>
                <c:pt idx="3">
                  <c:v>3.8</c:v>
                </c:pt>
                <c:pt idx="4">
                  <c:v>3.1</c:v>
                </c:pt>
                <c:pt idx="5">
                  <c:v>2.6</c:v>
                </c:pt>
              </c:numCache>
            </c:numRef>
          </c:val>
        </c:ser>
        <c:ser>
          <c:idx val="1"/>
          <c:order val="1"/>
          <c:tx>
            <c:strRef>
              <c:f>Sheet3!$D$20</c:f>
              <c:strCache>
                <c:ptCount val="1"/>
                <c:pt idx="0">
                  <c:v>Perpendicular STT-RAM</c:v>
                </c:pt>
              </c:strCache>
            </c:strRef>
          </c:tx>
          <c:spPr>
            <a:ln w="31750">
              <a:solidFill>
                <a:schemeClr val="tx1">
                  <a:lumMod val="95000"/>
                  <a:lumOff val="5000"/>
                </a:schemeClr>
              </a:solidFill>
            </a:ln>
          </c:spPr>
          <c:marker>
            <c:symbol val="square"/>
            <c:size val="5"/>
            <c:spPr>
              <a:solidFill>
                <a:schemeClr val="tx1">
                  <a:lumMod val="95000"/>
                  <a:lumOff val="5000"/>
                </a:schemeClr>
              </a:solidFill>
            </c:spPr>
          </c:marker>
          <c:cat>
            <c:strRef>
              <c:f>Sheet3!$B$21:$B$26</c:f>
              <c:strCache>
                <c:ptCount val="6"/>
                <c:pt idx="0">
                  <c:v>16bit</c:v>
                </c:pt>
                <c:pt idx="1">
                  <c:v>32bit</c:v>
                </c:pt>
                <c:pt idx="2">
                  <c:v>64bit</c:v>
                </c:pt>
                <c:pt idx="3">
                  <c:v>128bit</c:v>
                </c:pt>
                <c:pt idx="4">
                  <c:v>256bit</c:v>
                </c:pt>
                <c:pt idx="5">
                  <c:v>512bit</c:v>
                </c:pt>
              </c:strCache>
            </c:strRef>
          </c:cat>
          <c:val>
            <c:numRef>
              <c:f>Sheet3!$D$21:$D$26</c:f>
              <c:numCache>
                <c:formatCode>General</c:formatCode>
                <c:ptCount val="6"/>
                <c:pt idx="0">
                  <c:v>7.5</c:v>
                </c:pt>
                <c:pt idx="1">
                  <c:v>6.9</c:v>
                </c:pt>
                <c:pt idx="2">
                  <c:v>5.7</c:v>
                </c:pt>
                <c:pt idx="3">
                  <c:v>4.2</c:v>
                </c:pt>
                <c:pt idx="4">
                  <c:v>3.5</c:v>
                </c:pt>
                <c:pt idx="5">
                  <c:v>2.8</c:v>
                </c:pt>
              </c:numCache>
            </c:numRef>
          </c:val>
        </c:ser>
        <c:marker val="1"/>
        <c:axId val="108987904"/>
        <c:axId val="108994560"/>
      </c:lineChart>
      <c:catAx>
        <c:axId val="1089879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I/O Width</a:t>
                </a:r>
              </a:p>
            </c:rich>
          </c:tx>
          <c:layout>
            <c:manualLayout>
              <c:xMode val="edge"/>
              <c:yMode val="edge"/>
              <c:x val="0.38343549583867037"/>
              <c:y val="0.89848247534662307"/>
            </c:manualLayout>
          </c:layout>
        </c:title>
        <c:maj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8994560"/>
        <c:crosses val="autoZero"/>
        <c:auto val="1"/>
        <c:lblAlgn val="ctr"/>
        <c:lblOffset val="100"/>
      </c:catAx>
      <c:valAx>
        <c:axId val="108994560"/>
        <c:scaling>
          <c:orientation val="minMax"/>
          <c:max val="9"/>
          <c:min val="2"/>
        </c:scaling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l-GR" sz="1800" baseline="0"/>
                  <a:t>τ</a:t>
                </a:r>
                <a:r>
                  <a:rPr lang="en-US" sz="1800" baseline="-25000"/>
                  <a:t>min_enery</a:t>
                </a:r>
                <a:r>
                  <a:rPr lang="en-US" sz="1800" baseline="0"/>
                  <a:t> </a:t>
                </a:r>
                <a:r>
                  <a:rPr lang="en-US" sz="1400" baseline="0"/>
                  <a:t>(ns)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1.2861740676250745E-2"/>
              <c:y val="0.15191347000675931"/>
            </c:manualLayout>
          </c:layout>
        </c:title>
        <c:numFmt formatCode="General" sourceLinked="1"/>
        <c:tickLblPos val="nextTo"/>
        <c:crossAx val="108987904"/>
        <c:crosses val="autoZero"/>
        <c:crossBetween val="between"/>
        <c:majorUnit val="1"/>
      </c:valAx>
    </c:plotArea>
    <c:legend>
      <c:legendPos val="r"/>
      <c:layout>
        <c:manualLayout>
          <c:xMode val="edge"/>
          <c:yMode val="edge"/>
          <c:x val="0.28052900852444507"/>
          <c:y val="4.9862828265604987E-2"/>
          <c:w val="0.71333065188136757"/>
          <c:h val="0.17089829476022547"/>
        </c:manualLayout>
      </c:layout>
      <c:txPr>
        <a:bodyPr/>
        <a:lstStyle/>
        <a:p>
          <a:pPr>
            <a:defRPr sz="1400"/>
          </a:pPr>
          <a:endParaRPr lang="en-US"/>
        </a:p>
      </c:txPr>
    </c:legend>
    <c:plotVisOnly val="1"/>
  </c:chart>
  <c:spPr>
    <a:ln>
      <a:noFill/>
    </a:ln>
  </c:sp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014E-49AB-4A1A-AA82-2E98717DDAFF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EEF5-55B5-40A9-AD10-1E7EE6FB0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014E-49AB-4A1A-AA82-2E98717DDAFF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EEF5-55B5-40A9-AD10-1E7EE6FB0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014E-49AB-4A1A-AA82-2E98717DDAFF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EEF5-55B5-40A9-AD10-1E7EE6FB0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014E-49AB-4A1A-AA82-2E98717DDAFF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EEF5-55B5-40A9-AD10-1E7EE6FB0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014E-49AB-4A1A-AA82-2E98717DDAFF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EEF5-55B5-40A9-AD10-1E7EE6FB0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014E-49AB-4A1A-AA82-2E98717DDAFF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EEF5-55B5-40A9-AD10-1E7EE6FB0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014E-49AB-4A1A-AA82-2E98717DDAFF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EEF5-55B5-40A9-AD10-1E7EE6FB0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014E-49AB-4A1A-AA82-2E98717DDAFF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EEF5-55B5-40A9-AD10-1E7EE6FB0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014E-49AB-4A1A-AA82-2E98717DDAFF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EEF5-55B5-40A9-AD10-1E7EE6FB0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014E-49AB-4A1A-AA82-2E98717DDAFF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EEF5-55B5-40A9-AD10-1E7EE6FB0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014E-49AB-4A1A-AA82-2E98717DDAFF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EEF5-55B5-40A9-AD10-1E7EE6FB0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1014E-49AB-4A1A-AA82-2E98717DDAFF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DEEF5-55B5-40A9-AD10-1E7EE6FB0C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0" y="0"/>
          <a:ext cx="3486150" cy="269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3248025" y="19051"/>
          <a:ext cx="2962274" cy="2695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3"/>
          <p:cNvSpPr txBox="1"/>
          <p:nvPr/>
        </p:nvSpPr>
        <p:spPr>
          <a:xfrm>
            <a:off x="1524000" y="2667000"/>
            <a:ext cx="628650" cy="266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(a)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4648200" y="2667000"/>
            <a:ext cx="628650" cy="266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/>
              <a:t>(b)</a:t>
            </a:r>
            <a:endParaRPr lang="en-US" sz="1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Pangpang</dc:creator>
  <cp:lastModifiedBy>Pangpang</cp:lastModifiedBy>
  <cp:revision>1</cp:revision>
  <dcterms:created xsi:type="dcterms:W3CDTF">2011-04-18T01:31:34Z</dcterms:created>
  <dcterms:modified xsi:type="dcterms:W3CDTF">2011-04-18T01:42:58Z</dcterms:modified>
</cp:coreProperties>
</file>