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300" r:id="rId3"/>
    <p:sldId id="301" r:id="rId4"/>
    <p:sldId id="304" r:id="rId5"/>
    <p:sldId id="305" r:id="rId6"/>
    <p:sldId id="302" r:id="rId7"/>
    <p:sldId id="303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647" autoAdjust="0"/>
  </p:normalViewPr>
  <p:slideViewPr>
    <p:cSldViewPr>
      <p:cViewPr varScale="1">
        <p:scale>
          <a:sx n="103" d="100"/>
          <a:sy n="103" d="100"/>
        </p:scale>
        <p:origin x="-15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C0BC-98CD-48A2-B255-8C016EAB6ED0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991EC-1857-45BE-B6DC-6C992402B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4860-3F90-450A-ADA3-A51AB33F40B9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A88F-7F6A-42C1-8E33-401AD3E70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A88F-7F6A-42C1-8E33-401AD3E707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0A88F-7F6A-42C1-8E33-401AD3E707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458200" cy="1295401"/>
          </a:xfrm>
        </p:spPr>
        <p:txBody>
          <a:bodyPr/>
          <a:lstStyle>
            <a:lvl1pPr>
              <a:defRPr sz="38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458200" cy="4191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CD9E4-9D8D-497E-B370-C401B79A5EED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FA446-8554-4AF8-AA37-8EBC0573A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4800" y="2133600"/>
            <a:ext cx="845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0"/>
            <a:ext cx="4349750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29736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DE403-FF93-4D00-9604-07593B0ECD0B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0976-D112-4DCF-9448-1973B00BE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6764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008313" cy="11747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41437"/>
            <a:ext cx="4349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391636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132012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338262"/>
            <a:ext cx="3008313" cy="7937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52400"/>
            <a:ext cx="8229600" cy="914400"/>
          </a:xfrm>
        </p:spPr>
        <p:txBody>
          <a:bodyPr anchor="b"/>
          <a:lstStyle>
            <a:lvl1pPr>
              <a:buNone/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800600"/>
            <a:ext cx="5715000" cy="685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612775"/>
            <a:ext cx="5715000" cy="4111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5715000" cy="68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8152C-5136-45EE-B53D-F8DC225C6986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2F6B0-6B9E-417B-A496-E5DF28A9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600200" y="4802188"/>
            <a:ext cx="5715000" cy="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533400"/>
          </a:xfrm>
        </p:spPr>
        <p:txBody>
          <a:bodyPr anchor="t"/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990600"/>
            <a:ext cx="20574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276600"/>
            <a:ext cx="2667000" cy="347662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6FB97-66FB-4EFB-AFB8-7F6F89A5FFFE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Computing, Engineering, and Nursing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2F6B0-6B9E-417B-A496-E5DF28A9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28600" y="838200"/>
            <a:ext cx="8610600" cy="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"/>
          <p:cNvSpPr>
            <a:spLocks noGrp="1"/>
          </p:cNvSpPr>
          <p:nvPr>
            <p:ph type="pic" idx="19"/>
          </p:nvPr>
        </p:nvSpPr>
        <p:spPr>
          <a:xfrm>
            <a:off x="1371600" y="3657600"/>
            <a:ext cx="20574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/>
          </p:nvPr>
        </p:nvSpPr>
        <p:spPr>
          <a:xfrm>
            <a:off x="5029200" y="3657600"/>
            <a:ext cx="20574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/>
          </p:nvPr>
        </p:nvSpPr>
        <p:spPr>
          <a:xfrm>
            <a:off x="5029200" y="990600"/>
            <a:ext cx="20574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1371600" y="5943600"/>
            <a:ext cx="2667000" cy="347662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029200" y="5943600"/>
            <a:ext cx="2667000" cy="347662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29200" y="3276600"/>
            <a:ext cx="2667000" cy="347662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533400"/>
          </a:xfrm>
        </p:spPr>
        <p:txBody>
          <a:bodyPr anchor="t"/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990600"/>
            <a:ext cx="1295400" cy="167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2286000" cy="6096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6FB97-66FB-4EFB-AFB8-7F6F89A5FFFE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2F6B0-6B9E-417B-A496-E5DF28A9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28600" y="838200"/>
            <a:ext cx="8610600" cy="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"/>
          <p:cNvSpPr>
            <a:spLocks noGrp="1"/>
          </p:cNvSpPr>
          <p:nvPr>
            <p:ph type="body" sz="half" idx="35"/>
          </p:nvPr>
        </p:nvSpPr>
        <p:spPr>
          <a:xfrm>
            <a:off x="3200400" y="2743200"/>
            <a:ext cx="2286000" cy="6096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7"/>
          </p:nvPr>
        </p:nvSpPr>
        <p:spPr>
          <a:xfrm>
            <a:off x="3200400" y="5181600"/>
            <a:ext cx="2286000" cy="6096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idx="44"/>
          </p:nvPr>
        </p:nvSpPr>
        <p:spPr>
          <a:xfrm>
            <a:off x="3733800" y="990600"/>
            <a:ext cx="1295400" cy="167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1" name="Picture Placeholder 2"/>
          <p:cNvSpPr>
            <a:spLocks noGrp="1"/>
          </p:cNvSpPr>
          <p:nvPr>
            <p:ph type="pic" idx="45"/>
          </p:nvPr>
        </p:nvSpPr>
        <p:spPr>
          <a:xfrm>
            <a:off x="6477000" y="990600"/>
            <a:ext cx="1295400" cy="167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2" name="Picture Placeholder 2"/>
          <p:cNvSpPr>
            <a:spLocks noGrp="1"/>
          </p:cNvSpPr>
          <p:nvPr>
            <p:ph type="pic" idx="46"/>
          </p:nvPr>
        </p:nvSpPr>
        <p:spPr>
          <a:xfrm>
            <a:off x="990600" y="3429000"/>
            <a:ext cx="1295400" cy="167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47"/>
          </p:nvPr>
        </p:nvSpPr>
        <p:spPr>
          <a:xfrm>
            <a:off x="457200" y="5181600"/>
            <a:ext cx="2286000" cy="6096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8"/>
          </p:nvPr>
        </p:nvSpPr>
        <p:spPr>
          <a:xfrm>
            <a:off x="5943600" y="2743200"/>
            <a:ext cx="2362200" cy="6096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49"/>
          </p:nvPr>
        </p:nvSpPr>
        <p:spPr>
          <a:xfrm>
            <a:off x="5943600" y="5181600"/>
            <a:ext cx="2286000" cy="6096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idx="50"/>
          </p:nvPr>
        </p:nvSpPr>
        <p:spPr>
          <a:xfrm>
            <a:off x="3733800" y="3429000"/>
            <a:ext cx="1295400" cy="167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51"/>
          </p:nvPr>
        </p:nvSpPr>
        <p:spPr>
          <a:xfrm>
            <a:off x="6553200" y="3429000"/>
            <a:ext cx="1295400" cy="167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area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533400"/>
          </a:xfrm>
        </p:spPr>
        <p:txBody>
          <a:bodyPr anchor="t"/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990600"/>
            <a:ext cx="2438400" cy="289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886200"/>
            <a:ext cx="2438400" cy="347662"/>
          </a:xfrm>
        </p:spPr>
        <p:txBody>
          <a:bodyPr/>
          <a:lstStyle>
            <a:lvl1pPr marL="0" indent="0" algn="ctr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6FB97-66FB-4EFB-AFB8-7F6F89A5FFFE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2F6B0-6B9E-417B-A496-E5DF28A9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28600" y="838200"/>
            <a:ext cx="8610600" cy="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"/>
          <p:cNvSpPr>
            <a:spLocks noGrp="1"/>
          </p:cNvSpPr>
          <p:nvPr>
            <p:ph type="pic" idx="19"/>
          </p:nvPr>
        </p:nvSpPr>
        <p:spPr>
          <a:xfrm>
            <a:off x="2819400" y="4495800"/>
            <a:ext cx="3352800" cy="1981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/>
          </p:nvPr>
        </p:nvSpPr>
        <p:spPr>
          <a:xfrm>
            <a:off x="9296400" y="3810000"/>
            <a:ext cx="20574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/>
          </p:nvPr>
        </p:nvSpPr>
        <p:spPr>
          <a:xfrm>
            <a:off x="9296400" y="1143000"/>
            <a:ext cx="20574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2819400" y="6477000"/>
            <a:ext cx="3352800" cy="347662"/>
          </a:xfrm>
        </p:spPr>
        <p:txBody>
          <a:bodyPr/>
          <a:lstStyle>
            <a:lvl1pPr marL="0" indent="0" algn="ctr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4"/>
          </p:nvPr>
        </p:nvSpPr>
        <p:spPr>
          <a:xfrm>
            <a:off x="6477000" y="3886200"/>
            <a:ext cx="2438400" cy="381000"/>
          </a:xfrm>
        </p:spPr>
        <p:txBody>
          <a:bodyPr/>
          <a:lstStyle>
            <a:lvl1pPr marL="0" indent="0" algn="ctr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52800" y="3886200"/>
            <a:ext cx="2438400" cy="381000"/>
          </a:xfrm>
        </p:spPr>
        <p:txBody>
          <a:bodyPr/>
          <a:lstStyle>
            <a:lvl1pPr marL="0" indent="0" algn="ctr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26"/>
          </p:nvPr>
        </p:nvSpPr>
        <p:spPr>
          <a:xfrm>
            <a:off x="3352800" y="990600"/>
            <a:ext cx="2438400" cy="289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27"/>
          </p:nvPr>
        </p:nvSpPr>
        <p:spPr>
          <a:xfrm>
            <a:off x="6477000" y="990600"/>
            <a:ext cx="2438400" cy="289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95400"/>
          </a:xfrm>
          <a:noFill/>
        </p:spPr>
        <p:txBody>
          <a:bodyPr wrap="square"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074414"/>
          </a:xfrm>
        </p:spPr>
        <p:txBody>
          <a:bodyPr wrap="square">
            <a:sp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7FD68-12E7-4F87-8D05-9770B22ED57F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57F5-B788-4251-8123-E8030D97F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447800"/>
            <a:ext cx="883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95400"/>
          </a:xfrm>
          <a:noFill/>
        </p:spPr>
        <p:txBody>
          <a:bodyPr/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839200" cy="4648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27EC2-97B3-4612-A64C-3865ED3BB7F9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57F5-B788-4251-8123-E8030D97F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447800"/>
            <a:ext cx="883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152400" y="1600200"/>
            <a:ext cx="8839200" cy="533400"/>
          </a:xfrm>
        </p:spPr>
        <p:txBody>
          <a:bodyPr/>
          <a:lstStyle>
            <a:lvl1pPr algn="ctr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839200" cy="3992563"/>
          </a:xfrm>
        </p:spPr>
        <p:txBody>
          <a:bodyPr/>
          <a:lstStyle>
            <a:lvl1pPr marL="514350" indent="-514350">
              <a:buFont typeface="Arial" pitchFamily="34" charset="0"/>
              <a:buChar char="•"/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3CB0E-3FFD-4D37-AF8B-44AF4DF06EEE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57F5-B788-4251-8123-E8030D97F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447800"/>
            <a:ext cx="8839200" cy="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152400" y="1600200"/>
            <a:ext cx="8839200" cy="533400"/>
          </a:xfrm>
        </p:spPr>
        <p:txBody>
          <a:bodyPr/>
          <a:lstStyle>
            <a:lvl1pPr algn="ctr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88041-89EB-408F-AEA4-946ACB4EB465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72D81-49A5-45DE-8069-9D50B23C4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5800" y="44196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191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4191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39C7A-88CB-44B3-94E9-853012362030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C40D7-7073-47D8-BAE1-F664F905A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447800"/>
            <a:ext cx="883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9D5EE-BEAB-4209-B5F1-D29C917AC52C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22D8-16D4-475E-9DF6-EE9773C04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52400" y="1447800"/>
            <a:ext cx="8839200" cy="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9F38A-8527-476D-8B2B-17FB6175024A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4A7E2-5132-43A6-82DA-BD17023B3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with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14400"/>
          </a:xfrm>
        </p:spPr>
        <p:txBody>
          <a:bodyPr anchor="b"/>
          <a:lstStyle>
            <a:lvl1pPr algn="l">
              <a:defRPr sz="2400" b="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371600"/>
            <a:ext cx="5029200" cy="4678363"/>
          </a:xfrm>
        </p:spPr>
        <p:txBody>
          <a:bodyPr/>
          <a:lstStyle>
            <a:lvl1pPr>
              <a:spcAft>
                <a:spcPts val="400"/>
              </a:spcAft>
              <a:defRPr sz="20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86200"/>
            <a:ext cx="2286000" cy="114300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81F3-8B3B-4BC9-8B78-47D824C28145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0976-D112-4DCF-9448-1973B00BE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219200"/>
            <a:ext cx="876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4800" y="1371600"/>
            <a:ext cx="2286000" cy="236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alphaModFix amt="40000"/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U200small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001000" y="5334000"/>
            <a:ext cx="985135" cy="13453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839200" cy="12954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000" y="525780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4751CB-A98A-4207-929D-1240AF590BF3}" type="datetime1">
              <a:rPr lang="en-US" smtClean="0"/>
              <a:pPr>
                <a:defRPr/>
              </a:pPr>
              <a:t>3/5/2010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3600" y="41910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B85FF2-01A8-4DB5-84F8-EB358F7EB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524000"/>
            <a:ext cx="8839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15" r:id="rId3"/>
    <p:sldLayoutId id="2147483716" r:id="rId4"/>
    <p:sldLayoutId id="2147483695" r:id="rId5"/>
    <p:sldLayoutId id="2147483696" r:id="rId6"/>
    <p:sldLayoutId id="2147483698" r:id="rId7"/>
    <p:sldLayoutId id="2147483699" r:id="rId8"/>
    <p:sldLayoutId id="2147483700" r:id="rId9"/>
    <p:sldLayoutId id="2147483702" r:id="rId10"/>
    <p:sldLayoutId id="2147483719" r:id="rId11"/>
    <p:sldLayoutId id="2147483701" r:id="rId12"/>
    <p:sldLayoutId id="2147483717" r:id="rId13"/>
    <p:sldLayoutId id="2147483720" r:id="rId14"/>
    <p:sldLayoutId id="2147483718" r:id="rId15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ECE </a:t>
            </a:r>
            <a:r>
              <a:rPr lang="en-US" dirty="0" smtClean="0"/>
              <a:t>278</a:t>
            </a:r>
            <a:endParaRPr lang="en-US" dirty="0" smtClean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Hardware version of ORCs machine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our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39621"/>
            <a:ext cx="8839200" cy="4881336"/>
          </a:xfrm>
        </p:spPr>
        <p:txBody>
          <a:bodyPr/>
          <a:lstStyle/>
          <a:p>
            <a:r>
              <a:rPr lang="en-US" sz="1600" dirty="0" smtClean="0"/>
              <a:t>Machine word size = 16 bits</a:t>
            </a:r>
          </a:p>
          <a:p>
            <a:r>
              <a:rPr lang="en-US" sz="1600" dirty="0" smtClean="0"/>
              <a:t>Registers = $PC, $SR, </a:t>
            </a:r>
            <a:r>
              <a:rPr lang="en-US" sz="1600" dirty="0" smtClean="0"/>
              <a:t>$0, $1, </a:t>
            </a:r>
            <a:r>
              <a:rPr lang="en-US" sz="1600" dirty="0" smtClean="0"/>
              <a:t>…, $</a:t>
            </a:r>
            <a:r>
              <a:rPr lang="en-US" sz="1600" dirty="0" smtClean="0"/>
              <a:t>15, </a:t>
            </a:r>
            <a:r>
              <a:rPr lang="en-US" sz="1600" dirty="0" smtClean="0"/>
              <a:t>$</a:t>
            </a:r>
            <a:r>
              <a:rPr lang="en-US" sz="1600" dirty="0" smtClean="0"/>
              <a:t>IR1, $IR2</a:t>
            </a:r>
          </a:p>
          <a:p>
            <a:pPr lvl="1"/>
            <a:r>
              <a:rPr lang="en-US" sz="1200" dirty="0" smtClean="0"/>
              <a:t>$15 reserved for addresses, but can be accessed…very volatile</a:t>
            </a:r>
            <a:endParaRPr lang="en-US" sz="1200" dirty="0" smtClean="0"/>
          </a:p>
          <a:p>
            <a:r>
              <a:rPr lang="en-US" sz="1600" dirty="0" smtClean="0"/>
              <a:t>Register </a:t>
            </a:r>
            <a:r>
              <a:rPr lang="en-US" sz="1600" dirty="0" smtClean="0"/>
              <a:t>instructions = </a:t>
            </a:r>
          </a:p>
          <a:p>
            <a:pPr lvl="1"/>
            <a:r>
              <a:rPr lang="en-US" sz="1400" dirty="0" smtClean="0"/>
              <a:t>0000 - MOVE </a:t>
            </a:r>
            <a:r>
              <a:rPr lang="en-US" sz="1400" dirty="0" smtClean="0"/>
              <a:t>R1, R2		</a:t>
            </a:r>
            <a:r>
              <a:rPr lang="en-US" sz="1400" dirty="0" smtClean="0"/>
              <a:t>	R1 </a:t>
            </a:r>
            <a:r>
              <a:rPr lang="en-US" sz="1400" dirty="0" smtClean="0"/>
              <a:t>&lt;- R2</a:t>
            </a:r>
          </a:p>
          <a:p>
            <a:pPr lvl="1"/>
            <a:r>
              <a:rPr lang="en-US" sz="1400" dirty="0" smtClean="0"/>
              <a:t>0001 - MOVEI </a:t>
            </a:r>
            <a:r>
              <a:rPr lang="en-US" sz="1400" dirty="0" smtClean="0"/>
              <a:t>R1, &lt;Constant&gt; 		R1 &lt;- &lt;constant&gt;</a:t>
            </a:r>
          </a:p>
          <a:p>
            <a:r>
              <a:rPr lang="en-US" sz="1600" dirty="0" smtClean="0"/>
              <a:t>Memory instructions = </a:t>
            </a:r>
          </a:p>
          <a:p>
            <a:pPr lvl="1"/>
            <a:r>
              <a:rPr lang="en-US" sz="1400" dirty="0" smtClean="0"/>
              <a:t>0100 - LOAD </a:t>
            </a:r>
            <a:r>
              <a:rPr lang="en-US" sz="1400" dirty="0" smtClean="0"/>
              <a:t>R1, &lt;Address&gt; 		R1 &lt;- Memory[Address]</a:t>
            </a:r>
          </a:p>
          <a:p>
            <a:pPr lvl="1"/>
            <a:r>
              <a:rPr lang="en-US" sz="1400" dirty="0" smtClean="0"/>
              <a:t>0101 - STORE </a:t>
            </a:r>
            <a:r>
              <a:rPr lang="en-US" sz="1400" dirty="0" smtClean="0"/>
              <a:t>R1, &lt;Address&gt;		Memory[Address] &lt;- R1</a:t>
            </a:r>
          </a:p>
          <a:p>
            <a:pPr lvl="1"/>
            <a:r>
              <a:rPr lang="en-US" sz="1400" dirty="0" smtClean="0"/>
              <a:t>0110 - LOADR </a:t>
            </a:r>
            <a:r>
              <a:rPr lang="en-US" sz="1400" dirty="0" smtClean="0"/>
              <a:t>R1, R2		</a:t>
            </a:r>
            <a:r>
              <a:rPr lang="en-US" sz="1400" dirty="0" smtClean="0"/>
              <a:t>	R1 </a:t>
            </a:r>
            <a:r>
              <a:rPr lang="en-US" sz="1400" dirty="0" smtClean="0"/>
              <a:t>&lt;- Memory[R2]</a:t>
            </a:r>
          </a:p>
          <a:p>
            <a:pPr lvl="1"/>
            <a:r>
              <a:rPr lang="en-US" sz="1400" dirty="0" smtClean="0"/>
              <a:t>0111 - STORER </a:t>
            </a:r>
            <a:r>
              <a:rPr lang="en-US" sz="1400" dirty="0" smtClean="0"/>
              <a:t>R1, R2		</a:t>
            </a:r>
            <a:r>
              <a:rPr lang="en-US" sz="1400" dirty="0" smtClean="0"/>
              <a:t>	Memory[R2</a:t>
            </a:r>
            <a:r>
              <a:rPr lang="en-US" sz="1400" dirty="0" smtClean="0"/>
              <a:t>] &lt;- R1</a:t>
            </a:r>
          </a:p>
          <a:p>
            <a:r>
              <a:rPr lang="en-US" sz="1600" dirty="0" smtClean="0"/>
              <a:t>ALU instructions =  </a:t>
            </a:r>
          </a:p>
          <a:p>
            <a:pPr lvl="1"/>
            <a:r>
              <a:rPr lang="en-US" sz="1400" dirty="0" smtClean="0"/>
              <a:t>1000 - ADD </a:t>
            </a:r>
            <a:r>
              <a:rPr lang="en-US" sz="1400" dirty="0" smtClean="0"/>
              <a:t>R1, R2			R1 &lt;- R1 + R2</a:t>
            </a:r>
          </a:p>
          <a:p>
            <a:pPr lvl="1"/>
            <a:r>
              <a:rPr lang="en-US" sz="1400" dirty="0" smtClean="0"/>
              <a:t>1001 - SUB </a:t>
            </a:r>
            <a:r>
              <a:rPr lang="en-US" sz="1400" dirty="0" smtClean="0"/>
              <a:t>R1, R2			R1 &lt;- R1 – R2</a:t>
            </a:r>
          </a:p>
          <a:p>
            <a:r>
              <a:rPr lang="en-US" sz="1600" dirty="0" smtClean="0"/>
              <a:t>Control instructions =  </a:t>
            </a:r>
          </a:p>
          <a:p>
            <a:pPr lvl="1"/>
            <a:r>
              <a:rPr lang="en-US" sz="1400" dirty="0" smtClean="0"/>
              <a:t>1</a:t>
            </a:r>
            <a:r>
              <a:rPr lang="en-US" sz="1400" dirty="0" smtClean="0"/>
              <a:t>100 - JMPNEG &lt;Address&gt;</a:t>
            </a:r>
            <a:r>
              <a:rPr lang="en-US" sz="1400" dirty="0" smtClean="0"/>
              <a:t>	</a:t>
            </a:r>
            <a:r>
              <a:rPr lang="en-US" sz="1400" dirty="0" smtClean="0"/>
              <a:t>		if (last operation == -’</a:t>
            </a:r>
            <a:r>
              <a:rPr lang="en-US" sz="1400" dirty="0" err="1" smtClean="0"/>
              <a:t>ve</a:t>
            </a:r>
            <a:r>
              <a:rPr lang="en-US" sz="1400" dirty="0" smtClean="0"/>
              <a:t>) </a:t>
            </a:r>
            <a:r>
              <a:rPr lang="en-US" sz="1400" dirty="0" smtClean="0"/>
              <a:t>PC &lt;- Address</a:t>
            </a:r>
          </a:p>
          <a:p>
            <a:pPr lvl="1"/>
            <a:r>
              <a:rPr lang="en-US" sz="1400" dirty="0" smtClean="0"/>
              <a:t>1101 - JMPZ &lt;Address</a:t>
            </a:r>
            <a:r>
              <a:rPr lang="en-US" sz="1400" dirty="0" smtClean="0"/>
              <a:t>&gt;		</a:t>
            </a:r>
            <a:r>
              <a:rPr lang="en-US" sz="1400" dirty="0" smtClean="0"/>
              <a:t>	if (last operation == zero) </a:t>
            </a:r>
            <a:r>
              <a:rPr lang="en-US" sz="1400" dirty="0" smtClean="0"/>
              <a:t>PC &lt;- Address</a:t>
            </a:r>
          </a:p>
          <a:p>
            <a:pPr lvl="1"/>
            <a:r>
              <a:rPr lang="en-US" sz="1400" dirty="0" smtClean="0"/>
              <a:t>1110 - JMP </a:t>
            </a:r>
            <a:r>
              <a:rPr lang="en-US" sz="1400" dirty="0" smtClean="0"/>
              <a:t>&lt;Address&gt;		</a:t>
            </a:r>
            <a:r>
              <a:rPr lang="en-US" sz="1400" dirty="0" smtClean="0"/>
              <a:t>	PC </a:t>
            </a:r>
            <a:r>
              <a:rPr lang="en-US" sz="1400" dirty="0" smtClean="0"/>
              <a:t>&lt;-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371600" y="1752599"/>
          <a:ext cx="5407025" cy="4975551"/>
        </p:xfrm>
        <a:graphic>
          <a:graphicData uri="http://schemas.openxmlformats.org/presentationml/2006/ole">
            <p:oleObj spid="_x0000_s86018" name="Visio" r:id="rId4" imgW="8645895" imgH="7767267" progId="Visio.Drawing.11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51961"/>
          </a:xfrm>
        </p:spPr>
        <p:txBody>
          <a:bodyPr/>
          <a:lstStyle/>
          <a:p>
            <a:r>
              <a:rPr lang="en-US" dirty="0" smtClean="0"/>
              <a:t>4-bits for operation</a:t>
            </a:r>
          </a:p>
          <a:p>
            <a:r>
              <a:rPr lang="en-US" dirty="0" smtClean="0"/>
              <a:t>4-bits for registers</a:t>
            </a:r>
          </a:p>
          <a:p>
            <a:r>
              <a:rPr lang="en-US" dirty="0" smtClean="0"/>
              <a:t>16 bit instruction with 4 useless bits</a:t>
            </a:r>
          </a:p>
          <a:p>
            <a:r>
              <a:rPr lang="en-US" dirty="0" smtClean="0"/>
              <a:t>Op R1, R2 = {4’b0000, R2, R1, Op}</a:t>
            </a:r>
          </a:p>
          <a:p>
            <a:pPr lvl="1"/>
            <a:r>
              <a:rPr lang="en-US" dirty="0" smtClean="0"/>
              <a:t>Add $5, $6 = 0x0658</a:t>
            </a:r>
          </a:p>
          <a:p>
            <a:pPr lvl="2"/>
            <a:r>
              <a:rPr lang="en-US" dirty="0" smtClean="0"/>
              <a:t>6 = $6, 5 = $5, 8 = Add</a:t>
            </a:r>
          </a:p>
          <a:p>
            <a:r>
              <a:rPr lang="en-US" dirty="0" smtClean="0"/>
              <a:t>Instructions with constants are 32 bits = 16 bits for Instruction, and 16 bit for Constant</a:t>
            </a:r>
          </a:p>
          <a:p>
            <a:pPr lvl="1"/>
            <a:r>
              <a:rPr lang="en-US" dirty="0" err="1" smtClean="0"/>
              <a:t>MoveI</a:t>
            </a:r>
            <a:r>
              <a:rPr lang="en-US" dirty="0" smtClean="0"/>
              <a:t>, Load, Store, JMP, JMPNEG, JMPZ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419124"/>
          </a:xfrm>
        </p:spPr>
        <p:txBody>
          <a:bodyPr/>
          <a:lstStyle/>
          <a:p>
            <a:r>
              <a:rPr lang="en-US" dirty="0" smtClean="0"/>
              <a:t>Only word access</a:t>
            </a:r>
          </a:p>
          <a:p>
            <a:r>
              <a:rPr lang="en-US" dirty="0" smtClean="0"/>
              <a:t>Addresses are in increments of 16bits, therefore 0x0 and 0x1 are addresses of words</a:t>
            </a:r>
          </a:p>
          <a:p>
            <a:r>
              <a:rPr lang="en-US" dirty="0" smtClean="0"/>
              <a:t>Memory is a multi clock access due to registers in </a:t>
            </a:r>
            <a:r>
              <a:rPr lang="en-US" dirty="0" err="1" smtClean="0"/>
              <a:t>Altera</a:t>
            </a:r>
            <a:r>
              <a:rPr lang="en-US" dirty="0" smtClean="0"/>
              <a:t> memory instantiation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1426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0x0 - </a:t>
            </a:r>
            <a:r>
              <a:rPr lang="en-US" dirty="0" err="1" smtClean="0"/>
              <a:t>Movei</a:t>
            </a:r>
            <a:r>
              <a:rPr lang="en-US" dirty="0" smtClean="0"/>
              <a:t> $0, 0x5		0x0001, 0x0005 – 1, 5</a:t>
            </a:r>
          </a:p>
          <a:p>
            <a:pPr>
              <a:buNone/>
            </a:pPr>
            <a:r>
              <a:rPr lang="en-US" dirty="0" smtClean="0"/>
              <a:t>0x2 - </a:t>
            </a:r>
            <a:r>
              <a:rPr lang="en-US" dirty="0" err="1" smtClean="0"/>
              <a:t>Movei</a:t>
            </a:r>
            <a:r>
              <a:rPr lang="en-US" dirty="0" smtClean="0"/>
              <a:t> $1, 0x1		0x0011, 0x0001 – 17, 1</a:t>
            </a:r>
          </a:p>
          <a:p>
            <a:pPr>
              <a:buNone/>
            </a:pPr>
            <a:r>
              <a:rPr lang="en-US" dirty="0" smtClean="0"/>
              <a:t>0x4 - Move $2, $1			0x0120 - 288	</a:t>
            </a:r>
          </a:p>
          <a:p>
            <a:pPr>
              <a:buNone/>
            </a:pPr>
            <a:r>
              <a:rPr lang="en-US" dirty="0" smtClean="0"/>
              <a:t>0x5 - Add $1, $0			0x0018 - 24		</a:t>
            </a:r>
          </a:p>
          <a:p>
            <a:pPr>
              <a:buNone/>
            </a:pPr>
            <a:r>
              <a:rPr lang="en-US" dirty="0" smtClean="0"/>
              <a:t>0x6 - Sub $0, $2			0x0209 - 521</a:t>
            </a:r>
          </a:p>
          <a:p>
            <a:pPr>
              <a:buNone/>
            </a:pPr>
            <a:r>
              <a:rPr lang="en-US" dirty="0" smtClean="0"/>
              <a:t>0x7 - JMPZ 0xb			0x000d, 0x000b – 13, 11</a:t>
            </a:r>
          </a:p>
          <a:p>
            <a:pPr>
              <a:buNone/>
            </a:pPr>
            <a:r>
              <a:rPr lang="en-US" dirty="0" smtClean="0"/>
              <a:t>0x9 - JMP 0x5			0x000e, 0x0000 – 14, 5</a:t>
            </a:r>
          </a:p>
          <a:p>
            <a:pPr>
              <a:buNone/>
            </a:pPr>
            <a:r>
              <a:rPr lang="en-US" dirty="0" smtClean="0"/>
              <a:t>0xb - END				0x000f - 15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96127"/>
            <a:ext cx="8839200" cy="46597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0x0 - </a:t>
            </a:r>
            <a:r>
              <a:rPr lang="en-US" dirty="0" err="1" smtClean="0"/>
              <a:t>Movei</a:t>
            </a:r>
            <a:r>
              <a:rPr lang="en-US" dirty="0" smtClean="0"/>
              <a:t> $0, 0x5		0x0001, 0x0005 – 1, 5</a:t>
            </a:r>
          </a:p>
          <a:p>
            <a:pPr>
              <a:buNone/>
            </a:pPr>
            <a:r>
              <a:rPr lang="en-US" dirty="0" smtClean="0"/>
              <a:t>0x2 - </a:t>
            </a:r>
            <a:r>
              <a:rPr lang="en-US" dirty="0" err="1" smtClean="0"/>
              <a:t>Movei</a:t>
            </a:r>
            <a:r>
              <a:rPr lang="en-US" dirty="0" smtClean="0"/>
              <a:t> $1, 0x1		0x0011, 0x0001 – 17, 1</a:t>
            </a:r>
          </a:p>
          <a:p>
            <a:pPr>
              <a:buNone/>
            </a:pPr>
            <a:r>
              <a:rPr lang="en-US" dirty="0" smtClean="0"/>
              <a:t>0x4 - </a:t>
            </a:r>
            <a:r>
              <a:rPr lang="en-US" dirty="0" err="1" smtClean="0"/>
              <a:t>Movei</a:t>
            </a:r>
            <a:r>
              <a:rPr lang="en-US" dirty="0" smtClean="0"/>
              <a:t> $2, 0x200		0x0021, 0x0200 – 33, 512</a:t>
            </a:r>
          </a:p>
          <a:p>
            <a:pPr>
              <a:buNone/>
            </a:pPr>
            <a:r>
              <a:rPr lang="en-US" dirty="0" smtClean="0"/>
              <a:t>0x6 - </a:t>
            </a:r>
            <a:r>
              <a:rPr lang="en-US" dirty="0" err="1" smtClean="0"/>
              <a:t>Movei</a:t>
            </a:r>
            <a:r>
              <a:rPr lang="en-US" dirty="0" smtClean="0"/>
              <a:t> $3, 0x100		0x0031, 0x0100 – 49, 256</a:t>
            </a:r>
          </a:p>
          <a:p>
            <a:pPr>
              <a:buNone/>
            </a:pPr>
            <a:r>
              <a:rPr lang="en-US" dirty="0" smtClean="0"/>
              <a:t>0x8 - Store $0, 0x100		0x0005, 0x0100 – 5, 256	</a:t>
            </a:r>
          </a:p>
          <a:p>
            <a:pPr>
              <a:buNone/>
            </a:pPr>
            <a:r>
              <a:rPr lang="en-US" dirty="0" smtClean="0"/>
              <a:t>0xa - </a:t>
            </a:r>
            <a:r>
              <a:rPr lang="en-US" dirty="0" err="1" smtClean="0"/>
              <a:t>StoreR</a:t>
            </a:r>
            <a:r>
              <a:rPr lang="en-US" dirty="0" smtClean="0"/>
              <a:t> $1, $2			0x0217 - 535		</a:t>
            </a:r>
          </a:p>
          <a:p>
            <a:pPr>
              <a:buNone/>
            </a:pPr>
            <a:r>
              <a:rPr lang="en-US" dirty="0" smtClean="0"/>
              <a:t>0xb - </a:t>
            </a:r>
            <a:r>
              <a:rPr lang="en-US" dirty="0" err="1" smtClean="0"/>
              <a:t>LoadR</a:t>
            </a:r>
            <a:r>
              <a:rPr lang="en-US" dirty="0" smtClean="0"/>
              <a:t> $4, $3			0x0346 – 838</a:t>
            </a:r>
          </a:p>
          <a:p>
            <a:pPr>
              <a:buNone/>
            </a:pPr>
            <a:r>
              <a:rPr lang="en-US" dirty="0" smtClean="0"/>
              <a:t>0xc - Load $5, 0x200		0x0054, 0x0200 – 84, 512</a:t>
            </a:r>
          </a:p>
          <a:p>
            <a:pPr>
              <a:buNone/>
            </a:pPr>
            <a:r>
              <a:rPr lang="en-US" dirty="0" smtClean="0"/>
              <a:t>0xe - END				0x000f - 15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</TotalTime>
  <Words>192</Words>
  <Application>Microsoft Office PowerPoint</Application>
  <PresentationFormat>On-screen Show (4:3)</PresentationFormat>
  <Paragraphs>56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Office Visio Drawing</vt:lpstr>
      <vt:lpstr>ECE 278</vt:lpstr>
      <vt:lpstr>Summary of our machine</vt:lpstr>
      <vt:lpstr>Figure 1</vt:lpstr>
      <vt:lpstr>Machine Instructions</vt:lpstr>
      <vt:lpstr>Memory</vt:lpstr>
      <vt:lpstr>Program 1</vt:lpstr>
      <vt:lpstr>Program 2</vt:lpstr>
    </vt:vector>
  </TitlesOfParts>
  <Company>Miami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kramerlp</dc:creator>
  <cp:lastModifiedBy>admin</cp:lastModifiedBy>
  <cp:revision>705</cp:revision>
  <dcterms:created xsi:type="dcterms:W3CDTF">2008-07-31T18:43:11Z</dcterms:created>
  <dcterms:modified xsi:type="dcterms:W3CDTF">2010-03-06T16:58:13Z</dcterms:modified>
</cp:coreProperties>
</file>