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7" r:id="rId2"/>
    <p:sldId id="299" r:id="rId3"/>
    <p:sldId id="258" r:id="rId4"/>
    <p:sldId id="284" r:id="rId5"/>
    <p:sldId id="259" r:id="rId6"/>
    <p:sldId id="261" r:id="rId7"/>
    <p:sldId id="262" r:id="rId8"/>
    <p:sldId id="271" r:id="rId9"/>
    <p:sldId id="264" r:id="rId10"/>
    <p:sldId id="289" r:id="rId11"/>
    <p:sldId id="304" r:id="rId12"/>
    <p:sldId id="305" r:id="rId13"/>
    <p:sldId id="266" r:id="rId14"/>
    <p:sldId id="290" r:id="rId15"/>
    <p:sldId id="276" r:id="rId16"/>
    <p:sldId id="301" r:id="rId17"/>
    <p:sldId id="282" r:id="rId18"/>
    <p:sldId id="293" r:id="rId19"/>
    <p:sldId id="296" r:id="rId20"/>
    <p:sldId id="294" r:id="rId21"/>
    <p:sldId id="286" r:id="rId22"/>
    <p:sldId id="292" r:id="rId23"/>
    <p:sldId id="287" r:id="rId24"/>
    <p:sldId id="278" r:id="rId25"/>
    <p:sldId id="288" r:id="rId26"/>
    <p:sldId id="268" r:id="rId27"/>
    <p:sldId id="306" r:id="rId28"/>
    <p:sldId id="309" r:id="rId29"/>
    <p:sldId id="307" r:id="rId30"/>
    <p:sldId id="298" r:id="rId31"/>
    <p:sldId id="303" r:id="rId32"/>
    <p:sldId id="279" r:id="rId33"/>
    <p:sldId id="280" r:id="rId34"/>
    <p:sldId id="291" r:id="rId35"/>
    <p:sldId id="281" r:id="rId3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7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B61C02-1C76-487C-B1BB-C9E73A3D081A}" type="datetimeFigureOut">
              <a:rPr lang="fr-FR" smtClean="0"/>
              <a:t>15/09/2017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 smtClean="0"/>
              <a:t>om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7C3941-67A0-4157-8AD5-3EFFAD7E6D8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85174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60AAB-D608-464E-A9E7-185D988958B9}" type="datetimeFigureOut">
              <a:rPr lang="fr-FR" smtClean="0"/>
              <a:t>15/09/2017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 smtClean="0"/>
              <a:t>om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B177D4-F12E-4139-B35B-4F702406881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899890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01424-4338-44DE-AA36-ED85A6328857}" type="datetime1">
              <a:rPr lang="fr-FR" smtClean="0"/>
              <a:t>15/09/2017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French PowerShell User Group - PowerShell Saturday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3D3F0-5A7C-4C24-BC19-E3E3939ADF2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1401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E7193-752A-4C74-9C67-AC4AD40CBABB}" type="datetime1">
              <a:rPr lang="fr-FR" smtClean="0"/>
              <a:t>15/09/2017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French PowerShell User Group - PowerShell Saturday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3D3F0-5A7C-4C24-BC19-E3E3939ADF2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1155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55F92-3980-4D8F-9991-FC0D1902DDF6}" type="datetime1">
              <a:rPr lang="fr-FR" smtClean="0"/>
              <a:t>15/09/2017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French PowerShell User Group - PowerShell Saturday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3D3F0-5A7C-4C24-BC19-E3E3939ADF2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1061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0A061-DE5E-4955-98B1-33EDDD5AFE6B}" type="datetime1">
              <a:rPr lang="fr-FR" smtClean="0"/>
              <a:t>15/09/2017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French PowerShell User Group - PowerShell Saturday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3D3F0-5A7C-4C24-BC19-E3E3939ADF2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2415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A330-AE4D-48C6-9CA1-F18AADF5702A}" type="datetime1">
              <a:rPr lang="fr-FR" smtClean="0"/>
              <a:t>15/09/2017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French PowerShell User Group - PowerShell Saturday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3D3F0-5A7C-4C24-BC19-E3E3939ADF2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5198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7C2FF-9DFF-4F01-A9C3-C64929989665}" type="datetime1">
              <a:rPr lang="fr-FR" smtClean="0"/>
              <a:t>15/09/2017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French PowerShell User Group - PowerShell Saturday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3D3F0-5A7C-4C24-BC19-E3E3939ADF2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3807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11F67-1540-4BF5-BD5A-995E29B7D336}" type="datetime1">
              <a:rPr lang="fr-FR" smtClean="0"/>
              <a:t>15/09/2017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French PowerShell User Group - PowerShell Saturday</a:t>
            </a: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3D3F0-5A7C-4C24-BC19-E3E3939ADF2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7061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CE8E3-B453-4788-AFC2-93B7546D54CD}" type="datetime1">
              <a:rPr lang="fr-FR" smtClean="0"/>
              <a:t>15/09/2017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French PowerShell User Group - PowerShell Saturday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3D3F0-5A7C-4C24-BC19-E3E3939ADF2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4482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C0F31-053C-4E74-A7C1-481E528322D2}" type="datetime1">
              <a:rPr lang="fr-FR" smtClean="0"/>
              <a:t>15/09/2017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French PowerShell User Group - PowerShell Saturday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3D3F0-5A7C-4C24-BC19-E3E3939ADF2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0888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1E75A-164F-4D4B-BC92-6B2BD60EED3B}" type="datetime1">
              <a:rPr lang="fr-FR" smtClean="0"/>
              <a:t>15/09/2017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French PowerShell User Group - PowerShell Saturday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3D3F0-5A7C-4C24-BC19-E3E3939ADF2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4134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9C2C4-DF61-4F2A-8C7D-106843793B38}" type="datetime1">
              <a:rPr lang="fr-FR" smtClean="0"/>
              <a:t>15/09/2017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French PowerShell User Group - PowerShell Saturday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3D3F0-5A7C-4C24-BC19-E3E3939ADF2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8599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36DE7-AB9F-4994-AA82-62B1A6433804}" type="datetime1">
              <a:rPr lang="fr-FR" smtClean="0"/>
              <a:t>15/09/2017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French PowerShell User Group - PowerShell Saturday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3D3F0-5A7C-4C24-BC19-E3E3939ADF2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1568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frpsug" TargetMode="External"/><Relationship Id="rId2" Type="http://schemas.openxmlformats.org/officeDocument/2006/relationships/hyperlink" Target="http://frpsug.github.io/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hyperlink" Target="https://powershell.slack.com/Slack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://relevantcodes.com/Tools/ReportUnit/reportunit-1.2.zip" TargetMode="External"/><Relationship Id="rId3" Type="http://schemas.openxmlformats.org/officeDocument/2006/relationships/hyperlink" Target="https://github.com/PowerShell/xHyper-V" TargetMode="External"/><Relationship Id="rId7" Type="http://schemas.openxmlformats.org/officeDocument/2006/relationships/hyperlink" Target="https://github.com/pester/Pester/wiki" TargetMode="External"/><Relationship Id="rId2" Type="http://schemas.openxmlformats.org/officeDocument/2006/relationships/hyperlink" Target="https://technet.microsoft.com/itpro/powershell/windows/hyper-v/hyper-v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ocs.microsoft.com/en-us/powershell/module/pester/" TargetMode="External"/><Relationship Id="rId5" Type="http://schemas.openxmlformats.org/officeDocument/2006/relationships/hyperlink" Target="https://docs.microsoft.com/en-us/windows-server/virtualization/virtualization" TargetMode="External"/><Relationship Id="rId4" Type="http://schemas.openxmlformats.org/officeDocument/2006/relationships/hyperlink" Target="https://docs.microsoft.com/en-us/powershell/dsc/overview" TargetMode="External"/><Relationship Id="rId9" Type="http://schemas.openxmlformats.org/officeDocument/2006/relationships/hyperlink" Target="https://github.com/omiossec/PowerShellSaterday-OM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00233" y="2183221"/>
            <a:ext cx="712123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b="1" u="sng" dirty="0" smtClean="0"/>
              <a:t>PowerShell Saturday </a:t>
            </a:r>
            <a:r>
              <a:rPr lang="fr-FR" sz="5400" b="1" dirty="0" smtClean="0"/>
              <a:t/>
            </a:r>
            <a:br>
              <a:rPr lang="fr-FR" sz="5400" b="1" dirty="0" smtClean="0"/>
            </a:br>
            <a:r>
              <a:rPr lang="fr-FR" sz="5400" b="1" dirty="0" smtClean="0"/>
              <a:t/>
            </a:r>
            <a:br>
              <a:rPr lang="fr-FR" sz="5400" b="1" dirty="0" smtClean="0"/>
            </a:br>
            <a:r>
              <a:rPr lang="fr-FR" sz="5400" b="1" u="sng" dirty="0" smtClean="0"/>
              <a:t>Paris 16/09/2017</a:t>
            </a:r>
            <a:endParaRPr lang="fr-FR" sz="5400" b="1" u="sng" dirty="0"/>
          </a:p>
        </p:txBody>
      </p:sp>
      <p:pic>
        <p:nvPicPr>
          <p:cNvPr id="1026" name="Picture 2" descr="frpsug bann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3751" y="474054"/>
            <a:ext cx="6934200" cy="85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French PowerShell User Group - PowerShell Saturday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924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1883" y="144735"/>
            <a:ext cx="10039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u="sng" spc="600" dirty="0" smtClean="0">
                <a:solidFill>
                  <a:schemeClr val="accent1">
                    <a:lumMod val="50000"/>
                  </a:schemeClr>
                </a:solidFill>
              </a:rPr>
              <a:t>Automation : DSC</a:t>
            </a:r>
            <a:endParaRPr lang="fr-FR" sz="2000" b="1" u="sng" spc="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French PowerShell User Group - PowerShell Saturday</a:t>
            </a:r>
            <a:endParaRPr lang="fr-FR"/>
          </a:p>
        </p:txBody>
      </p:sp>
      <p:sp>
        <p:nvSpPr>
          <p:cNvPr id="4" name="TextBox 3"/>
          <p:cNvSpPr txBox="1"/>
          <p:nvPr/>
        </p:nvSpPr>
        <p:spPr>
          <a:xfrm>
            <a:off x="991585" y="2121625"/>
            <a:ext cx="942022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L</a:t>
            </a:r>
            <a:r>
              <a:rPr lang="fr-FR" sz="2000" dirty="0" smtClean="0"/>
              <a:t>a classe Hyper-V de WMI. </a:t>
            </a:r>
            <a:br>
              <a:rPr lang="fr-FR" sz="2000" dirty="0" smtClean="0"/>
            </a:br>
            <a:endParaRPr lang="fr-FR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smtClean="0"/>
              <a:t>Scripts ou Modules utilisant le module Hyper-v.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000" dirty="0" smtClean="0"/>
          </a:p>
          <a:p>
            <a:endParaRPr lang="fr-F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err="1" smtClean="0"/>
              <a:t>Desired</a:t>
            </a:r>
            <a:r>
              <a:rPr lang="fr-FR" sz="2000" dirty="0" smtClean="0"/>
              <a:t> State of Configuration (DSC pour les intimes).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6" name="TextBox 5"/>
          <p:cNvSpPr txBox="1"/>
          <p:nvPr/>
        </p:nvSpPr>
        <p:spPr>
          <a:xfrm>
            <a:off x="1062446" y="992777"/>
            <a:ext cx="10136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u="sng" dirty="0" smtClean="0">
                <a:solidFill>
                  <a:schemeClr val="accent1">
                    <a:lumMod val="50000"/>
                  </a:schemeClr>
                </a:solidFill>
              </a:rPr>
              <a:t>Quel moyen pour déployer une infra ?</a:t>
            </a:r>
            <a:endParaRPr lang="fr-FR" sz="4000" b="1" u="sng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483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1883" y="144735"/>
            <a:ext cx="10039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u="sng" spc="600" dirty="0" smtClean="0">
                <a:solidFill>
                  <a:schemeClr val="accent1">
                    <a:lumMod val="50000"/>
                  </a:schemeClr>
                </a:solidFill>
              </a:rPr>
              <a:t>Automation : DSC</a:t>
            </a:r>
            <a:endParaRPr lang="fr-FR" sz="2000" b="1" u="sng" spc="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French PowerShell User Group - PowerShell Saturday</a:t>
            </a:r>
            <a:endParaRPr lang="fr-FR"/>
          </a:p>
        </p:txBody>
      </p:sp>
      <p:sp>
        <p:nvSpPr>
          <p:cNvPr id="4" name="TextBox 3"/>
          <p:cNvSpPr txBox="1"/>
          <p:nvPr/>
        </p:nvSpPr>
        <p:spPr>
          <a:xfrm>
            <a:off x="991585" y="2121625"/>
            <a:ext cx="942022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DSC est l’outil de configuration management intégré à PowerShell.</a:t>
            </a:r>
          </a:p>
          <a:p>
            <a:endParaRPr lang="fr-FR" dirty="0"/>
          </a:p>
          <a:p>
            <a:r>
              <a:rPr lang="fr-FR" dirty="0" smtClean="0"/>
              <a:t>Il permet d’avoir une source de configuration lisible car sous format texte, ce qui permet son édition et sa gestion des versions dans un Source Control (Git, </a:t>
            </a:r>
            <a:r>
              <a:rPr lang="fr-FR" dirty="0" err="1" smtClean="0"/>
              <a:t>Mercurial</a:t>
            </a:r>
            <a:r>
              <a:rPr lang="fr-FR" dirty="0" smtClean="0"/>
              <a:t>…).</a:t>
            </a:r>
          </a:p>
          <a:p>
            <a:endParaRPr lang="fr-FR" dirty="0"/>
          </a:p>
          <a:p>
            <a:r>
              <a:rPr lang="fr-FR" dirty="0" smtClean="0"/>
              <a:t>DSC, indique uniquement l’état souhaité de la machine cible. 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En résumé, c’est le </a:t>
            </a:r>
            <a:r>
              <a:rPr lang="fr-FR" dirty="0" err="1" smtClean="0"/>
              <a:t>Make</a:t>
            </a:r>
            <a:r>
              <a:rPr lang="fr-FR" dirty="0" smtClean="0"/>
              <a:t> It So, de Jean Luc Picard.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6" name="TextBox 5"/>
          <p:cNvSpPr txBox="1"/>
          <p:nvPr/>
        </p:nvSpPr>
        <p:spPr>
          <a:xfrm>
            <a:off x="1062446" y="992777"/>
            <a:ext cx="10136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u="sng" dirty="0" smtClean="0">
                <a:solidFill>
                  <a:schemeClr val="accent1">
                    <a:lumMod val="50000"/>
                  </a:schemeClr>
                </a:solidFill>
              </a:rPr>
              <a:t>DSC c’est quoi ? </a:t>
            </a:r>
            <a:endParaRPr lang="fr-FR" sz="4000" b="1" u="sng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026" name="Picture 2" descr="Résultat d’images pour jean luc picar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6431" y="4159456"/>
            <a:ext cx="2724150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503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1883" y="144735"/>
            <a:ext cx="10039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u="sng" spc="600" dirty="0" smtClean="0">
                <a:solidFill>
                  <a:schemeClr val="accent1">
                    <a:lumMod val="50000"/>
                  </a:schemeClr>
                </a:solidFill>
              </a:rPr>
              <a:t>Automation : DSC</a:t>
            </a:r>
            <a:endParaRPr lang="fr-FR" sz="2000" b="1" u="sng" spc="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French PowerShell User Group - PowerShell Saturday</a:t>
            </a:r>
            <a:endParaRPr lang="fr-FR"/>
          </a:p>
        </p:txBody>
      </p:sp>
      <p:sp>
        <p:nvSpPr>
          <p:cNvPr id="6" name="TextBox 5"/>
          <p:cNvSpPr txBox="1"/>
          <p:nvPr/>
        </p:nvSpPr>
        <p:spPr>
          <a:xfrm>
            <a:off x="1062446" y="992777"/>
            <a:ext cx="10136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u="sng" dirty="0" smtClean="0">
                <a:solidFill>
                  <a:schemeClr val="accent1">
                    <a:lumMod val="50000"/>
                  </a:schemeClr>
                </a:solidFill>
              </a:rPr>
              <a:t>DSC c’est quoi ? </a:t>
            </a:r>
            <a:endParaRPr lang="fr-FR" sz="4000" b="1" u="sng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608" y="1961581"/>
            <a:ext cx="5629275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80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1883" y="144735"/>
            <a:ext cx="10039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u="sng" spc="600" dirty="0" smtClean="0">
                <a:solidFill>
                  <a:schemeClr val="accent1">
                    <a:lumMod val="50000"/>
                  </a:schemeClr>
                </a:solidFill>
              </a:rPr>
              <a:t>Automation : DSC</a:t>
            </a:r>
            <a:endParaRPr lang="fr-FR" sz="2000" b="1" u="sng" spc="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French PowerShell User Group - PowerShell Saturday</a:t>
            </a:r>
            <a:endParaRPr lang="fr-FR"/>
          </a:p>
        </p:txBody>
      </p:sp>
      <p:sp>
        <p:nvSpPr>
          <p:cNvPr id="4" name="TextBox 3"/>
          <p:cNvSpPr txBox="1"/>
          <p:nvPr/>
        </p:nvSpPr>
        <p:spPr>
          <a:xfrm>
            <a:off x="991585" y="2121625"/>
            <a:ext cx="942022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L’utilisation de DSC est contre intuitif.</a:t>
            </a:r>
          </a:p>
          <a:p>
            <a:endParaRPr lang="fr-FR" dirty="0"/>
          </a:p>
          <a:p>
            <a:r>
              <a:rPr lang="fr-FR" dirty="0" smtClean="0"/>
              <a:t>Lorsque l’on pense à DSC, on pense à la configuration d’un ou plusieurs serveurs ou services et non pas à la création d’une VM.</a:t>
            </a:r>
          </a:p>
          <a:p>
            <a:endParaRPr lang="fr-FR" dirty="0"/>
          </a:p>
          <a:p>
            <a:r>
              <a:rPr lang="fr-FR" dirty="0" smtClean="0"/>
              <a:t>Mais si l’on regarde une VM, avec ses paramètres (Disques, réseau, ram, …) c’est une configuration comme une autre. </a:t>
            </a:r>
          </a:p>
          <a:p>
            <a:endParaRPr lang="fr-FR" dirty="0"/>
          </a:p>
          <a:p>
            <a:r>
              <a:rPr lang="fr-FR" dirty="0" smtClean="0"/>
              <a:t>DSC permet facilement de créer des VM sur plusieurs hosts suivant des données complexes. 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6" name="TextBox 5"/>
          <p:cNvSpPr txBox="1"/>
          <p:nvPr/>
        </p:nvSpPr>
        <p:spPr>
          <a:xfrm>
            <a:off x="1062446" y="992777"/>
            <a:ext cx="10136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u="sng" dirty="0" smtClean="0">
                <a:solidFill>
                  <a:schemeClr val="accent1">
                    <a:lumMod val="50000"/>
                  </a:schemeClr>
                </a:solidFill>
              </a:rPr>
              <a:t>DSC pour déployer des VM ?</a:t>
            </a:r>
            <a:endParaRPr lang="fr-FR" sz="4000" b="1" u="sng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389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1883" y="144735"/>
            <a:ext cx="10039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u="sng" spc="600" dirty="0" smtClean="0">
                <a:solidFill>
                  <a:schemeClr val="accent1">
                    <a:lumMod val="50000"/>
                  </a:schemeClr>
                </a:solidFill>
              </a:rPr>
              <a:t>Automation : DSC</a:t>
            </a:r>
            <a:endParaRPr lang="fr-FR" sz="2000" b="1" u="sng" spc="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French PowerShell User Group - PowerShell Saturday</a:t>
            </a:r>
            <a:endParaRPr lang="fr-FR"/>
          </a:p>
        </p:txBody>
      </p:sp>
      <p:sp>
        <p:nvSpPr>
          <p:cNvPr id="4" name="TextBox 3"/>
          <p:cNvSpPr txBox="1"/>
          <p:nvPr/>
        </p:nvSpPr>
        <p:spPr>
          <a:xfrm>
            <a:off x="991585" y="2121625"/>
            <a:ext cx="942022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Une Collection de VM.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Une VM est aussi une collection d’éléments.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La VM et ses propriétés.</a:t>
            </a:r>
            <a:br>
              <a:rPr lang="fr-FR" dirty="0" smtClean="0"/>
            </a:b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Un ou plusieurs contrôleurs de disques.</a:t>
            </a:r>
            <a:br>
              <a:rPr lang="fr-FR" dirty="0" smtClean="0"/>
            </a:br>
            <a:r>
              <a:rPr lang="fr-FR" dirty="0" smtClean="0"/>
              <a:t>	Les disques attachés à ce contrôleur.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Une ou 8 cartes réseaux.</a:t>
            </a:r>
          </a:p>
          <a:p>
            <a:r>
              <a:rPr lang="fr-FR" dirty="0"/>
              <a:t> 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Difficile de faire tenir cela sur un fichier Excel.</a:t>
            </a:r>
            <a:endParaRPr lang="fr-FR" dirty="0"/>
          </a:p>
          <a:p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endParaRPr lang="fr-FR" dirty="0"/>
          </a:p>
        </p:txBody>
      </p:sp>
      <p:sp>
        <p:nvSpPr>
          <p:cNvPr id="6" name="TextBox 5"/>
          <p:cNvSpPr txBox="1"/>
          <p:nvPr/>
        </p:nvSpPr>
        <p:spPr>
          <a:xfrm>
            <a:off x="1062446" y="992777"/>
            <a:ext cx="10136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u="sng" dirty="0" smtClean="0">
                <a:solidFill>
                  <a:schemeClr val="accent1">
                    <a:lumMod val="50000"/>
                  </a:schemeClr>
                </a:solidFill>
              </a:rPr>
              <a:t>Comment définir une infra ?</a:t>
            </a:r>
            <a:endParaRPr lang="fr-FR" sz="4000" b="1" u="sng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342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2567" y="166785"/>
            <a:ext cx="10039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spc="600" dirty="0" smtClean="0">
                <a:solidFill>
                  <a:schemeClr val="accent1">
                    <a:lumMod val="50000"/>
                  </a:schemeClr>
                </a:solidFill>
              </a:rPr>
              <a:t>Automation </a:t>
            </a:r>
            <a:r>
              <a:rPr lang="fr-FR" b="1" u="sng" spc="600" dirty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fr-FR" b="1" u="sng" spc="600" dirty="0" smtClean="0">
                <a:solidFill>
                  <a:schemeClr val="accent1">
                    <a:lumMod val="50000"/>
                  </a:schemeClr>
                </a:solidFill>
              </a:rPr>
              <a:t>DSC, </a:t>
            </a:r>
            <a:r>
              <a:rPr lang="fr-FR" b="1" u="sng" spc="600" dirty="0">
                <a:solidFill>
                  <a:schemeClr val="accent1">
                    <a:lumMod val="50000"/>
                  </a:schemeClr>
                </a:solidFill>
              </a:rPr>
              <a:t>Configuration Data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French PowerShell User Group - PowerShell Saturday</a:t>
            </a:r>
            <a:endParaRPr lang="fr-FR"/>
          </a:p>
        </p:txBody>
      </p:sp>
      <p:sp>
        <p:nvSpPr>
          <p:cNvPr id="6" name="TextBox 5"/>
          <p:cNvSpPr txBox="1"/>
          <p:nvPr/>
        </p:nvSpPr>
        <p:spPr>
          <a:xfrm>
            <a:off x="551700" y="1026639"/>
            <a:ext cx="10136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u="sng" dirty="0" smtClean="0">
                <a:solidFill>
                  <a:schemeClr val="accent1">
                    <a:lumMod val="50000"/>
                  </a:schemeClr>
                </a:solidFill>
              </a:rPr>
              <a:t>Schématisation d’une Archi</a:t>
            </a:r>
            <a:endParaRPr lang="fr-FR" sz="4000" b="1" u="sng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696" y="1873409"/>
            <a:ext cx="5309934" cy="4205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04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2567" y="166785"/>
            <a:ext cx="10039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spc="600" dirty="0" smtClean="0">
                <a:solidFill>
                  <a:schemeClr val="accent1">
                    <a:lumMod val="50000"/>
                  </a:schemeClr>
                </a:solidFill>
              </a:rPr>
              <a:t>Automation </a:t>
            </a:r>
            <a:r>
              <a:rPr lang="fr-FR" b="1" u="sng" spc="600" dirty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fr-FR" b="1" u="sng" spc="600" dirty="0" smtClean="0">
                <a:solidFill>
                  <a:schemeClr val="accent1">
                    <a:lumMod val="50000"/>
                  </a:schemeClr>
                </a:solidFill>
              </a:rPr>
              <a:t>DSC, </a:t>
            </a:r>
            <a:r>
              <a:rPr lang="fr-FR" b="1" u="sng" spc="600" dirty="0">
                <a:solidFill>
                  <a:schemeClr val="accent1">
                    <a:lumMod val="50000"/>
                  </a:schemeClr>
                </a:solidFill>
              </a:rPr>
              <a:t>Configuration Data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French PowerShell User Group - PowerShell Saturday</a:t>
            </a:r>
            <a:endParaRPr lang="fr-FR"/>
          </a:p>
        </p:txBody>
      </p:sp>
      <p:sp>
        <p:nvSpPr>
          <p:cNvPr id="6" name="TextBox 5"/>
          <p:cNvSpPr txBox="1"/>
          <p:nvPr/>
        </p:nvSpPr>
        <p:spPr>
          <a:xfrm>
            <a:off x="1062446" y="992777"/>
            <a:ext cx="10136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u="sng" dirty="0" smtClean="0">
                <a:solidFill>
                  <a:schemeClr val="accent1">
                    <a:lumMod val="50000"/>
                  </a:schemeClr>
                </a:solidFill>
              </a:rPr>
              <a:t>Schématisation d’une Archi</a:t>
            </a:r>
            <a:endParaRPr lang="fr-FR" sz="4000" b="1" u="sng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696" y="1873409"/>
            <a:ext cx="5309934" cy="420517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418217" y="1985554"/>
            <a:ext cx="5259977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Projet</a:t>
            </a:r>
            <a:br>
              <a:rPr lang="fr-FR" sz="1200" dirty="0"/>
            </a:br>
            <a:r>
              <a:rPr lang="fr-FR" sz="1200" dirty="0"/>
              <a:t>|-Nom</a:t>
            </a:r>
            <a:br>
              <a:rPr lang="fr-FR" sz="1200" dirty="0"/>
            </a:br>
            <a:r>
              <a:rPr lang="fr-FR" sz="1200" dirty="0"/>
              <a:t>|-VM</a:t>
            </a:r>
            <a:br>
              <a:rPr lang="fr-FR" sz="1200" dirty="0"/>
            </a:br>
            <a:r>
              <a:rPr lang="fr-FR" sz="1200" dirty="0"/>
              <a:t>         |-vm1</a:t>
            </a:r>
            <a:br>
              <a:rPr lang="fr-FR" sz="1200" dirty="0"/>
            </a:br>
            <a:r>
              <a:rPr lang="fr-FR" sz="1200" dirty="0"/>
              <a:t>                   </a:t>
            </a:r>
            <a:r>
              <a:rPr lang="fr-FR" sz="1200" dirty="0" smtClean="0"/>
              <a:t>|-Nom</a:t>
            </a:r>
            <a:r>
              <a:rPr lang="fr-FR" sz="1200" dirty="0"/>
              <a:t/>
            </a:r>
            <a:br>
              <a:rPr lang="fr-FR" sz="1200" dirty="0"/>
            </a:br>
            <a:r>
              <a:rPr lang="fr-FR" sz="1200" dirty="0"/>
              <a:t>                   |-Emplacement</a:t>
            </a:r>
            <a:br>
              <a:rPr lang="fr-FR" sz="1200" dirty="0"/>
            </a:br>
            <a:r>
              <a:rPr lang="fr-FR" sz="1200" dirty="0"/>
              <a:t>                   |-Ram</a:t>
            </a:r>
            <a:br>
              <a:rPr lang="fr-FR" sz="1200" dirty="0"/>
            </a:br>
            <a:r>
              <a:rPr lang="fr-FR" sz="1200" dirty="0"/>
              <a:t>                   </a:t>
            </a:r>
            <a:r>
              <a:rPr lang="fr-FR" sz="1200" dirty="0" smtClean="0"/>
              <a:t>|-</a:t>
            </a:r>
            <a:r>
              <a:rPr lang="fr-FR" sz="1200" dirty="0" err="1"/>
              <a:t>C</a:t>
            </a:r>
            <a:r>
              <a:rPr lang="fr-FR" sz="1200" dirty="0" err="1" smtClean="0"/>
              <a:t>pu</a:t>
            </a:r>
            <a:r>
              <a:rPr lang="fr-FR" sz="1200" dirty="0"/>
              <a:t/>
            </a:r>
            <a:br>
              <a:rPr lang="fr-FR" sz="1200" dirty="0"/>
            </a:br>
            <a:r>
              <a:rPr lang="fr-FR" sz="1200" dirty="0"/>
              <a:t>                   </a:t>
            </a:r>
            <a:r>
              <a:rPr lang="fr-FR" sz="1200" dirty="0" smtClean="0"/>
              <a:t>|-Génération</a:t>
            </a:r>
            <a:r>
              <a:rPr lang="fr-FR" sz="1200" dirty="0"/>
              <a:t/>
            </a:r>
            <a:br>
              <a:rPr lang="fr-FR" sz="1200" dirty="0"/>
            </a:br>
            <a:r>
              <a:rPr lang="fr-FR" sz="1200" dirty="0"/>
              <a:t>                   |-Ram</a:t>
            </a:r>
            <a:br>
              <a:rPr lang="fr-FR" sz="1200" dirty="0"/>
            </a:br>
            <a:r>
              <a:rPr lang="fr-FR" sz="1200" dirty="0"/>
              <a:t>                   |-Contrôleurs Raid</a:t>
            </a:r>
            <a:br>
              <a:rPr lang="fr-FR" sz="1200" dirty="0"/>
            </a:br>
            <a:r>
              <a:rPr lang="fr-FR" sz="1200" dirty="0"/>
              <a:t>                                                    </a:t>
            </a:r>
            <a:r>
              <a:rPr lang="fr-FR" sz="1200" dirty="0" smtClean="0"/>
              <a:t>|-Numéro</a:t>
            </a:r>
            <a:r>
              <a:rPr lang="fr-FR" sz="1200" dirty="0"/>
              <a:t/>
            </a:r>
            <a:br>
              <a:rPr lang="fr-FR" sz="1200" dirty="0"/>
            </a:br>
            <a:r>
              <a:rPr lang="fr-FR" sz="1200" dirty="0"/>
              <a:t>                                                                    </a:t>
            </a:r>
            <a:r>
              <a:rPr lang="fr-FR" sz="1200" dirty="0" smtClean="0"/>
              <a:t>|-Disques</a:t>
            </a:r>
            <a:r>
              <a:rPr lang="fr-FR" sz="1200" dirty="0"/>
              <a:t/>
            </a:r>
            <a:br>
              <a:rPr lang="fr-FR" sz="1200" dirty="0"/>
            </a:br>
            <a:r>
              <a:rPr lang="fr-FR" sz="1200" dirty="0"/>
              <a:t>                                                                                   |-Chemin</a:t>
            </a:r>
            <a:br>
              <a:rPr lang="fr-FR" sz="1200" dirty="0"/>
            </a:br>
            <a:r>
              <a:rPr lang="fr-FR" sz="1200" dirty="0"/>
              <a:t>                                                                                   |-Taille</a:t>
            </a:r>
            <a:br>
              <a:rPr lang="fr-FR" sz="1200" dirty="0"/>
            </a:br>
            <a:r>
              <a:rPr lang="fr-FR" sz="1200" dirty="0"/>
              <a:t>                                                                                   |-Block</a:t>
            </a:r>
            <a:br>
              <a:rPr lang="fr-FR" sz="1200" dirty="0"/>
            </a:br>
            <a:r>
              <a:rPr lang="fr-FR" sz="1200" dirty="0"/>
              <a:t>                                                                                   |-Type</a:t>
            </a:r>
            <a:br>
              <a:rPr lang="fr-FR" sz="1200" dirty="0"/>
            </a:br>
            <a:r>
              <a:rPr lang="fr-FR" sz="1200" dirty="0"/>
              <a:t>                                                                                   </a:t>
            </a:r>
            <a:r>
              <a:rPr lang="fr-FR" sz="1200" dirty="0" smtClean="0"/>
              <a:t>….</a:t>
            </a:r>
            <a:br>
              <a:rPr lang="fr-FR" sz="1200" dirty="0" smtClean="0"/>
            </a:br>
            <a:r>
              <a:rPr lang="fr-FR" sz="1400" dirty="0"/>
              <a:t> </a:t>
            </a:r>
            <a:r>
              <a:rPr lang="fr-FR" sz="1400" dirty="0" smtClean="0"/>
              <a:t>                </a:t>
            </a:r>
            <a:r>
              <a:rPr lang="fr-FR" sz="1200" dirty="0" smtClean="0"/>
              <a:t>|-</a:t>
            </a:r>
            <a:r>
              <a:rPr lang="fr-FR" sz="1200" dirty="0"/>
              <a:t>Réseau</a:t>
            </a:r>
            <a:br>
              <a:rPr lang="fr-FR" sz="1200" dirty="0"/>
            </a:br>
            <a:r>
              <a:rPr lang="fr-FR" sz="1200" dirty="0"/>
              <a:t>                                  |-Nom Carte</a:t>
            </a:r>
            <a:br>
              <a:rPr lang="fr-FR" sz="1200" dirty="0"/>
            </a:br>
            <a:r>
              <a:rPr lang="fr-FR" sz="1200" dirty="0"/>
              <a:t>                                                       |-Nom Switch</a:t>
            </a:r>
            <a:br>
              <a:rPr lang="fr-FR" sz="1200" dirty="0"/>
            </a:br>
            <a:r>
              <a:rPr lang="fr-FR" sz="1200" dirty="0"/>
              <a:t>                                                       |-MAC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51253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1883" y="144735"/>
            <a:ext cx="10039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u="sng" spc="600" dirty="0" smtClean="0">
                <a:solidFill>
                  <a:schemeClr val="accent1">
                    <a:lumMod val="50000"/>
                  </a:schemeClr>
                </a:solidFill>
              </a:rPr>
              <a:t>Automation : DS, Configuration Data</a:t>
            </a:r>
            <a:endParaRPr lang="fr-FR" sz="2000" b="1" u="sng" spc="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French PowerShell User Group - PowerShell Saturday</a:t>
            </a:r>
            <a:endParaRPr lang="fr-FR"/>
          </a:p>
        </p:txBody>
      </p:sp>
      <p:sp>
        <p:nvSpPr>
          <p:cNvPr id="4" name="TextBox 3"/>
          <p:cNvSpPr txBox="1"/>
          <p:nvPr/>
        </p:nvSpPr>
        <p:spPr>
          <a:xfrm>
            <a:off x="769163" y="2185725"/>
            <a:ext cx="942022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Séparation des données de configuration.</a:t>
            </a:r>
            <a:br>
              <a:rPr lang="fr-FR" dirty="0" smtClean="0"/>
            </a:br>
            <a:r>
              <a:rPr lang="fr-FR" dirty="0" smtClean="0"/>
              <a:t>Cela rend l’outil plus universel.</a:t>
            </a:r>
            <a:br>
              <a:rPr lang="fr-FR" dirty="0" smtClean="0"/>
            </a:br>
            <a:r>
              <a:rPr lang="fr-FR" dirty="0" smtClean="0"/>
              <a:t>Cela permet la mise en place.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Les données de </a:t>
            </a:r>
            <a:r>
              <a:rPr lang="fr-FR" dirty="0" smtClean="0"/>
              <a:t>configuration </a:t>
            </a:r>
            <a:r>
              <a:rPr lang="fr-FR" dirty="0"/>
              <a:t>sont le </a:t>
            </a:r>
            <a:r>
              <a:rPr lang="fr-FR" dirty="0" smtClean="0"/>
              <a:t>QUOI.</a:t>
            </a:r>
            <a:br>
              <a:rPr lang="fr-FR" dirty="0" smtClean="0"/>
            </a:b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La Configuration est le COMMENT.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5" name="TextBox 4"/>
          <p:cNvSpPr txBox="1"/>
          <p:nvPr/>
        </p:nvSpPr>
        <p:spPr>
          <a:xfrm>
            <a:off x="496389" y="1011342"/>
            <a:ext cx="10136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u="sng" dirty="0" smtClean="0">
                <a:solidFill>
                  <a:schemeClr val="accent1">
                    <a:lumMod val="50000"/>
                  </a:schemeClr>
                </a:solidFill>
              </a:rPr>
              <a:t>Séparation des données </a:t>
            </a:r>
            <a:endParaRPr lang="fr-FR" sz="4000" b="1" u="sng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980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1883" y="144735"/>
            <a:ext cx="10039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u="sng" spc="600" dirty="0" smtClean="0">
                <a:solidFill>
                  <a:schemeClr val="accent1">
                    <a:lumMod val="50000"/>
                  </a:schemeClr>
                </a:solidFill>
              </a:rPr>
              <a:t>Automation : DS, Configuration Data</a:t>
            </a:r>
            <a:endParaRPr lang="fr-FR" sz="2000" b="1" u="sng" spc="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French PowerShell User Group - PowerShell Saturday</a:t>
            </a:r>
            <a:endParaRPr lang="fr-FR"/>
          </a:p>
        </p:txBody>
      </p:sp>
      <p:sp>
        <p:nvSpPr>
          <p:cNvPr id="4" name="TextBox 3"/>
          <p:cNvSpPr txBox="1"/>
          <p:nvPr/>
        </p:nvSpPr>
        <p:spPr>
          <a:xfrm>
            <a:off x="991585" y="2185725"/>
            <a:ext cx="94202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Les données de configuration en DSC sont définies par un HASTABLE contenant la clé </a:t>
            </a:r>
            <a:r>
              <a:rPr lang="fr-FR" dirty="0" err="1" smtClean="0"/>
              <a:t>AllNodes</a:t>
            </a:r>
            <a:r>
              <a:rPr lang="fr-FR" dirty="0" smtClean="0"/>
              <a:t>. 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La valeur de </a:t>
            </a:r>
            <a:r>
              <a:rPr lang="fr-FR" dirty="0" err="1" smtClean="0"/>
              <a:t>AllNodes</a:t>
            </a:r>
            <a:r>
              <a:rPr lang="fr-FR" dirty="0" smtClean="0"/>
              <a:t> est un ARRAY de HASHTABLE devant contenir la clé </a:t>
            </a:r>
            <a:r>
              <a:rPr lang="fr-FR" dirty="0" err="1" smtClean="0"/>
              <a:t>NodeName</a:t>
            </a:r>
            <a:r>
              <a:rPr lang="fr-FR" dirty="0"/>
              <a:t>.</a:t>
            </a:r>
            <a:endParaRPr lang="fr-FR" dirty="0" smtClean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5" name="TextBox 4"/>
          <p:cNvSpPr txBox="1"/>
          <p:nvPr/>
        </p:nvSpPr>
        <p:spPr>
          <a:xfrm>
            <a:off x="496389" y="1011342"/>
            <a:ext cx="10136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u="sng" dirty="0" err="1" smtClean="0">
                <a:solidFill>
                  <a:schemeClr val="accent1">
                    <a:lumMod val="50000"/>
                  </a:schemeClr>
                </a:solidFill>
              </a:rPr>
              <a:t>AllNodes</a:t>
            </a:r>
            <a:endParaRPr lang="fr-FR" sz="4000" b="1" u="sng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0064" y="3251967"/>
            <a:ext cx="6829425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80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1883" y="144735"/>
            <a:ext cx="10039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u="sng" spc="600" dirty="0" smtClean="0">
                <a:solidFill>
                  <a:schemeClr val="accent1">
                    <a:lumMod val="50000"/>
                  </a:schemeClr>
                </a:solidFill>
              </a:rPr>
              <a:t>Automation : DS, Ressource configuration</a:t>
            </a:r>
            <a:endParaRPr lang="fr-FR" sz="2000" b="1" u="sng" spc="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French PowerShell User Group - PowerShell Saturday</a:t>
            </a:r>
            <a:endParaRPr lang="fr-FR"/>
          </a:p>
        </p:txBody>
      </p:sp>
      <p:sp>
        <p:nvSpPr>
          <p:cNvPr id="6" name="TextBox 5"/>
          <p:cNvSpPr txBox="1"/>
          <p:nvPr/>
        </p:nvSpPr>
        <p:spPr>
          <a:xfrm>
            <a:off x="496389" y="1011342"/>
            <a:ext cx="10136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u="sng" dirty="0" smtClean="0">
                <a:solidFill>
                  <a:schemeClr val="accent1">
                    <a:lumMod val="50000"/>
                  </a:schemeClr>
                </a:solidFill>
              </a:rPr>
              <a:t>Configuration dynamique</a:t>
            </a:r>
            <a:endParaRPr lang="fr-FR" sz="4000" b="1" u="sng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45029" y="2002971"/>
            <a:ext cx="1007581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Dans une configuration DSC, les noms des ressources doivent être uniques.</a:t>
            </a:r>
          </a:p>
          <a:p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Impossible d’avoir deux ressources </a:t>
            </a:r>
            <a:r>
              <a:rPr lang="fr-FR" dirty="0"/>
              <a:t>File </a:t>
            </a:r>
            <a:r>
              <a:rPr lang="fr-FR" dirty="0" err="1" smtClean="0"/>
              <a:t>VmFolder</a:t>
            </a:r>
            <a:r>
              <a:rPr lang="fr-FR" dirty="0"/>
              <a:t>.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Comment créer une configuration dynamique où les noms des ressources sont gérés par la donnée.</a:t>
            </a:r>
          </a:p>
          <a:p>
            <a:endParaRPr lang="fr-FR" dirty="0"/>
          </a:p>
          <a:p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Une configuration est un script PowerShell. Les noms des ressources peuvent être dynamiques.</a:t>
            </a:r>
          </a:p>
          <a:p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Il est tout à fait possible de nommer une ressource grâce à une variable.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File </a:t>
            </a:r>
            <a:r>
              <a:rPr lang="fr-FR" dirty="0" smtClean="0"/>
              <a:t>« </a:t>
            </a:r>
            <a:r>
              <a:rPr lang="fr-FR" dirty="0" err="1" smtClean="0"/>
              <a:t>VmFolder</a:t>
            </a:r>
            <a:r>
              <a:rPr lang="fr-FR" dirty="0"/>
              <a:t>_$($</a:t>
            </a:r>
            <a:r>
              <a:rPr lang="fr-FR" dirty="0" err="1" smtClean="0"/>
              <a:t>vmname</a:t>
            </a:r>
            <a:r>
              <a:rPr lang="fr-FR" dirty="0" smtClean="0"/>
              <a:t>) » </a:t>
            </a:r>
            <a:r>
              <a:rPr lang="fr-FR" dirty="0"/>
              <a:t>.</a:t>
            </a:r>
            <a:endParaRPr lang="fr-FR" dirty="0" smtClean="0"/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La seule règle est que le nom soit unique pour toute la configuration,</a:t>
            </a:r>
            <a:endParaRPr lang="fr-FR" dirty="0"/>
          </a:p>
          <a:p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8761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35382" y="502467"/>
            <a:ext cx="71212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5400" b="1" u="sng" dirty="0">
                <a:solidFill>
                  <a:schemeClr val="tx2"/>
                </a:solidFill>
              </a:rPr>
              <a:t>French PowerShell User Group</a:t>
            </a:r>
            <a:endParaRPr lang="fr-FR" sz="5400" b="1" u="sng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French PowerShell User Group - PowerShell Saturday</a:t>
            </a:r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2057399" y="2565903"/>
            <a:ext cx="727818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u="sng" dirty="0"/>
              <a:t>Site</a:t>
            </a:r>
            <a:r>
              <a:rPr lang="en-CA" dirty="0"/>
              <a:t> </a:t>
            </a:r>
            <a:r>
              <a:rPr lang="en-CA" b="1" dirty="0">
                <a:solidFill>
                  <a:schemeClr val="accent1">
                    <a:lumMod val="75000"/>
                  </a:schemeClr>
                </a:solidFill>
                <a:hlinkClick r:id="rId2"/>
              </a:rPr>
              <a:t>http://</a:t>
            </a:r>
            <a:r>
              <a:rPr lang="en-CA" b="1" dirty="0" smtClean="0">
                <a:solidFill>
                  <a:schemeClr val="accent1">
                    <a:lumMod val="75000"/>
                  </a:schemeClr>
                </a:solidFill>
                <a:hlinkClick r:id="rId2"/>
              </a:rPr>
              <a:t>frpsug.github.io</a:t>
            </a:r>
            <a:endParaRPr lang="en-CA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CA" dirty="0" smtClean="0"/>
          </a:p>
          <a:p>
            <a:endParaRPr lang="en-CA" dirty="0"/>
          </a:p>
          <a:p>
            <a:r>
              <a:rPr lang="en-CA" u="sng" dirty="0"/>
              <a:t>Twitter</a:t>
            </a:r>
            <a:r>
              <a:rPr lang="en-CA" dirty="0"/>
              <a:t> </a:t>
            </a:r>
            <a:r>
              <a:rPr lang="en-CA" b="1" dirty="0">
                <a:solidFill>
                  <a:schemeClr val="accent1">
                    <a:lumMod val="75000"/>
                  </a:schemeClr>
                </a:solidFill>
                <a:hlinkClick r:id="rId3"/>
              </a:rPr>
              <a:t>@</a:t>
            </a:r>
            <a:r>
              <a:rPr lang="en-CA" b="1" dirty="0" err="1" smtClean="0">
                <a:solidFill>
                  <a:schemeClr val="accent1">
                    <a:lumMod val="75000"/>
                  </a:schemeClr>
                </a:solidFill>
                <a:hlinkClick r:id="rId3"/>
              </a:rPr>
              <a:t>frpsug</a:t>
            </a:r>
            <a:endParaRPr lang="en-CA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CA" dirty="0" smtClean="0"/>
          </a:p>
          <a:p>
            <a:r>
              <a:rPr lang="en-CA" dirty="0"/>
              <a:t/>
            </a:r>
            <a:br>
              <a:rPr lang="en-CA" dirty="0"/>
            </a:br>
            <a:r>
              <a:rPr lang="en-CA" u="sng" dirty="0" smtClean="0"/>
              <a:t>Slack</a:t>
            </a:r>
            <a:r>
              <a:rPr lang="en-CA" dirty="0" smtClean="0"/>
              <a:t> </a:t>
            </a:r>
            <a:r>
              <a:rPr lang="fr-FR" b="1" u="sng" dirty="0" smtClean="0">
                <a:solidFill>
                  <a:schemeClr val="accent1">
                    <a:lumMod val="75000"/>
                  </a:schemeClr>
                </a:solidFill>
                <a:hlinkClick r:id="rId4"/>
              </a:rPr>
              <a:t>PowerShell.slack.com</a:t>
            </a:r>
            <a:endParaRPr lang="fr-FR" b="1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fr-FR" b="1" u="sng" dirty="0"/>
          </a:p>
          <a:p>
            <a:endParaRPr lang="fr-FR" b="1" u="sng" dirty="0" smtClean="0"/>
          </a:p>
          <a:p>
            <a:r>
              <a:rPr lang="en-CA" u="sng" dirty="0"/>
              <a:t>Future </a:t>
            </a:r>
            <a:r>
              <a:rPr lang="en-CA" u="sng" dirty="0" smtClean="0"/>
              <a:t>meetings</a:t>
            </a:r>
            <a:r>
              <a:rPr lang="en-CA" dirty="0" smtClean="0"/>
              <a:t> </a:t>
            </a:r>
            <a:r>
              <a:rPr lang="en-CA" b="1" u="sng" dirty="0">
                <a:solidFill>
                  <a:schemeClr val="accent1">
                    <a:lumMod val="75000"/>
                  </a:schemeClr>
                </a:solidFill>
              </a:rPr>
              <a:t>https://www.meetup.com/fr-FR/preview/FrenchPSUG</a:t>
            </a:r>
          </a:p>
          <a:p>
            <a:endParaRPr lang="en-CA" dirty="0"/>
          </a:p>
        </p:txBody>
      </p:sp>
      <p:pic>
        <p:nvPicPr>
          <p:cNvPr id="1026" name="Picture 2" descr="Résultat d’images pour french powershell user group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6764" y="1668919"/>
            <a:ext cx="3284310" cy="3284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813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1883" y="144735"/>
            <a:ext cx="10039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u="sng" spc="600" dirty="0" smtClean="0">
                <a:solidFill>
                  <a:schemeClr val="accent1">
                    <a:lumMod val="50000"/>
                  </a:schemeClr>
                </a:solidFill>
              </a:rPr>
              <a:t>Automation : DS, Ressource configuration</a:t>
            </a:r>
            <a:endParaRPr lang="fr-FR" sz="2000" b="1" u="sng" spc="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French PowerShell User Group - PowerShell Saturday</a:t>
            </a:r>
            <a:endParaRPr lang="fr-FR"/>
          </a:p>
        </p:txBody>
      </p:sp>
      <p:sp>
        <p:nvSpPr>
          <p:cNvPr id="6" name="TextBox 5"/>
          <p:cNvSpPr txBox="1"/>
          <p:nvPr/>
        </p:nvSpPr>
        <p:spPr>
          <a:xfrm>
            <a:off x="496389" y="1011342"/>
            <a:ext cx="10136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u="sng" dirty="0" smtClean="0">
                <a:solidFill>
                  <a:schemeClr val="accent1">
                    <a:lumMod val="50000"/>
                  </a:schemeClr>
                </a:solidFill>
              </a:rPr>
              <a:t>Configuration dynamique</a:t>
            </a:r>
            <a:endParaRPr lang="fr-FR" sz="4000" b="1" u="sng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166" y="1889125"/>
            <a:ext cx="9525000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66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1883" y="144735"/>
            <a:ext cx="10039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u="sng" spc="600" dirty="0" smtClean="0">
                <a:solidFill>
                  <a:schemeClr val="accent1">
                    <a:lumMod val="50000"/>
                  </a:schemeClr>
                </a:solidFill>
              </a:rPr>
              <a:t>Automation : DS, Ressource configuration</a:t>
            </a:r>
            <a:endParaRPr lang="fr-FR" sz="2000" b="1" u="sng" spc="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French PowerShell User Group - PowerShell Saturday</a:t>
            </a:r>
            <a:endParaRPr lang="fr-FR"/>
          </a:p>
        </p:txBody>
      </p:sp>
      <p:sp>
        <p:nvSpPr>
          <p:cNvPr id="6" name="TextBox 5"/>
          <p:cNvSpPr txBox="1"/>
          <p:nvPr/>
        </p:nvSpPr>
        <p:spPr>
          <a:xfrm>
            <a:off x="496389" y="1011342"/>
            <a:ext cx="10136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u="sng" dirty="0" smtClean="0">
                <a:solidFill>
                  <a:schemeClr val="accent1">
                    <a:lumMod val="50000"/>
                  </a:schemeClr>
                </a:solidFill>
              </a:rPr>
              <a:t>Script Ressources</a:t>
            </a:r>
            <a:endParaRPr lang="fr-FR" sz="4000" b="1" u="sng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36468" y="2518303"/>
            <a:ext cx="1007581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Lorsque aucun module n’est disponible pour effectuer une tâche de configuration, il reste toujours la ressource Script.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Une ressource Script se compose : </a:t>
            </a:r>
          </a:p>
          <a:p>
            <a:endParaRPr lang="fr-F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Une fonction </a:t>
            </a:r>
            <a:r>
              <a:rPr lang="fr-FR" dirty="0" err="1" smtClean="0"/>
              <a:t>SetScript</a:t>
            </a:r>
            <a:r>
              <a:rPr lang="fr-FR" dirty="0" smtClean="0"/>
              <a:t> pour effectuer la configuration.</a:t>
            </a:r>
          </a:p>
          <a:p>
            <a:endParaRPr lang="fr-F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Une fonction </a:t>
            </a:r>
            <a:r>
              <a:rPr lang="fr-FR" dirty="0" err="1" smtClean="0"/>
              <a:t>TestScript</a:t>
            </a:r>
            <a:r>
              <a:rPr lang="fr-FR" dirty="0" smtClean="0"/>
              <a:t> qui renvoie $</a:t>
            </a:r>
            <a:r>
              <a:rPr lang="fr-FR" dirty="0" err="1" smtClean="0"/>
              <a:t>True</a:t>
            </a:r>
            <a:r>
              <a:rPr lang="fr-FR" dirty="0" smtClean="0"/>
              <a:t> si la configuration a été faite $false dans le cas contraire.</a:t>
            </a:r>
          </a:p>
          <a:p>
            <a:endParaRPr lang="fr-F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Une fonction </a:t>
            </a:r>
            <a:r>
              <a:rPr lang="fr-FR" dirty="0" err="1" smtClean="0"/>
              <a:t>GetScript</a:t>
            </a:r>
            <a:r>
              <a:rPr lang="fr-FR" dirty="0" smtClean="0"/>
              <a:t> qui renvoie un </a:t>
            </a:r>
            <a:r>
              <a:rPr lang="fr-FR" dirty="0" err="1" smtClean="0"/>
              <a:t>hashable</a:t>
            </a:r>
            <a:r>
              <a:rPr lang="fr-FR" dirty="0" smtClean="0"/>
              <a:t> de la configuration.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30153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1883" y="144735"/>
            <a:ext cx="10039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u="sng" spc="600" dirty="0" smtClean="0">
                <a:solidFill>
                  <a:schemeClr val="accent1">
                    <a:lumMod val="50000"/>
                  </a:schemeClr>
                </a:solidFill>
              </a:rPr>
              <a:t>Automation : DSC, Ressource configuration</a:t>
            </a:r>
            <a:endParaRPr lang="fr-FR" sz="2000" b="1" u="sng" spc="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French PowerShell User Group - PowerShell Saturday</a:t>
            </a:r>
            <a:endParaRPr lang="fr-FR"/>
          </a:p>
        </p:txBody>
      </p:sp>
      <p:sp>
        <p:nvSpPr>
          <p:cNvPr id="6" name="TextBox 5"/>
          <p:cNvSpPr txBox="1"/>
          <p:nvPr/>
        </p:nvSpPr>
        <p:spPr>
          <a:xfrm>
            <a:off x="471675" y="1011341"/>
            <a:ext cx="10136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u="sng" dirty="0" smtClean="0">
                <a:solidFill>
                  <a:schemeClr val="accent1">
                    <a:lumMod val="50000"/>
                  </a:schemeClr>
                </a:solidFill>
              </a:rPr>
              <a:t>Script Ressources</a:t>
            </a:r>
            <a:endParaRPr lang="fr-FR" sz="4000" b="1" u="sng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7744" y="1870851"/>
            <a:ext cx="6219825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17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1883" y="144735"/>
            <a:ext cx="10039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u="sng" spc="600" dirty="0" smtClean="0">
                <a:solidFill>
                  <a:schemeClr val="accent1">
                    <a:lumMod val="50000"/>
                  </a:schemeClr>
                </a:solidFill>
              </a:rPr>
              <a:t>Automation : DS, ressource configuration</a:t>
            </a:r>
            <a:endParaRPr lang="fr-FR" sz="2000" b="1" u="sng" spc="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French PowerShell User Group - PowerShell Saturday</a:t>
            </a:r>
            <a:endParaRPr lang="fr-FR"/>
          </a:p>
        </p:txBody>
      </p:sp>
      <p:sp>
        <p:nvSpPr>
          <p:cNvPr id="6" name="TextBox 5"/>
          <p:cNvSpPr txBox="1"/>
          <p:nvPr/>
        </p:nvSpPr>
        <p:spPr>
          <a:xfrm>
            <a:off x="496389" y="1011342"/>
            <a:ext cx="10136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err="1" smtClean="0">
                <a:solidFill>
                  <a:schemeClr val="accent1">
                    <a:lumMod val="50000"/>
                  </a:schemeClr>
                </a:solidFill>
              </a:rPr>
              <a:t>xHyper</a:t>
            </a:r>
            <a:r>
              <a:rPr lang="fr-FR" sz="4000" b="1" dirty="0" smtClean="0">
                <a:solidFill>
                  <a:schemeClr val="accent1">
                    <a:lumMod val="50000"/>
                  </a:schemeClr>
                </a:solidFill>
              </a:rPr>
              <a:t>-V Ressources</a:t>
            </a:r>
            <a:endParaRPr lang="fr-FR" sz="4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45029" y="2002971"/>
            <a:ext cx="1007581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Projet communautaire et Open Source</a:t>
            </a:r>
            <a:r>
              <a:rPr lang="fr-FR" dirty="0"/>
              <a:t> (https://</a:t>
            </a:r>
            <a:r>
              <a:rPr lang="fr-FR" dirty="0" smtClean="0"/>
              <a:t>github.com/PowerShell/xHyper-V).</a:t>
            </a:r>
          </a:p>
          <a:p>
            <a:endParaRPr lang="fr-FR" dirty="0"/>
          </a:p>
          <a:p>
            <a:r>
              <a:rPr lang="fr-FR" dirty="0" smtClean="0"/>
              <a:t>Permet de la création de VM, de disques virtuels et la configuration des Hosts.</a:t>
            </a:r>
          </a:p>
          <a:p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xVHD</a:t>
            </a:r>
            <a:r>
              <a:rPr lang="fr-FR" dirty="0" smtClean="0"/>
              <a:t> : Création et management des disques virtuelles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xVHDFile</a:t>
            </a:r>
            <a:r>
              <a:rPr lang="fr-FR" dirty="0" smtClean="0"/>
              <a:t> : Gère l’intérieur des VHD, idéal pour copier des données dans un VHD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xVMHOST</a:t>
            </a:r>
            <a:r>
              <a:rPr lang="fr-FR" dirty="0" smtClean="0"/>
              <a:t> : Gère les </a:t>
            </a:r>
            <a:r>
              <a:rPr lang="fr-FR" dirty="0" err="1" smtClean="0"/>
              <a:t>paramêtres</a:t>
            </a:r>
            <a:r>
              <a:rPr lang="fr-FR" dirty="0" smtClean="0"/>
              <a:t> du Host Hyper-V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xVMHyperv</a:t>
            </a:r>
            <a:r>
              <a:rPr lang="fr-FR" dirty="0" smtClean="0"/>
              <a:t>: Gère les VM sur un host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x</a:t>
            </a:r>
            <a:r>
              <a:rPr lang="fr-FR" dirty="0" err="1" smtClean="0"/>
              <a:t>VMNetAdapter</a:t>
            </a:r>
            <a:r>
              <a:rPr lang="fr-FR" dirty="0" smtClean="0"/>
              <a:t> : Gère les cartes réseau virtuelles attachées à une VM ou à l’hôte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xVMProcessor</a:t>
            </a:r>
            <a:r>
              <a:rPr lang="fr-FR" dirty="0" smtClean="0"/>
              <a:t> : gère les processeurs virtuels d’une VM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xVMSwitch</a:t>
            </a:r>
            <a:r>
              <a:rPr lang="fr-FR" dirty="0" smtClean="0"/>
              <a:t> : Gère les </a:t>
            </a:r>
            <a:r>
              <a:rPr lang="fr-FR" dirty="0" err="1" smtClean="0"/>
              <a:t>vSwitch</a:t>
            </a:r>
            <a:r>
              <a:rPr lang="fr-FR" dirty="0" smtClean="0"/>
              <a:t> sur un host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50916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French PowerShell User Group - PowerShell Saturday</a:t>
            </a:r>
            <a:endParaRPr lang="fr-FR"/>
          </a:p>
        </p:txBody>
      </p:sp>
      <p:sp>
        <p:nvSpPr>
          <p:cNvPr id="3" name="TextBox 2"/>
          <p:cNvSpPr txBox="1"/>
          <p:nvPr/>
        </p:nvSpPr>
        <p:spPr>
          <a:xfrm>
            <a:off x="3686175" y="2724150"/>
            <a:ext cx="50768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600" b="1" spc="600" dirty="0" smtClean="0">
                <a:solidFill>
                  <a:schemeClr val="bg1"/>
                </a:solidFill>
              </a:rPr>
              <a:t>DEMO</a:t>
            </a:r>
            <a:endParaRPr lang="fr-FR" sz="6600" b="1" spc="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57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6785" y="176307"/>
            <a:ext cx="10039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spc="600" dirty="0" smtClean="0">
                <a:solidFill>
                  <a:schemeClr val="accent1">
                    <a:lumMod val="50000"/>
                  </a:schemeClr>
                </a:solidFill>
              </a:rPr>
              <a:t>Tests d’infrastructure</a:t>
            </a:r>
            <a:endParaRPr lang="fr-FR" sz="2000" b="1" spc="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French PowerShell User Group - PowerShell Saturday</a:t>
            </a:r>
            <a:endParaRPr lang="fr-FR"/>
          </a:p>
        </p:txBody>
      </p:sp>
      <p:sp>
        <p:nvSpPr>
          <p:cNvPr id="4" name="TextBox 3"/>
          <p:cNvSpPr txBox="1"/>
          <p:nvPr/>
        </p:nvSpPr>
        <p:spPr>
          <a:xfrm>
            <a:off x="1550126" y="2029097"/>
            <a:ext cx="9344297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Tester un déploiement est aussi essentiel que le déploiement lui-même.</a:t>
            </a:r>
          </a:p>
          <a:p>
            <a:endParaRPr lang="fr-FR" dirty="0"/>
          </a:p>
          <a:p>
            <a:r>
              <a:rPr lang="fr-FR" dirty="0" smtClean="0"/>
              <a:t>On peut diviser les tests en deux catégories : </a:t>
            </a:r>
          </a:p>
          <a:p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smtClean="0"/>
              <a:t>Tests d’intégration. </a:t>
            </a:r>
            <a:br>
              <a:rPr lang="fr-FR" dirty="0" smtClean="0"/>
            </a:br>
            <a:r>
              <a:rPr lang="fr-FR" dirty="0" smtClean="0"/>
              <a:t>Tester que l’infra déployer et bien celle qui a été demandé</a:t>
            </a:r>
            <a:br>
              <a:rPr lang="fr-FR" dirty="0" smtClean="0"/>
            </a:br>
            <a:r>
              <a:rPr lang="fr-FR" dirty="0" smtClean="0"/>
              <a:t>Bref on test si le travail a été fait et bien fait</a:t>
            </a:r>
          </a:p>
          <a:p>
            <a:endParaRPr lang="fr-FR" dirty="0"/>
          </a:p>
          <a:p>
            <a:pPr marL="285750" indent="-285750">
              <a:buFontTx/>
              <a:buChar char="-"/>
            </a:pPr>
            <a:endParaRPr lang="fr-FR" dirty="0" smtClean="0"/>
          </a:p>
          <a:p>
            <a:r>
              <a:rPr lang="fr-FR" dirty="0" smtClean="0"/>
              <a:t>Quel outil de test ?  </a:t>
            </a:r>
            <a:r>
              <a:rPr lang="fr-FR" sz="2000" b="1" dirty="0" smtClean="0"/>
              <a:t>PESTER</a:t>
            </a:r>
            <a:endParaRPr lang="fr-FR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96389" y="1011342"/>
            <a:ext cx="10136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chemeClr val="accent1">
                    <a:lumMod val="50000"/>
                  </a:schemeClr>
                </a:solidFill>
              </a:rPr>
              <a:t>Tester mais pourquoi faire ?</a:t>
            </a:r>
            <a:endParaRPr lang="fr-FR" sz="40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59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6785" y="176307"/>
            <a:ext cx="10039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u="sng" spc="600" dirty="0" smtClean="0">
                <a:solidFill>
                  <a:schemeClr val="accent1">
                    <a:lumMod val="50000"/>
                  </a:schemeClr>
                </a:solidFill>
              </a:rPr>
              <a:t>Test : Pester, test d’intégration</a:t>
            </a:r>
            <a:endParaRPr lang="fr-FR" sz="2000" b="1" u="sng" spc="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French PowerShell User Group - PowerShell Saturday</a:t>
            </a:r>
            <a:endParaRPr lang="fr-FR"/>
          </a:p>
        </p:txBody>
      </p:sp>
      <p:sp>
        <p:nvSpPr>
          <p:cNvPr id="4" name="TextBox 3"/>
          <p:cNvSpPr txBox="1"/>
          <p:nvPr/>
        </p:nvSpPr>
        <p:spPr>
          <a:xfrm>
            <a:off x="1104900" y="1257300"/>
            <a:ext cx="93118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Pester est un Framework permettant de réaliser des tests unitaires. </a:t>
            </a:r>
          </a:p>
          <a:p>
            <a:r>
              <a:rPr lang="fr-FR" dirty="0" smtClean="0"/>
              <a:t>Il permet de tester des fonctionnalités pour s’assurer que le résultat est bien celui attendu.</a:t>
            </a:r>
          </a:p>
          <a:p>
            <a:endParaRPr lang="fr-FR" dirty="0"/>
          </a:p>
          <a:p>
            <a:r>
              <a:rPr lang="fr-FR" dirty="0" smtClean="0"/>
              <a:t> </a:t>
            </a:r>
          </a:p>
          <a:p>
            <a:endParaRPr lang="fr-F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644" y="1995964"/>
            <a:ext cx="8391525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98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6785" y="176307"/>
            <a:ext cx="10039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u="sng" spc="600" dirty="0" smtClean="0">
                <a:solidFill>
                  <a:schemeClr val="accent1">
                    <a:lumMod val="50000"/>
                  </a:schemeClr>
                </a:solidFill>
              </a:rPr>
              <a:t>Test : Pester, test d’intégration</a:t>
            </a:r>
            <a:endParaRPr lang="fr-FR" sz="2000" b="1" u="sng" spc="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French PowerShell User Group - PowerShell Saturday</a:t>
            </a:r>
            <a:endParaRPr lang="fr-FR"/>
          </a:p>
        </p:txBody>
      </p:sp>
      <p:sp>
        <p:nvSpPr>
          <p:cNvPr id="7" name="TextBox 6"/>
          <p:cNvSpPr txBox="1"/>
          <p:nvPr/>
        </p:nvSpPr>
        <p:spPr>
          <a:xfrm>
            <a:off x="766882" y="1028760"/>
            <a:ext cx="106582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u="sng" dirty="0" smtClean="0">
                <a:solidFill>
                  <a:schemeClr val="accent1">
                    <a:lumMod val="50000"/>
                  </a:schemeClr>
                </a:solidFill>
              </a:rPr>
              <a:t>Si le déploiement est automatique et les tests ?</a:t>
            </a:r>
            <a:endParaRPr lang="fr-FR" sz="4000" b="1" u="sng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93966" y="1976846"/>
            <a:ext cx="862274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 </a:t>
            </a:r>
            <a:r>
              <a:rPr lang="fr-FR" dirty="0"/>
              <a:t>Comment automatiser les </a:t>
            </a:r>
            <a:r>
              <a:rPr lang="fr-FR" dirty="0" smtClean="0"/>
              <a:t>tests.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Comment rendre le résultat </a:t>
            </a:r>
            <a:r>
              <a:rPr lang="fr-FR" dirty="0" smtClean="0"/>
              <a:t>lisible.</a:t>
            </a:r>
            <a:endParaRPr lang="fr-FR" dirty="0"/>
          </a:p>
          <a:p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2876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6785" y="176307"/>
            <a:ext cx="10039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u="sng" spc="600" dirty="0" smtClean="0">
                <a:solidFill>
                  <a:schemeClr val="accent1">
                    <a:lumMod val="50000"/>
                  </a:schemeClr>
                </a:solidFill>
              </a:rPr>
              <a:t>Test : Pester, Test d’intégration</a:t>
            </a:r>
            <a:endParaRPr lang="fr-FR" sz="2000" b="1" u="sng" spc="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French PowerShell User Group - PowerShell Saturday</a:t>
            </a:r>
            <a:endParaRPr lang="fr-FR"/>
          </a:p>
        </p:txBody>
      </p:sp>
      <p:sp>
        <p:nvSpPr>
          <p:cNvPr id="7" name="TextBox 6"/>
          <p:cNvSpPr txBox="1"/>
          <p:nvPr/>
        </p:nvSpPr>
        <p:spPr>
          <a:xfrm>
            <a:off x="766882" y="1028760"/>
            <a:ext cx="106582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u="sng" dirty="0" smtClean="0">
                <a:solidFill>
                  <a:schemeClr val="accent1">
                    <a:lumMod val="50000"/>
                  </a:schemeClr>
                </a:solidFill>
              </a:rPr>
              <a:t>Si le déploiement est automatique et les tests ?</a:t>
            </a:r>
            <a:endParaRPr lang="fr-FR" sz="4000" b="1" u="sng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93966" y="1976846"/>
            <a:ext cx="862274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Comment </a:t>
            </a:r>
            <a:r>
              <a:rPr lang="fr-FR" dirty="0"/>
              <a:t>automatiser les </a:t>
            </a:r>
            <a:r>
              <a:rPr lang="fr-FR" dirty="0" smtClean="0"/>
              <a:t>tests. </a:t>
            </a:r>
            <a:br>
              <a:rPr lang="fr-FR" dirty="0" smtClean="0"/>
            </a:br>
            <a:r>
              <a:rPr lang="fr-FR" dirty="0"/>
              <a:t>Pester est un Framework </a:t>
            </a:r>
            <a:r>
              <a:rPr lang="fr-FR" dirty="0" smtClean="0"/>
              <a:t>PowerShell.</a:t>
            </a: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Il </a:t>
            </a:r>
            <a:r>
              <a:rPr lang="fr-FR" dirty="0"/>
              <a:t>s’utilise comme un </a:t>
            </a:r>
            <a:r>
              <a:rPr lang="fr-FR" dirty="0" smtClean="0"/>
              <a:t>script. </a:t>
            </a:r>
            <a:br>
              <a:rPr lang="fr-FR" dirty="0" smtClean="0"/>
            </a:br>
            <a:r>
              <a:rPr lang="fr-FR" dirty="0" smtClean="0"/>
              <a:t>Les données à tester sont dans le fichier données.</a:t>
            </a:r>
            <a:endParaRPr lang="fr-FR" dirty="0"/>
          </a:p>
          <a:p>
            <a:r>
              <a:rPr lang="fr-FR" dirty="0" smtClean="0"/>
              <a:t>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Comment rendre le résultat </a:t>
            </a:r>
            <a:r>
              <a:rPr lang="fr-FR" dirty="0" smtClean="0"/>
              <a:t>lisible.</a:t>
            </a:r>
            <a:br>
              <a:rPr lang="fr-FR" dirty="0" smtClean="0"/>
            </a:br>
            <a:r>
              <a:rPr lang="fr-FR" dirty="0"/>
              <a:t>Pester est un Framework de Tests </a:t>
            </a:r>
            <a:r>
              <a:rPr lang="fr-FR" dirty="0" smtClean="0"/>
              <a:t>Unitaires.</a:t>
            </a:r>
            <a:r>
              <a:rPr lang="fr-FR" dirty="0"/>
              <a:t/>
            </a:r>
            <a:br>
              <a:rPr lang="fr-FR" dirty="0"/>
            </a:br>
            <a:r>
              <a:rPr lang="fr-FR" dirty="0"/>
              <a:t>Il permet d’afficher les données </a:t>
            </a:r>
            <a:r>
              <a:rPr lang="fr-FR" dirty="0" smtClean="0"/>
              <a:t>suivantes </a:t>
            </a:r>
            <a:r>
              <a:rPr lang="fr-FR" dirty="0"/>
              <a:t>plusieurs </a:t>
            </a:r>
            <a:r>
              <a:rPr lang="fr-FR" dirty="0" smtClean="0"/>
              <a:t>formats.</a:t>
            </a:r>
            <a:endParaRPr lang="fr-FR" dirty="0"/>
          </a:p>
          <a:p>
            <a:endParaRPr lang="fr-FR" dirty="0"/>
          </a:p>
          <a:p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1968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French PowerShell User Group - PowerShell Saturday</a:t>
            </a:r>
            <a:endParaRPr lang="fr-FR"/>
          </a:p>
        </p:txBody>
      </p:sp>
      <p:sp>
        <p:nvSpPr>
          <p:cNvPr id="3" name="TextBox 2"/>
          <p:cNvSpPr txBox="1"/>
          <p:nvPr/>
        </p:nvSpPr>
        <p:spPr>
          <a:xfrm>
            <a:off x="3686175" y="2724150"/>
            <a:ext cx="50768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600" b="1" spc="600" dirty="0" smtClean="0">
                <a:solidFill>
                  <a:schemeClr val="bg1"/>
                </a:solidFill>
              </a:rPr>
              <a:t>DEMO</a:t>
            </a:r>
            <a:endParaRPr lang="fr-FR" sz="6600" b="1" spc="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326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172887" y="2489610"/>
            <a:ext cx="5975927" cy="25545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5400" b="1" u="sng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PowerShell et Hyper-V</a:t>
            </a:r>
            <a:r>
              <a:rPr lang="fr-FR" sz="2400" dirty="0" smtClean="0"/>
              <a:t/>
            </a:r>
            <a:br>
              <a:rPr lang="fr-FR" sz="2400" dirty="0" smtClean="0"/>
            </a:br>
            <a:r>
              <a:rPr lang="fr-FR" sz="2400" dirty="0" smtClean="0"/>
              <a:t/>
            </a:r>
            <a:br>
              <a:rPr lang="fr-FR" sz="2400" dirty="0" smtClean="0"/>
            </a:br>
            <a:r>
              <a:rPr lang="fr-FR" sz="2400" b="1" i="1" dirty="0" smtClean="0">
                <a:solidFill>
                  <a:schemeClr val="accent1">
                    <a:lumMod val="50000"/>
                  </a:schemeClr>
                </a:solidFill>
              </a:rPr>
              <a:t>ou comment j’ai tué ma souris</a:t>
            </a:r>
            <a:endParaRPr lang="fr-FR" sz="2800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French PowerShell User Group - PowerShell Saturday</a:t>
            </a:r>
            <a:endParaRPr lang="fr-FR"/>
          </a:p>
        </p:txBody>
      </p:sp>
      <p:pic>
        <p:nvPicPr>
          <p:cNvPr id="10" name="Picture 2" descr="frpsug bann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3751" y="474054"/>
            <a:ext cx="6934200" cy="85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754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8689" y="166783"/>
            <a:ext cx="10039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u="sng" spc="600" dirty="0" smtClean="0">
                <a:solidFill>
                  <a:schemeClr val="accent1">
                    <a:lumMod val="50000"/>
                  </a:schemeClr>
                </a:solidFill>
              </a:rPr>
              <a:t>Protection : Just </a:t>
            </a:r>
            <a:r>
              <a:rPr lang="fr-FR" sz="2000" b="1" u="sng" spc="600" dirty="0" err="1" smtClean="0">
                <a:solidFill>
                  <a:schemeClr val="accent1">
                    <a:lumMod val="50000"/>
                  </a:schemeClr>
                </a:solidFill>
              </a:rPr>
              <a:t>Enough</a:t>
            </a:r>
            <a:r>
              <a:rPr lang="fr-FR" sz="2000" b="1" u="sng" spc="600" dirty="0" smtClean="0">
                <a:solidFill>
                  <a:schemeClr val="accent1">
                    <a:lumMod val="50000"/>
                  </a:schemeClr>
                </a:solidFill>
              </a:rPr>
              <a:t> Administration</a:t>
            </a:r>
            <a:endParaRPr lang="fr-FR" sz="2000" b="1" u="sng" spc="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French PowerShell User Group - PowerShell Saturday</a:t>
            </a:r>
            <a:endParaRPr lang="fr-FR"/>
          </a:p>
        </p:txBody>
      </p:sp>
      <p:sp>
        <p:nvSpPr>
          <p:cNvPr id="4" name="TextBox 3"/>
          <p:cNvSpPr txBox="1"/>
          <p:nvPr/>
        </p:nvSpPr>
        <p:spPr>
          <a:xfrm>
            <a:off x="1171575" y="2948306"/>
            <a:ext cx="93327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Maintenir un archi sur un ou plusieurs serveurs demande d’être membre du groupe  »Administrateur » ou « Hyper-V Administrateur ».</a:t>
            </a:r>
          </a:p>
          <a:p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Plusieurs personnes doivent pouvoir intervenir: Equipe de support, développeur 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Comment faire pour les droits nécessaires pour stopper, relancer et modifier des VM.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6389" y="1792392"/>
            <a:ext cx="10136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u="sng" dirty="0" smtClean="0">
                <a:solidFill>
                  <a:schemeClr val="accent1">
                    <a:lumMod val="50000"/>
                  </a:schemeClr>
                </a:solidFill>
              </a:rPr>
              <a:t>Le problème</a:t>
            </a:r>
            <a:endParaRPr lang="fr-FR" sz="4000" b="1" u="sng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898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8689" y="166783"/>
            <a:ext cx="10039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u="sng" spc="600" dirty="0" smtClean="0">
                <a:solidFill>
                  <a:schemeClr val="accent1">
                    <a:lumMod val="50000"/>
                  </a:schemeClr>
                </a:solidFill>
              </a:rPr>
              <a:t>Protection : Just </a:t>
            </a:r>
            <a:r>
              <a:rPr lang="fr-FR" sz="2000" b="1" u="sng" spc="600" dirty="0" err="1" smtClean="0">
                <a:solidFill>
                  <a:schemeClr val="accent1">
                    <a:lumMod val="50000"/>
                  </a:schemeClr>
                </a:solidFill>
              </a:rPr>
              <a:t>Enough</a:t>
            </a:r>
            <a:r>
              <a:rPr lang="fr-FR" sz="2000" b="1" u="sng" spc="600" dirty="0" smtClean="0">
                <a:solidFill>
                  <a:schemeClr val="accent1">
                    <a:lumMod val="50000"/>
                  </a:schemeClr>
                </a:solidFill>
              </a:rPr>
              <a:t> Administration</a:t>
            </a:r>
            <a:endParaRPr lang="fr-FR" sz="2000" b="1" u="sng" spc="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French PowerShell User Group - PowerShell Saturday</a:t>
            </a:r>
            <a:endParaRPr lang="fr-FR"/>
          </a:p>
        </p:txBody>
      </p:sp>
      <p:sp>
        <p:nvSpPr>
          <p:cNvPr id="5" name="TextBox 4"/>
          <p:cNvSpPr txBox="1"/>
          <p:nvPr/>
        </p:nvSpPr>
        <p:spPr>
          <a:xfrm>
            <a:off x="1382621" y="2599578"/>
            <a:ext cx="94964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Disponible avec PowerShell 5.</a:t>
            </a:r>
          </a:p>
          <a:p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Permet de déléguer uniquement les tâches définies par l’administrateur.</a:t>
            </a:r>
          </a:p>
          <a:p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Les commandes peuvent être exécutées en tant qu’administrateur virtuel sur la machine distante.</a:t>
            </a:r>
            <a:endParaRPr lang="fr-FR" dirty="0"/>
          </a:p>
        </p:txBody>
      </p:sp>
      <p:sp>
        <p:nvSpPr>
          <p:cNvPr id="7" name="TextBox 6"/>
          <p:cNvSpPr txBox="1"/>
          <p:nvPr/>
        </p:nvSpPr>
        <p:spPr>
          <a:xfrm>
            <a:off x="636432" y="1352672"/>
            <a:ext cx="10136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u="sng" dirty="0" smtClean="0">
                <a:solidFill>
                  <a:schemeClr val="accent1">
                    <a:lumMod val="50000"/>
                  </a:schemeClr>
                </a:solidFill>
              </a:rPr>
              <a:t>La Solution, Just </a:t>
            </a:r>
            <a:r>
              <a:rPr lang="fr-FR" sz="4000" b="1" u="sng" dirty="0" err="1" smtClean="0">
                <a:solidFill>
                  <a:schemeClr val="accent1">
                    <a:lumMod val="50000"/>
                  </a:schemeClr>
                </a:solidFill>
              </a:rPr>
              <a:t>Enough</a:t>
            </a:r>
            <a:r>
              <a:rPr lang="fr-FR" sz="4000" b="1" u="sng" dirty="0" smtClean="0">
                <a:solidFill>
                  <a:schemeClr val="accent1">
                    <a:lumMod val="50000"/>
                  </a:schemeClr>
                </a:solidFill>
              </a:rPr>
              <a:t> Administration</a:t>
            </a:r>
            <a:endParaRPr lang="fr-FR" sz="4000" b="1" u="sng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7884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8689" y="166783"/>
            <a:ext cx="10039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u="sng" spc="600" dirty="0" smtClean="0">
                <a:solidFill>
                  <a:schemeClr val="accent1">
                    <a:lumMod val="50000"/>
                  </a:schemeClr>
                </a:solidFill>
              </a:rPr>
              <a:t>Protection : Just </a:t>
            </a:r>
            <a:r>
              <a:rPr lang="fr-FR" sz="2000" b="1" u="sng" spc="600" dirty="0" err="1" smtClean="0">
                <a:solidFill>
                  <a:schemeClr val="accent1">
                    <a:lumMod val="50000"/>
                  </a:schemeClr>
                </a:solidFill>
              </a:rPr>
              <a:t>Enough</a:t>
            </a:r>
            <a:r>
              <a:rPr lang="fr-FR" sz="2000" b="1" u="sng" spc="600" dirty="0" smtClean="0">
                <a:solidFill>
                  <a:schemeClr val="accent1">
                    <a:lumMod val="50000"/>
                  </a:schemeClr>
                </a:solidFill>
              </a:rPr>
              <a:t> Administration</a:t>
            </a:r>
            <a:endParaRPr lang="fr-FR" sz="2000" b="1" u="sng" spc="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French PowerShell User Group - PowerShell Saturday</a:t>
            </a:r>
            <a:endParaRPr lang="fr-FR"/>
          </a:p>
        </p:txBody>
      </p:sp>
      <p:sp>
        <p:nvSpPr>
          <p:cNvPr id="6" name="TextBox 5"/>
          <p:cNvSpPr txBox="1"/>
          <p:nvPr/>
        </p:nvSpPr>
        <p:spPr>
          <a:xfrm>
            <a:off x="1748971" y="1995714"/>
            <a:ext cx="933994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Un module </a:t>
            </a:r>
            <a:r>
              <a:rPr lang="fr-FR" dirty="0" err="1" smtClean="0"/>
              <a:t>Manifest</a:t>
            </a:r>
            <a:r>
              <a:rPr lang="fr-FR" dirty="0"/>
              <a:t> </a:t>
            </a:r>
            <a:r>
              <a:rPr lang="fr-FR" dirty="0" smtClean="0"/>
              <a:t>dans un répertoire.</a:t>
            </a:r>
            <a:br>
              <a:rPr lang="fr-FR" dirty="0" smtClean="0"/>
            </a:br>
            <a:r>
              <a:rPr lang="fr-FR" dirty="0" smtClean="0"/>
              <a:t>New-</a:t>
            </a:r>
            <a:r>
              <a:rPr lang="fr-FR" dirty="0" err="1" smtClean="0"/>
              <a:t>ModuleManifest</a:t>
            </a:r>
            <a:r>
              <a:rPr lang="fr-FR" dirty="0" smtClean="0"/>
              <a:t> –Path </a:t>
            </a:r>
            <a:r>
              <a:rPr lang="fr-FR" dirty="0" err="1" smtClean="0"/>
              <a:t>PathToModule</a:t>
            </a:r>
            <a:endParaRPr lang="fr-FR" dirty="0"/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Un fichier </a:t>
            </a:r>
            <a:r>
              <a:rPr lang="fr-FR" dirty="0" err="1" smtClean="0"/>
              <a:t>Role</a:t>
            </a:r>
            <a:r>
              <a:rPr lang="fr-FR" dirty="0" smtClean="0"/>
              <a:t>, ce fichier défini le quoi, quelles fonctions, quels modules sont disponibles.</a:t>
            </a:r>
            <a:br>
              <a:rPr lang="fr-FR" dirty="0" smtClean="0"/>
            </a:br>
            <a:r>
              <a:rPr lang="fr-FR" dirty="0"/>
              <a:t>New-</a:t>
            </a:r>
            <a:r>
              <a:rPr lang="fr-FR" dirty="0" err="1"/>
              <a:t>PSRoleCapabilityFile</a:t>
            </a:r>
            <a:r>
              <a:rPr lang="fr-FR" dirty="0"/>
              <a:t> </a:t>
            </a:r>
            <a:r>
              <a:rPr lang="fr-FR" dirty="0" smtClean="0"/>
              <a:t>–Path </a:t>
            </a:r>
            <a:r>
              <a:rPr lang="fr-FR" dirty="0" err="1" smtClean="0"/>
              <a:t>PathToModule</a:t>
            </a:r>
            <a:r>
              <a:rPr lang="fr-FR" dirty="0" smtClean="0"/>
              <a:t>\</a:t>
            </a:r>
            <a:r>
              <a:rPr lang="fr-FR" dirty="0" err="1" smtClean="0"/>
              <a:t>RoleCapabilities</a:t>
            </a:r>
            <a:endParaRPr lang="fr-FR" dirty="0"/>
          </a:p>
          <a:p>
            <a:r>
              <a:rPr lang="fr-FR" dirty="0" smtClean="0"/>
              <a:t> 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Un fichier de configuration de session. </a:t>
            </a:r>
          </a:p>
          <a:p>
            <a:r>
              <a:rPr lang="fr-FR" dirty="0" smtClean="0"/>
              <a:t>     New-</a:t>
            </a:r>
            <a:r>
              <a:rPr lang="fr-FR" dirty="0" err="1" smtClean="0"/>
              <a:t>PSSessionConfigurationFile</a:t>
            </a:r>
            <a:r>
              <a:rPr lang="fr-FR" dirty="0" smtClean="0"/>
              <a:t> –Path </a:t>
            </a:r>
            <a:r>
              <a:rPr lang="fr-FR" dirty="0" err="1" smtClean="0"/>
              <a:t>jeaConfigurationPath</a:t>
            </a:r>
            <a:endParaRPr lang="fr-FR" dirty="0"/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Enregistrer la configuration.</a:t>
            </a:r>
          </a:p>
          <a:p>
            <a:r>
              <a:rPr lang="fr-FR" dirty="0" smtClean="0"/>
              <a:t>     </a:t>
            </a:r>
            <a:r>
              <a:rPr lang="fr-FR" dirty="0" err="1" smtClean="0"/>
              <a:t>Register-psessionconfiguration</a:t>
            </a:r>
            <a:endParaRPr lang="fr-FR" dirty="0" smtClean="0"/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Relancer </a:t>
            </a:r>
            <a:r>
              <a:rPr lang="fr-FR" dirty="0" err="1" smtClean="0"/>
              <a:t>WinRM</a:t>
            </a:r>
            <a:r>
              <a:rPr lang="fr-FR" dirty="0" smtClean="0"/>
              <a:t>.</a:t>
            </a:r>
            <a:endParaRPr lang="fr-FR" dirty="0"/>
          </a:p>
        </p:txBody>
      </p:sp>
      <p:sp>
        <p:nvSpPr>
          <p:cNvPr id="7" name="TextBox 6"/>
          <p:cNvSpPr txBox="1"/>
          <p:nvPr/>
        </p:nvSpPr>
        <p:spPr>
          <a:xfrm>
            <a:off x="592183" y="897510"/>
            <a:ext cx="10136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u="sng" dirty="0" smtClean="0">
                <a:solidFill>
                  <a:schemeClr val="accent1">
                    <a:lumMod val="50000"/>
                  </a:schemeClr>
                </a:solidFill>
              </a:rPr>
              <a:t>Comment </a:t>
            </a:r>
            <a:r>
              <a:rPr lang="fr-FR" sz="4000" b="1" u="sng" dirty="0">
                <a:solidFill>
                  <a:schemeClr val="accent1">
                    <a:lumMod val="50000"/>
                  </a:schemeClr>
                </a:solidFill>
              </a:rPr>
              <a:t>i</a:t>
            </a:r>
            <a:r>
              <a:rPr lang="fr-FR" sz="4000" b="1" u="sng" dirty="0" smtClean="0">
                <a:solidFill>
                  <a:schemeClr val="accent1">
                    <a:lumMod val="50000"/>
                  </a:schemeClr>
                </a:solidFill>
              </a:rPr>
              <a:t>mplémenter </a:t>
            </a:r>
            <a:r>
              <a:rPr lang="fr-FR" sz="4000" b="1" u="sng" dirty="0">
                <a:solidFill>
                  <a:schemeClr val="accent1">
                    <a:lumMod val="50000"/>
                  </a:schemeClr>
                </a:solidFill>
              </a:rPr>
              <a:t>JEA dans Hyper-V</a:t>
            </a:r>
          </a:p>
        </p:txBody>
      </p:sp>
    </p:spTree>
    <p:extLst>
      <p:ext uri="{BB962C8B-B14F-4D97-AF65-F5344CB8AC3E}">
        <p14:creationId xmlns:p14="http://schemas.microsoft.com/office/powerpoint/2010/main" val="206245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French PowerShell User Group - PowerShell Saturday</a:t>
            </a:r>
            <a:endParaRPr lang="fr-FR"/>
          </a:p>
        </p:txBody>
      </p:sp>
      <p:sp>
        <p:nvSpPr>
          <p:cNvPr id="3" name="TextBox 2"/>
          <p:cNvSpPr txBox="1"/>
          <p:nvPr/>
        </p:nvSpPr>
        <p:spPr>
          <a:xfrm>
            <a:off x="3686175" y="2724150"/>
            <a:ext cx="50768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600" b="1" spc="600" dirty="0" smtClean="0">
                <a:solidFill>
                  <a:schemeClr val="bg1"/>
                </a:solidFill>
              </a:rPr>
              <a:t>DEMO</a:t>
            </a:r>
            <a:endParaRPr lang="fr-FR" sz="6600" b="1" spc="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214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8689" y="166783"/>
            <a:ext cx="10039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u="sng" spc="600" dirty="0" smtClean="0">
                <a:solidFill>
                  <a:schemeClr val="accent1">
                    <a:lumMod val="50000"/>
                  </a:schemeClr>
                </a:solidFill>
              </a:rPr>
              <a:t>This </a:t>
            </a:r>
            <a:r>
              <a:rPr lang="fr-FR" sz="2000" b="1" u="sng" spc="600" dirty="0" err="1" smtClean="0">
                <a:solidFill>
                  <a:schemeClr val="accent1">
                    <a:lumMod val="50000"/>
                  </a:schemeClr>
                </a:solidFill>
              </a:rPr>
              <a:t>is</a:t>
            </a:r>
            <a:r>
              <a:rPr lang="fr-FR" sz="2000" b="1" u="sng" spc="600" dirty="0" smtClean="0">
                <a:solidFill>
                  <a:schemeClr val="accent1">
                    <a:lumMod val="50000"/>
                  </a:schemeClr>
                </a:solidFill>
              </a:rPr>
              <a:t> the End</a:t>
            </a:r>
            <a:endParaRPr lang="fr-FR" sz="2000" b="1" u="sng" spc="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French PowerShell User Group - PowerShell Saturday</a:t>
            </a:r>
            <a:endParaRPr lang="fr-FR"/>
          </a:p>
        </p:txBody>
      </p:sp>
      <p:sp>
        <p:nvSpPr>
          <p:cNvPr id="7" name="TextBox 6"/>
          <p:cNvSpPr txBox="1"/>
          <p:nvPr/>
        </p:nvSpPr>
        <p:spPr>
          <a:xfrm>
            <a:off x="592183" y="897510"/>
            <a:ext cx="10136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u="sng" dirty="0" smtClean="0">
                <a:solidFill>
                  <a:schemeClr val="accent1">
                    <a:lumMod val="50000"/>
                  </a:schemeClr>
                </a:solidFill>
              </a:rPr>
              <a:t>Quelques Liens</a:t>
            </a:r>
            <a:endParaRPr lang="fr-FR" sz="4000" b="1" u="sng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97281" y="1811383"/>
            <a:ext cx="9462077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Module PowerShell: </a:t>
            </a:r>
            <a:r>
              <a:rPr lang="fr-FR" dirty="0">
                <a:hlinkClick r:id="rId2"/>
              </a:rPr>
              <a:t>https://</a:t>
            </a:r>
            <a:r>
              <a:rPr lang="fr-FR" dirty="0" smtClean="0">
                <a:hlinkClick r:id="rId2"/>
              </a:rPr>
              <a:t>technet.microsoft.com/itpro/powershell/windows/hyper-v/hyper-v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Github</a:t>
            </a:r>
            <a:r>
              <a:rPr lang="fr-FR" dirty="0" smtClean="0"/>
              <a:t> </a:t>
            </a:r>
            <a:r>
              <a:rPr lang="fr-FR" dirty="0" err="1" smtClean="0"/>
              <a:t>xHyper</a:t>
            </a:r>
            <a:r>
              <a:rPr lang="fr-FR" dirty="0"/>
              <a:t>-V: </a:t>
            </a:r>
            <a:r>
              <a:rPr lang="fr-FR" dirty="0">
                <a:hlinkClick r:id="rId3"/>
              </a:rPr>
              <a:t>https://</a:t>
            </a:r>
            <a:r>
              <a:rPr lang="fr-FR" dirty="0" smtClean="0">
                <a:hlinkClick r:id="rId3"/>
              </a:rPr>
              <a:t>github.com/PowerShell/xHyper-V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Doc DSC : </a:t>
            </a:r>
            <a:r>
              <a:rPr lang="fr-FR" dirty="0">
                <a:hlinkClick r:id="rId4"/>
              </a:rPr>
              <a:t>https://</a:t>
            </a:r>
            <a:r>
              <a:rPr lang="fr-FR" dirty="0" smtClean="0">
                <a:hlinkClick r:id="rId4"/>
              </a:rPr>
              <a:t>docs.microsoft.com/en-us/powershell/dsc/overview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Doc Hyper-v: </a:t>
            </a:r>
            <a:r>
              <a:rPr lang="fr-FR" dirty="0">
                <a:hlinkClick r:id="rId5"/>
              </a:rPr>
              <a:t>https://</a:t>
            </a:r>
            <a:r>
              <a:rPr lang="fr-FR" dirty="0" smtClean="0">
                <a:hlinkClick r:id="rId5"/>
              </a:rPr>
              <a:t>docs.microsoft.com/en-us/windows-server/virtualization/virtualization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Doc Pester: </a:t>
            </a:r>
            <a:r>
              <a:rPr lang="fr-FR" dirty="0">
                <a:hlinkClick r:id="rId6"/>
              </a:rPr>
              <a:t>https://docs.microsoft.com/en-us/powershell/module/pester</a:t>
            </a:r>
            <a:r>
              <a:rPr lang="fr-FR" dirty="0" smtClean="0">
                <a:hlinkClick r:id="rId6"/>
              </a:rPr>
              <a:t>/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Wiki Pester: </a:t>
            </a:r>
            <a:r>
              <a:rPr lang="fr-FR" dirty="0">
                <a:hlinkClick r:id="rId7"/>
              </a:rPr>
              <a:t>https://</a:t>
            </a:r>
            <a:r>
              <a:rPr lang="fr-FR" dirty="0" smtClean="0">
                <a:hlinkClick r:id="rId7"/>
              </a:rPr>
              <a:t>github.com/pester/Pester/wiki</a:t>
            </a:r>
            <a:r>
              <a:rPr lang="fr-FR" dirty="0" smtClean="0"/>
              <a:t> 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ReportUnit</a:t>
            </a:r>
            <a:r>
              <a:rPr lang="fr-FR" dirty="0" smtClean="0"/>
              <a:t>:</a:t>
            </a:r>
            <a:r>
              <a:rPr lang="fr-FR" dirty="0" smtClean="0"/>
              <a:t> </a:t>
            </a:r>
            <a:r>
              <a:rPr lang="fr-FR" dirty="0">
                <a:hlinkClick r:id="rId8"/>
              </a:rPr>
              <a:t>http://</a:t>
            </a:r>
            <a:r>
              <a:rPr lang="fr-FR" dirty="0" smtClean="0">
                <a:hlinkClick r:id="rId8"/>
              </a:rPr>
              <a:t>relevantcodes.com/Tools/ReportUnit/reportunit-1.2.zip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Demo</a:t>
            </a:r>
            <a:r>
              <a:rPr lang="fr-FR" dirty="0" smtClean="0"/>
              <a:t> et </a:t>
            </a:r>
            <a:r>
              <a:rPr lang="fr-FR" dirty="0" err="1" smtClean="0"/>
              <a:t>Example</a:t>
            </a:r>
            <a:r>
              <a:rPr lang="fr-FR" dirty="0"/>
              <a:t>: </a:t>
            </a:r>
            <a:r>
              <a:rPr lang="fr-FR" dirty="0">
                <a:hlinkClick r:id="rId9"/>
              </a:rPr>
              <a:t>https://</a:t>
            </a:r>
            <a:r>
              <a:rPr lang="fr-FR" dirty="0" smtClean="0">
                <a:hlinkClick r:id="rId9"/>
              </a:rPr>
              <a:t>github.com/omiossec/PowerShellSaterday-OM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26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French PowerShell User Group - PowerShell Saturday</a:t>
            </a:r>
            <a:endParaRPr lang="fr-FR"/>
          </a:p>
        </p:txBody>
      </p:sp>
      <p:sp>
        <p:nvSpPr>
          <p:cNvPr id="3" name="TextBox 2"/>
          <p:cNvSpPr txBox="1"/>
          <p:nvPr/>
        </p:nvSpPr>
        <p:spPr>
          <a:xfrm>
            <a:off x="3686175" y="2724150"/>
            <a:ext cx="50768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600" b="1" spc="600" dirty="0" smtClean="0">
                <a:solidFill>
                  <a:schemeClr val="bg1"/>
                </a:solidFill>
              </a:rPr>
              <a:t>Q/A</a:t>
            </a:r>
            <a:endParaRPr lang="fr-FR" sz="6600" b="1" spc="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32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9" y="1978891"/>
            <a:ext cx="2438400" cy="2438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33698" y="1978891"/>
            <a:ext cx="535709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Olivier Miossec 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CTO Mediactive Network</a:t>
            </a:r>
            <a:br>
              <a:rPr lang="fr-FR" dirty="0" smtClean="0"/>
            </a:br>
            <a:r>
              <a:rPr lang="fr-FR" dirty="0" smtClean="0"/>
              <a:t>o.miossec@mediactive.fr</a:t>
            </a:r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1925 </a:t>
            </a:r>
            <a:r>
              <a:rPr lang="fr-FR" dirty="0" err="1" smtClean="0"/>
              <a:t>vCpu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6,7 </a:t>
            </a:r>
            <a:r>
              <a:rPr lang="fr-FR" dirty="0" smtClean="0"/>
              <a:t>Tb Ram</a:t>
            </a:r>
            <a:br>
              <a:rPr lang="fr-FR" dirty="0" smtClean="0"/>
            </a:br>
            <a:r>
              <a:rPr lang="fr-FR" dirty="0" smtClean="0"/>
              <a:t>456 Tb </a:t>
            </a:r>
            <a:r>
              <a:rPr lang="fr-FR" dirty="0" err="1" smtClean="0"/>
              <a:t>VHDs</a:t>
            </a:r>
            <a:endParaRPr lang="fr-F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6760" y="2733070"/>
            <a:ext cx="717855" cy="71785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214608" y="2217298"/>
            <a:ext cx="4027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i="1" u="sng" dirty="0">
                <a:solidFill>
                  <a:schemeClr val="accent1">
                    <a:lumMod val="75000"/>
                  </a:schemeClr>
                </a:solidFill>
              </a:rPr>
              <a:t>https://www.linkedin.com/in/omiossec/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14608" y="2929096"/>
            <a:ext cx="16209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i="1" u="sng" dirty="0" smtClean="0">
                <a:solidFill>
                  <a:schemeClr val="accent1">
                    <a:lumMod val="75000"/>
                  </a:schemeClr>
                </a:solidFill>
              </a:rPr>
              <a:t>@</a:t>
            </a:r>
            <a:r>
              <a:rPr lang="fr-FR" sz="1600" i="1" u="sng" dirty="0" err="1" smtClean="0">
                <a:solidFill>
                  <a:schemeClr val="accent1">
                    <a:lumMod val="75000"/>
                  </a:schemeClr>
                </a:solidFill>
              </a:rPr>
              <a:t>omiossec_med</a:t>
            </a:r>
            <a:endParaRPr lang="fr-FR" sz="1600" i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French PowerShell User Group - PowerShell Saturday</a:t>
            </a:r>
            <a:endParaRPr lang="fr-FR"/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092" y="2027590"/>
            <a:ext cx="675193" cy="675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Résultat d’images pour github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2928" y="3469968"/>
            <a:ext cx="675193" cy="675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ésultat d’images pour bitbucket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3215" y="4155541"/>
            <a:ext cx="869599" cy="869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8253716" y="4314301"/>
            <a:ext cx="27669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i="1" u="sng" dirty="0">
                <a:solidFill>
                  <a:schemeClr val="accent1">
                    <a:lumMod val="75000"/>
                  </a:schemeClr>
                </a:solidFill>
              </a:rPr>
              <a:t>https://bitbucket.org/omiossec</a:t>
            </a:r>
          </a:p>
        </p:txBody>
      </p:sp>
      <p:sp>
        <p:nvSpPr>
          <p:cNvPr id="10" name="Rectangle 9"/>
          <p:cNvSpPr/>
          <p:nvPr/>
        </p:nvSpPr>
        <p:spPr>
          <a:xfrm>
            <a:off x="8253716" y="3623476"/>
            <a:ext cx="26146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i="1" u="sng" dirty="0">
                <a:solidFill>
                  <a:schemeClr val="accent1">
                    <a:lumMod val="75000"/>
                  </a:schemeClr>
                </a:solidFill>
              </a:rPr>
              <a:t>https://github.com/omiossec</a:t>
            </a:r>
          </a:p>
        </p:txBody>
      </p:sp>
      <p:pic>
        <p:nvPicPr>
          <p:cNvPr id="12" name="Picture 2" descr="Mediactiv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199" y="2027590"/>
            <a:ext cx="1428750" cy="428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062446" y="992777"/>
            <a:ext cx="10136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u="sng" dirty="0" smtClean="0">
                <a:solidFill>
                  <a:schemeClr val="accent1">
                    <a:lumMod val="50000"/>
                  </a:schemeClr>
                </a:solidFill>
              </a:rPr>
              <a:t>About Me</a:t>
            </a:r>
            <a:endParaRPr lang="fr-FR" sz="4000" b="1" u="sng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86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9630" y="148835"/>
            <a:ext cx="40732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u="sng" spc="600" dirty="0" smtClean="0">
                <a:solidFill>
                  <a:schemeClr val="accent1">
                    <a:lumMod val="50000"/>
                  </a:schemeClr>
                </a:solidFill>
              </a:rPr>
              <a:t>Agenda</a:t>
            </a:r>
            <a:endParaRPr lang="fr-FR" sz="2000" b="1" u="sng" spc="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98617" y="2436985"/>
            <a:ext cx="888538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b="1" dirty="0" smtClean="0">
                <a:solidFill>
                  <a:schemeClr val="accent1">
                    <a:lumMod val="50000"/>
                  </a:schemeClr>
                </a:solidFill>
              </a:rPr>
              <a:t>Présentation Hyper-v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b="1" dirty="0" smtClean="0">
                <a:solidFill>
                  <a:schemeClr val="accent1">
                    <a:lumMod val="50000"/>
                  </a:schemeClr>
                </a:solidFill>
              </a:rPr>
              <a:t>PowerShell et Hyper-v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b="1" dirty="0" smtClean="0">
                <a:solidFill>
                  <a:schemeClr val="accent1">
                    <a:lumMod val="50000"/>
                  </a:schemeClr>
                </a:solidFill>
              </a:rPr>
              <a:t>Automation, </a:t>
            </a:r>
            <a:r>
              <a:rPr lang="fr-FR" sz="2400" b="1" dirty="0" err="1" smtClean="0">
                <a:solidFill>
                  <a:schemeClr val="accent1">
                    <a:lumMod val="50000"/>
                  </a:schemeClr>
                </a:solidFill>
              </a:rPr>
              <a:t>WinOps</a:t>
            </a:r>
            <a:r>
              <a:rPr lang="fr-FR" sz="2400" b="1" dirty="0" smtClean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fr-FR" sz="2400" b="1" dirty="0" err="1" smtClean="0">
                <a:solidFill>
                  <a:schemeClr val="accent1">
                    <a:lumMod val="50000"/>
                  </a:schemeClr>
                </a:solidFill>
              </a:rPr>
              <a:t>DevOps</a:t>
            </a:r>
            <a:endParaRPr lang="fr-FR" sz="24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b="1" dirty="0" smtClean="0">
                <a:solidFill>
                  <a:schemeClr val="accent1">
                    <a:lumMod val="50000"/>
                  </a:schemeClr>
                </a:solidFill>
              </a:rPr>
              <a:t>DSC pour le déploiement des VM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Tester son </a:t>
            </a:r>
            <a:r>
              <a:rPr lang="fr-FR" sz="2400" b="1" dirty="0" smtClean="0">
                <a:solidFill>
                  <a:schemeClr val="accent1">
                    <a:lumMod val="50000"/>
                  </a:schemeClr>
                </a:solidFill>
              </a:rPr>
              <a:t>déploiement</a:t>
            </a:r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fr-FR" sz="2400" b="1" dirty="0" smtClean="0">
                <a:solidFill>
                  <a:schemeClr val="accent1">
                    <a:lumMod val="50000"/>
                  </a:schemeClr>
                </a:solidFill>
              </a:rPr>
              <a:t>tester </a:t>
            </a:r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son infra : </a:t>
            </a:r>
            <a:r>
              <a:rPr lang="fr-FR" sz="2400" b="1" dirty="0" smtClean="0">
                <a:solidFill>
                  <a:schemeClr val="accent1">
                    <a:lumMod val="50000"/>
                  </a:schemeClr>
                </a:solidFill>
              </a:rPr>
              <a:t>Pester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b="1" dirty="0" smtClean="0">
                <a:solidFill>
                  <a:schemeClr val="accent1">
                    <a:lumMod val="50000"/>
                  </a:schemeClr>
                </a:solidFill>
              </a:rPr>
              <a:t>Protéger son infra: JEA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b="1" dirty="0" smtClean="0">
                <a:solidFill>
                  <a:schemeClr val="accent1">
                    <a:lumMod val="50000"/>
                  </a:schemeClr>
                </a:solidFill>
              </a:rPr>
              <a:t>Q/A</a:t>
            </a:r>
            <a:endParaRPr lang="fr-FR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French PowerShell User Group - PowerShell Saturday</a:t>
            </a:r>
            <a:endParaRPr lang="fr-FR"/>
          </a:p>
        </p:txBody>
      </p:sp>
      <p:sp>
        <p:nvSpPr>
          <p:cNvPr id="5" name="TextBox 4"/>
          <p:cNvSpPr txBox="1"/>
          <p:nvPr/>
        </p:nvSpPr>
        <p:spPr>
          <a:xfrm>
            <a:off x="1062446" y="992777"/>
            <a:ext cx="10136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u="sng" dirty="0" smtClean="0">
                <a:solidFill>
                  <a:schemeClr val="accent1">
                    <a:lumMod val="50000"/>
                  </a:schemeClr>
                </a:solidFill>
              </a:rPr>
              <a:t>Qu’allons nous voir ?</a:t>
            </a:r>
            <a:endParaRPr lang="fr-FR" sz="4000" b="1" u="sng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40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French PowerShell User Group - PowerShell Saturday</a:t>
            </a:r>
            <a:endParaRPr lang="fr-FR"/>
          </a:p>
        </p:txBody>
      </p:sp>
      <p:sp>
        <p:nvSpPr>
          <p:cNvPr id="4" name="TextBox 3"/>
          <p:cNvSpPr txBox="1"/>
          <p:nvPr/>
        </p:nvSpPr>
        <p:spPr>
          <a:xfrm>
            <a:off x="970874" y="1204777"/>
            <a:ext cx="5900190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Hyper-V existe depuis la version 2008 de Windows Server.</a:t>
            </a:r>
          </a:p>
          <a:p>
            <a:endParaRPr lang="fr-F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Il est aujourd’hui disponible sur toutes les versions serveur de Windows de 2008 à 2016. </a:t>
            </a:r>
          </a:p>
          <a:p>
            <a:endParaRPr lang="fr-F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En tant que freeware avec Hyper-v Server (en version 2012 R2 et 2016).</a:t>
            </a:r>
          </a:p>
          <a:p>
            <a:endParaRPr lang="fr-F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Sur les postes clients Windows 8, 8.1 et 10.</a:t>
            </a:r>
            <a:endParaRPr lang="fr-F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Il fait même tourner </a:t>
            </a:r>
            <a:r>
              <a:rPr lang="fr-FR" sz="2000" dirty="0" err="1" smtClean="0"/>
              <a:t>X-Box</a:t>
            </a:r>
            <a:r>
              <a:rPr lang="fr-FR" sz="2000" dirty="0" smtClean="0"/>
              <a:t> One.</a:t>
            </a:r>
          </a:p>
          <a:p>
            <a:endParaRPr lang="fr-F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C’est un hyperviseur de type 1, barre </a:t>
            </a:r>
            <a:r>
              <a:rPr lang="fr-FR" sz="2000" dirty="0" err="1" smtClean="0"/>
              <a:t>metal</a:t>
            </a:r>
            <a:r>
              <a:rPr lang="fr-FR" sz="2000" dirty="0" smtClean="0"/>
              <a:t>. </a:t>
            </a:r>
          </a:p>
          <a:p>
            <a:endParaRPr lang="fr-F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Les premiers </a:t>
            </a:r>
            <a:r>
              <a:rPr lang="fr-FR" sz="2000" dirty="0" err="1" smtClean="0"/>
              <a:t>cmdlets</a:t>
            </a:r>
            <a:r>
              <a:rPr lang="fr-FR" sz="2000" dirty="0" smtClean="0"/>
              <a:t> sont apparus sous Hyper-V 2008 R2.</a:t>
            </a:r>
          </a:p>
          <a:p>
            <a:endParaRPr lang="fr-F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30924" y="148849"/>
            <a:ext cx="40732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u="sng" spc="600" dirty="0" smtClean="0">
                <a:solidFill>
                  <a:schemeClr val="accent1">
                    <a:lumMod val="50000"/>
                  </a:schemeClr>
                </a:solidFill>
              </a:rPr>
              <a:t>HYPER-V</a:t>
            </a:r>
            <a:endParaRPr lang="fr-FR" sz="2000" b="1" u="sng" spc="6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026" name="Picture 2" descr="Image result for hyper-v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7903" y="2456587"/>
            <a:ext cx="2857500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658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0794" y="152500"/>
            <a:ext cx="10039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u="sng" spc="600" dirty="0" smtClean="0">
                <a:solidFill>
                  <a:schemeClr val="accent1">
                    <a:lumMod val="50000"/>
                  </a:schemeClr>
                </a:solidFill>
              </a:rPr>
              <a:t>Le module PowerShell Hyper-v</a:t>
            </a:r>
            <a:endParaRPr lang="fr-FR" sz="2000" b="1" u="sng" spc="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French PowerShell User Group - PowerShell Saturday</a:t>
            </a:r>
            <a:endParaRPr lang="fr-FR"/>
          </a:p>
        </p:txBody>
      </p:sp>
      <p:sp>
        <p:nvSpPr>
          <p:cNvPr id="4" name="TextBox 3"/>
          <p:cNvSpPr txBox="1"/>
          <p:nvPr/>
        </p:nvSpPr>
        <p:spPr>
          <a:xfrm>
            <a:off x="622530" y="838472"/>
            <a:ext cx="1015595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Présent depuis 2008 R2, il peut être installé même si Hyper-v n’est pas présent sur la machine. </a:t>
            </a:r>
          </a:p>
          <a:p>
            <a:endParaRPr lang="fr-F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err="1" smtClean="0"/>
              <a:t>Add-windowsFeature</a:t>
            </a:r>
            <a:r>
              <a:rPr lang="fr-FR" sz="2000" dirty="0" smtClean="0"/>
              <a:t> –</a:t>
            </a:r>
            <a:r>
              <a:rPr lang="fr-FR" sz="2000" dirty="0" err="1" smtClean="0"/>
              <a:t>name</a:t>
            </a:r>
            <a:r>
              <a:rPr lang="fr-FR" sz="2000" dirty="0" smtClean="0"/>
              <a:t> hyper-v-</a:t>
            </a:r>
            <a:r>
              <a:rPr lang="fr-FR" sz="2000" dirty="0" err="1" smtClean="0"/>
              <a:t>powershell</a:t>
            </a:r>
            <a:endParaRPr lang="fr-FR" sz="2000" dirty="0" smtClean="0"/>
          </a:p>
          <a:p>
            <a:endParaRPr lang="fr-F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Ce module dispose de 232 </a:t>
            </a:r>
            <a:r>
              <a:rPr lang="fr-FR" sz="2000" dirty="0" err="1" smtClean="0"/>
              <a:t>Cmdlets</a:t>
            </a:r>
            <a:r>
              <a:rPr lang="fr-FR" sz="2000" dirty="0" smtClean="0"/>
              <a:t> sous Windows 2016 (178 sous 2012 R2).</a:t>
            </a:r>
          </a:p>
          <a:p>
            <a:endParaRPr lang="fr-F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La quasi totalité des commandes dispose d’un paramètre –</a:t>
            </a:r>
            <a:r>
              <a:rPr lang="fr-FR" sz="2000" dirty="0" err="1" smtClean="0"/>
              <a:t>computername</a:t>
            </a:r>
            <a:r>
              <a:rPr lang="fr-FR" sz="2000" dirty="0" smtClean="0"/>
              <a:t> permettant de lancer la commande depuis une machine distante. </a:t>
            </a:r>
          </a:p>
          <a:p>
            <a:endParaRPr lang="fr-F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Certaines commandes sont spécifiques à la version de l’hyperviseur.</a:t>
            </a:r>
            <a:endParaRPr lang="fr-FR" sz="2000" dirty="0"/>
          </a:p>
        </p:txBody>
      </p:sp>
      <p:pic>
        <p:nvPicPr>
          <p:cNvPr id="2050" name="Picture 2" descr="Image result for hyper-v powershel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8674" y="4316347"/>
            <a:ext cx="6767740" cy="1977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382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5148" y="175024"/>
            <a:ext cx="10039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u="sng" spc="300" dirty="0" smtClean="0">
                <a:solidFill>
                  <a:schemeClr val="accent1">
                    <a:lumMod val="50000"/>
                  </a:schemeClr>
                </a:solidFill>
              </a:rPr>
              <a:t>Qu’est ce qu’une VM sous Hyper-V </a:t>
            </a:r>
            <a:endParaRPr lang="fr-FR" sz="2000" b="1" u="sng" spc="3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61" y="1215383"/>
            <a:ext cx="2417696" cy="4820467"/>
          </a:xfrm>
          <a:prstGeom prst="rect">
            <a:avLst/>
          </a:prstGeom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French PowerShell User Group - PowerShell Saturday</a:t>
            </a:r>
            <a:endParaRPr lang="fr-FR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4222" y="890274"/>
            <a:ext cx="3706251" cy="514557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506789" y="890274"/>
            <a:ext cx="36750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Set-</a:t>
            </a:r>
            <a:r>
              <a:rPr lang="fr-FR" dirty="0" err="1" smtClean="0"/>
              <a:t>vmhost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New-</a:t>
            </a:r>
            <a:r>
              <a:rPr lang="fr-FR" dirty="0" err="1" smtClean="0"/>
              <a:t>vmswitch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/>
              <a:t>Set-</a:t>
            </a:r>
            <a:r>
              <a:rPr lang="fr-FR" dirty="0" err="1"/>
              <a:t>VMHostCluster</a:t>
            </a:r>
            <a:r>
              <a:rPr lang="fr-FR" dirty="0"/>
              <a:t>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506788" y="2200914"/>
            <a:ext cx="36750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New-</a:t>
            </a:r>
            <a:r>
              <a:rPr lang="fr-FR" dirty="0" err="1" smtClean="0"/>
              <a:t>vm</a:t>
            </a: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Compare-VM</a:t>
            </a:r>
          </a:p>
          <a:p>
            <a:r>
              <a:rPr lang="fr-FR" dirty="0" err="1"/>
              <a:t>Enable-VMMigration</a:t>
            </a:r>
            <a:endParaRPr lang="fr-FR" dirty="0"/>
          </a:p>
        </p:txBody>
      </p:sp>
      <p:sp>
        <p:nvSpPr>
          <p:cNvPr id="15" name="TextBox 14"/>
          <p:cNvSpPr txBox="1"/>
          <p:nvPr/>
        </p:nvSpPr>
        <p:spPr>
          <a:xfrm>
            <a:off x="7506787" y="3484813"/>
            <a:ext cx="36750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mount</a:t>
            </a:r>
            <a:r>
              <a:rPr lang="fr-FR" dirty="0" smtClean="0"/>
              <a:t>-VHD</a:t>
            </a:r>
            <a:r>
              <a:rPr lang="fr-FR" dirty="0"/>
              <a:t/>
            </a:r>
            <a:br>
              <a:rPr lang="fr-FR" dirty="0"/>
            </a:br>
            <a:r>
              <a:rPr lang="fr-FR" dirty="0" err="1"/>
              <a:t>Get</a:t>
            </a:r>
            <a:r>
              <a:rPr lang="fr-FR" dirty="0"/>
              <a:t>-VHD</a:t>
            </a:r>
            <a:endParaRPr lang="fr-FR" dirty="0" smtClean="0"/>
          </a:p>
          <a:p>
            <a:r>
              <a:rPr lang="fr-FR" dirty="0" err="1"/>
              <a:t>Add-VMScsiController</a:t>
            </a:r>
            <a:r>
              <a:rPr lang="fr-FR" dirty="0"/>
              <a:t>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506787" y="4933214"/>
            <a:ext cx="36750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set-</a:t>
            </a:r>
            <a:r>
              <a:rPr lang="fr-FR" dirty="0" err="1" smtClean="0"/>
              <a:t>VMNetworkAdapterVlan</a:t>
            </a:r>
            <a:r>
              <a:rPr lang="fr-FR" dirty="0"/>
              <a:t/>
            </a:r>
            <a:br>
              <a:rPr lang="fr-FR" dirty="0"/>
            </a:br>
            <a:r>
              <a:rPr lang="fr-FR" dirty="0" err="1"/>
              <a:t>Add-VMNetworkAdapter</a:t>
            </a:r>
            <a:r>
              <a:rPr lang="fr-FR" dirty="0"/>
              <a:t> 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err="1"/>
              <a:t>Connect-VMNetworkAdapter</a:t>
            </a:r>
            <a:r>
              <a:rPr lang="fr-FR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416064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3588" y="160247"/>
            <a:ext cx="10039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u="sng" spc="600" dirty="0" smtClean="0">
                <a:solidFill>
                  <a:schemeClr val="accent1">
                    <a:lumMod val="50000"/>
                  </a:schemeClr>
                </a:solidFill>
              </a:rPr>
              <a:t>Automation : </a:t>
            </a:r>
            <a:r>
              <a:rPr lang="fr-FR" sz="2000" b="1" u="sng" spc="600" dirty="0" err="1" smtClean="0">
                <a:solidFill>
                  <a:schemeClr val="accent1">
                    <a:lumMod val="50000"/>
                  </a:schemeClr>
                </a:solidFill>
              </a:rPr>
              <a:t>WinOps</a:t>
            </a:r>
            <a:r>
              <a:rPr lang="fr-FR" sz="2000" b="1" u="sng" spc="600" dirty="0" smtClean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fr-FR" sz="2000" b="1" u="sng" spc="600" dirty="0" err="1" smtClean="0">
                <a:solidFill>
                  <a:schemeClr val="accent1">
                    <a:lumMod val="50000"/>
                  </a:schemeClr>
                </a:solidFill>
              </a:rPr>
              <a:t>DevOps</a:t>
            </a:r>
            <a:r>
              <a:rPr lang="fr-FR" sz="2000" b="1" u="sng" spc="6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fr-FR" sz="2000" b="1" u="sng" spc="600" dirty="0" err="1" smtClean="0">
                <a:solidFill>
                  <a:schemeClr val="accent1">
                    <a:lumMod val="50000"/>
                  </a:schemeClr>
                </a:solidFill>
              </a:rPr>
              <a:t>etc</a:t>
            </a:r>
            <a:endParaRPr lang="fr-FR" sz="2000" b="1" u="sng" spc="6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026" name="Picture 2" descr="Image result for devop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4558" y="1564821"/>
            <a:ext cx="6418218" cy="3500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98021" y="1594918"/>
            <a:ext cx="491163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Les temps changent. Il y a quelques années encore, la création d’une VM pouvait attendre quelques jours (voir quelques semaines). Aujourd'hui, les développeurs et les autres consommateurs s’attendent à avoir une infra à la demande.</a:t>
            </a:r>
          </a:p>
          <a:p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French PowerShell User Group - PowerShell Saturday</a:t>
            </a:r>
            <a:endParaRPr lang="fr-FR"/>
          </a:p>
        </p:txBody>
      </p:sp>
      <p:sp>
        <p:nvSpPr>
          <p:cNvPr id="6" name="TextBox 5"/>
          <p:cNvSpPr txBox="1"/>
          <p:nvPr/>
        </p:nvSpPr>
        <p:spPr>
          <a:xfrm>
            <a:off x="653143" y="3626243"/>
            <a:ext cx="475651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PowerShell &amp; Hyper-V permet : 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D’automatiser la construction des architectures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Le contrôle des infrastructures au cours du cycle de vie.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De partager en toute sécurité le management des VM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534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35801</TotalTime>
  <Words>1309</Words>
  <Application>Microsoft Office PowerPoint</Application>
  <PresentationFormat>Widescreen</PresentationFormat>
  <Paragraphs>290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olivier Miossec</dc:creator>
  <cp:lastModifiedBy>olivier Miossec</cp:lastModifiedBy>
  <cp:revision>371</cp:revision>
  <dcterms:created xsi:type="dcterms:W3CDTF">2017-08-11T06:47:29Z</dcterms:created>
  <dcterms:modified xsi:type="dcterms:W3CDTF">2017-09-16T05:16:45Z</dcterms:modified>
</cp:coreProperties>
</file>