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99" r:id="rId3"/>
    <p:sldId id="258" r:id="rId4"/>
    <p:sldId id="284" r:id="rId5"/>
    <p:sldId id="259" r:id="rId6"/>
    <p:sldId id="261" r:id="rId7"/>
    <p:sldId id="262" r:id="rId8"/>
    <p:sldId id="271" r:id="rId9"/>
    <p:sldId id="264" r:id="rId10"/>
    <p:sldId id="289" r:id="rId11"/>
    <p:sldId id="304" r:id="rId12"/>
    <p:sldId id="305" r:id="rId13"/>
    <p:sldId id="266" r:id="rId14"/>
    <p:sldId id="290" r:id="rId15"/>
    <p:sldId id="276" r:id="rId16"/>
    <p:sldId id="301" r:id="rId17"/>
    <p:sldId id="282" r:id="rId18"/>
    <p:sldId id="293" r:id="rId19"/>
    <p:sldId id="296" r:id="rId20"/>
    <p:sldId id="294" r:id="rId21"/>
    <p:sldId id="286" r:id="rId22"/>
    <p:sldId id="292" r:id="rId23"/>
    <p:sldId id="287" r:id="rId24"/>
    <p:sldId id="278" r:id="rId25"/>
    <p:sldId id="288" r:id="rId26"/>
    <p:sldId id="268" r:id="rId27"/>
    <p:sldId id="306" r:id="rId28"/>
    <p:sldId id="309" r:id="rId29"/>
    <p:sldId id="307" r:id="rId30"/>
    <p:sldId id="298" r:id="rId31"/>
    <p:sldId id="303" r:id="rId32"/>
    <p:sldId id="279" r:id="rId33"/>
    <p:sldId id="280" r:id="rId34"/>
    <p:sldId id="291" r:id="rId35"/>
    <p:sldId id="28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1C02-1C76-487C-B1BB-C9E73A3D081A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C3941-67A0-4157-8AD5-3EFFAD7E6D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517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60AAB-D608-464E-A9E7-185D988958B9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177D4-F12E-4139-B35B-4F70240688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9989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1424-4338-44DE-AA36-ED85A6328857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4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7193-752A-4C74-9C67-AC4AD40CBABB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5F92-3980-4D8F-9991-FC0D1902DDF6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6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A061-DE5E-4955-98B1-33EDDD5AFE6B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4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330-AE4D-48C6-9CA1-F18AADF5702A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9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C2FF-9DFF-4F01-A9C3-C64929989665}" type="datetime1">
              <a:rPr lang="fr-FR" smtClean="0"/>
              <a:t>15/09/2017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80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1F67-1540-4BF5-BD5A-995E29B7D336}" type="datetime1">
              <a:rPr lang="fr-FR" smtClean="0"/>
              <a:t>15/09/2017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6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E8E3-B453-4788-AFC2-93B7546D54CD}" type="datetime1">
              <a:rPr lang="fr-FR" smtClean="0"/>
              <a:t>15/09/2017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4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0F31-053C-4E74-A7C1-481E528322D2}" type="datetime1">
              <a:rPr lang="fr-FR" smtClean="0"/>
              <a:t>15/09/2017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8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75A-164F-4D4B-BC92-6B2BD60EED3B}" type="datetime1">
              <a:rPr lang="fr-FR" smtClean="0"/>
              <a:t>15/09/2017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2C4-DF61-4F2A-8C7D-106843793B38}" type="datetime1">
              <a:rPr lang="fr-FR" smtClean="0"/>
              <a:t>15/09/2017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6DE7-AB9F-4994-AA82-62B1A6433804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rpsug" TargetMode="External"/><Relationship Id="rId2" Type="http://schemas.openxmlformats.org/officeDocument/2006/relationships/hyperlink" Target="http://frpsug.github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powershell.slack.com/Slac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relevantcodes.com/Tools/ReportUnit/reportunit-1.2.zip" TargetMode="External"/><Relationship Id="rId3" Type="http://schemas.openxmlformats.org/officeDocument/2006/relationships/hyperlink" Target="https://github.com/PowerShell/xHyper-V" TargetMode="External"/><Relationship Id="rId7" Type="http://schemas.openxmlformats.org/officeDocument/2006/relationships/hyperlink" Target="https://github.com/pester/Pester/wiki" TargetMode="External"/><Relationship Id="rId2" Type="http://schemas.openxmlformats.org/officeDocument/2006/relationships/hyperlink" Target="https://technet.microsoft.com/itpro/powershell/windows/hyper-v/hyper-v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powershell/module/pester/" TargetMode="External"/><Relationship Id="rId5" Type="http://schemas.openxmlformats.org/officeDocument/2006/relationships/hyperlink" Target="https://docs.microsoft.com/en-us/windows-server/virtualization/virtualization" TargetMode="External"/><Relationship Id="rId4" Type="http://schemas.openxmlformats.org/officeDocument/2006/relationships/hyperlink" Target="https://docs.microsoft.com/en-us/powershell/dsc/overview" TargetMode="External"/><Relationship Id="rId9" Type="http://schemas.openxmlformats.org/officeDocument/2006/relationships/hyperlink" Target="https://github.com/omiossec/PowerShellSaterday-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0233" y="2183221"/>
            <a:ext cx="7121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PowerShell Saturday 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u="sng" dirty="0" smtClean="0"/>
              <a:t>Paris 16/09/2017</a:t>
            </a:r>
            <a:endParaRPr lang="fr-FR" sz="5400" b="1" u="sng" dirty="0"/>
          </a:p>
        </p:txBody>
      </p:sp>
      <p:pic>
        <p:nvPicPr>
          <p:cNvPr id="1026" name="Picture 2" descr="frpsug 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51" y="474054"/>
            <a:ext cx="69342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2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</a:t>
            </a:r>
            <a:r>
              <a:rPr lang="fr-FR" sz="2000" dirty="0" smtClean="0"/>
              <a:t>a classe Hyper-V de WMI. </a:t>
            </a:r>
            <a:br>
              <a:rPr lang="fr-FR" sz="2000" dirty="0" smtClean="0"/>
            </a:b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Scripts ou Modules utilisant le module Hyper-v.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/>
              <a:t>Desired</a:t>
            </a:r>
            <a:r>
              <a:rPr lang="fr-FR" sz="2000" dirty="0" smtClean="0"/>
              <a:t> State of Configuration (DSC pour les intimes).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Quel moyen pour déployer une infra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DSC est l’outil de configuration management intégré à PowerShell.</a:t>
            </a:r>
          </a:p>
          <a:p>
            <a:endParaRPr lang="fr-FR" dirty="0"/>
          </a:p>
          <a:p>
            <a:r>
              <a:rPr lang="fr-FR" dirty="0" smtClean="0"/>
              <a:t>Il permet d’avoir une source de configuration lisible car sous format texte, ce qui permet son édition et sa gestion des versions dans un Source Control (Git, </a:t>
            </a:r>
            <a:r>
              <a:rPr lang="fr-FR" dirty="0" err="1" smtClean="0"/>
              <a:t>Mercurial</a:t>
            </a:r>
            <a:r>
              <a:rPr lang="fr-FR" dirty="0" smtClean="0"/>
              <a:t>…).</a:t>
            </a:r>
          </a:p>
          <a:p>
            <a:endParaRPr lang="fr-FR" dirty="0"/>
          </a:p>
          <a:p>
            <a:r>
              <a:rPr lang="fr-FR" dirty="0" smtClean="0"/>
              <a:t>DSC, indique uniquement l’état souhaité de la machine cible.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En résumé, c’est le </a:t>
            </a:r>
            <a:r>
              <a:rPr lang="fr-FR" dirty="0" err="1" smtClean="0"/>
              <a:t>Make</a:t>
            </a:r>
            <a:r>
              <a:rPr lang="fr-FR" dirty="0" smtClean="0"/>
              <a:t> It So, de Jean Luc Picard.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DSC c’est quoi ? 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Résultat d’images pour jean luc pi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31" y="4159456"/>
            <a:ext cx="2724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DSC c’est quoi ? 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608" y="1961581"/>
            <a:ext cx="5629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L’utilisation de DSC est contre intuitif.</a:t>
            </a:r>
          </a:p>
          <a:p>
            <a:endParaRPr lang="fr-FR" dirty="0"/>
          </a:p>
          <a:p>
            <a:r>
              <a:rPr lang="fr-FR" dirty="0" smtClean="0"/>
              <a:t>Lorsque l’on pense à DSC, on pense à la configuration d’un ou plusieurs serveurs ou services et non pas à la création d’une VM.</a:t>
            </a:r>
          </a:p>
          <a:p>
            <a:endParaRPr lang="fr-FR" dirty="0"/>
          </a:p>
          <a:p>
            <a:r>
              <a:rPr lang="fr-FR" dirty="0" smtClean="0"/>
              <a:t>Mais si l’on regarde une VM, avec ses paramètres (Disques, réseau, ram, …) c’est une configuration comme une autre. </a:t>
            </a:r>
          </a:p>
          <a:p>
            <a:endParaRPr lang="fr-FR" dirty="0"/>
          </a:p>
          <a:p>
            <a:r>
              <a:rPr lang="fr-FR" dirty="0" smtClean="0"/>
              <a:t>DSC permet facilement de créer des VM sur plusieurs hosts suivant des données complexes.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DSC pour déployer des VM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Collection de 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VM est aussi une collection d’éléments.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VM et ses propriétés.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ou plusieurs contrôleurs de disques.</a:t>
            </a:r>
            <a:br>
              <a:rPr lang="fr-FR" dirty="0" smtClean="0"/>
            </a:br>
            <a:r>
              <a:rPr lang="fr-FR" dirty="0" smtClean="0"/>
              <a:t>	Les disques attachés à ce contrôleur.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ou 8 cartes réseaux.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Difficile de faire tenir cela sur un fichier Excel.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Comment définir une infra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7" y="166785"/>
            <a:ext cx="100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DSC,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Configuration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51700" y="1026639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Schématisation d’une Archi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6" y="1873409"/>
            <a:ext cx="5309934" cy="42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7" y="166785"/>
            <a:ext cx="100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DSC,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Configuration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Schématisation d’une Archi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6" y="1873409"/>
            <a:ext cx="5309934" cy="4205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8217" y="1985554"/>
            <a:ext cx="52599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Projet</a:t>
            </a:r>
            <a:br>
              <a:rPr lang="fr-FR" sz="1200" dirty="0"/>
            </a:br>
            <a:r>
              <a:rPr lang="fr-FR" sz="1200" dirty="0"/>
              <a:t>|-Nom</a:t>
            </a:r>
            <a:br>
              <a:rPr lang="fr-FR" sz="1200" dirty="0"/>
            </a:br>
            <a:r>
              <a:rPr lang="fr-FR" sz="1200" dirty="0"/>
              <a:t>|-VM</a:t>
            </a:r>
            <a:br>
              <a:rPr lang="fr-FR" sz="1200" dirty="0"/>
            </a:br>
            <a:r>
              <a:rPr lang="fr-FR" sz="1200" dirty="0"/>
              <a:t>         |-vm1</a:t>
            </a:r>
            <a:br>
              <a:rPr lang="fr-FR" sz="1200" dirty="0"/>
            </a:br>
            <a:r>
              <a:rPr lang="fr-FR" sz="1200" dirty="0"/>
              <a:t>                   </a:t>
            </a:r>
            <a:r>
              <a:rPr lang="fr-FR" sz="1200" dirty="0" smtClean="0"/>
              <a:t>|-Nom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|-Emplacement</a:t>
            </a:r>
            <a:br>
              <a:rPr lang="fr-FR" sz="1200" dirty="0"/>
            </a:br>
            <a:r>
              <a:rPr lang="fr-FR" sz="1200" dirty="0"/>
              <a:t>                   |-Ram</a:t>
            </a:r>
            <a:br>
              <a:rPr lang="fr-FR" sz="1200" dirty="0"/>
            </a:br>
            <a:r>
              <a:rPr lang="fr-FR" sz="1200" dirty="0"/>
              <a:t>                   </a:t>
            </a:r>
            <a:r>
              <a:rPr lang="fr-FR" sz="1200" dirty="0" smtClean="0"/>
              <a:t>|-</a:t>
            </a:r>
            <a:r>
              <a:rPr lang="fr-FR" sz="1200" dirty="0" err="1"/>
              <a:t>C</a:t>
            </a:r>
            <a:r>
              <a:rPr lang="fr-FR" sz="1200" dirty="0" err="1" smtClean="0"/>
              <a:t>pu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</a:t>
            </a:r>
            <a:r>
              <a:rPr lang="fr-FR" sz="1200" dirty="0" smtClean="0"/>
              <a:t>|-Génération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|-Ram</a:t>
            </a:r>
            <a:br>
              <a:rPr lang="fr-FR" sz="1200" dirty="0"/>
            </a:br>
            <a:r>
              <a:rPr lang="fr-FR" sz="1200" dirty="0"/>
              <a:t>                   |-Contrôleurs Raid</a:t>
            </a:r>
            <a:br>
              <a:rPr lang="fr-FR" sz="1200" dirty="0"/>
            </a:br>
            <a:r>
              <a:rPr lang="fr-FR" sz="1200" dirty="0"/>
              <a:t>                                                    </a:t>
            </a:r>
            <a:r>
              <a:rPr lang="fr-FR" sz="1200" dirty="0" smtClean="0"/>
              <a:t>|-Numéro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                                                 </a:t>
            </a:r>
            <a:r>
              <a:rPr lang="fr-FR" sz="1200" dirty="0" smtClean="0"/>
              <a:t>|-Disques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|-Chemin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|-Taille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|-Block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|-Type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</a:t>
            </a:r>
            <a:r>
              <a:rPr lang="fr-FR" sz="1200" dirty="0" smtClean="0"/>
              <a:t>….</a:t>
            </a:r>
            <a:br>
              <a:rPr lang="fr-FR" sz="1200" dirty="0" smtClean="0"/>
            </a:br>
            <a:r>
              <a:rPr lang="fr-FR" sz="1400" dirty="0"/>
              <a:t> </a:t>
            </a:r>
            <a:r>
              <a:rPr lang="fr-FR" sz="1400" dirty="0" smtClean="0"/>
              <a:t>                </a:t>
            </a:r>
            <a:r>
              <a:rPr lang="fr-FR" sz="1200" dirty="0" smtClean="0"/>
              <a:t>|-</a:t>
            </a:r>
            <a:r>
              <a:rPr lang="fr-FR" sz="1200" dirty="0"/>
              <a:t>Réseau</a:t>
            </a:r>
            <a:br>
              <a:rPr lang="fr-FR" sz="1200" dirty="0"/>
            </a:br>
            <a:r>
              <a:rPr lang="fr-FR" sz="1200" dirty="0"/>
              <a:t>                                  |-Nom Carte</a:t>
            </a:r>
            <a:br>
              <a:rPr lang="fr-FR" sz="1200" dirty="0"/>
            </a:br>
            <a:r>
              <a:rPr lang="fr-FR" sz="1200" dirty="0"/>
              <a:t>                                                       |-Nom Switch</a:t>
            </a:r>
            <a:br>
              <a:rPr lang="fr-FR" sz="1200" dirty="0"/>
            </a:br>
            <a:r>
              <a:rPr lang="fr-FR" sz="1200" dirty="0"/>
              <a:t>                                                       |-MAC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12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Configuration Data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769163" y="2185725"/>
            <a:ext cx="9420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Séparation des données de configuration.</a:t>
            </a:r>
            <a:br>
              <a:rPr lang="fr-FR" dirty="0" smtClean="0"/>
            </a:br>
            <a:r>
              <a:rPr lang="fr-FR" dirty="0" smtClean="0"/>
              <a:t>Cela rend l’outil plus universel.</a:t>
            </a:r>
            <a:br>
              <a:rPr lang="fr-FR" dirty="0" smtClean="0"/>
            </a:br>
            <a:r>
              <a:rPr lang="fr-FR" dirty="0" smtClean="0"/>
              <a:t>Cela permet la mise en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données de </a:t>
            </a:r>
            <a:r>
              <a:rPr lang="fr-FR" dirty="0" smtClean="0"/>
              <a:t>configuration </a:t>
            </a:r>
            <a:r>
              <a:rPr lang="fr-FR" dirty="0"/>
              <a:t>sont le </a:t>
            </a:r>
            <a:r>
              <a:rPr lang="fr-FR" dirty="0" smtClean="0"/>
              <a:t>QUOI.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Configuration est le COMMENT.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Séparation des données 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Configuration Data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85725"/>
            <a:ext cx="942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données de configuration en DSC sont définies par un HASTABLE contenant la clé </a:t>
            </a:r>
            <a:r>
              <a:rPr lang="fr-FR" dirty="0" err="1" smtClean="0"/>
              <a:t>AllNodes</a:t>
            </a:r>
            <a:r>
              <a:rPr lang="fr-FR" dirty="0" smtClean="0"/>
              <a:t>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valeur de </a:t>
            </a:r>
            <a:r>
              <a:rPr lang="fr-FR" dirty="0" err="1" smtClean="0"/>
              <a:t>AllNodes</a:t>
            </a:r>
            <a:r>
              <a:rPr lang="fr-FR" dirty="0" smtClean="0"/>
              <a:t> est un ARRAY de HASHTABLE devant contenir la clé </a:t>
            </a:r>
            <a:r>
              <a:rPr lang="fr-FR" dirty="0" err="1" smtClean="0"/>
              <a:t>NodeName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err="1" smtClean="0">
                <a:solidFill>
                  <a:schemeClr val="accent1">
                    <a:lumMod val="50000"/>
                  </a:schemeClr>
                </a:solidFill>
              </a:rPr>
              <a:t>AllNodes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64" y="3251967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Configuration dynamique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29" y="2002971"/>
            <a:ext cx="100758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Dans une configuration DSC, les noms des ressources doivent être uniques.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Impossible d’avoir deux ressources </a:t>
            </a:r>
            <a:r>
              <a:rPr lang="fr-FR" dirty="0"/>
              <a:t>File </a:t>
            </a:r>
            <a:r>
              <a:rPr lang="fr-FR" dirty="0" err="1" smtClean="0"/>
              <a:t>VmFolder</a:t>
            </a:r>
            <a:r>
              <a:rPr lang="fr-FR" dirty="0"/>
              <a:t>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Comment créer une configuration dynamique où les noms des ressources sont gérés par la donnée.</a:t>
            </a:r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configuration est un script PowerShell. Les noms des ressources peuvent être dynamiques.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Il est tout à fait possible de nommer une ressource grâce à une variable.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File </a:t>
            </a:r>
            <a:r>
              <a:rPr lang="fr-FR" dirty="0" smtClean="0"/>
              <a:t>« </a:t>
            </a:r>
            <a:r>
              <a:rPr lang="fr-FR" dirty="0" err="1" smtClean="0"/>
              <a:t>VmFolder</a:t>
            </a:r>
            <a:r>
              <a:rPr lang="fr-FR" dirty="0"/>
              <a:t>_$($</a:t>
            </a:r>
            <a:r>
              <a:rPr lang="fr-FR" dirty="0" err="1" smtClean="0"/>
              <a:t>vmname</a:t>
            </a:r>
            <a:r>
              <a:rPr lang="fr-FR" dirty="0" smtClean="0"/>
              <a:t>) » 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seule règle est que le nom soit unique pour toute la configuration,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6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5382" y="502467"/>
            <a:ext cx="7121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u="sng" dirty="0">
                <a:solidFill>
                  <a:schemeClr val="tx2"/>
                </a:solidFill>
              </a:rPr>
              <a:t>French PowerShell User Group</a:t>
            </a:r>
            <a:endParaRPr lang="fr-FR" sz="5400" b="1" u="sng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7399" y="2565903"/>
            <a:ext cx="72781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frpsug.github.io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 smtClean="0"/>
          </a:p>
          <a:p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@</a:t>
            </a:r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frpsug</a:t>
            </a:r>
            <a:endParaRPr lang="en-CA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 smtClean="0"/>
          </a:p>
          <a:p>
            <a:r>
              <a:rPr lang="en-CA" dirty="0"/>
              <a:t/>
            </a:r>
            <a:br>
              <a:rPr lang="en-CA" dirty="0"/>
            </a:br>
            <a:r>
              <a:rPr lang="en-CA" u="sng" dirty="0" smtClean="0"/>
              <a:t>Slack</a:t>
            </a:r>
            <a:r>
              <a:rPr lang="en-CA" dirty="0" smtClean="0"/>
              <a:t> </a:t>
            </a:r>
            <a:r>
              <a:rPr lang="fr-FR" b="1" u="sng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PowerShell.slack.com</a:t>
            </a:r>
            <a:endParaRPr lang="fr-FR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b="1" u="sng" dirty="0"/>
          </a:p>
          <a:p>
            <a:endParaRPr lang="fr-FR" b="1" u="sng" dirty="0" smtClean="0"/>
          </a:p>
          <a:p>
            <a:r>
              <a:rPr lang="en-CA" u="sng" dirty="0"/>
              <a:t>Future </a:t>
            </a:r>
            <a:r>
              <a:rPr lang="en-CA" u="sng" dirty="0" smtClean="0"/>
              <a:t>meetings</a:t>
            </a:r>
            <a:r>
              <a:rPr lang="en-CA" dirty="0" smtClean="0"/>
              <a:t> </a:t>
            </a:r>
            <a:r>
              <a:rPr lang="en-CA" b="1" u="sng" dirty="0">
                <a:solidFill>
                  <a:schemeClr val="accent1">
                    <a:lumMod val="75000"/>
                  </a:schemeClr>
                </a:solidFill>
              </a:rPr>
              <a:t>https://www.meetup.com/fr-FR/preview/FrenchPSUG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789" y="2743201"/>
            <a:ext cx="2128409" cy="21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Configuration dynamique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66" y="1889125"/>
            <a:ext cx="9525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Script Ressources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468" y="2518303"/>
            <a:ext cx="10075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Lorsque aucun module n’est disponible pour effectuer une tâche de configuration, il reste toujours la ressource Script.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ressource Script se compose : 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fonction </a:t>
            </a:r>
            <a:r>
              <a:rPr lang="fr-FR" dirty="0" err="1" smtClean="0"/>
              <a:t>SetScript</a:t>
            </a:r>
            <a:r>
              <a:rPr lang="fr-FR" dirty="0" smtClean="0"/>
              <a:t> pour effectuer la configuration.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fonction </a:t>
            </a:r>
            <a:r>
              <a:rPr lang="fr-FR" dirty="0" err="1" smtClean="0"/>
              <a:t>TestScript</a:t>
            </a:r>
            <a:r>
              <a:rPr lang="fr-FR" dirty="0" smtClean="0"/>
              <a:t> qui renvoie $</a:t>
            </a:r>
            <a:r>
              <a:rPr lang="fr-FR" dirty="0" err="1" smtClean="0"/>
              <a:t>True</a:t>
            </a:r>
            <a:r>
              <a:rPr lang="fr-FR" dirty="0" smtClean="0"/>
              <a:t> si la configuration a été faite $false dans le cas contraire.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fonction </a:t>
            </a:r>
            <a:r>
              <a:rPr lang="fr-FR" dirty="0" err="1" smtClean="0"/>
              <a:t>GetScript</a:t>
            </a:r>
            <a:r>
              <a:rPr lang="fr-FR" dirty="0" smtClean="0"/>
              <a:t> qui renvoie un </a:t>
            </a:r>
            <a:r>
              <a:rPr lang="fr-FR" dirty="0" err="1" smtClean="0"/>
              <a:t>hashable</a:t>
            </a:r>
            <a:r>
              <a:rPr lang="fr-FR" dirty="0" smtClean="0"/>
              <a:t> de la configuration.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1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71675" y="1011341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Script Ressources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44" y="1870851"/>
            <a:ext cx="62198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chemeClr val="accent1">
                    <a:lumMod val="50000"/>
                  </a:schemeClr>
                </a:solidFill>
              </a:rPr>
              <a:t>xHyper</a:t>
            </a:r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</a:rPr>
              <a:t>-V Ressources</a:t>
            </a:r>
            <a:endParaRPr lang="fr-F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29" y="2002971"/>
            <a:ext cx="10075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communautaire et Open Source</a:t>
            </a:r>
            <a:r>
              <a:rPr lang="fr-FR" dirty="0"/>
              <a:t> (https://</a:t>
            </a:r>
            <a:r>
              <a:rPr lang="fr-FR" dirty="0" smtClean="0"/>
              <a:t>github.com/PowerShell/xHyper-V).</a:t>
            </a:r>
          </a:p>
          <a:p>
            <a:endParaRPr lang="fr-FR" dirty="0"/>
          </a:p>
          <a:p>
            <a:r>
              <a:rPr lang="fr-FR" dirty="0" smtClean="0"/>
              <a:t>Permet de la création de VM, de disques virtuels et la configuration des Hosts.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xVHD</a:t>
            </a:r>
            <a:r>
              <a:rPr lang="fr-FR" dirty="0" smtClean="0"/>
              <a:t> : Création et management des disques virtuelles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xVHDFile</a:t>
            </a:r>
            <a:r>
              <a:rPr lang="fr-FR" dirty="0" smtClean="0"/>
              <a:t> : Gère l’intérieur des VHD, idéal pour copier des données dans un VHD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xVMHOST</a:t>
            </a:r>
            <a:r>
              <a:rPr lang="fr-FR" dirty="0" smtClean="0"/>
              <a:t> : Gère les </a:t>
            </a:r>
            <a:r>
              <a:rPr lang="fr-FR" dirty="0" err="1" smtClean="0"/>
              <a:t>paramêtres</a:t>
            </a:r>
            <a:r>
              <a:rPr lang="fr-FR" dirty="0" smtClean="0"/>
              <a:t> du Host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xVMHyperv</a:t>
            </a:r>
            <a:r>
              <a:rPr lang="fr-FR" dirty="0" smtClean="0"/>
              <a:t>: Gère les VM sur un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x</a:t>
            </a:r>
            <a:r>
              <a:rPr lang="fr-FR" dirty="0" err="1" smtClean="0"/>
              <a:t>VMNetAdapter</a:t>
            </a:r>
            <a:r>
              <a:rPr lang="fr-FR" dirty="0" smtClean="0"/>
              <a:t> : Gère les cartes réseau virtuelles attachées à une VM ou à l’hôte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xVMProcessor</a:t>
            </a:r>
            <a:r>
              <a:rPr lang="fr-FR" dirty="0" smtClean="0"/>
              <a:t> : gère les processeurs virtuels d’une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xVMSwitch</a:t>
            </a:r>
            <a:r>
              <a:rPr lang="fr-FR" dirty="0" smtClean="0"/>
              <a:t> : Gère les </a:t>
            </a:r>
            <a:r>
              <a:rPr lang="fr-FR" dirty="0" err="1" smtClean="0"/>
              <a:t>vSwitch</a:t>
            </a:r>
            <a:r>
              <a:rPr lang="fr-FR" dirty="0" smtClean="0"/>
              <a:t> sur un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091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DEMO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pc="600" dirty="0" smtClean="0">
                <a:solidFill>
                  <a:schemeClr val="accent1">
                    <a:lumMod val="50000"/>
                  </a:schemeClr>
                </a:solidFill>
              </a:rPr>
              <a:t>Tests d’infrastructure</a:t>
            </a:r>
            <a:endParaRPr lang="fr-FR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550126" y="2029097"/>
            <a:ext cx="93442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Tester un déploiement est aussi essentiel que le déploiement lui-même.</a:t>
            </a:r>
          </a:p>
          <a:p>
            <a:endParaRPr lang="fr-FR" dirty="0"/>
          </a:p>
          <a:p>
            <a:r>
              <a:rPr lang="fr-FR" dirty="0" smtClean="0"/>
              <a:t>On peut diviser les tests en deux catégories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Tests d’intégration. </a:t>
            </a:r>
            <a:br>
              <a:rPr lang="fr-FR" dirty="0" smtClean="0"/>
            </a:br>
            <a:r>
              <a:rPr lang="fr-FR" dirty="0" smtClean="0"/>
              <a:t>Tester que l’infra déployer et bien celle qui a été demandé</a:t>
            </a:r>
            <a:br>
              <a:rPr lang="fr-FR" dirty="0" smtClean="0"/>
            </a:br>
            <a:r>
              <a:rPr lang="fr-FR" dirty="0" smtClean="0"/>
              <a:t>Bref on test si le travail a été fait et bien fait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Quel outil de test ?  </a:t>
            </a:r>
            <a:r>
              <a:rPr lang="fr-FR" sz="2000" b="1" dirty="0" smtClean="0"/>
              <a:t>PESTER</a:t>
            </a:r>
            <a:endParaRPr lang="fr-F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</a:rPr>
              <a:t>Tester mais pourquoi faire ?</a:t>
            </a:r>
            <a:endParaRPr lang="fr-F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Test : Pester, test d’intégration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04900" y="1257300"/>
            <a:ext cx="9311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Pester est un Framework permettant de réaliser des tests unitaires. </a:t>
            </a:r>
          </a:p>
          <a:p>
            <a:r>
              <a:rPr lang="fr-FR" dirty="0" smtClean="0"/>
              <a:t>Il permet de tester des fonctionnalités pour s’assurer que le résultat est bien celui attendu.</a:t>
            </a:r>
          </a:p>
          <a:p>
            <a:endParaRPr lang="fr-FR" dirty="0"/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44" y="1995964"/>
            <a:ext cx="8391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Test : Pester, test d’intégration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766882" y="1028760"/>
            <a:ext cx="1065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Si le déploiement est automatique et les tests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66" y="1976846"/>
            <a:ext cx="8622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Comment automatiser les </a:t>
            </a:r>
            <a:r>
              <a:rPr lang="fr-FR" dirty="0" smtClean="0"/>
              <a:t>tests.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Comment rendre le résultat </a:t>
            </a:r>
            <a:r>
              <a:rPr lang="fr-FR" dirty="0" smtClean="0"/>
              <a:t>lisible.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7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Test : Pester, Test d’intégration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766882" y="1028760"/>
            <a:ext cx="1065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Si le déploiement est automatique et les tests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66" y="1976846"/>
            <a:ext cx="8622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Comment </a:t>
            </a:r>
            <a:r>
              <a:rPr lang="fr-FR" dirty="0"/>
              <a:t>automatiser les </a:t>
            </a:r>
            <a:r>
              <a:rPr lang="fr-FR" dirty="0" smtClean="0"/>
              <a:t>tests. </a:t>
            </a:r>
            <a:br>
              <a:rPr lang="fr-FR" dirty="0" smtClean="0"/>
            </a:br>
            <a:r>
              <a:rPr lang="fr-FR" dirty="0"/>
              <a:t>Pester est un Framework </a:t>
            </a:r>
            <a:r>
              <a:rPr lang="fr-FR" dirty="0" smtClean="0"/>
              <a:t>PowerShell.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Il </a:t>
            </a:r>
            <a:r>
              <a:rPr lang="fr-FR" dirty="0"/>
              <a:t>s’utilise comme un </a:t>
            </a:r>
            <a:r>
              <a:rPr lang="fr-FR" dirty="0" smtClean="0"/>
              <a:t>script. </a:t>
            </a:r>
            <a:br>
              <a:rPr lang="fr-FR" dirty="0" smtClean="0"/>
            </a:br>
            <a:r>
              <a:rPr lang="fr-FR" dirty="0" smtClean="0"/>
              <a:t>Les données à tester sont dans le fichier données.</a:t>
            </a:r>
            <a:endParaRPr lang="fr-FR" dirty="0"/>
          </a:p>
          <a:p>
            <a:r>
              <a:rPr lang="fr-FR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Comment rendre le résultat </a:t>
            </a:r>
            <a:r>
              <a:rPr lang="fr-FR" dirty="0" smtClean="0"/>
              <a:t>lisible.</a:t>
            </a:r>
            <a:br>
              <a:rPr lang="fr-FR" dirty="0" smtClean="0"/>
            </a:br>
            <a:r>
              <a:rPr lang="fr-FR" dirty="0"/>
              <a:t>Pester est un Framework de Tests </a:t>
            </a:r>
            <a:r>
              <a:rPr lang="fr-FR" dirty="0" smtClean="0"/>
              <a:t>Unitaires.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Il permet d’afficher les données </a:t>
            </a:r>
            <a:r>
              <a:rPr lang="fr-FR" dirty="0" smtClean="0"/>
              <a:t>suivantes </a:t>
            </a:r>
            <a:r>
              <a:rPr lang="fr-FR" dirty="0"/>
              <a:t>plusieurs </a:t>
            </a:r>
            <a:r>
              <a:rPr lang="fr-FR" dirty="0" smtClean="0"/>
              <a:t>formats.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6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DEMO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2887" y="2489610"/>
            <a:ext cx="5975927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PowerShell et Hyper-V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b="1" i="1" dirty="0" smtClean="0">
                <a:solidFill>
                  <a:schemeClr val="accent1">
                    <a:lumMod val="50000"/>
                  </a:schemeClr>
                </a:solidFill>
              </a:rPr>
              <a:t>ou comment j’ai tué ma souris</a:t>
            </a:r>
            <a:endParaRPr lang="fr-FR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pic>
        <p:nvPicPr>
          <p:cNvPr id="10" name="Picture 2" descr="frpsug 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51" y="474054"/>
            <a:ext cx="69342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Protection : Just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71575" y="2948306"/>
            <a:ext cx="9332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Maintenir un archi sur un ou plusieurs serveurs demande d’être membre du groupe  »Administrateur » ou « Hyper-V Administrateur ».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Plusieurs personnes doivent pouvoir intervenir: Equipe de support, développeur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Comment faire pour les droits nécessaires pour stopper, relancer et modifier des VM.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389" y="179239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Le problème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Protection : Just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382621" y="2599578"/>
            <a:ext cx="9496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Disponible avec PowerShell 5.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Permet de déléguer uniquement les tâches définies par l’administrateur.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commandes peuvent être exécutées en tant qu’administrateur virtuel sur la machine distante.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36432" y="135267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La Solution, Just </a:t>
            </a:r>
            <a:r>
              <a:rPr lang="fr-FR" sz="4000" b="1" u="sng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Protection : Just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48971" y="1995714"/>
            <a:ext cx="9339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module </a:t>
            </a:r>
            <a:r>
              <a:rPr lang="fr-FR" dirty="0" err="1" smtClean="0"/>
              <a:t>Manifest</a:t>
            </a:r>
            <a:r>
              <a:rPr lang="fr-FR" dirty="0"/>
              <a:t> </a:t>
            </a:r>
            <a:r>
              <a:rPr lang="fr-FR" dirty="0" smtClean="0"/>
              <a:t>dans un répertoire.</a:t>
            </a:r>
            <a:br>
              <a:rPr lang="fr-FR" dirty="0" smtClean="0"/>
            </a:br>
            <a:r>
              <a:rPr lang="fr-FR" dirty="0" smtClean="0"/>
              <a:t>New-</a:t>
            </a:r>
            <a:r>
              <a:rPr lang="fr-FR" dirty="0" err="1" smtClean="0"/>
              <a:t>ModuleManifest</a:t>
            </a:r>
            <a:r>
              <a:rPr lang="fr-FR" dirty="0" smtClean="0"/>
              <a:t> –Path </a:t>
            </a:r>
            <a:r>
              <a:rPr lang="fr-FR" dirty="0" err="1" smtClean="0"/>
              <a:t>PathToModule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fichier </a:t>
            </a:r>
            <a:r>
              <a:rPr lang="fr-FR" dirty="0" err="1" smtClean="0"/>
              <a:t>Role</a:t>
            </a:r>
            <a:r>
              <a:rPr lang="fr-FR" dirty="0" smtClean="0"/>
              <a:t>, ce fichier défini le quoi, quelles fonctions, quels modules sont disponibles.</a:t>
            </a:r>
            <a:br>
              <a:rPr lang="fr-FR" dirty="0" smtClean="0"/>
            </a:br>
            <a:r>
              <a:rPr lang="fr-FR" dirty="0"/>
              <a:t>New-</a:t>
            </a:r>
            <a:r>
              <a:rPr lang="fr-FR" dirty="0" err="1"/>
              <a:t>PSRoleCapabilityFile</a:t>
            </a:r>
            <a:r>
              <a:rPr lang="fr-FR" dirty="0"/>
              <a:t> </a:t>
            </a:r>
            <a:r>
              <a:rPr lang="fr-FR" dirty="0" smtClean="0"/>
              <a:t>–Path </a:t>
            </a:r>
            <a:r>
              <a:rPr lang="fr-FR" dirty="0" err="1" smtClean="0"/>
              <a:t>PathToModule</a:t>
            </a:r>
            <a:r>
              <a:rPr lang="fr-FR" dirty="0" smtClean="0"/>
              <a:t>\</a:t>
            </a:r>
            <a:r>
              <a:rPr lang="fr-FR" dirty="0" err="1" smtClean="0"/>
              <a:t>RoleCapabilities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fichier de configuration de session. </a:t>
            </a:r>
          </a:p>
          <a:p>
            <a:r>
              <a:rPr lang="fr-FR" dirty="0" smtClean="0"/>
              <a:t>     New-</a:t>
            </a:r>
            <a:r>
              <a:rPr lang="fr-FR" dirty="0" err="1" smtClean="0"/>
              <a:t>PSSessionConfigurationFile</a:t>
            </a:r>
            <a:r>
              <a:rPr lang="fr-FR" dirty="0" smtClean="0"/>
              <a:t> –Path </a:t>
            </a:r>
            <a:r>
              <a:rPr lang="fr-FR" dirty="0" err="1" smtClean="0"/>
              <a:t>jeaConfigurationPath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Enregistrer la configuration.</a:t>
            </a:r>
          </a:p>
          <a:p>
            <a:r>
              <a:rPr lang="fr-FR" dirty="0" smtClean="0"/>
              <a:t>     </a:t>
            </a:r>
            <a:r>
              <a:rPr lang="fr-FR" dirty="0" err="1" smtClean="0"/>
              <a:t>Register-psessionconfiguration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Relancer </a:t>
            </a:r>
            <a:r>
              <a:rPr lang="fr-FR" dirty="0" err="1" smtClean="0"/>
              <a:t>WinRM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92183" y="897510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4000" b="1" u="sng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mplémenter </a:t>
            </a:r>
            <a:r>
              <a:rPr lang="fr-FR" sz="4000" b="1" u="sng" dirty="0">
                <a:solidFill>
                  <a:schemeClr val="accent1">
                    <a:lumMod val="50000"/>
                  </a:schemeClr>
                </a:solidFill>
              </a:rPr>
              <a:t>JEA dans Hyper-V</a:t>
            </a:r>
          </a:p>
        </p:txBody>
      </p:sp>
    </p:spTree>
    <p:extLst>
      <p:ext uri="{BB962C8B-B14F-4D97-AF65-F5344CB8AC3E}">
        <p14:creationId xmlns:p14="http://schemas.microsoft.com/office/powerpoint/2010/main" val="20624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DEMO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the End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592183" y="897510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Quelques Liens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1" y="1811383"/>
            <a:ext cx="94620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Module PowerShell: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technet.microsoft.com/itpro/powershell/windows/hyper-v/hyper-v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xHyper</a:t>
            </a:r>
            <a:r>
              <a:rPr lang="fr-FR" dirty="0"/>
              <a:t>-V: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github.com/PowerShell/xHyper-V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 DSC 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docs.microsoft.com/en-us/powershell/dsc/overview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Doc Hyper-v: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docs.microsoft.com/en-us/windows-server/virtualization/virtualization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 Pester: </a:t>
            </a:r>
            <a:r>
              <a:rPr lang="fr-FR" dirty="0">
                <a:hlinkClick r:id="rId6"/>
              </a:rPr>
              <a:t>https://docs.microsoft.com/en-us/powershell/module/pester</a:t>
            </a:r>
            <a:r>
              <a:rPr lang="fr-FR" dirty="0" smtClean="0">
                <a:hlinkClick r:id="rId6"/>
              </a:rPr>
              <a:t>/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Wiki Pester: </a:t>
            </a:r>
            <a:r>
              <a:rPr lang="fr-FR" dirty="0">
                <a:hlinkClick r:id="rId7"/>
              </a:rPr>
              <a:t>https://</a:t>
            </a:r>
            <a:r>
              <a:rPr lang="fr-FR" dirty="0" smtClean="0">
                <a:hlinkClick r:id="rId7"/>
              </a:rPr>
              <a:t>github.com/pester/Pester/wiki</a:t>
            </a:r>
            <a:r>
              <a:rPr lang="fr-FR" dirty="0" smtClean="0"/>
              <a:t>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ReportUnit</a:t>
            </a:r>
            <a:r>
              <a:rPr lang="fr-FR" dirty="0" smtClean="0"/>
              <a:t>:</a:t>
            </a:r>
            <a:r>
              <a:rPr lang="fr-FR" dirty="0" smtClean="0"/>
              <a:t> </a:t>
            </a:r>
            <a:r>
              <a:rPr lang="fr-FR" dirty="0">
                <a:hlinkClick r:id="rId8"/>
              </a:rPr>
              <a:t>http://</a:t>
            </a:r>
            <a:r>
              <a:rPr lang="fr-FR" dirty="0" smtClean="0">
                <a:hlinkClick r:id="rId8"/>
              </a:rPr>
              <a:t>relevantcodes.com/Tools/ReportUnit/reportunit-1.2.zip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Demo</a:t>
            </a:r>
            <a:r>
              <a:rPr lang="fr-FR" dirty="0" smtClean="0"/>
              <a:t> et </a:t>
            </a:r>
            <a:r>
              <a:rPr lang="fr-FR" dirty="0" err="1" smtClean="0"/>
              <a:t>Example</a:t>
            </a:r>
            <a:r>
              <a:rPr lang="fr-FR" dirty="0"/>
              <a:t>: </a:t>
            </a:r>
            <a:r>
              <a:rPr lang="fr-FR" dirty="0">
                <a:hlinkClick r:id="rId9"/>
              </a:rPr>
              <a:t>https://</a:t>
            </a:r>
            <a:r>
              <a:rPr lang="fr-FR" dirty="0" smtClean="0">
                <a:hlinkClick r:id="rId9"/>
              </a:rPr>
              <a:t>github.com/omiossec/PowerShellSaterday-OM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Q/A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" y="1978891"/>
            <a:ext cx="2438400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698" y="1978891"/>
            <a:ext cx="5357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Olivier Miossec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CTO Mediactive Network</a:t>
            </a:r>
            <a:br>
              <a:rPr lang="fr-FR" dirty="0" smtClean="0"/>
            </a:br>
            <a:r>
              <a:rPr lang="fr-FR" dirty="0" smtClean="0"/>
              <a:t>o.miossec@mediactive.fr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1865 </a:t>
            </a:r>
            <a:r>
              <a:rPr lang="fr-FR" dirty="0" err="1" smtClean="0"/>
              <a:t>vCpu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5,9 Tb Ram</a:t>
            </a:r>
            <a:br>
              <a:rPr lang="fr-FR" dirty="0" smtClean="0"/>
            </a:br>
            <a:r>
              <a:rPr lang="fr-FR" dirty="0" smtClean="0"/>
              <a:t>456 Tb </a:t>
            </a:r>
            <a:r>
              <a:rPr lang="fr-FR" dirty="0" err="1" smtClean="0"/>
              <a:t>VHDs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60" y="2733070"/>
            <a:ext cx="717855" cy="717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4608" y="2217298"/>
            <a:ext cx="402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https://www.linkedin.com/in/omiossec/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4608" y="2929096"/>
            <a:ext cx="162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fr-FR" sz="1600" i="1" u="sng" dirty="0" err="1" smtClean="0">
                <a:solidFill>
                  <a:schemeClr val="accent1">
                    <a:lumMod val="75000"/>
                  </a:schemeClr>
                </a:solidFill>
              </a:rPr>
              <a:t>omiossec_med</a:t>
            </a:r>
            <a:endParaRPr lang="fr-FR" sz="16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92" y="2027590"/>
            <a:ext cx="675193" cy="6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ésultat d’images pour githu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28" y="3469968"/>
            <a:ext cx="675193" cy="6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’images pour bitbucke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15" y="4155541"/>
            <a:ext cx="869599" cy="8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53716" y="4314301"/>
            <a:ext cx="2766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https://bitbucket.org/omiossec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3716" y="3623476"/>
            <a:ext cx="2614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https://github.com/omiossec</a:t>
            </a:r>
          </a:p>
        </p:txBody>
      </p:sp>
      <p:pic>
        <p:nvPicPr>
          <p:cNvPr id="12" name="Picture 2" descr="Mediacti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9" y="2027590"/>
            <a:ext cx="142875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8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630" y="148835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8617" y="2436985"/>
            <a:ext cx="8885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Présentation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PowerShell et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Automation,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WinOps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fr-F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DSC pour le déploiement des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Tester son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déploiement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tester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son infra :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Protéger son infra: JEA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Q/A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Qu’allons nous voir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70874" y="1204777"/>
            <a:ext cx="590019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Hyper-V existe depuis la version 2008 de Windows Server.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est aujourd’hui disponible sur toutes les versions serveur de Windows de 2008 à 2016. 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 tant que freeware avec Hyper-v Server (en version 2012 R2 et 2016).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Sur les postes clients Windows 8, 8.1 et 10.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fait même tourner </a:t>
            </a:r>
            <a:r>
              <a:rPr lang="fr-FR" sz="2000" dirty="0" err="1" smtClean="0"/>
              <a:t>X-Box</a:t>
            </a:r>
            <a:r>
              <a:rPr lang="fr-FR" sz="2000" dirty="0" smtClean="0"/>
              <a:t> One.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C’est un hyperviseur de type 1, barre </a:t>
            </a:r>
            <a:r>
              <a:rPr lang="fr-FR" sz="2000" dirty="0" err="1" smtClean="0"/>
              <a:t>metal</a:t>
            </a:r>
            <a:r>
              <a:rPr lang="fr-FR" sz="2000" dirty="0" smtClean="0"/>
              <a:t>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Les premiers </a:t>
            </a:r>
            <a:r>
              <a:rPr lang="fr-FR" sz="2000" dirty="0" err="1" smtClean="0"/>
              <a:t>cmdlets</a:t>
            </a:r>
            <a:r>
              <a:rPr lang="fr-FR" sz="2000" dirty="0" smtClean="0"/>
              <a:t> sont apparus sous Hyper-V 2008 R2.</a:t>
            </a:r>
          </a:p>
          <a:p>
            <a:endParaRPr lang="fr-F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0924" y="148849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HYPER-V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hyper-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03" y="2456587"/>
            <a:ext cx="28575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794" y="152500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Le module PowerShell Hyper-v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622530" y="838472"/>
            <a:ext cx="101559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Présent depuis 2008 R2, il peut être installé même si Hyper-v n’est pas présent sur la machine.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Add-windowsFeature</a:t>
            </a:r>
            <a:r>
              <a:rPr lang="fr-FR" sz="2000" dirty="0" smtClean="0"/>
              <a:t> –</a:t>
            </a:r>
            <a:r>
              <a:rPr lang="fr-FR" sz="2000" dirty="0" err="1" smtClean="0"/>
              <a:t>name</a:t>
            </a:r>
            <a:r>
              <a:rPr lang="fr-FR" sz="2000" dirty="0" smtClean="0"/>
              <a:t> hyper-v-</a:t>
            </a:r>
            <a:r>
              <a:rPr lang="fr-FR" sz="2000" dirty="0" err="1" smtClean="0"/>
              <a:t>powershell</a:t>
            </a:r>
            <a:endParaRPr lang="fr-FR" sz="2000" dirty="0" smtClean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Ce module dispose de 232 </a:t>
            </a:r>
            <a:r>
              <a:rPr lang="fr-FR" sz="2000" dirty="0" err="1" smtClean="0"/>
              <a:t>Cmdlets</a:t>
            </a:r>
            <a:r>
              <a:rPr lang="fr-FR" sz="2000" dirty="0" smtClean="0"/>
              <a:t> sous Windows 2016 (178 sous 2012 R2).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quasi totalité des commandes dispose d’un paramètre –</a:t>
            </a:r>
            <a:r>
              <a:rPr lang="fr-FR" sz="2000" dirty="0" err="1" smtClean="0"/>
              <a:t>computername</a:t>
            </a:r>
            <a:r>
              <a:rPr lang="fr-FR" sz="2000" dirty="0" smtClean="0"/>
              <a:t> permettant de lancer la commande depuis une machine distante.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Certaines commandes sont spécifiques à la version de l’hyperviseur.</a:t>
            </a:r>
            <a:endParaRPr lang="fr-FR" sz="2000" dirty="0"/>
          </a:p>
        </p:txBody>
      </p:sp>
      <p:pic>
        <p:nvPicPr>
          <p:cNvPr id="2050" name="Picture 2" descr="Image result for hyper-v power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74" y="4316347"/>
            <a:ext cx="6767740" cy="19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148" y="175024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300" dirty="0" smtClean="0">
                <a:solidFill>
                  <a:schemeClr val="accent1">
                    <a:lumMod val="50000"/>
                  </a:schemeClr>
                </a:solidFill>
              </a:rPr>
              <a:t>Qu’est ce qu’une VM sous Hyper-V </a:t>
            </a:r>
            <a:endParaRPr lang="fr-FR" sz="2000" b="1" u="sng" spc="3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61" y="1215383"/>
            <a:ext cx="2417696" cy="4820467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22" y="890274"/>
            <a:ext cx="3706251" cy="5145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06789" y="890274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Set-</a:t>
            </a:r>
            <a:r>
              <a:rPr lang="fr-FR" dirty="0" err="1" smtClean="0"/>
              <a:t>vmhost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New-</a:t>
            </a:r>
            <a:r>
              <a:rPr lang="fr-FR" dirty="0" err="1" smtClean="0"/>
              <a:t>vmswitch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Set-</a:t>
            </a:r>
            <a:r>
              <a:rPr lang="fr-FR" dirty="0" err="1"/>
              <a:t>VMHostCluster</a:t>
            </a:r>
            <a:r>
              <a:rPr lang="fr-FR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6788" y="2200914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New-</a:t>
            </a:r>
            <a:r>
              <a:rPr lang="fr-FR" dirty="0" err="1" smtClean="0"/>
              <a:t>vm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Compare-VM</a:t>
            </a:r>
          </a:p>
          <a:p>
            <a:r>
              <a:rPr lang="fr-FR" dirty="0" err="1"/>
              <a:t>Enable-VMMigration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7506787" y="3484813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mount</a:t>
            </a:r>
            <a:r>
              <a:rPr lang="fr-FR" dirty="0" smtClean="0"/>
              <a:t>-VHD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Get</a:t>
            </a:r>
            <a:r>
              <a:rPr lang="fr-FR" dirty="0"/>
              <a:t>-VHD</a:t>
            </a:r>
            <a:endParaRPr lang="fr-FR" dirty="0" smtClean="0"/>
          </a:p>
          <a:p>
            <a:r>
              <a:rPr lang="fr-FR" dirty="0" err="1"/>
              <a:t>Add-VMScsiController</a:t>
            </a:r>
            <a:r>
              <a:rPr lang="fr-FR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6787" y="4933214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set-</a:t>
            </a:r>
            <a:r>
              <a:rPr lang="fr-FR" dirty="0" err="1" smtClean="0"/>
              <a:t>VMNetworkAdapterVlan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Add-VMNetworkAdapter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Connect-VMNetworkAdapter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60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88" y="16024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WinOps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dev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58" y="1564821"/>
            <a:ext cx="6418218" cy="35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8021" y="1594918"/>
            <a:ext cx="4911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temps changent. Il y a quelques années encore, la création d’une VM pouvait attendre quelques jours (voir quelques semaines). Aujourd'hui, les développeurs et les autres consommateurs s’attendent à avoir une infra à la demande.</a:t>
            </a:r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653143" y="3626243"/>
            <a:ext cx="4756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PowerShell &amp; Hyper-V permet 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D’automatiser la construction des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contrôle des infrastructures au cours du cycle de vie.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 partager en toute sécurité le management des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35085</TotalTime>
  <Words>1307</Words>
  <Application>Microsoft Office PowerPoint</Application>
  <PresentationFormat>Widescreen</PresentationFormat>
  <Paragraphs>289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367</cp:revision>
  <dcterms:created xsi:type="dcterms:W3CDTF">2017-08-11T06:47:29Z</dcterms:created>
  <dcterms:modified xsi:type="dcterms:W3CDTF">2017-09-15T17:21:06Z</dcterms:modified>
</cp:coreProperties>
</file>