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Luc Boucho" initials="JB" lastIdx="2" clrIdx="0">
    <p:extLst>
      <p:ext uri="{19B8F6BF-5375-455C-9EA6-DF929625EA0E}">
        <p15:presenceInfo xmlns:p15="http://schemas.microsoft.com/office/powerpoint/2012/main" userId="e963987c6bddb9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0A7D3-1F2E-4DEC-9AD1-80CE4B905DB2}" v="22" dt="2020-03-02T16:33:18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Luc Boucho" userId="e963987c6bddb9f0" providerId="LiveId" clId="{82C0A7D3-1F2E-4DEC-9AD1-80CE4B905DB2}"/>
    <pc:docChg chg="undo redo custSel modSld modMainMaster">
      <pc:chgData name="Jean-Luc Boucho" userId="e963987c6bddb9f0" providerId="LiveId" clId="{82C0A7D3-1F2E-4DEC-9AD1-80CE4B905DB2}" dt="2020-03-02T16:33:50.466" v="710" actId="20577"/>
      <pc:docMkLst>
        <pc:docMk/>
      </pc:docMkLst>
      <pc:sldChg chg="addSp delSp modSp mod">
        <pc:chgData name="Jean-Luc Boucho" userId="e963987c6bddb9f0" providerId="LiveId" clId="{82C0A7D3-1F2E-4DEC-9AD1-80CE4B905DB2}" dt="2020-03-02T16:26:22.202" v="258" actId="20577"/>
        <pc:sldMkLst>
          <pc:docMk/>
          <pc:sldMk cId="1873159041" sldId="272"/>
        </pc:sldMkLst>
        <pc:spChg chg="mod">
          <ac:chgData name="Jean-Luc Boucho" userId="e963987c6bddb9f0" providerId="LiveId" clId="{82C0A7D3-1F2E-4DEC-9AD1-80CE4B905DB2}" dt="2020-03-02T16:26:19.806" v="256" actId="1076"/>
          <ac:spMkLst>
            <pc:docMk/>
            <pc:sldMk cId="1873159041" sldId="272"/>
            <ac:spMk id="4" creationId="{00000000-0000-0000-0000-000000000000}"/>
          </ac:spMkLst>
        </pc:spChg>
        <pc:spChg chg="mod">
          <ac:chgData name="Jean-Luc Boucho" userId="e963987c6bddb9f0" providerId="LiveId" clId="{82C0A7D3-1F2E-4DEC-9AD1-80CE4B905DB2}" dt="2020-03-02T16:26:19.415" v="255" actId="1076"/>
          <ac:spMkLst>
            <pc:docMk/>
            <pc:sldMk cId="1873159041" sldId="272"/>
            <ac:spMk id="7" creationId="{00000000-0000-0000-0000-000000000000}"/>
          </ac:spMkLst>
        </pc:spChg>
        <pc:spChg chg="mod">
          <ac:chgData name="Jean-Luc Boucho" userId="e963987c6bddb9f0" providerId="LiveId" clId="{82C0A7D3-1F2E-4DEC-9AD1-80CE4B905DB2}" dt="2020-03-02T16:26:22.202" v="258" actId="20577"/>
          <ac:spMkLst>
            <pc:docMk/>
            <pc:sldMk cId="1873159041" sldId="272"/>
            <ac:spMk id="25" creationId="{00000000-0000-0000-0000-000000000000}"/>
          </ac:spMkLst>
        </pc:spChg>
        <pc:spChg chg="mod">
          <ac:chgData name="Jean-Luc Boucho" userId="e963987c6bddb9f0" providerId="LiveId" clId="{82C0A7D3-1F2E-4DEC-9AD1-80CE4B905DB2}" dt="2020-03-02T16:24:06.209" v="222" actId="313"/>
          <ac:spMkLst>
            <pc:docMk/>
            <pc:sldMk cId="1873159041" sldId="272"/>
            <ac:spMk id="26" creationId="{00000000-0000-0000-0000-000000000000}"/>
          </ac:spMkLst>
        </pc:spChg>
        <pc:spChg chg="add del">
          <ac:chgData name="Jean-Luc Boucho" userId="e963987c6bddb9f0" providerId="LiveId" clId="{82C0A7D3-1F2E-4DEC-9AD1-80CE4B905DB2}" dt="2020-03-02T16:26:08.598" v="252" actId="21"/>
          <ac:spMkLst>
            <pc:docMk/>
            <pc:sldMk cId="1873159041" sldId="272"/>
            <ac:spMk id="29" creationId="{00000000-0000-0000-0000-000000000000}"/>
          </ac:spMkLst>
        </pc:spChg>
        <pc:grpChg chg="del">
          <ac:chgData name="Jean-Luc Boucho" userId="e963987c6bddb9f0" providerId="LiveId" clId="{82C0A7D3-1F2E-4DEC-9AD1-80CE4B905DB2}" dt="2020-02-28T14:27:11.873" v="4" actId="21"/>
          <ac:grpSpMkLst>
            <pc:docMk/>
            <pc:sldMk cId="1873159041" sldId="272"/>
            <ac:grpSpMk id="8" creationId="{00000000-0000-0000-0000-000000000000}"/>
          </ac:grpSpMkLst>
        </pc:grpChg>
        <pc:picChg chg="add del">
          <ac:chgData name="Jean-Luc Boucho" userId="e963987c6bddb9f0" providerId="LiveId" clId="{82C0A7D3-1F2E-4DEC-9AD1-80CE4B905DB2}" dt="2020-02-28T14:27:01.873" v="1"/>
          <ac:picMkLst>
            <pc:docMk/>
            <pc:sldMk cId="1873159041" sldId="272"/>
            <ac:picMk id="1026" creationId="{B6D16EB5-5A1C-4D67-B609-CA4B25EE8C95}"/>
          </ac:picMkLst>
        </pc:picChg>
        <pc:picChg chg="add mod">
          <ac:chgData name="Jean-Luc Boucho" userId="e963987c6bddb9f0" providerId="LiveId" clId="{82C0A7D3-1F2E-4DEC-9AD1-80CE4B905DB2}" dt="2020-02-28T14:27:15.234" v="5" actId="1076"/>
          <ac:picMkLst>
            <pc:docMk/>
            <pc:sldMk cId="1873159041" sldId="272"/>
            <ac:picMk id="1028" creationId="{9A0A76FE-3086-4E78-B2C1-980A448EEB52}"/>
          </ac:picMkLst>
        </pc:picChg>
      </pc:sldChg>
      <pc:sldChg chg="delSp modSp mod addCm delCm">
        <pc:chgData name="Jean-Luc Boucho" userId="e963987c6bddb9f0" providerId="LiveId" clId="{82C0A7D3-1F2E-4DEC-9AD1-80CE4B905DB2}" dt="2020-03-02T16:27:36.143" v="274" actId="207"/>
        <pc:sldMkLst>
          <pc:docMk/>
          <pc:sldMk cId="3867351673" sldId="273"/>
        </pc:sldMkLst>
        <pc:spChg chg="mod">
          <ac:chgData name="Jean-Luc Boucho" userId="e963987c6bddb9f0" providerId="LiveId" clId="{82C0A7D3-1F2E-4DEC-9AD1-80CE4B905DB2}" dt="2020-03-02T16:27:36.143" v="274" actId="207"/>
          <ac:spMkLst>
            <pc:docMk/>
            <pc:sldMk cId="3867351673" sldId="273"/>
            <ac:spMk id="3" creationId="{00000000-0000-0000-0000-000000000000}"/>
          </ac:spMkLst>
        </pc:spChg>
        <pc:picChg chg="del mod">
          <ac:chgData name="Jean-Luc Boucho" userId="e963987c6bddb9f0" providerId="LiveId" clId="{82C0A7D3-1F2E-4DEC-9AD1-80CE4B905DB2}" dt="2020-02-28T14:30:55.849" v="40" actId="21"/>
          <ac:picMkLst>
            <pc:docMk/>
            <pc:sldMk cId="3867351673" sldId="273"/>
            <ac:picMk id="9" creationId="{7A26C3E7-0C44-4FBD-8532-4157AE413F46}"/>
          </ac:picMkLst>
        </pc:picChg>
      </pc:sldChg>
      <pc:sldChg chg="delSp modSp mod">
        <pc:chgData name="Jean-Luc Boucho" userId="e963987c6bddb9f0" providerId="LiveId" clId="{82C0A7D3-1F2E-4DEC-9AD1-80CE4B905DB2}" dt="2020-03-02T16:28:03.042" v="275" actId="790"/>
        <pc:sldMkLst>
          <pc:docMk/>
          <pc:sldMk cId="2863313463" sldId="274"/>
        </pc:sldMkLst>
        <pc:spChg chg="mod">
          <ac:chgData name="Jean-Luc Boucho" userId="e963987c6bddb9f0" providerId="LiveId" clId="{82C0A7D3-1F2E-4DEC-9AD1-80CE4B905DB2}" dt="2020-03-02T16:23:55.256" v="220" actId="790"/>
          <ac:spMkLst>
            <pc:docMk/>
            <pc:sldMk cId="2863313463" sldId="274"/>
            <ac:spMk id="2" creationId="{00000000-0000-0000-0000-000000000000}"/>
          </ac:spMkLst>
        </pc:spChg>
        <pc:spChg chg="mod">
          <ac:chgData name="Jean-Luc Boucho" userId="e963987c6bddb9f0" providerId="LiveId" clId="{82C0A7D3-1F2E-4DEC-9AD1-80CE4B905DB2}" dt="2020-03-02T16:23:49.674" v="219" actId="790"/>
          <ac:spMkLst>
            <pc:docMk/>
            <pc:sldMk cId="2863313463" sldId="274"/>
            <ac:spMk id="3" creationId="{00000000-0000-0000-0000-000000000000}"/>
          </ac:spMkLst>
        </pc:spChg>
        <pc:spChg chg="mod">
          <ac:chgData name="Jean-Luc Boucho" userId="e963987c6bddb9f0" providerId="LiveId" clId="{82C0A7D3-1F2E-4DEC-9AD1-80CE4B905DB2}" dt="2020-03-02T16:28:03.042" v="275" actId="790"/>
          <ac:spMkLst>
            <pc:docMk/>
            <pc:sldMk cId="2863313463" sldId="274"/>
            <ac:spMk id="10" creationId="{00000000-0000-0000-0000-000000000000}"/>
          </ac:spMkLst>
        </pc:spChg>
        <pc:picChg chg="del">
          <ac:chgData name="Jean-Luc Boucho" userId="e963987c6bddb9f0" providerId="LiveId" clId="{82C0A7D3-1F2E-4DEC-9AD1-80CE4B905DB2}" dt="2020-02-28T14:31:06.223" v="42" actId="21"/>
          <ac:picMkLst>
            <pc:docMk/>
            <pc:sldMk cId="2863313463" sldId="274"/>
            <ac:picMk id="9" creationId="{7A26C3E7-0C44-4FBD-8532-4157AE413F46}"/>
          </ac:picMkLst>
        </pc:picChg>
      </pc:sldChg>
      <pc:sldChg chg="delSp modSp mod">
        <pc:chgData name="Jean-Luc Boucho" userId="e963987c6bddb9f0" providerId="LiveId" clId="{82C0A7D3-1F2E-4DEC-9AD1-80CE4B905DB2}" dt="2020-03-02T16:33:50.466" v="710" actId="20577"/>
        <pc:sldMkLst>
          <pc:docMk/>
          <pc:sldMk cId="2985407973" sldId="275"/>
        </pc:sldMkLst>
        <pc:spChg chg="mod">
          <ac:chgData name="Jean-Luc Boucho" userId="e963987c6bddb9f0" providerId="LiveId" clId="{82C0A7D3-1F2E-4DEC-9AD1-80CE4B905DB2}" dt="2020-03-02T16:28:10.993" v="276" actId="790"/>
          <ac:spMkLst>
            <pc:docMk/>
            <pc:sldMk cId="2985407973" sldId="275"/>
            <ac:spMk id="2" creationId="{00000000-0000-0000-0000-000000000000}"/>
          </ac:spMkLst>
        </pc:spChg>
        <pc:spChg chg="mod">
          <ac:chgData name="Jean-Luc Boucho" userId="e963987c6bddb9f0" providerId="LiveId" clId="{82C0A7D3-1F2E-4DEC-9AD1-80CE4B905DB2}" dt="2020-03-02T16:33:50.466" v="710" actId="20577"/>
          <ac:spMkLst>
            <pc:docMk/>
            <pc:sldMk cId="2985407973" sldId="275"/>
            <ac:spMk id="3" creationId="{00000000-0000-0000-0000-000000000000}"/>
          </ac:spMkLst>
        </pc:spChg>
        <pc:picChg chg="del">
          <ac:chgData name="Jean-Luc Boucho" userId="e963987c6bddb9f0" providerId="LiveId" clId="{82C0A7D3-1F2E-4DEC-9AD1-80CE4B905DB2}" dt="2020-02-28T14:31:08.117" v="43" actId="21"/>
          <ac:picMkLst>
            <pc:docMk/>
            <pc:sldMk cId="2985407973" sldId="275"/>
            <ac:picMk id="8" creationId="{7A26C3E7-0C44-4FBD-8532-4157AE413F46}"/>
          </ac:picMkLst>
        </pc:picChg>
      </pc:sldChg>
      <pc:sldChg chg="delSp modSp mod">
        <pc:chgData name="Jean-Luc Boucho" userId="e963987c6bddb9f0" providerId="LiveId" clId="{82C0A7D3-1F2E-4DEC-9AD1-80CE4B905DB2}" dt="2020-02-28T14:31:39.997" v="47" actId="207"/>
        <pc:sldMkLst>
          <pc:docMk/>
          <pc:sldMk cId="2091649486" sldId="276"/>
        </pc:sldMkLst>
        <pc:spChg chg="mod">
          <ac:chgData name="Jean-Luc Boucho" userId="e963987c6bddb9f0" providerId="LiveId" clId="{82C0A7D3-1F2E-4DEC-9AD1-80CE4B905DB2}" dt="2020-02-28T14:31:39.997" v="47" actId="207"/>
          <ac:spMkLst>
            <pc:docMk/>
            <pc:sldMk cId="2091649486" sldId="276"/>
            <ac:spMk id="3" creationId="{00000000-0000-0000-0000-000000000000}"/>
          </ac:spMkLst>
        </pc:spChg>
        <pc:picChg chg="del">
          <ac:chgData name="Jean-Luc Boucho" userId="e963987c6bddb9f0" providerId="LiveId" clId="{82C0A7D3-1F2E-4DEC-9AD1-80CE4B905DB2}" dt="2020-02-28T14:31:09.694" v="44" actId="21"/>
          <ac:picMkLst>
            <pc:docMk/>
            <pc:sldMk cId="2091649486" sldId="276"/>
            <ac:picMk id="9" creationId="{7A26C3E7-0C44-4FBD-8532-4157AE413F46}"/>
          </ac:picMkLst>
        </pc:picChg>
      </pc:sldChg>
      <pc:sldChg chg="delSp mod">
        <pc:chgData name="Jean-Luc Boucho" userId="e963987c6bddb9f0" providerId="LiveId" clId="{82C0A7D3-1F2E-4DEC-9AD1-80CE4B905DB2}" dt="2020-02-28T14:31:12.730" v="45" actId="21"/>
        <pc:sldMkLst>
          <pc:docMk/>
          <pc:sldMk cId="2750568506" sldId="277"/>
        </pc:sldMkLst>
        <pc:picChg chg="del">
          <ac:chgData name="Jean-Luc Boucho" userId="e963987c6bddb9f0" providerId="LiveId" clId="{82C0A7D3-1F2E-4DEC-9AD1-80CE4B905DB2}" dt="2020-02-28T14:31:12.730" v="45" actId="21"/>
          <ac:picMkLst>
            <pc:docMk/>
            <pc:sldMk cId="2750568506" sldId="277"/>
            <ac:picMk id="7" creationId="{7A26C3E7-0C44-4FBD-8532-4157AE413F46}"/>
          </ac:picMkLst>
        </pc:picChg>
      </pc:sldChg>
      <pc:sldChg chg="delSp mod">
        <pc:chgData name="Jean-Luc Boucho" userId="e963987c6bddb9f0" providerId="LiveId" clId="{82C0A7D3-1F2E-4DEC-9AD1-80CE4B905DB2}" dt="2020-02-28T14:31:14.153" v="46" actId="21"/>
        <pc:sldMkLst>
          <pc:docMk/>
          <pc:sldMk cId="966807840" sldId="278"/>
        </pc:sldMkLst>
        <pc:picChg chg="del">
          <ac:chgData name="Jean-Luc Boucho" userId="e963987c6bddb9f0" providerId="LiveId" clId="{82C0A7D3-1F2E-4DEC-9AD1-80CE4B905DB2}" dt="2020-02-28T14:31:14.153" v="46" actId="21"/>
          <ac:picMkLst>
            <pc:docMk/>
            <pc:sldMk cId="966807840" sldId="278"/>
            <ac:picMk id="9" creationId="{7A26C3E7-0C44-4FBD-8532-4157AE413F46}"/>
          </ac:picMkLst>
        </pc:picChg>
      </pc:sldChg>
      <pc:sldMasterChg chg="modSldLayout">
        <pc:chgData name="Jean-Luc Boucho" userId="e963987c6bddb9f0" providerId="LiveId" clId="{82C0A7D3-1F2E-4DEC-9AD1-80CE4B905DB2}" dt="2020-02-28T14:30:48.889" v="39" actId="14100"/>
        <pc:sldMasterMkLst>
          <pc:docMk/>
          <pc:sldMasterMk cId="3316786590" sldId="2147483648"/>
        </pc:sldMasterMkLst>
        <pc:sldLayoutChg chg="addSp modSp">
          <pc:chgData name="Jean-Luc Boucho" userId="e963987c6bddb9f0" providerId="LiveId" clId="{82C0A7D3-1F2E-4DEC-9AD1-80CE4B905DB2}" dt="2020-02-28T14:30:48.889" v="39" actId="14100"/>
          <pc:sldLayoutMkLst>
            <pc:docMk/>
            <pc:sldMasterMk cId="3316786590" sldId="2147483648"/>
            <pc:sldLayoutMk cId="2510510167" sldId="2147483650"/>
          </pc:sldLayoutMkLst>
          <pc:picChg chg="add mod">
            <ac:chgData name="Jean-Luc Boucho" userId="e963987c6bddb9f0" providerId="LiveId" clId="{82C0A7D3-1F2E-4DEC-9AD1-80CE4B905DB2}" dt="2020-02-28T14:30:48.889" v="39" actId="14100"/>
            <ac:picMkLst>
              <pc:docMk/>
              <pc:sldMasterMk cId="3316786590" sldId="2147483648"/>
              <pc:sldLayoutMk cId="2510510167" sldId="2147483650"/>
              <ac:picMk id="2050" creationId="{56878332-DE5F-4F4F-9995-6416EFACE04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E5863-D4A1-458E-970C-FF3830D7FA2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D5DE-F9EC-4E76-8AF6-1A1021823B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zug.fr/gab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3ABA7-3762-4C0F-8D2E-DBA8803E6C4C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9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Présentation de l’événement GAB France : </a:t>
            </a:r>
            <a:r>
              <a:rPr lang="fr-FR" sz="1200" dirty="0">
                <a:hlinkClick r:id="rId3"/>
              </a:rPr>
              <a:t>http://www.azug.fr/gab.html</a:t>
            </a: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D5DE-F9EC-4E76-8AF6-1A1021823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sponsoring permet de couvrir le</a:t>
            </a:r>
            <a:r>
              <a:rPr lang="fr-FR" baseline="0" dirty="0"/>
              <a:t> petit déjeuner, boissons, et les pauses cafés pour les participants.</a:t>
            </a:r>
          </a:p>
          <a:p>
            <a:r>
              <a:rPr lang="fr-FR" baseline="0" dirty="0"/>
              <a:t>1 seul sponsor National Platinum (pour sa visibilité)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D5DE-F9EC-4E76-8AF6-1A1021823B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2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78332-DE5F-4F4F-9995-6416EFACE0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782" y="5753100"/>
            <a:ext cx="143121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5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0054-D5D0-4D7A-ADC0-FCEEEA0DF373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9E65-7895-4584-A03A-59852895DD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zug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lobal.azurebootcamp.net/sponso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466" y="2833283"/>
            <a:ext cx="12240466" cy="1207089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48466" y="1"/>
            <a:ext cx="50009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952528" y="2783418"/>
            <a:ext cx="7239472" cy="115062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OFFRE de sponsoring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-48466" y="4947795"/>
            <a:ext cx="12240465" cy="738664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 algn="ctr" defTabSz="914400"/>
            <a:r>
              <a:rPr lang="en-US" sz="4800" b="1" dirty="0">
                <a:latin typeface="Calibri" panose="020F0502020204030204"/>
              </a:rPr>
              <a:t>Global Azure 2020 </a:t>
            </a:r>
            <a:r>
              <a:rPr lang="en-US" sz="4800" dirty="0">
                <a:latin typeface="Calibri" panose="020F0502020204030204"/>
              </a:rPr>
              <a:t>– du 23 au 25 Avril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" y="5736324"/>
            <a:ext cx="1219199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914400"/>
            <a:r>
              <a:rPr lang="fr-FR" sz="2400" dirty="0">
                <a:solidFill>
                  <a:srgbClr val="A5A5A5">
                    <a:lumMod val="75000"/>
                  </a:srgbClr>
                </a:solidFill>
                <a:latin typeface="Calibri" panose="020F0502020204030204"/>
              </a:rPr>
              <a:t>Une conférence coorganisée par AZUG FR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0A76FE-3086-4E78-B2C1-980A448E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" y="515778"/>
            <a:ext cx="4762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5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690687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2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 concept</a:t>
            </a:r>
            <a:endParaRPr lang="en-US" sz="5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770" y="1825624"/>
            <a:ext cx="10702030" cy="4687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000" b="1" dirty="0"/>
              <a:t>1 jour de formation gratuite organisé par des experts </a:t>
            </a:r>
          </a:p>
          <a:p>
            <a:pPr marL="457200" lvl="1" indent="0">
              <a:buNone/>
            </a:pPr>
            <a:r>
              <a:rPr lang="fr-FR" sz="2200" dirty="0"/>
              <a:t>Assuré par la communauté pour la communauté, la journée est composée de sessions de formation et de </a:t>
            </a:r>
            <a:r>
              <a:rPr lang="fr-FR" sz="2200" dirty="0" err="1"/>
              <a:t>Labs</a:t>
            </a:r>
            <a:r>
              <a:rPr lang="fr-FR" sz="2200" dirty="0"/>
              <a:t> animés par des experts et des passionnés.</a:t>
            </a:r>
          </a:p>
          <a:p>
            <a:pPr marL="0" indent="0">
              <a:buNone/>
            </a:pPr>
            <a:r>
              <a:rPr lang="fr-FR" sz="3000" b="1" dirty="0"/>
              <a:t>1 but et 1 jour précis</a:t>
            </a:r>
          </a:p>
          <a:p>
            <a:pPr marL="457200" lvl="1" indent="0">
              <a:buNone/>
            </a:pPr>
            <a:r>
              <a:rPr lang="fr-FR" sz="2200" b="1" dirty="0"/>
              <a:t>Faire bénéficier </a:t>
            </a:r>
            <a:r>
              <a:rPr lang="fr-FR" sz="2200" dirty="0"/>
              <a:t>aux membres des communautés locales </a:t>
            </a:r>
            <a:r>
              <a:rPr lang="fr-FR" sz="2200" b="1" dirty="0"/>
              <a:t>des connaissances essentielles et d'un savoir-faire </a:t>
            </a:r>
            <a:r>
              <a:rPr lang="fr-FR" sz="2200" dirty="0"/>
              <a:t>concernant </a:t>
            </a:r>
            <a:r>
              <a:rPr lang="fr-FR" sz="2200" b="1" dirty="0"/>
              <a:t>Microsoft Azure</a:t>
            </a:r>
            <a:r>
              <a:rPr lang="fr-FR" sz="2200" dirty="0"/>
              <a:t>.</a:t>
            </a:r>
            <a:r>
              <a:rPr lang="fr-FR" sz="2200" b="1" dirty="0"/>
              <a:t> </a:t>
            </a:r>
          </a:p>
          <a:p>
            <a:pPr marL="457200" lvl="1" indent="0">
              <a:buNone/>
            </a:pPr>
            <a:r>
              <a:rPr lang="fr-FR" sz="2200" dirty="0"/>
              <a:t>Cette année, le Global Azure aura lieu les </a:t>
            </a:r>
            <a:r>
              <a:rPr lang="fr-FR" sz="2200" b="1" dirty="0"/>
              <a:t>23, 24 et 25 avril </a:t>
            </a:r>
            <a:r>
              <a:rPr lang="fr-FR" sz="2200" dirty="0"/>
              <a:t>selon le lieu.</a:t>
            </a:r>
          </a:p>
          <a:p>
            <a:pPr marL="0" indent="0">
              <a:buNone/>
            </a:pPr>
            <a:r>
              <a:rPr lang="fr-FR" sz="3000" b="1" dirty="0"/>
              <a:t>1 évènement mondial</a:t>
            </a:r>
            <a:endParaRPr lang="fr-FR" sz="2200" b="1" dirty="0"/>
          </a:p>
          <a:p>
            <a:pPr marL="457200" lvl="1" indent="0">
              <a:buNone/>
            </a:pPr>
            <a:r>
              <a:rPr lang="fr-FR" sz="2200" dirty="0"/>
              <a:t>Depuis 2012, cet évènement a la particularité de se dérouler dans le monde entier. 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L’année dernière, il a été organisé par AZUG FR dans 6 villes en France avec plus de 300 participants. Au niveau mondial, le Global Azure </a:t>
            </a:r>
            <a:r>
              <a:rPr lang="fr-FR" sz="2200" dirty="0" err="1">
                <a:solidFill>
                  <a:srgbClr val="FF0000"/>
                </a:solidFill>
              </a:rPr>
              <a:t>Bootcamp</a:t>
            </a:r>
            <a:r>
              <a:rPr lang="fr-FR" sz="2200" dirty="0">
                <a:solidFill>
                  <a:srgbClr val="FF0000"/>
                </a:solidFill>
              </a:rPr>
              <a:t> était présent dans plus de 300 villes réparties dans près de 80 pays et réunissant environ 13 000 personnes. </a:t>
            </a:r>
          </a:p>
        </p:txBody>
      </p:sp>
    </p:spTree>
    <p:extLst>
      <p:ext uri="{BB962C8B-B14F-4D97-AF65-F5344CB8AC3E}">
        <p14:creationId xmlns:p14="http://schemas.microsoft.com/office/powerpoint/2010/main" val="386735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690687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2561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L’Organisation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52688" y="1825625"/>
            <a:ext cx="8468751" cy="2465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000" b="1" dirty="0"/>
              <a:t>AZUG FR – Azure </a:t>
            </a:r>
            <a:r>
              <a:rPr lang="fr-FR" sz="3000" b="1" dirty="0" err="1"/>
              <a:t>Users</a:t>
            </a:r>
            <a:r>
              <a:rPr lang="fr-FR" sz="3000" b="1" dirty="0"/>
              <a:t> Group France</a:t>
            </a:r>
          </a:p>
          <a:p>
            <a:pPr marL="0" indent="0">
              <a:buNone/>
            </a:pPr>
            <a:r>
              <a:rPr lang="fr-FR" sz="2200" b="1" dirty="0"/>
              <a:t>Association Loi de 1901</a:t>
            </a:r>
            <a:r>
              <a:rPr lang="fr-FR" sz="2200" dirty="0"/>
              <a:t>, AZUG FR est animée par des bénévoles. Elle est titulaire du label </a:t>
            </a:r>
            <a:r>
              <a:rPr lang="fr-FR" sz="2200" dirty="0" err="1"/>
              <a:t>Solidatech</a:t>
            </a:r>
            <a:r>
              <a:rPr lang="fr-FR" sz="2200" dirty="0"/>
              <a:t> et approuvée en tant qu'</a:t>
            </a:r>
            <a:r>
              <a:rPr lang="fr-FR" sz="2200" b="1" dirty="0"/>
              <a:t>organisation philanthropique </a:t>
            </a:r>
            <a:r>
              <a:rPr lang="fr-FR" sz="2200" dirty="0"/>
              <a:t>qualifiée de Microsoft. Le but d’AZUG FR a pour objectif de favoriser les échanges de conseils techniques et de retour d'expériences autour de la plateforme de cloud </a:t>
            </a:r>
            <a:r>
              <a:rPr lang="fr-FR" sz="2200" dirty="0" err="1"/>
              <a:t>computing</a:t>
            </a:r>
            <a:r>
              <a:rPr lang="fr-FR" sz="2200" dirty="0"/>
              <a:t> de Microsoft.</a:t>
            </a:r>
          </a:p>
          <a:p>
            <a:pPr marL="0" indent="0">
              <a:buNone/>
            </a:pPr>
            <a:r>
              <a:rPr lang="fr-FR" sz="2200" dirty="0">
                <a:hlinkClick r:id="rId3"/>
              </a:rPr>
              <a:t>http://www.azug.fr</a:t>
            </a: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81283"/>
            <a:ext cx="1887499" cy="1173653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3052688" y="4541834"/>
            <a:ext cx="8468751" cy="202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chemeClr val="bg1">
                    <a:lumMod val="50000"/>
                  </a:schemeClr>
                </a:solidFill>
              </a:rPr>
              <a:t>Nom Communauté partenaire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Présentation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URL du site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200" dirty="0"/>
          </a:p>
        </p:txBody>
      </p:sp>
      <p:sp>
        <p:nvSpPr>
          <p:cNvPr id="4" name="Rectangle 3"/>
          <p:cNvSpPr/>
          <p:nvPr/>
        </p:nvSpPr>
        <p:spPr>
          <a:xfrm>
            <a:off x="998806" y="4678652"/>
            <a:ext cx="1726893" cy="11000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633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690687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2561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cap="none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L’Evènement</a:t>
            </a:r>
            <a:endParaRPr lang="fr-FR" sz="54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849" y="1825625"/>
            <a:ext cx="11146654" cy="4562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000" b="1" dirty="0"/>
              <a:t>Plusieurs villes participantes</a:t>
            </a:r>
          </a:p>
          <a:p>
            <a:pPr marL="457200" lvl="1" indent="0">
              <a:buNone/>
            </a:pPr>
            <a:r>
              <a:rPr lang="fr-FR" sz="2200" dirty="0"/>
              <a:t>Cette année, pour la 1ère fois, l’évènement aura lieu à des dates différentes selon les lieux. Les évènements actuellement confirmés sont : </a:t>
            </a:r>
            <a:r>
              <a:rPr lang="fr-FR" sz="2200" b="1" dirty="0"/>
              <a:t>Paris, Lyon, Toulouse, Bordeaux, Marseille, Lille </a:t>
            </a:r>
            <a:r>
              <a:rPr lang="fr-FR" sz="2200" b="1" dirty="0">
                <a:solidFill>
                  <a:srgbClr val="FF0000"/>
                </a:solidFill>
              </a:rPr>
              <a:t>(Belgique/Nord??)</a:t>
            </a:r>
            <a:r>
              <a:rPr lang="fr-FR" sz="2200" dirty="0">
                <a:solidFill>
                  <a:srgbClr val="FF0000"/>
                </a:solidFill>
              </a:rPr>
              <a:t>. </a:t>
            </a:r>
            <a:r>
              <a:rPr lang="fr-FR" sz="2200" dirty="0"/>
              <a:t>Des lieux supplémentaires sont en discussion : </a:t>
            </a:r>
            <a:r>
              <a:rPr lang="fr-FR" sz="2200" b="1" dirty="0"/>
              <a:t>Rennes, Strasbourg, Nantes</a:t>
            </a:r>
            <a:r>
              <a:rPr lang="fr-FR" sz="2200" dirty="0"/>
              <a:t>.</a:t>
            </a:r>
          </a:p>
          <a:p>
            <a:pPr marL="0" indent="0">
              <a:buNone/>
            </a:pPr>
            <a:r>
              <a:rPr lang="fr-FR" sz="3000" b="1" dirty="0"/>
              <a:t>Organisateurs</a:t>
            </a:r>
          </a:p>
          <a:p>
            <a:pPr marL="457200" lvl="1" indent="0">
              <a:buNone/>
            </a:pPr>
            <a:r>
              <a:rPr lang="fr-FR" sz="2200" dirty="0"/>
              <a:t>AZUG FR sur Paris et les autres communautés selon les régions.</a:t>
            </a:r>
          </a:p>
          <a:p>
            <a:pPr marL="0" indent="0">
              <a:buNone/>
            </a:pPr>
            <a:r>
              <a:rPr lang="fr-FR" sz="3000" b="1" dirty="0"/>
              <a:t>Speakers</a:t>
            </a:r>
          </a:p>
          <a:p>
            <a:pPr marL="457200" lvl="1" indent="0">
              <a:buNone/>
            </a:pPr>
            <a:r>
              <a:rPr lang="fr-FR" sz="2200" dirty="0"/>
              <a:t>Un représentant de Microsoft France pour assurer la </a:t>
            </a:r>
            <a:r>
              <a:rPr lang="fr-FR" sz="2200" dirty="0" err="1"/>
              <a:t>keynote</a:t>
            </a:r>
            <a:r>
              <a:rPr lang="fr-FR" sz="2200" dirty="0"/>
              <a:t>, des MVP Azure et des Experts.</a:t>
            </a:r>
            <a:endParaRPr lang="fr-FR" sz="2200" b="1" dirty="0"/>
          </a:p>
          <a:p>
            <a:pPr marL="0" indent="0">
              <a:buNone/>
            </a:pPr>
            <a:r>
              <a:rPr lang="fr-FR" sz="3000" b="1" dirty="0"/>
              <a:t>Audience variée</a:t>
            </a:r>
          </a:p>
          <a:p>
            <a:pPr marL="457200" lvl="1" indent="0">
              <a:buNone/>
            </a:pPr>
            <a:r>
              <a:rPr lang="fr-FR" sz="2200" dirty="0"/>
              <a:t>Elle est généralement composée d’étudiants, de décideurs, responsables informatiques</a:t>
            </a:r>
          </a:p>
          <a:p>
            <a:pPr marL="457200" lvl="1" indent="0">
              <a:buNone/>
            </a:pPr>
            <a:r>
              <a:rPr lang="fr-FR" sz="2200" dirty="0"/>
              <a:t>et de curieux passionnés.</a:t>
            </a:r>
          </a:p>
        </p:txBody>
      </p:sp>
    </p:spTree>
    <p:extLst>
      <p:ext uri="{BB962C8B-B14F-4D97-AF65-F5344CB8AC3E}">
        <p14:creationId xmlns:p14="http://schemas.microsoft.com/office/powerpoint/2010/main" val="298540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690687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2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Sponsoring International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851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Être un sponsor du Global Azure </a:t>
            </a:r>
            <a:r>
              <a:rPr lang="fr-FR" sz="2200" dirty="0" err="1">
                <a:solidFill>
                  <a:srgbClr val="FF0000"/>
                </a:solidFill>
              </a:rPr>
              <a:t>Bootcamp</a:t>
            </a:r>
            <a:r>
              <a:rPr lang="fr-FR" sz="2200" dirty="0">
                <a:solidFill>
                  <a:srgbClr val="FF0000"/>
                </a:solidFill>
              </a:rPr>
              <a:t> 2018 est une </a:t>
            </a:r>
            <a:r>
              <a:rPr lang="fr-FR" sz="2200" b="1" dirty="0">
                <a:solidFill>
                  <a:srgbClr val="FF0000"/>
                </a:solidFill>
              </a:rPr>
              <a:t>opportunité exceptionnelle</a:t>
            </a:r>
            <a:r>
              <a:rPr lang="fr-FR" sz="2200" dirty="0">
                <a:solidFill>
                  <a:srgbClr val="FF0000"/>
                </a:solidFill>
              </a:rPr>
              <a:t> de mettre en avant votre société et d’accroître votre visibilité dans l’écosystème de Microsoft et plus généralement du Cloud </a:t>
            </a:r>
            <a:r>
              <a:rPr lang="fr-FR" sz="2200" dirty="0" err="1">
                <a:solidFill>
                  <a:srgbClr val="FF0000"/>
                </a:solidFill>
              </a:rPr>
              <a:t>computing</a:t>
            </a:r>
            <a:r>
              <a:rPr lang="fr-FR" sz="22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En 2017 par exemple, diverses éditeurs tels que </a:t>
            </a:r>
            <a:r>
              <a:rPr lang="fr-FR" sz="2200" dirty="0" err="1">
                <a:solidFill>
                  <a:srgbClr val="FF0000"/>
                </a:solidFill>
              </a:rPr>
              <a:t>JetBrain</a:t>
            </a:r>
            <a:r>
              <a:rPr lang="fr-FR" sz="2200" dirty="0">
                <a:solidFill>
                  <a:srgbClr val="FF0000"/>
                </a:solidFill>
              </a:rPr>
              <a:t>, Azure </a:t>
            </a:r>
            <a:r>
              <a:rPr lang="fr-FR" sz="2200" dirty="0" err="1">
                <a:solidFill>
                  <a:srgbClr val="FF0000"/>
                </a:solidFill>
              </a:rPr>
              <a:t>Dockit</a:t>
            </a:r>
            <a:r>
              <a:rPr lang="fr-FR" sz="2200" dirty="0">
                <a:solidFill>
                  <a:srgbClr val="FF0000"/>
                </a:solidFill>
              </a:rPr>
              <a:t> ou </a:t>
            </a:r>
            <a:r>
              <a:rPr lang="fr-FR" sz="2200" dirty="0" err="1">
                <a:solidFill>
                  <a:srgbClr val="FF0000"/>
                </a:solidFill>
              </a:rPr>
              <a:t>Cerebrata</a:t>
            </a:r>
            <a:r>
              <a:rPr lang="fr-FR" sz="2200" dirty="0">
                <a:solidFill>
                  <a:srgbClr val="FF0000"/>
                </a:solidFill>
              </a:rPr>
              <a:t> ont offert des licences à des participants tirés au sort dans chaque ville organisatrice…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Cette année, des accords de sponsoring similaires sont en cours de négociation par le </a:t>
            </a:r>
            <a:r>
              <a:rPr lang="fr-FR" sz="2200" dirty="0" err="1">
                <a:solidFill>
                  <a:srgbClr val="FF0000"/>
                </a:solidFill>
              </a:rPr>
              <a:t>board</a:t>
            </a:r>
            <a:r>
              <a:rPr lang="fr-FR" sz="2200" dirty="0">
                <a:solidFill>
                  <a:srgbClr val="FF0000"/>
                </a:solidFill>
              </a:rPr>
              <a:t> international du GAB. La liste des sponsors est consultable à tout moment :</a:t>
            </a:r>
          </a:p>
          <a:p>
            <a:pPr marL="0" indent="0">
              <a:buNone/>
            </a:pPr>
            <a:r>
              <a:rPr lang="fr-FR" sz="2200" dirty="0">
                <a:hlinkClick r:id="rId2"/>
              </a:rPr>
              <a:t>https://global.azurebootcamp.net/sponsors/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 L’un des tout premier sponsor déclaré est :</a:t>
            </a:r>
          </a:p>
          <a:p>
            <a:pPr marL="0" indent="0">
              <a:buNone/>
            </a:pPr>
            <a:endParaRPr lang="fr-FR" sz="1000" b="1" dirty="0"/>
          </a:p>
          <a:p>
            <a:pPr marL="0" indent="0">
              <a:buNone/>
            </a:pPr>
            <a:endParaRPr lang="fr-FR" sz="1000" b="1" dirty="0"/>
          </a:p>
          <a:p>
            <a:pPr marL="0" indent="0">
              <a:buNone/>
            </a:pPr>
            <a:endParaRPr lang="fr-FR" sz="1000" b="1" dirty="0"/>
          </a:p>
          <a:p>
            <a:pPr marL="0" indent="0">
              <a:buNone/>
            </a:pPr>
            <a:endParaRPr lang="fr-FR" sz="1000" b="1" dirty="0"/>
          </a:p>
          <a:p>
            <a:pPr marL="0" indent="0">
              <a:buNone/>
            </a:pPr>
            <a:endParaRPr lang="fr-FR" sz="1000" b="1" dirty="0"/>
          </a:p>
          <a:p>
            <a:pPr marL="0" indent="0">
              <a:buNone/>
            </a:pPr>
            <a:endParaRPr lang="fr-FR" sz="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6728"/>
            <a:ext cx="1107995" cy="1077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16341" y="5136728"/>
            <a:ext cx="94837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Microsoft </a:t>
            </a:r>
          </a:p>
          <a:p>
            <a:r>
              <a:rPr lang="fr-FR" sz="2000" dirty="0"/>
              <a:t>Au niveau mondial, Microsoft a annoncé son support en fournissant tous les repas dans toutes les villes du monde où sera organisé le GAB.</a:t>
            </a:r>
          </a:p>
        </p:txBody>
      </p:sp>
    </p:spTree>
    <p:extLst>
      <p:ext uri="{BB962C8B-B14F-4D97-AF65-F5344CB8AC3E}">
        <p14:creationId xmlns:p14="http://schemas.microsoft.com/office/powerpoint/2010/main" val="209164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690687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2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Sponsoring National &amp; Local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22630"/>
              </p:ext>
            </p:extLst>
          </p:nvPr>
        </p:nvGraphicFramePr>
        <p:xfrm>
          <a:off x="482925" y="1874519"/>
          <a:ext cx="11226149" cy="39674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59973">
                  <a:extLst>
                    <a:ext uri="{9D8B030D-6E8A-4147-A177-3AD203B41FA5}">
                      <a16:colId xmlns:a16="http://schemas.microsoft.com/office/drawing/2014/main" val="2651043735"/>
                    </a:ext>
                  </a:extLst>
                </a:gridCol>
                <a:gridCol w="6153403">
                  <a:extLst>
                    <a:ext uri="{9D8B030D-6E8A-4147-A177-3AD203B41FA5}">
                      <a16:colId xmlns:a16="http://schemas.microsoft.com/office/drawing/2014/main" val="21262559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8588487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57712153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171563363"/>
                    </a:ext>
                  </a:extLst>
                </a:gridCol>
                <a:gridCol w="1055916">
                  <a:extLst>
                    <a:ext uri="{9D8B030D-6E8A-4147-A177-3AD203B41FA5}">
                      <a16:colId xmlns:a16="http://schemas.microsoft.com/office/drawing/2014/main" val="14959138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PARTICIPATION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NATIONAL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061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sz="1200" dirty="0" err="1"/>
                        <a:t>Niveau</a:t>
                      </a:r>
                      <a:endParaRPr lang="en-US" sz="1200" dirty="0"/>
                    </a:p>
                    <a:p>
                      <a:pPr algn="r"/>
                      <a:r>
                        <a:rPr lang="en-US" sz="1200" dirty="0"/>
                        <a:t>(Tarif non </a:t>
                      </a:r>
                      <a:r>
                        <a:rPr lang="en-US" sz="1200" dirty="0" err="1"/>
                        <a:t>assujetti</a:t>
                      </a:r>
                      <a:r>
                        <a:rPr lang="en-US" sz="1200" dirty="0"/>
                        <a:t> à la TVA)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Platinum</a:t>
                      </a:r>
                    </a:p>
                    <a:p>
                      <a:pPr algn="ctr"/>
                      <a:r>
                        <a:rPr lang="en-US" sz="1200" dirty="0"/>
                        <a:t>3000€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Gold</a:t>
                      </a:r>
                    </a:p>
                    <a:p>
                      <a:pPr algn="ctr"/>
                      <a:r>
                        <a:rPr lang="en-US" sz="1200" dirty="0"/>
                        <a:t>2000€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Silver</a:t>
                      </a:r>
                    </a:p>
                    <a:p>
                      <a:pPr algn="ctr"/>
                      <a:r>
                        <a:rPr lang="en-US" sz="1200" dirty="0"/>
                        <a:t>1000€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Bronze</a:t>
                      </a:r>
                    </a:p>
                    <a:p>
                      <a:pPr algn="ctr"/>
                      <a:r>
                        <a:rPr lang="en-US" sz="1200" dirty="0"/>
                        <a:t>500€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47838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Visibilité</a:t>
                      </a:r>
                      <a:endParaRPr lang="en-US" sz="1200" b="1" dirty="0"/>
                    </a:p>
                    <a:p>
                      <a:pPr algn="ctr"/>
                      <a:r>
                        <a:rPr lang="en-US" sz="1200" b="1" dirty="0" err="1"/>
                        <a:t>Digitale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/>
                        <a:t>Logo</a:t>
                      </a:r>
                      <a:r>
                        <a:rPr lang="fr-FR" sz="1200" baseline="0" noProof="0" dirty="0"/>
                        <a:t> &amp; p</a:t>
                      </a:r>
                      <a:r>
                        <a:rPr lang="fr-FR" sz="1200" noProof="0" dirty="0"/>
                        <a:t>résentation de votre société sur la page de l’événement GAB France sur le site internet AZUG 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0665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/>
                        <a:t>Logo sur les communications (flyers, mailings, support de présentation </a:t>
                      </a:r>
                      <a:r>
                        <a:rPr lang="fr-FR" sz="1200" noProof="0" dirty="0" err="1"/>
                        <a:t>Keynote</a:t>
                      </a:r>
                      <a:r>
                        <a:rPr lang="fr-FR" sz="1200" baseline="0" noProof="0" dirty="0"/>
                        <a:t> et sessions</a:t>
                      </a:r>
                      <a:r>
                        <a:rPr lang="fr-FR" sz="1200" noProof="0" dirty="0"/>
                        <a:t>) pour…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villes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villes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1640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/>
                        <a:t>Logo</a:t>
                      </a:r>
                      <a:r>
                        <a:rPr lang="fr-FR" sz="1200" baseline="0" noProof="0" dirty="0"/>
                        <a:t> &amp; p</a:t>
                      </a:r>
                      <a:r>
                        <a:rPr lang="fr-FR" sz="1200" noProof="0" dirty="0"/>
                        <a:t>résentation de votre société sur le site d’inscription </a:t>
                      </a:r>
                      <a:r>
                        <a:rPr lang="fr-FR" sz="1200" baseline="0" noProof="0" dirty="0"/>
                        <a:t>(1 par ville) </a:t>
                      </a:r>
                      <a:r>
                        <a:rPr lang="fr-FR" sz="1200" noProof="0" dirty="0"/>
                        <a:t>des participants</a:t>
                      </a:r>
                      <a:r>
                        <a:rPr lang="fr-FR" sz="1200" baseline="0" noProof="0" dirty="0"/>
                        <a:t> pour…</a:t>
                      </a:r>
                      <a:endParaRPr lang="fr-FR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villes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villes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2633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/>
                        <a:t>Accès aux coordonnées des participants (selon règles ‘Informatique &amp; Liberté’) pour…</a:t>
                      </a:r>
                      <a:endParaRPr lang="fr-FR" sz="1200" i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 </a:t>
                      </a:r>
                      <a:r>
                        <a:rPr lang="en-US" sz="1200" dirty="0" err="1"/>
                        <a:t>villes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6 </a:t>
                      </a:r>
                      <a:r>
                        <a:rPr lang="en-US" sz="1200" dirty="0" err="1"/>
                        <a:t>villes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176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Présence</a:t>
                      </a:r>
                      <a:endParaRPr lang="en-US" sz="1200" b="1" dirty="0"/>
                    </a:p>
                    <a:p>
                      <a:pPr algn="ctr"/>
                      <a:r>
                        <a:rPr lang="en-US" sz="1200" b="1" dirty="0"/>
                        <a:t>Ville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Session Speaker </a:t>
                      </a:r>
                      <a:r>
                        <a:rPr lang="en-US" sz="1200" dirty="0" err="1"/>
                        <a:t>donnée</a:t>
                      </a:r>
                      <a:r>
                        <a:rPr lang="en-US" sz="1200" dirty="0"/>
                        <a:t> par un expert de </a:t>
                      </a:r>
                      <a:r>
                        <a:rPr lang="en-US" sz="1200" dirty="0" err="1"/>
                        <a:t>votre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choix</a:t>
                      </a:r>
                      <a:r>
                        <a:rPr lang="en-US" sz="1200" dirty="0"/>
                        <a:t> (50’) 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(* avec supplement pour </a:t>
                      </a:r>
                      <a:r>
                        <a:rPr lang="en-US" sz="1200" dirty="0" err="1">
                          <a:sym typeface="Wingdings" panose="05000000000000000000" pitchFamily="2" charset="2"/>
                        </a:rPr>
                        <a:t>ville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dirty="0" err="1">
                          <a:sym typeface="Wingdings" panose="05000000000000000000" pitchFamily="2" charset="2"/>
                        </a:rPr>
                        <a:t>en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dirty="0" err="1">
                          <a:sym typeface="Wingdings" panose="05000000000000000000" pitchFamily="2" charset="2"/>
                        </a:rPr>
                        <a:t>sus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)</a:t>
                      </a:r>
                      <a:endParaRPr lang="en-US" sz="12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(*)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</a:t>
                      </a:r>
                      <a:r>
                        <a:rPr lang="en-US" sz="1200" dirty="0" err="1"/>
                        <a:t>ville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92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/>
                        <a:t>Présentation de votre société (2’) lors de la </a:t>
                      </a:r>
                      <a:r>
                        <a:rPr lang="fr-FR" sz="1200" noProof="0" dirty="0" err="1"/>
                        <a:t>Keynote</a:t>
                      </a:r>
                      <a:endParaRPr lang="fr-FR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722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Stand de présence sponsor (** Kakemono ou flyers si Bronze)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 (**)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633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Loterie finale (lots offerts par le sponsor)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32422"/>
                  </a:ext>
                </a:extLst>
              </a:tr>
            </a:tbl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>
          <a:xfrm>
            <a:off x="408696" y="6124575"/>
            <a:ext cx="10744200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200" dirty="0"/>
              <a:t>N’hésitez pas à nous contacter pour discuter d’autres partenariats possibles.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75056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71601"/>
            <a:ext cx="12192000" cy="1690687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541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Ne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</a:rPr>
              <a:t>manquez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 pas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</a:rPr>
              <a:t>cette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</a:rPr>
              <a:t>opportunité</a:t>
            </a:r>
            <a:br>
              <a:rPr lang="en-US" sz="5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5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DEVENEZ UN SPONSOR AUJOURD’HUI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663130"/>
              </p:ext>
            </p:extLst>
          </p:nvPr>
        </p:nvGraphicFramePr>
        <p:xfrm>
          <a:off x="838200" y="3359150"/>
          <a:ext cx="10515600" cy="283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632536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163403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Contacts AZUG FR pour Sponsoring national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azugfr@outlook.com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4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Cédric</a:t>
                      </a:r>
                      <a:r>
                        <a:rPr lang="en-US" baseline="0" dirty="0"/>
                        <a:t> Leblond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06 81 02 78 60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Marius </a:t>
                      </a:r>
                      <a:r>
                        <a:rPr lang="en-US" dirty="0" err="1"/>
                        <a:t>Zaharia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06 45 84 25 60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544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Contact organization locale du Global Azure Bootcamp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Prénom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Nom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Téléphone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Prénom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Nom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Téléphone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87346"/>
                  </a:ext>
                </a:extLst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>
          <a:xfrm>
            <a:off x="762000" y="532261"/>
            <a:ext cx="1074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500" dirty="0"/>
              <a:t>Vous souhaitez vous faire connaître et/ou renforcer votre présence locale auprès de notre public ? </a:t>
            </a:r>
            <a:endParaRPr lang="fr-FR" sz="2500" b="1" dirty="0"/>
          </a:p>
        </p:txBody>
      </p:sp>
    </p:spTree>
    <p:extLst>
      <p:ext uri="{BB962C8B-B14F-4D97-AF65-F5344CB8AC3E}">
        <p14:creationId xmlns:p14="http://schemas.microsoft.com/office/powerpoint/2010/main" val="96680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76DD008755B448F1B6EC7F476FA49" ma:contentTypeVersion="0" ma:contentTypeDescription="Crée un document." ma:contentTypeScope="" ma:versionID="c59553d8cb6cd14789da5ea9b44e73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015AB8-5960-4DC3-8BB0-FABC53136C89}"/>
</file>

<file path=customXml/itemProps2.xml><?xml version="1.0" encoding="utf-8"?>
<ds:datastoreItem xmlns:ds="http://schemas.openxmlformats.org/officeDocument/2006/customXml" ds:itemID="{658A567D-73EE-4C99-822D-B34D9864281E}"/>
</file>

<file path=customXml/itemProps3.xml><?xml version="1.0" encoding="utf-8"?>
<ds:datastoreItem xmlns:ds="http://schemas.openxmlformats.org/officeDocument/2006/customXml" ds:itemID="{ADA66950-C8B8-4515-B9AD-C7A57FED105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5952</TotalTime>
  <Words>819</Words>
  <Application>Microsoft Office PowerPoint</Application>
  <PresentationFormat>Grand écran</PresentationFormat>
  <Paragraphs>118</Paragraphs>
  <Slides>7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OFFRE de sponsoring</vt:lpstr>
      <vt:lpstr>Le concept</vt:lpstr>
      <vt:lpstr>L’Organisation</vt:lpstr>
      <vt:lpstr>L’Evènement</vt:lpstr>
      <vt:lpstr>Sponsoring International</vt:lpstr>
      <vt:lpstr>Sponsoring National &amp; Local</vt:lpstr>
      <vt:lpstr>Ne manquez pas cette opportunité DEVENEZ UN SPONSOR AUJOURD’HUI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Omnia Paratus</dc:creator>
  <cp:lastModifiedBy>Jean-Luc Boucho</cp:lastModifiedBy>
  <cp:revision>56</cp:revision>
  <dcterms:created xsi:type="dcterms:W3CDTF">2017-03-03T11:28:51Z</dcterms:created>
  <dcterms:modified xsi:type="dcterms:W3CDTF">2020-03-02T16:33:54Z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0x01010046876DD008755B448F1B6EC7F476FA49</vt:lpwstr>
  </property>
</Properties>
</file>