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48" r:id="rId3"/>
    <p:sldId id="261" r:id="rId4"/>
    <p:sldId id="310" r:id="rId5"/>
    <p:sldId id="338" r:id="rId6"/>
    <p:sldId id="325" r:id="rId7"/>
    <p:sldId id="339" r:id="rId8"/>
    <p:sldId id="349" r:id="rId9"/>
    <p:sldId id="350" r:id="rId10"/>
    <p:sldId id="351" r:id="rId11"/>
    <p:sldId id="341" r:id="rId12"/>
    <p:sldId id="342" r:id="rId13"/>
    <p:sldId id="352" r:id="rId14"/>
    <p:sldId id="34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Miossec" initials="oM" lastIdx="1" clrIdx="0">
    <p:extLst>
      <p:ext uri="{19B8F6BF-5375-455C-9EA6-DF929625EA0E}">
        <p15:presenceInfo xmlns:p15="http://schemas.microsoft.com/office/powerpoint/2012/main" userId="0042c8f5c07b37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595" autoAdjust="0"/>
  </p:normalViewPr>
  <p:slideViewPr>
    <p:cSldViewPr snapToGrid="0">
      <p:cViewPr varScale="1">
        <p:scale>
          <a:sx n="108" d="100"/>
          <a:sy n="108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EDF0-DEDA-4C1C-B5AB-91EB31753B95}" type="datetimeFigureOut">
              <a:rPr lang="fr-BE" smtClean="0"/>
              <a:t>24-04-20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F138-8063-41B3-B28C-74470FD3BC2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627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DEMO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6388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demo2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7773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84190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Demo3 et demo4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00145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217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1259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359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27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08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42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49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11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32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9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03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3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29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miossec/arm-ttk-dem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omiossec" TargetMode="External"/><Relationship Id="rId2" Type="http://schemas.openxmlformats.org/officeDocument/2006/relationships/hyperlink" Target="https://github.com/omiossec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about.me/omiossec" TargetMode="External"/><Relationship Id="rId4" Type="http://schemas.openxmlformats.org/officeDocument/2006/relationships/hyperlink" Target="https://www.linkedin.com/in/omiossec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rm-tt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9F1ED0-C1F7-49F7-9D69-9A89C27AB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910" y="461139"/>
            <a:ext cx="6252871" cy="482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71ACC5-6BCF-476A-BC73-F9CAEA962E63}"/>
              </a:ext>
            </a:extLst>
          </p:cNvPr>
          <p:cNvSpPr txBox="1"/>
          <p:nvPr/>
        </p:nvSpPr>
        <p:spPr>
          <a:xfrm>
            <a:off x="5557422" y="5282199"/>
            <a:ext cx="23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Édition française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135DC-E28E-4118-B1B0-7D7E363E6805}"/>
              </a:ext>
            </a:extLst>
          </p:cNvPr>
          <p:cNvSpPr txBox="1"/>
          <p:nvPr/>
        </p:nvSpPr>
        <p:spPr>
          <a:xfrm>
            <a:off x="9758039" y="6070138"/>
            <a:ext cx="23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#</a:t>
            </a:r>
            <a:r>
              <a:rPr lang="fr-FR" dirty="0" err="1"/>
              <a:t>gab_fr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91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Utilisation du module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Il est possible de limiter les tests en utilisant –Test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Il est aussi possible de passer des paramètres avec –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TestParameter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(collection)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Il est possible d’écrire ces propres tests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Première étape, créer un fichier .test.ps1, le nom du fichier doit correspondre au nom du test en remplacent les espaces par un – ou un _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Seconde étape, avoir un paramètre pour récupérer l’objet à tester</a:t>
            </a:r>
          </a:p>
          <a:p>
            <a:pPr lvl="2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param(</a:t>
            </a:r>
          </a:p>
          <a:p>
            <a:pPr lvl="2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PSObject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]$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TemplateObject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/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61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Intégration CI/CD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Puisque ARM-TTK est un module PowerShell il est facile de l’intégrer dans une chaine d’intégration et de déploiement.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Le but est que chaque Pull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/Push déclenche un test permettant à l’équipe de rapidement détecter les problèmes.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Deux Options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GitHub Actions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Azure DevOps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47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GitHub Actions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Nous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avons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besoin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D’un dossier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où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déposer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la definition du workflow et un script pour tester le/les templates avec ARM-TTK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fichier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fichier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workflow dans le dossier .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/workflows</a:t>
            </a:r>
          </a:p>
          <a:p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44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GitHub Actions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Nous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avons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besoin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Il est nécessaire d’ajouter l’extension Run ARM TTK Tests de Sam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Cogan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(https://marketplace.visualstudio.com/items?itemName=Sam-Cogan.ARMTTKExtension) 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fichier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pour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decrire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le Pipeline</a:t>
            </a:r>
          </a:p>
          <a:p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894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ARM-TTK n’est pas complet et toujours en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preview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Il est modulaire et permet de s’intéresser à la qualité des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Cela permet aux équipes de se concentrer sur les déploiements et d’avoir un gain qualitatif.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Beaucoup de nouvelle fonctionnalité sur ARM devraient apparaitre dans le courant de l’année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/>
          </a:p>
          <a:p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68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2370" y="120770"/>
            <a:ext cx="6694097" cy="6423804"/>
          </a:xfrm>
        </p:spPr>
        <p:txBody>
          <a:bodyPr>
            <a:normAutofit/>
          </a:bodyPr>
          <a:lstStyle/>
          <a:p>
            <a:endParaRPr lang="en-CA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9F1ED0-C1F7-49F7-9D69-9A89C27AB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90" y="1526459"/>
            <a:ext cx="4627614" cy="356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23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786" y="103517"/>
            <a:ext cx="6271117" cy="4697083"/>
          </a:xfrm>
        </p:spPr>
        <p:txBody>
          <a:bodyPr>
            <a:normAutofit/>
          </a:bodyPr>
          <a:lstStyle/>
          <a:p>
            <a:r>
              <a:rPr lang="fr-FR" sz="5400" dirty="0">
                <a:latin typeface="+mn-lt"/>
              </a:rPr>
              <a:t>Tester avant de déployer ; </a:t>
            </a:r>
            <a:br>
              <a:rPr lang="fr-FR" sz="5400" dirty="0">
                <a:latin typeface="+mn-lt"/>
              </a:rPr>
            </a:br>
            <a:r>
              <a:rPr lang="fr-FR" sz="5400" dirty="0">
                <a:latin typeface="+mn-lt"/>
              </a:rPr>
              <a:t>comment tester ses déploiements ARM avec ARM-TTK</a:t>
            </a:r>
            <a:endParaRPr lang="fr-FR" sz="54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61786" y="4800600"/>
            <a:ext cx="6274756" cy="1412294"/>
          </a:xfrm>
        </p:spPr>
        <p:txBody>
          <a:bodyPr>
            <a:normAutofit/>
          </a:bodyPr>
          <a:lstStyle/>
          <a:p>
            <a:r>
              <a:rPr lang="en-CA"/>
              <a:t>Olivier Miossec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56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7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>
                <a:solidFill>
                  <a:schemeClr val="accent2">
                    <a:lumMod val="75000"/>
                  </a:schemeClr>
                </a:solidFill>
              </a:rPr>
              <a:t>Agenda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57407-CEB6-4CF7-8C21-0FB91F6826AB}"/>
              </a:ext>
            </a:extLst>
          </p:cNvPr>
          <p:cNvSpPr/>
          <p:nvPr/>
        </p:nvSpPr>
        <p:spPr>
          <a:xfrm>
            <a:off x="1161690" y="1126325"/>
            <a:ext cx="8931215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31D165F-2634-423F-8B38-3E2A62555AC3}"/>
              </a:ext>
            </a:extLst>
          </p:cNvPr>
          <p:cNvSpPr txBox="1"/>
          <p:nvPr/>
        </p:nvSpPr>
        <p:spPr>
          <a:xfrm>
            <a:off x="1554615" y="1585682"/>
            <a:ext cx="832550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Les déploiements ARM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Les possibilités de tests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ARM-TTK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Test cases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Scénarios pour l’intégration continue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b="1" i="1" dirty="0"/>
              <a:t>Live </a:t>
            </a:r>
            <a:r>
              <a:rPr lang="fr-FR" sz="2000" b="1" i="1" dirty="0" err="1"/>
              <a:t>demo</a:t>
            </a:r>
            <a:r>
              <a:rPr lang="fr-FR" sz="2000" b="1" i="1" dirty="0"/>
              <a:t> </a:t>
            </a:r>
            <a:r>
              <a:rPr lang="fr-FR" sz="2000" dirty="0">
                <a:hlinkClick r:id="rId2"/>
              </a:rPr>
              <a:t>https://github.com/omiossec/arm-ttk-demo</a:t>
            </a:r>
            <a:endParaRPr lang="fr-FR" sz="2000" b="1" i="1" dirty="0"/>
          </a:p>
        </p:txBody>
      </p:sp>
    </p:spTree>
    <p:extLst>
      <p:ext uri="{BB962C8B-B14F-4D97-AF65-F5344CB8AC3E}">
        <p14:creationId xmlns:p14="http://schemas.microsoft.com/office/powerpoint/2010/main" val="126751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D35BA6-4E22-48A8-A38A-04A98F4DD928}"/>
              </a:ext>
            </a:extLst>
          </p:cNvPr>
          <p:cNvSpPr/>
          <p:nvPr/>
        </p:nvSpPr>
        <p:spPr>
          <a:xfrm>
            <a:off x="6858000" y="792664"/>
            <a:ext cx="4459857" cy="5214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Olivier Miossec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Microsoft Azure MVP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Co-Animator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French PowerShell &amp; DevOps User Group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Paris PowerShell &amp; </a:t>
            </a:r>
            <a:r>
              <a:rPr lang="en-US" sz="2000" b="1" cap="none" spc="0" dirty="0" err="1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WinOps</a:t>
            </a:r>
            <a:endParaRPr lang="en-US" sz="20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dirty="0">
              <a:ln/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@</a:t>
            </a:r>
            <a:r>
              <a:rPr lang="en-US" sz="1700" b="1" cap="none" spc="0" dirty="0" err="1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omiossec_med</a:t>
            </a:r>
            <a:endParaRPr lang="en-US" sz="17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7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b="1" dirty="0">
                <a:ln/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https://github.com/omiossec</a:t>
            </a:r>
            <a:endParaRPr lang="en-US" sz="1700" b="1" dirty="0">
              <a:ln/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700" b="1" dirty="0">
              <a:ln/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 Black" panose="020B0A04020102020204" pitchFamily="34" charset="0"/>
                <a:ea typeface="+mj-ea"/>
                <a:cs typeface="Arial" panose="020B0604020202020204" pitchFamily="34" charset="0"/>
                <a:hlinkClick r:id="rId3"/>
              </a:rPr>
              <a:t>https://dev.to/omiossec</a:t>
            </a:r>
            <a:endParaRPr lang="en-US" sz="17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17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</a:br>
            <a:r>
              <a:rPr lang="fr-FR" sz="17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https://www.linkedin.com/in/omiossec/</a:t>
            </a:r>
            <a:endParaRPr lang="fr-FR" sz="1700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fr-FR" sz="17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1700" dirty="0">
                <a:latin typeface="Arial Black" panose="020B0A04020102020204" pitchFamily="34" charset="0"/>
                <a:cs typeface="Arial" panose="020B0604020202020204" pitchFamily="34" charset="0"/>
                <a:hlinkClick r:id="rId5"/>
              </a:rPr>
              <a:t>https://about.me/omiossec</a:t>
            </a:r>
            <a:endParaRPr lang="en-US" sz="17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7" name="Picture 6" descr="A person wearing sunglasses taking a selfie&#10;&#10;Description automatically generated">
            <a:extLst>
              <a:ext uri="{FF2B5EF4-FFF2-40B4-BE49-F238E27FC236}">
                <a16:creationId xmlns:a16="http://schemas.microsoft.com/office/drawing/2014/main" id="{D556272F-A4B9-4CF2-BE6A-8AEF448F59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8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Les déploiements ARM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ARM sont des documents « JSON » permettant de décrire l’état souhaité de vos ressources Azure (aka.ms/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justLearnARM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Tout comme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Terraform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ARM permettent de faire de « l’Infrastructure As Code ».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Dès lors que l’on parle de code, il est souhaitable d’adopter les mêmes pratiques utiliser pour les applications 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S’assurer que le code est fonctionnel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Valider que le code respect les bonnes pratiques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Vérifier que le code ne présente pas de problèmes de sécurités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S’assurer que le code corresponde a ce qui a été demandé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75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Les méthodes de tests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Les tests sont faits en général avec le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cmdlet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/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Test-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AzResourceGroupDeployment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y a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plusieurs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limitations 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Peu d’information, indique seulement si 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capable d’être déployer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Nécessite une connexion à Azure et un groupe de ressources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 répond pas à tous les besoins (best practices, sécurités, …) </a:t>
            </a:r>
          </a:p>
          <a:p>
            <a:pPr lvl="1"/>
            <a:endParaRPr lang="en-GB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32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Azure Resource Manager Template Toolkit (arm-</a:t>
            </a:r>
            <a:r>
              <a:rPr lang="fr-FR" sz="2000" b="1" dirty="0" err="1">
                <a:solidFill>
                  <a:schemeClr val="accent2">
                    <a:lumMod val="75000"/>
                  </a:schemeClr>
                </a:solidFill>
              </a:rPr>
              <a:t>ttk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)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4911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Annoncé à la MS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2019 (brk3223)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Toujours en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preview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disponible sur GitHub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https://github.com/Azure/arm-ttk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Module PowerShell compatible PS Core (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donc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sur Windows/Linux/Mac)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Il n’est pas disponible (encore) sur la PowerShell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Gallery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 premier but n’est pas de faire une analyse de syntaxe (pas un outil de test unitaire) mais d’évaluer la prise en compte des bonnes pratiques.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module n’utilise pas de connexion à Azure.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analyse les fichiers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d’un chemin d’un dossier (si il existe un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azdeploy.json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ou d’un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à partir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testcases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83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Les </a:t>
            </a:r>
            <a:r>
              <a:rPr lang="fr-FR" sz="2000" b="1" dirty="0" err="1">
                <a:solidFill>
                  <a:schemeClr val="accent2">
                    <a:lumMod val="75000"/>
                  </a:schemeClr>
                </a:solidFill>
              </a:rPr>
              <a:t>testcases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467270"/>
            <a:ext cx="90117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adminUsername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Should Not Be A Literal</a:t>
            </a:r>
          </a:p>
          <a:p>
            <a:pPr lvl="1"/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apiVersions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Should Be Recent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artifacts parameter</a:t>
            </a:r>
          </a:p>
          <a:p>
            <a:pPr lvl="1"/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DeploymentTemplate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Schema Is Correct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IDs Should Be Derived From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ResourceIDs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Location Should Not Be Hardcoded</a:t>
            </a:r>
          </a:p>
          <a:p>
            <a:pPr lvl="1"/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ManagedIdentityExtension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must not be used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Min And Max Value Are Numbers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Outputs Must Not Contain Secrets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Parameters Must Be Referenced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Parameters Property Must Exist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providers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apiVersions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Is Not Permitted</a:t>
            </a:r>
          </a:p>
          <a:p>
            <a:pPr lvl="1"/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ResourceIds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should not contain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Resources Should Have Location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Secure String Parameters Cannot Have Default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Template Should Not Contain Blanks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Variables Must Be Referenced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Virtual Machines Should Not Be Preview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VM Images Should Use Latest Version</a:t>
            </a:r>
          </a:p>
          <a:p>
            <a:pPr lvl="1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VM Size Should Be A Parameter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5E65BF-5DBB-4D2D-966A-9B221021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1" y="4540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77527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</TotalTime>
  <Words>762</Words>
  <Application>Microsoft Office PowerPoint</Application>
  <PresentationFormat>Widescreen</PresentationFormat>
  <Paragraphs>146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Century Schoolbook</vt:lpstr>
      <vt:lpstr>Wingdings</vt:lpstr>
      <vt:lpstr>Wingdings 2</vt:lpstr>
      <vt:lpstr>View</vt:lpstr>
      <vt:lpstr>PowerPoint Presentation</vt:lpstr>
      <vt:lpstr>PowerPoint Presentation</vt:lpstr>
      <vt:lpstr>Tester avant de déployer ;  comment tester ses déploiements ARM avec ARM-TTK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French PowerShell &amp; DevOps User Group</dc:title>
  <dc:creator>olivier Miossec</dc:creator>
  <cp:lastModifiedBy>olivier Miossec</cp:lastModifiedBy>
  <cp:revision>51</cp:revision>
  <dcterms:created xsi:type="dcterms:W3CDTF">2020-04-02T07:29:37Z</dcterms:created>
  <dcterms:modified xsi:type="dcterms:W3CDTF">2020-04-24T15:10:32Z</dcterms:modified>
</cp:coreProperties>
</file>