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58" r:id="rId4"/>
    <p:sldId id="261" r:id="rId5"/>
    <p:sldId id="259" r:id="rId6"/>
    <p:sldId id="310" r:id="rId7"/>
    <p:sldId id="314" r:id="rId8"/>
    <p:sldId id="320" r:id="rId9"/>
    <p:sldId id="321" r:id="rId10"/>
    <p:sldId id="322" r:id="rId11"/>
    <p:sldId id="315" r:id="rId12"/>
    <p:sldId id="316" r:id="rId13"/>
    <p:sldId id="323" r:id="rId14"/>
    <p:sldId id="324" r:id="rId15"/>
    <p:sldId id="279" r:id="rId16"/>
    <p:sldId id="325" r:id="rId17"/>
    <p:sldId id="3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8913" autoAdjust="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29-11-18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008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021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037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38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fr-FR/PowerShell-Paris/events/255138353/" TargetMode="External"/><Relationship Id="rId2" Type="http://schemas.openxmlformats.org/officeDocument/2006/relationships/hyperlink" Target="https://www.meetup.com/fr-FR/FrenchPSUG/events/256177833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psug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.slack.com/Slack" TargetMode="External"/><Relationship Id="rId4" Type="http://schemas.openxmlformats.org/officeDocument/2006/relationships/hyperlink" Target="https://twitter.com/frpsu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525" y="228599"/>
            <a:ext cx="10132452" cy="3839633"/>
          </a:xfrm>
        </p:spPr>
        <p:txBody>
          <a:bodyPr anchor="b">
            <a:normAutofit/>
          </a:bodyPr>
          <a:lstStyle/>
          <a:p>
            <a:r>
              <a:rPr lang="en-CA" sz="4800" dirty="0"/>
              <a:t>Paris PowerShell &amp; DevOps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525" y="4389966"/>
            <a:ext cx="10132452" cy="2229198"/>
          </a:xfrm>
          <a:noFill/>
        </p:spPr>
        <p:txBody>
          <a:bodyPr anchor="t">
            <a:normAutofit/>
          </a:bodyPr>
          <a:lstStyle/>
          <a:p>
            <a:r>
              <a:rPr lang="en-CA" sz="3200" dirty="0">
                <a:solidFill>
                  <a:schemeClr val="tx1"/>
                </a:solidFill>
              </a:rPr>
              <a:t>2018/12/12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1158025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Les attribut des paramètres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définition des paramètres permet de décider comment la fonction doit se comporter face aux arguments.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CCF9A-4273-41D0-960F-CB842F0C1E14}"/>
              </a:ext>
            </a:extLst>
          </p:cNvPr>
          <p:cNvSpPr/>
          <p:nvPr/>
        </p:nvSpPr>
        <p:spPr>
          <a:xfrm>
            <a:off x="821317" y="2261462"/>
            <a:ext cx="4648656" cy="4260107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1FF1C-9185-4CB3-8319-EF5C000E1B52}"/>
              </a:ext>
            </a:extLst>
          </p:cNvPr>
          <p:cNvSpPr/>
          <p:nvPr/>
        </p:nvSpPr>
        <p:spPr>
          <a:xfrm>
            <a:off x="6132502" y="2261463"/>
            <a:ext cx="4648656" cy="426010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DA6E5C-46FD-480B-AB40-91B62EDCC93D}"/>
              </a:ext>
            </a:extLst>
          </p:cNvPr>
          <p:cNvSpPr txBox="1"/>
          <p:nvPr/>
        </p:nvSpPr>
        <p:spPr>
          <a:xfrm>
            <a:off x="6132502" y="2261463"/>
            <a:ext cx="44460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Type des arguments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int</a:t>
            </a:r>
            <a:r>
              <a:rPr lang="fr-FR" sz="1600" dirty="0"/>
              <a:t>]</a:t>
            </a:r>
            <a:r>
              <a:rPr lang="fr-FR" sz="1600" dirty="0" err="1"/>
              <a:t>MyParam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Valider l’entrée par une liste</a:t>
            </a:r>
          </a:p>
          <a:p>
            <a:r>
              <a:rPr lang="fr-FR" sz="1600" dirty="0"/>
              <a:t>[</a:t>
            </a:r>
            <a:r>
              <a:rPr lang="fr-FR" sz="1600" dirty="0" err="1"/>
              <a:t>ValidateSet</a:t>
            </a:r>
            <a:r>
              <a:rPr lang="fr-FR" sz="1600" dirty="0"/>
              <a:t>("</a:t>
            </a:r>
            <a:r>
              <a:rPr lang="fr-FR" sz="1600" dirty="0" err="1"/>
              <a:t>Fraise","Vanille","Pistache</a:t>
            </a:r>
            <a:r>
              <a:rPr lang="fr-FR" sz="1600" dirty="0"/>
              <a:t>")]</a:t>
            </a:r>
          </a:p>
          <a:p>
            <a:endParaRPr lang="fr-FR" sz="1600" dirty="0"/>
          </a:p>
          <a:p>
            <a:r>
              <a:rPr lang="fr-FR" sz="1600" dirty="0"/>
              <a:t>Valider que l’entrée est dans un </a:t>
            </a:r>
            <a:r>
              <a:rPr lang="fr-FR" sz="1600" dirty="0" err="1"/>
              <a:t>intervale</a:t>
            </a:r>
            <a:endParaRPr lang="fr-FR" sz="1600" dirty="0"/>
          </a:p>
          <a:p>
            <a:r>
              <a:rPr lang="fr-FR" dirty="0"/>
              <a:t>[</a:t>
            </a:r>
            <a:r>
              <a:rPr lang="fr-FR" dirty="0" err="1"/>
              <a:t>ValidateRange</a:t>
            </a:r>
            <a:r>
              <a:rPr lang="fr-FR" dirty="0"/>
              <a:t>(1,15)]</a:t>
            </a:r>
          </a:p>
          <a:p>
            <a:endParaRPr lang="fr-FR" sz="1600" dirty="0"/>
          </a:p>
          <a:p>
            <a:r>
              <a:rPr lang="fr-FR" sz="1600" dirty="0"/>
              <a:t>Valider l’entrée par un script 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ValidateScript</a:t>
            </a:r>
            <a:r>
              <a:rPr lang="fr-FR" sz="1600" dirty="0"/>
              <a:t>({$_ -</a:t>
            </a:r>
            <a:r>
              <a:rPr lang="fr-FR" sz="1600" dirty="0" err="1"/>
              <a:t>ge</a:t>
            </a:r>
            <a:r>
              <a:rPr lang="fr-FR" sz="1600" dirty="0"/>
              <a:t> (Get-Date)})]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B94266-B6C8-4CC3-882A-E8E2E5CD37AF}"/>
              </a:ext>
            </a:extLst>
          </p:cNvPr>
          <p:cNvSpPr txBox="1"/>
          <p:nvPr/>
        </p:nvSpPr>
        <p:spPr>
          <a:xfrm>
            <a:off x="821317" y="2264367"/>
            <a:ext cx="444603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Valider que l’argument </a:t>
            </a:r>
            <a:r>
              <a:rPr lang="fr-FR" sz="1600" dirty="0" err="1"/>
              <a:t>exist</a:t>
            </a:r>
            <a:endParaRPr lang="fr-FR" sz="1600" dirty="0"/>
          </a:p>
          <a:p>
            <a:r>
              <a:rPr lang="fr-FR" dirty="0"/>
              <a:t>[</a:t>
            </a:r>
            <a:r>
              <a:rPr lang="fr-FR" dirty="0" err="1"/>
              <a:t>parameter</a:t>
            </a:r>
            <a:r>
              <a:rPr lang="fr-FR" dirty="0"/>
              <a:t>(</a:t>
            </a:r>
            <a:r>
              <a:rPr lang="fr-FR" dirty="0" err="1"/>
              <a:t>Mandatory</a:t>
            </a:r>
            <a:r>
              <a:rPr lang="fr-FR" dirty="0"/>
              <a:t>=$</a:t>
            </a:r>
            <a:r>
              <a:rPr lang="fr-FR" dirty="0" err="1"/>
              <a:t>true</a:t>
            </a:r>
            <a:r>
              <a:rPr lang="fr-FR" dirty="0"/>
              <a:t>)]</a:t>
            </a:r>
          </a:p>
          <a:p>
            <a:endParaRPr lang="fr-FR" sz="1600" dirty="0"/>
          </a:p>
          <a:p>
            <a:r>
              <a:rPr lang="fr-FR" sz="1600" dirty="0"/>
              <a:t>Créer un Alias</a:t>
            </a:r>
          </a:p>
          <a:p>
            <a:r>
              <a:rPr lang="fr-FR" dirty="0"/>
              <a:t>[alias("Param","</a:t>
            </a:r>
            <a:r>
              <a:rPr lang="fr-FR" dirty="0" err="1"/>
              <a:t>TheParam</a:t>
            </a:r>
            <a:r>
              <a:rPr lang="fr-FR" dirty="0"/>
              <a:t>")]</a:t>
            </a:r>
          </a:p>
          <a:p>
            <a:endParaRPr lang="fr-FR" sz="1600" dirty="0"/>
          </a:p>
          <a:p>
            <a:r>
              <a:rPr lang="fr-FR" sz="1600" dirty="0"/>
              <a:t>Pipeline</a:t>
            </a:r>
          </a:p>
          <a:p>
            <a:r>
              <a:rPr lang="fr-FR" dirty="0"/>
              <a:t>[</a:t>
            </a:r>
            <a:r>
              <a:rPr lang="fr-FR" dirty="0" err="1"/>
              <a:t>ValidateRange</a:t>
            </a:r>
            <a:r>
              <a:rPr lang="fr-FR" dirty="0"/>
              <a:t>(1,15)]</a:t>
            </a:r>
          </a:p>
          <a:p>
            <a:endParaRPr lang="fr-FR" sz="1600" dirty="0"/>
          </a:p>
          <a:p>
            <a:r>
              <a:rPr lang="fr-FR" sz="1600" dirty="0"/>
              <a:t>Valider l’entrée par un script </a:t>
            </a:r>
            <a:br>
              <a:rPr lang="fr-FR" sz="1600" dirty="0"/>
            </a:br>
            <a:r>
              <a:rPr lang="fr-FR" sz="1600" dirty="0"/>
              <a:t>[</a:t>
            </a:r>
            <a:r>
              <a:rPr lang="fr-FR" sz="1600" dirty="0" err="1"/>
              <a:t>ValidateScript</a:t>
            </a:r>
            <a:r>
              <a:rPr lang="fr-FR" sz="1600" dirty="0"/>
              <a:t>({$_ -</a:t>
            </a:r>
            <a:r>
              <a:rPr lang="fr-FR" sz="1600" dirty="0" err="1"/>
              <a:t>ge</a:t>
            </a:r>
            <a:r>
              <a:rPr lang="fr-FR" sz="1600" dirty="0"/>
              <a:t> (Get-Date)})]</a:t>
            </a:r>
          </a:p>
          <a:p>
            <a:endParaRPr lang="fr-FR" dirty="0"/>
          </a:p>
          <a:p>
            <a:r>
              <a:rPr lang="fr-FR" sz="1600" dirty="0"/>
              <a:t>Les switch</a:t>
            </a:r>
            <a:br>
              <a:rPr lang="fr-FR" sz="1600" dirty="0"/>
            </a:br>
            <a:r>
              <a:rPr lang="fr-FR" sz="1600" dirty="0"/>
              <a:t>[switch]$</a:t>
            </a:r>
            <a:r>
              <a:rPr lang="fr-FR" sz="1600" dirty="0" err="1"/>
              <a:t>MyParam</a:t>
            </a:r>
            <a:endParaRPr lang="fr-FR" sz="1600" dirty="0"/>
          </a:p>
          <a:p>
            <a:r>
              <a:rPr lang="fr-FR" dirty="0"/>
              <a:t>$</a:t>
            </a:r>
            <a:r>
              <a:rPr lang="fr-FR" dirty="0" err="1"/>
              <a:t>MyParam</a:t>
            </a:r>
            <a:r>
              <a:rPr lang="fr-FR" dirty="0"/>
              <a:t> est à </a:t>
            </a:r>
            <a:r>
              <a:rPr lang="fr-FR" dirty="0" err="1"/>
              <a:t>true</a:t>
            </a:r>
            <a:r>
              <a:rPr lang="fr-FR" dirty="0"/>
              <a:t> si le switch est activé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69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582858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 pipeline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37471-E374-4BDD-8B2E-8817D376A75A}"/>
              </a:ext>
            </a:extLst>
          </p:cNvPr>
          <p:cNvSpPr/>
          <p:nvPr/>
        </p:nvSpPr>
        <p:spPr>
          <a:xfrm>
            <a:off x="6132502" y="1582858"/>
            <a:ext cx="4648656" cy="3920422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103B50-170A-468B-A561-DD150077185B}"/>
              </a:ext>
            </a:extLst>
          </p:cNvPr>
          <p:cNvSpPr txBox="1"/>
          <p:nvPr/>
        </p:nvSpPr>
        <p:spPr>
          <a:xfrm>
            <a:off x="874143" y="1667779"/>
            <a:ext cx="44742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Pipeline est une façons de passer les objets d’une commande à une autre.</a:t>
            </a:r>
          </a:p>
          <a:p>
            <a:endParaRPr lang="fr-FR" sz="1600" dirty="0"/>
          </a:p>
          <a:p>
            <a:r>
              <a:rPr lang="fr-FR" sz="1600" dirty="0"/>
              <a:t>Il est possible de contrôler la gestion du pipeline dans une fonction. </a:t>
            </a:r>
          </a:p>
          <a:p>
            <a:endParaRPr lang="fr-FR" sz="1600" dirty="0"/>
          </a:p>
          <a:p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sz="1600" dirty="0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ValueFrompipeline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1600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nn-NO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[]]</a:t>
            </a:r>
            <a:r>
              <a:rPr lang="nn-NO" sz="1600" dirty="0">
                <a:solidFill>
                  <a:srgbClr val="9CDCFE"/>
                </a:solidFill>
                <a:latin typeface="Consolas" panose="020B0609020204030204" pitchFamily="49" charset="0"/>
              </a:rPr>
              <a:t>$MyParam</a:t>
            </a:r>
            <a:endParaRPr lang="nn-NO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dirty="0"/>
              <a:t>Il </a:t>
            </a:r>
            <a:r>
              <a:rPr lang="fr-FR" sz="1600" dirty="0" err="1"/>
              <a:t>ValueFromPipeline</a:t>
            </a:r>
            <a:r>
              <a:rPr lang="fr-FR" sz="1600" dirty="0"/>
              <a:t> permet de capturer </a:t>
            </a:r>
            <a:r>
              <a:rPr lang="fr-FR" sz="1600" dirty="0" err="1"/>
              <a:t>l’object</a:t>
            </a:r>
            <a:r>
              <a:rPr lang="fr-FR" sz="1600" dirty="0"/>
              <a:t> dans le paramètre </a:t>
            </a:r>
            <a:r>
              <a:rPr lang="fr-FR" sz="1600" dirty="0" err="1"/>
              <a:t>MyParam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Un </a:t>
            </a:r>
            <a:r>
              <a:rPr lang="fr-FR" sz="1600" dirty="0" err="1"/>
              <a:t>array</a:t>
            </a:r>
            <a:r>
              <a:rPr lang="fr-FR" sz="1600" dirty="0"/>
              <a:t> permet de gerer les cas où il y aurait de multiple objets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F99724-75D6-4697-B44D-8098FDC4B49A}"/>
              </a:ext>
            </a:extLst>
          </p:cNvPr>
          <p:cNvSpPr txBox="1"/>
          <p:nvPr/>
        </p:nvSpPr>
        <p:spPr>
          <a:xfrm>
            <a:off x="6208367" y="1686851"/>
            <a:ext cx="44742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Si il y a plus d’un argument ou si les objet renvoyé sont multiple. </a:t>
            </a:r>
          </a:p>
          <a:p>
            <a:r>
              <a:rPr lang="fr-FR" sz="1600" dirty="0"/>
              <a:t>On peut gérer la façons dont les objets sont distribués entre les paramètre</a:t>
            </a:r>
          </a:p>
          <a:p>
            <a:r>
              <a:rPr lang="fr-FR" sz="16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ValueFromPipelineByPropertyName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569CD6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[]]</a:t>
            </a:r>
          </a:p>
          <a:p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MyParam</a:t>
            </a:r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sz="1600" dirty="0"/>
          </a:p>
          <a:p>
            <a:r>
              <a:rPr lang="fr-FR" sz="1600" dirty="0"/>
              <a:t>Pour qu’il soit accepté, il faut que l’objet entrant par le pipeline doit porter le même nom que le param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ParameterSet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0F8B4D-75D1-42D5-B782-D9A958A6C595}"/>
              </a:ext>
            </a:extLst>
          </p:cNvPr>
          <p:cNvSpPr txBox="1"/>
          <p:nvPr/>
        </p:nvSpPr>
        <p:spPr>
          <a:xfrm>
            <a:off x="920151" y="1104181"/>
            <a:ext cx="97624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Lors de la création d’une fonction il est possible d’avoir besoin de plusieurs paramètres qui peuvent être incompatibles entre eux. </a:t>
            </a:r>
          </a:p>
          <a:p>
            <a:endParaRPr lang="fr-FR" sz="1600" dirty="0"/>
          </a:p>
          <a:p>
            <a:r>
              <a:rPr lang="fr-FR" sz="1600" dirty="0"/>
              <a:t>Par exemple, un </a:t>
            </a:r>
            <a:r>
              <a:rPr lang="fr-FR" sz="1600" dirty="0" err="1"/>
              <a:t>cmdlet</a:t>
            </a:r>
            <a:r>
              <a:rPr lang="fr-FR" sz="1600" dirty="0"/>
              <a:t> peut utiliser un mode d’authentification par </a:t>
            </a:r>
            <a:r>
              <a:rPr lang="fr-FR" sz="1600" dirty="0" err="1"/>
              <a:t>username</a:t>
            </a:r>
            <a:r>
              <a:rPr lang="fr-FR" sz="1600" dirty="0"/>
              <a:t>/</a:t>
            </a:r>
            <a:r>
              <a:rPr lang="fr-FR" sz="1600" dirty="0" err="1"/>
              <a:t>password</a:t>
            </a:r>
            <a:r>
              <a:rPr lang="fr-FR" sz="1600" dirty="0"/>
              <a:t> ou par </a:t>
            </a:r>
            <a:r>
              <a:rPr lang="fr-FR" sz="1600" dirty="0" err="1"/>
              <a:t>token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fr-FR" sz="1600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ParameterSetName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ByLogin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ParameterSetName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ByLogin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PSCredential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Parameter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ParameterSetName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ByToken</a:t>
            </a:r>
            <a:r>
              <a:rPr lang="fr-F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PSSession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fr-FR" dirty="0"/>
          </a:p>
          <a:p>
            <a:r>
              <a:rPr lang="fr-FR" sz="1600" dirty="0"/>
              <a:t>Ainsi nous avons deux groupes de paramètres, </a:t>
            </a:r>
            <a:r>
              <a:rPr lang="fr-FR" sz="1600" dirty="0" err="1"/>
              <a:t>ByToken</a:t>
            </a:r>
            <a:r>
              <a:rPr lang="fr-FR" sz="1600" dirty="0"/>
              <a:t> et </a:t>
            </a:r>
            <a:r>
              <a:rPr lang="fr-FR" sz="1600" dirty="0" err="1"/>
              <a:t>ByLogin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On peut tester alors </a:t>
            </a:r>
            <a:r>
              <a:rPr lang="fr-FR" sz="1600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PsCmdlet</a:t>
            </a:r>
            <a:r>
              <a:rPr lang="fr-F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.ParameterSetName</a:t>
            </a:r>
            <a:r>
              <a:rPr lang="fr-FR" sz="16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52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WhatIf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AE51EC-A434-4BF2-9A5A-BD9C12214D3C}"/>
              </a:ext>
            </a:extLst>
          </p:cNvPr>
          <p:cNvSpPr txBox="1"/>
          <p:nvPr/>
        </p:nvSpPr>
        <p:spPr>
          <a:xfrm>
            <a:off x="902898" y="1069675"/>
            <a:ext cx="9779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vue que lors de la configuration du </a:t>
            </a:r>
            <a:r>
              <a:rPr lang="fr-FR" dirty="0" err="1"/>
              <a:t>cmdlet</a:t>
            </a:r>
            <a:r>
              <a:rPr lang="fr-FR" dirty="0"/>
              <a:t>, il était possible d’activer </a:t>
            </a:r>
            <a:r>
              <a:rPr lang="fr-FR" dirty="0" err="1"/>
              <a:t>SupportShoulProcess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SupportsShouldProcess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$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endParaRPr lang="fr-FR" dirty="0"/>
          </a:p>
          <a:p>
            <a:r>
              <a:rPr lang="fr-FR" dirty="0"/>
              <a:t>Cela permet d’activer -</a:t>
            </a:r>
            <a:r>
              <a:rPr lang="fr-FR" dirty="0" err="1"/>
              <a:t>whatif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Comment gérer le message renvoyer par la commande </a:t>
            </a:r>
          </a:p>
          <a:p>
            <a:endParaRPr lang="fr-FR" dirty="0"/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($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PSCmdlet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.ShouldProcess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SomeVar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"Approving the Action"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# DO SOMETHING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4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Splatting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AE51EC-A434-4BF2-9A5A-BD9C12214D3C}"/>
              </a:ext>
            </a:extLst>
          </p:cNvPr>
          <p:cNvSpPr txBox="1"/>
          <p:nvPr/>
        </p:nvSpPr>
        <p:spPr>
          <a:xfrm>
            <a:off x="902898" y="1069675"/>
            <a:ext cx="9779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Parfois il est nécessaire de construire dynamiquement une liste de paramètres pour une fonction. </a:t>
            </a:r>
          </a:p>
          <a:p>
            <a:endParaRPr lang="fr-FR" dirty="0"/>
          </a:p>
          <a:p>
            <a:r>
              <a:rPr lang="fr-FR" dirty="0"/>
              <a:t>D’autres fois le nombre de paramètres rend illisible la ligne de commande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splatting</a:t>
            </a:r>
            <a:r>
              <a:rPr lang="fr-FR" dirty="0"/>
              <a:t> permet  de contourner ce problème. </a:t>
            </a:r>
          </a:p>
          <a:p>
            <a:endParaRPr lang="fr-FR" dirty="0"/>
          </a:p>
          <a:p>
            <a:r>
              <a:rPr lang="fr-FR" dirty="0"/>
              <a:t>Cela consiste a créer un </a:t>
            </a:r>
            <a:r>
              <a:rPr lang="fr-FR" dirty="0" err="1"/>
              <a:t>Hastable</a:t>
            </a:r>
            <a:r>
              <a:rPr lang="fr-FR" dirty="0"/>
              <a:t> avec les nom des paramètres et les arguments</a:t>
            </a: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$Splatte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569CD6"/>
                </a:solidFill>
                <a:latin typeface="Consolas" panose="020B0609020204030204" pitchFamily="49" charset="0"/>
              </a:rPr>
              <a:t>@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CE9178"/>
                </a:solidFill>
                <a:latin typeface="Consolas" panose="020B0609020204030204" pitchFamily="49" charset="0"/>
              </a:rPr>
              <a:t>'C:\Temp'</a:t>
            </a:r>
            <a:endParaRPr lang="nb-NO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nb-NO" dirty="0">
                <a:solidFill>
                  <a:srgbClr val="9CDCFE"/>
                </a:solidFill>
                <a:latin typeface="Consolas" panose="020B0609020204030204" pitchFamily="49" charset="0"/>
              </a:rPr>
              <a:t>Filter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b-NO" dirty="0">
                <a:solidFill>
                  <a:srgbClr val="CE9178"/>
                </a:solidFill>
                <a:latin typeface="Consolas" panose="020B0609020204030204" pitchFamily="49" charset="0"/>
              </a:rPr>
              <a:t>'*.ps1'</a:t>
            </a:r>
            <a:endParaRPr lang="nb-NO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dirty="0"/>
              <a:t>Et d’appeler le </a:t>
            </a:r>
            <a:r>
              <a:rPr lang="fr-FR" dirty="0" err="1"/>
              <a:t>cmdlet</a:t>
            </a:r>
            <a:r>
              <a:rPr lang="fr-FR" dirty="0"/>
              <a:t> avec @</a:t>
            </a:r>
          </a:p>
          <a:p>
            <a:endParaRPr lang="fr-FR" dirty="0"/>
          </a:p>
          <a:p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Get-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ChildItem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ParamSplat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01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AE51EC-A434-4BF2-9A5A-BD9C12214D3C}"/>
              </a:ext>
            </a:extLst>
          </p:cNvPr>
          <p:cNvSpPr txBox="1"/>
          <p:nvPr/>
        </p:nvSpPr>
        <p:spPr>
          <a:xfrm>
            <a:off x="902898" y="1069675"/>
            <a:ext cx="97797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Meetup</a:t>
            </a:r>
            <a:r>
              <a:rPr lang="fr-FR" sz="2000" b="1" dirty="0"/>
              <a:t> : </a:t>
            </a:r>
          </a:p>
          <a:p>
            <a:endParaRPr lang="fr-FR" dirty="0"/>
          </a:p>
          <a:p>
            <a:r>
              <a:rPr lang="fr-FR" sz="2800" dirty="0"/>
              <a:t>Pester, Infra as a Code and </a:t>
            </a:r>
            <a:r>
              <a:rPr lang="fr-FR" sz="2800" dirty="0" err="1"/>
              <a:t>Testing</a:t>
            </a:r>
            <a:r>
              <a:rPr lang="fr-FR" sz="2800" dirty="0"/>
              <a:t>, le 12/12/18 en ligne</a:t>
            </a:r>
            <a:br>
              <a:rPr lang="fr-FR" sz="2800" dirty="0"/>
            </a:br>
            <a:r>
              <a:rPr lang="fr-FR" sz="2800" dirty="0">
                <a:hlinkClick r:id="rId2"/>
              </a:rPr>
              <a:t>https://www.meetup.com/fr-FR/FrenchPSUG/events/256177833/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Azure DSC, Workshop le 13/12/18 ici même </a:t>
            </a:r>
          </a:p>
          <a:p>
            <a:r>
              <a:rPr lang="fr-FR" sz="2800" dirty="0">
                <a:hlinkClick r:id="rId3"/>
              </a:rPr>
              <a:t>https://www.meetup.com/fr-FR/PowerShell-Paris/events/255138353/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295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76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33" y="1253331"/>
            <a:ext cx="8595360" cy="4351337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  <a:p>
            <a:r>
              <a:rPr lang="en-CA" dirty="0"/>
              <a:t>Retour sur la conf </a:t>
            </a:r>
            <a:r>
              <a:rPr lang="en-CA" dirty="0" err="1"/>
              <a:t>WinOps</a:t>
            </a:r>
            <a:r>
              <a:rPr lang="en-CA" dirty="0"/>
              <a:t> 2018</a:t>
            </a:r>
          </a:p>
          <a:p>
            <a:r>
              <a:rPr lang="en-CA" dirty="0"/>
              <a:t>Parameter Binding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 err="1"/>
              <a:t>Qu’est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qu’un</a:t>
            </a:r>
            <a:r>
              <a:rPr lang="en-CA" dirty="0"/>
              <a:t>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 err="1"/>
              <a:t>CmdletBinding</a:t>
            </a:r>
            <a:r>
              <a:rPr lang="en-CA" dirty="0"/>
              <a:t> et la section param</a:t>
            </a:r>
          </a:p>
          <a:p>
            <a:pPr lvl="1"/>
            <a:r>
              <a:rPr lang="en-CA" dirty="0"/>
              <a:t>Les </a:t>
            </a:r>
            <a:r>
              <a:rPr lang="en-CA" dirty="0" err="1"/>
              <a:t>attributs</a:t>
            </a:r>
            <a:r>
              <a:rPr lang="en-CA" dirty="0"/>
              <a:t> d’un </a:t>
            </a:r>
            <a:r>
              <a:rPr lang="en-CA" dirty="0" err="1"/>
              <a:t>paramètre</a:t>
            </a:r>
            <a:endParaRPr lang="en-CA" dirty="0"/>
          </a:p>
          <a:p>
            <a:pPr lvl="1"/>
            <a:r>
              <a:rPr lang="en-CA" dirty="0"/>
              <a:t>Gestion du Pipeline</a:t>
            </a:r>
          </a:p>
          <a:p>
            <a:pPr lvl="1"/>
            <a:r>
              <a:rPr lang="en-CA" dirty="0" err="1"/>
              <a:t>Gerer</a:t>
            </a:r>
            <a:r>
              <a:rPr lang="en-CA" dirty="0"/>
              <a:t> des </a:t>
            </a:r>
            <a:r>
              <a:rPr lang="en-CA" dirty="0" err="1"/>
              <a:t>paramètres</a:t>
            </a:r>
            <a:r>
              <a:rPr lang="en-CA" dirty="0"/>
              <a:t> </a:t>
            </a:r>
            <a:r>
              <a:rPr lang="en-CA" dirty="0" err="1"/>
              <a:t>imcompatible</a:t>
            </a:r>
            <a:r>
              <a:rPr lang="en-CA" dirty="0"/>
              <a:t> entre </a:t>
            </a:r>
            <a:r>
              <a:rPr lang="en-CA" dirty="0" err="1"/>
              <a:t>eux</a:t>
            </a:r>
            <a:endParaRPr lang="en-CA" dirty="0"/>
          </a:p>
          <a:p>
            <a:pPr lvl="1"/>
            <a:r>
              <a:rPr lang="en-CA" dirty="0" err="1"/>
              <a:t>Gerer</a:t>
            </a:r>
            <a:r>
              <a:rPr lang="en-CA" dirty="0"/>
              <a:t> un </a:t>
            </a:r>
            <a:r>
              <a:rPr lang="en-CA" dirty="0" err="1"/>
              <a:t>WhatIf</a:t>
            </a:r>
            <a:br>
              <a:rPr lang="en-CA" dirty="0"/>
            </a:br>
            <a:endParaRPr lang="en-CA" dirty="0"/>
          </a:p>
          <a:p>
            <a:r>
              <a:rPr lang="en-CA" dirty="0"/>
              <a:t>Questions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C1555-E44E-44E5-B2C8-412075F3F542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2DC2F-381A-45E2-BCC2-30D78285F29C}"/>
              </a:ext>
            </a:extLst>
          </p:cNvPr>
          <p:cNvSpPr txBox="1"/>
          <p:nvPr/>
        </p:nvSpPr>
        <p:spPr>
          <a:xfrm>
            <a:off x="963679" y="292937"/>
            <a:ext cx="971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DCA28-28E1-4C28-BF33-4D03BDCF3D13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2" r="-1" b="22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CA" dirty="0"/>
              <a:t>Paris PowerShell and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http://frpsug.github.io</a:t>
            </a:r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dirty="0">
                <a:hlinkClick r:id="rId4"/>
              </a:rPr>
              <a:t>@</a:t>
            </a:r>
            <a:r>
              <a:rPr lang="en-CA" dirty="0" err="1">
                <a:hlinkClick r:id="rId4"/>
              </a:rPr>
              <a:t>frpsug</a:t>
            </a:r>
            <a:endParaRPr lang="en-CA" dirty="0"/>
          </a:p>
          <a:p>
            <a:r>
              <a:rPr lang="en-CA" u="sng" dirty="0"/>
              <a:t>Chat</a:t>
            </a:r>
            <a:endParaRPr lang="en-CA" dirty="0"/>
          </a:p>
          <a:p>
            <a:pPr lvl="1"/>
            <a:r>
              <a:rPr lang="en-CA" sz="1800" dirty="0"/>
              <a:t>Pendant les meetings: </a:t>
            </a:r>
            <a:r>
              <a:rPr lang="en-CA" sz="1800" b="1" dirty="0"/>
              <a:t>Skype</a:t>
            </a:r>
          </a:p>
          <a:p>
            <a:pPr lvl="1"/>
            <a:r>
              <a:rPr lang="en-CA" sz="1800" dirty="0" err="1"/>
              <a:t>En</a:t>
            </a:r>
            <a:r>
              <a:rPr lang="en-CA" sz="1800" dirty="0"/>
              <a:t> tout temps: </a:t>
            </a:r>
            <a:r>
              <a:rPr lang="en-CA" sz="1800" b="1" dirty="0"/>
              <a:t>Slack</a:t>
            </a:r>
            <a:r>
              <a:rPr lang="en-CA" sz="1800" dirty="0"/>
              <a:t>,</a:t>
            </a:r>
            <a:r>
              <a:rPr lang="en-CA" sz="1800" b="1" dirty="0"/>
              <a:t> </a:t>
            </a:r>
            <a:r>
              <a:rPr lang="en-CA" sz="1800" dirty="0"/>
              <a:t>sur le channel </a:t>
            </a:r>
            <a:r>
              <a:rPr lang="en-CA" sz="1800" b="1" dirty="0"/>
              <a:t>#French</a:t>
            </a:r>
          </a:p>
          <a:p>
            <a:pPr lvl="2"/>
            <a:r>
              <a:rPr lang="fr-FR" sz="1800" b="1" u="sng" dirty="0">
                <a:hlinkClick r:id="rId5"/>
              </a:rPr>
              <a:t>PowerShell.slack.com</a:t>
            </a:r>
            <a:endParaRPr lang="en-CA" sz="1800" b="1" dirty="0"/>
          </a:p>
          <a:p>
            <a:pPr lvl="2"/>
            <a:r>
              <a:rPr lang="en-CA" sz="1800" b="1" dirty="0" err="1"/>
              <a:t>Enregistrement</a:t>
            </a:r>
            <a:r>
              <a:rPr lang="en-CA" sz="1800" b="1" dirty="0"/>
              <a:t> sur: http://slack.poshcode.org/</a:t>
            </a:r>
          </a:p>
          <a:p>
            <a:r>
              <a:rPr lang="en-CA" u="sng" dirty="0"/>
              <a:t>GitHub</a:t>
            </a:r>
          </a:p>
          <a:p>
            <a:pPr lvl="1"/>
            <a:r>
              <a:rPr lang="en-CA" sz="1200" u="sng" dirty="0"/>
              <a:t>https://github.com/FrPSUG/Paris</a:t>
            </a:r>
          </a:p>
          <a:p>
            <a:r>
              <a:rPr lang="en-CA" dirty="0"/>
              <a:t>Nous </a:t>
            </a:r>
            <a:r>
              <a:rPr lang="en-CA" dirty="0" err="1"/>
              <a:t>recherchons</a:t>
            </a:r>
            <a:r>
              <a:rPr lang="en-CA" dirty="0"/>
              <a:t> des </a:t>
            </a:r>
            <a:r>
              <a:rPr lang="en-CA" dirty="0" err="1"/>
              <a:t>presentateurs</a:t>
            </a:r>
            <a:endParaRPr lang="en-CA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F246E76-A855-473C-9C24-9EEE2D11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215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992" y="758952"/>
            <a:ext cx="5909200" cy="4041648"/>
          </a:xfrm>
        </p:spPr>
        <p:txBody>
          <a:bodyPr>
            <a:normAutofit/>
          </a:bodyPr>
          <a:lstStyle/>
          <a:p>
            <a:r>
              <a:rPr lang="fr-FR" sz="5400" b="1" dirty="0" err="1"/>
              <a:t>Parameter</a:t>
            </a:r>
            <a:r>
              <a:rPr lang="fr-FR" sz="5400" b="1" dirty="0"/>
              <a:t> Binding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70992" y="4800600"/>
            <a:ext cx="5909200" cy="1691640"/>
          </a:xfrm>
        </p:spPr>
        <p:txBody>
          <a:bodyPr>
            <a:normAutofit/>
          </a:bodyPr>
          <a:lstStyle/>
          <a:p>
            <a:r>
              <a:rPr lang="en-CA"/>
              <a:t>Olivier Miossec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92087-817F-4287-AC88-93B59686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CA" dirty="0"/>
              <a:t>Olivier Miossec	</a:t>
            </a:r>
          </a:p>
        </p:txBody>
      </p:sp>
      <p:pic>
        <p:nvPicPr>
          <p:cNvPr id="6" name="Image 5" descr="Une image contenant personne, homme, mur, intérieur&#10;&#10;Description générée automatiquement">
            <a:extLst>
              <a:ext uri="{FF2B5EF4-FFF2-40B4-BE49-F238E27FC236}">
                <a16:creationId xmlns:a16="http://schemas.microsoft.com/office/drawing/2014/main" id="{5290B32C-70D3-4241-BE31-93F1443818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7" r="8360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r>
              <a:rPr lang="en-CA" dirty="0"/>
              <a:t>Cloud Architect  @ Cloud Temple</a:t>
            </a:r>
          </a:p>
          <a:p>
            <a:r>
              <a:rPr lang="en-CA" dirty="0"/>
              <a:t>Dans </a:t>
            </a:r>
            <a:r>
              <a:rPr lang="en-CA" dirty="0" err="1"/>
              <a:t>l’industrie</a:t>
            </a:r>
            <a:r>
              <a:rPr lang="en-CA" dirty="0"/>
              <a:t> du web </a:t>
            </a:r>
            <a:r>
              <a:rPr lang="en-CA" dirty="0" err="1"/>
              <a:t>depuis</a:t>
            </a:r>
            <a:r>
              <a:rPr lang="en-CA" dirty="0"/>
              <a:t> 1998</a:t>
            </a:r>
          </a:p>
          <a:p>
            <a:r>
              <a:rPr lang="en-CA" dirty="0"/>
              <a:t>Co-animateur du </a:t>
            </a:r>
            <a:r>
              <a:rPr lang="en-CA" dirty="0" err="1"/>
              <a:t>groupe</a:t>
            </a:r>
            <a:r>
              <a:rPr lang="en-CA" dirty="0"/>
              <a:t> de PowerShell Paris</a:t>
            </a:r>
          </a:p>
          <a:p>
            <a:r>
              <a:rPr lang="en-CA" dirty="0"/>
              <a:t>Twitter: @</a:t>
            </a:r>
            <a:r>
              <a:rPr lang="en-CA" dirty="0" err="1"/>
              <a:t>omiossec_med</a:t>
            </a:r>
            <a:endParaRPr lang="en-CA" dirty="0"/>
          </a:p>
          <a:p>
            <a:r>
              <a:rPr lang="en-CA" dirty="0" err="1"/>
              <a:t>Linkedin</a:t>
            </a:r>
            <a:r>
              <a:rPr lang="en-CA" dirty="0"/>
              <a:t>: https://www.linkedin.com/in/omiossec/</a:t>
            </a:r>
          </a:p>
          <a:p>
            <a:r>
              <a:rPr lang="en-CA" dirty="0" err="1"/>
              <a:t>Github</a:t>
            </a:r>
            <a:r>
              <a:rPr lang="en-CA" dirty="0"/>
              <a:t> : https://github.com/omiossec</a:t>
            </a:r>
          </a:p>
          <a:p>
            <a:r>
              <a:rPr lang="en-CA" dirty="0"/>
              <a:t>Blog : https://omiossec.github.io/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62F53-0170-4CC4-9B86-0A68FA7D2F0A}"/>
              </a:ext>
            </a:extLst>
          </p:cNvPr>
          <p:cNvSpPr/>
          <p:nvPr/>
        </p:nvSpPr>
        <p:spPr>
          <a:xfrm>
            <a:off x="3803301" y="215137"/>
            <a:ext cx="6977857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C1B1BF-25A0-4246-AD89-B3609F0D1082}"/>
              </a:ext>
            </a:extLst>
          </p:cNvPr>
          <p:cNvSpPr txBox="1"/>
          <p:nvPr/>
        </p:nvSpPr>
        <p:spPr>
          <a:xfrm>
            <a:off x="3873531" y="292937"/>
            <a:ext cx="680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About me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058A7-F03A-44A6-98D9-65393BB029A2}"/>
              </a:ext>
            </a:extLst>
          </p:cNvPr>
          <p:cNvSpPr/>
          <p:nvPr/>
        </p:nvSpPr>
        <p:spPr>
          <a:xfrm>
            <a:off x="3803301" y="1002007"/>
            <a:ext cx="6977857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inops.org/img/winops_logo.png">
            <a:extLst>
              <a:ext uri="{FF2B5EF4-FFF2-40B4-BE49-F238E27FC236}">
                <a16:creationId xmlns:a16="http://schemas.microsoft.com/office/drawing/2014/main" id="{8950301D-2EB5-48A9-BCCD-82283C2A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37" y="1045811"/>
            <a:ext cx="55340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EF4C60-AC27-4A3D-8ED7-62B998039DA0}"/>
              </a:ext>
            </a:extLst>
          </p:cNvPr>
          <p:cNvSpPr txBox="1"/>
          <p:nvPr/>
        </p:nvSpPr>
        <p:spPr>
          <a:xfrm>
            <a:off x="887022" y="1045811"/>
            <a:ext cx="894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Conférence dédiée au DevOps sur la plateforme MS (Windows, Azure)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4° édition cette 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Définition du DevOps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Partage d’expériences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Quelques moments forts</a:t>
            </a:r>
            <a:br>
              <a:rPr lang="fr-FR" sz="2000" dirty="0"/>
            </a:br>
            <a:r>
              <a:rPr lang="fr-FR" sz="2000" dirty="0"/>
              <a:t>	- Présentation du principe SRE (Microsoft, </a:t>
            </a:r>
            <a:r>
              <a:rPr lang="fr-FR" sz="2000" dirty="0" err="1"/>
              <a:t>Linkedin</a:t>
            </a:r>
            <a:r>
              <a:rPr lang="fr-FR" sz="2000" dirty="0"/>
              <a:t>, </a:t>
            </a:r>
            <a:r>
              <a:rPr lang="fr-FR" sz="2000" dirty="0" err="1"/>
              <a:t>RiskTv</a:t>
            </a:r>
            <a:r>
              <a:rPr lang="fr-FR" sz="2000" dirty="0"/>
              <a:t>)</a:t>
            </a:r>
          </a:p>
          <a:p>
            <a:r>
              <a:rPr lang="fr-FR" sz="2000" dirty="0"/>
              <a:t> 	- La transformation DevOps chez BAE et ASOS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Présentation d’outils comme </a:t>
            </a:r>
            <a:r>
              <a:rPr lang="fr-FR" sz="2000" dirty="0" err="1"/>
              <a:t>Chocolatey</a:t>
            </a:r>
            <a:r>
              <a:rPr lang="fr-FR" sz="2000" dirty="0"/>
              <a:t>, Octopus, Chef-Workstation, Azure DevOps, AKS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Un « nouvel » acteur,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PowerShell en tant que glue dans le monde 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7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WinOps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 2018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dans PowerShell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Qu’est ce qu’un paramètre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2474903"/>
            <a:ext cx="9313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-Name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Name est le paramètre </a:t>
            </a:r>
          </a:p>
          <a:p>
            <a:r>
              <a:rPr lang="fr-FR" dirty="0" err="1"/>
              <a:t>MyGroup</a:t>
            </a:r>
            <a:r>
              <a:rPr lang="fr-FR" dirty="0"/>
              <a:t> est l’argument </a:t>
            </a:r>
          </a:p>
          <a:p>
            <a:endParaRPr lang="fr-FR" dirty="0"/>
          </a:p>
          <a:p>
            <a:r>
              <a:rPr lang="fr-FR" dirty="0"/>
              <a:t>Peut être transformé en </a:t>
            </a:r>
          </a:p>
          <a:p>
            <a:endParaRPr lang="fr-FR" dirty="0"/>
          </a:p>
          <a:p>
            <a:r>
              <a:rPr lang="fr-FR" dirty="0"/>
              <a:t>Get-</a:t>
            </a:r>
            <a:r>
              <a:rPr lang="fr-FR" dirty="0" err="1"/>
              <a:t>LocalGroup</a:t>
            </a:r>
            <a:r>
              <a:rPr lang="fr-FR" dirty="0"/>
              <a:t> </a:t>
            </a:r>
            <a:r>
              <a:rPr lang="fr-FR" dirty="0" err="1"/>
              <a:t>MyGroup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Xxxx</a:t>
            </a:r>
            <a:r>
              <a:rPr lang="fr-FR" dirty="0"/>
              <a:t> | get-</a:t>
            </a:r>
            <a:r>
              <a:rPr lang="fr-FR" dirty="0" err="1"/>
              <a:t>LocalGroup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53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l’attribut qui permet de faire en sorte qu’une fonction opère comme un </a:t>
            </a:r>
            <a:r>
              <a:rPr lang="fr-FR" dirty="0" err="1"/>
              <a:t>CmdLet</a:t>
            </a:r>
            <a:r>
              <a:rPr lang="fr-FR" dirty="0"/>
              <a:t> ($</a:t>
            </a:r>
            <a:r>
              <a:rPr lang="fr-FR" dirty="0" err="1"/>
              <a:t>PsCmdLet</a:t>
            </a:r>
            <a:r>
              <a:rPr lang="fr-FR" dirty="0"/>
              <a:t> est disponible).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HelpURI</a:t>
            </a:r>
            <a:r>
              <a:rPr lang="fr-FR" dirty="0"/>
              <a:t>, permet de définir le site web de l’aide (get-help –online)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SupportsShouldProcess</a:t>
            </a:r>
            <a:r>
              <a:rPr lang="fr-FR" dirty="0"/>
              <a:t>, permet d’ajouter le support de </a:t>
            </a:r>
            <a:r>
              <a:rPr lang="fr-FR" dirty="0" err="1"/>
              <a:t>WhatIf</a:t>
            </a:r>
            <a:r>
              <a:rPr lang="fr-FR" dirty="0"/>
              <a:t> et de </a:t>
            </a:r>
            <a:r>
              <a:rPr lang="fr-FR" dirty="0" err="1"/>
              <a:t>Confirm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ConfirmImpact</a:t>
            </a:r>
            <a:r>
              <a:rPr lang="fr-FR" dirty="0"/>
              <a:t>, permet de demander la confirmation avec </a:t>
            </a:r>
            <a:r>
              <a:rPr lang="fr-FR" dirty="0" err="1"/>
              <a:t>SupportShouldProcess</a:t>
            </a:r>
            <a:r>
              <a:rPr lang="fr-FR" dirty="0"/>
              <a:t>, si supérieur à la variable $</a:t>
            </a:r>
            <a:r>
              <a:rPr lang="fr-FR" dirty="0" err="1"/>
              <a:t>ConfirmPreference</a:t>
            </a:r>
            <a:r>
              <a:rPr lang="fr-FR" dirty="0"/>
              <a:t> 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PositionalBinding</a:t>
            </a:r>
            <a:r>
              <a:rPr lang="fr-FR" dirty="0"/>
              <a:t>, permet de désactiver le passage d’argument par position (défaut $</a:t>
            </a:r>
            <a:r>
              <a:rPr lang="fr-FR" dirty="0" err="1"/>
              <a:t>true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DefaultParameterSetName</a:t>
            </a:r>
            <a:r>
              <a:rPr lang="fr-FR" dirty="0"/>
              <a:t>, permet de définir le groupe de paramètres par défaut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SupportsPaging</a:t>
            </a:r>
            <a:r>
              <a:rPr lang="fr-FR" dirty="0"/>
              <a:t>, permet de gérer la pagination pour les fonctions get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89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8" y="1002007"/>
            <a:ext cx="9959840" cy="56408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Définir</a:t>
            </a: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</a:rPr>
              <a:t> les </a:t>
            </a:r>
            <a:r>
              <a:rPr lang="en-CA" sz="2000" b="1" dirty="0" err="1">
                <a:solidFill>
                  <a:schemeClr val="accent2">
                    <a:lumMod val="75000"/>
                  </a:schemeClr>
                </a:solidFill>
              </a:rPr>
              <a:t>paramètres</a:t>
            </a:r>
            <a:endParaRPr lang="fr-F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0F3E5B-6A5C-4F24-981E-F6C31189060F}"/>
              </a:ext>
            </a:extLst>
          </p:cNvPr>
          <p:cNvSpPr txBox="1"/>
          <p:nvPr/>
        </p:nvSpPr>
        <p:spPr>
          <a:xfrm>
            <a:off x="925351" y="1144369"/>
            <a:ext cx="507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CmdLetBinding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F5D725-A663-4B23-91A4-D92C5DFEEA68}"/>
              </a:ext>
            </a:extLst>
          </p:cNvPr>
          <p:cNvSpPr txBox="1"/>
          <p:nvPr/>
        </p:nvSpPr>
        <p:spPr>
          <a:xfrm>
            <a:off x="963679" y="1513701"/>
            <a:ext cx="9313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get-something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CmdletBinding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ConfirmImpact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"medium"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DefaultParameterSetName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"Set1"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HelpURI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"http://omiossec.github.io/help"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SupportsPaging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$false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SupportsShouldProcess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PositionalBinding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$true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  <a:p>
            <a:pPr lvl="1"/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Param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MyFirstParam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9683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13679</TotalTime>
  <Words>686</Words>
  <Application>Microsoft Office PowerPoint</Application>
  <PresentationFormat>Grand écran</PresentationFormat>
  <Paragraphs>194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Consolas</vt:lpstr>
      <vt:lpstr>Wingdings 2</vt:lpstr>
      <vt:lpstr>View</vt:lpstr>
      <vt:lpstr>Paris PowerShell &amp; DevOps</vt:lpstr>
      <vt:lpstr>Présentation PowerPoint</vt:lpstr>
      <vt:lpstr>Paris PowerShell and DevOps</vt:lpstr>
      <vt:lpstr>Parameter Binding</vt:lpstr>
      <vt:lpstr>Olivier Miossec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olivier Miossec</dc:creator>
  <cp:lastModifiedBy>olivier Miossec</cp:lastModifiedBy>
  <cp:revision>157</cp:revision>
  <dcterms:created xsi:type="dcterms:W3CDTF">2018-11-02T05:56:49Z</dcterms:created>
  <dcterms:modified xsi:type="dcterms:W3CDTF">2018-11-29T17:35:02Z</dcterms:modified>
</cp:coreProperties>
</file>