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67" r:id="rId5"/>
    <p:sldId id="269" r:id="rId6"/>
    <p:sldId id="270" r:id="rId7"/>
    <p:sldId id="276" r:id="rId8"/>
    <p:sldId id="271" r:id="rId9"/>
    <p:sldId id="275" r:id="rId10"/>
    <p:sldId id="272" r:id="rId11"/>
    <p:sldId id="278" r:id="rId12"/>
    <p:sldId id="273" r:id="rId13"/>
    <p:sldId id="277" r:id="rId14"/>
    <p:sldId id="274" r:id="rId15"/>
    <p:sldId id="268" r:id="rId16"/>
    <p:sldId id="264" r:id="rId1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5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5AA25-D0D5-D14C-9B3C-15150E4B0001}" v="143" dt="2020-12-03T15:19:21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0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20844-72D6-164D-8CEA-D0415313770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9C5B0-9784-8343-AAAA-1AD20116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7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CF48-2306-F549-8525-969DB0305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8E880-1013-8F44-B24C-997DFBDEE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142DF-55AE-9A47-B148-93B1C861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EB73-61F8-104C-BA56-137A12B8A70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01D43-9A79-7F49-89AB-D7E55CA6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DDC66-15E5-5F45-A656-8A283A33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CA4C-F180-0241-85D4-0E8C323A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4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6021-D622-CA4C-8B75-48BDD902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F6D57-8960-874E-94C6-5FDC8BDF6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05923-E1F8-9F44-838C-860EA424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EB73-61F8-104C-BA56-137A12B8A70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E0F85-7524-C643-A16D-96F4B579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9A935-E1FE-604F-BD1E-27525E66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CA4C-F180-0241-85D4-0E8C323A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A4315-1FAF-414F-B32E-D45AFDCE8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5F212-384F-7D4F-B8C4-D86EBA288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C120B-7640-0749-998D-051EAE06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EB73-61F8-104C-BA56-137A12B8A70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F0E60-A4F2-6946-9E8C-B2DF934A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A7DB-82E4-874C-B496-CEFC5AD5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CA4C-F180-0241-85D4-0E8C323A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2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0BC2-3632-254E-BA8C-311A8A84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2FB13-4D35-7E4E-8D93-6FF71BB1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65B0B-3519-274D-A7A8-994B1810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EB73-61F8-104C-BA56-137A12B8A70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1DBD0-01F4-334D-9D64-69324BA9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244B-DA37-DD4B-9BD4-AD085EA7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CA4C-F180-0241-85D4-0E8C323A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7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5347-FBC9-A649-BD6E-6B7EDD15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435C6-C187-EE42-AC2F-0168EEE39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460C-75DC-7C48-A23E-15835F82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EB73-61F8-104C-BA56-137A12B8A70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EF243-656F-874A-940E-21F39F4C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43A8-36E0-BE46-BF7C-EC4C256D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CA4C-F180-0241-85D4-0E8C323A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9B23-2C8F-A443-B6FA-FEA9D44D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09075-C564-3C4C-A76F-437A8CF02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DA617-5F8B-E841-9386-631644185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A92F6-AA1D-F84C-8CE3-C6D35CB7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EB73-61F8-104C-BA56-137A12B8A70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7BC51-0EA5-BF43-9598-C52FD414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12A94-5BFF-E64B-BA8D-28080745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CA4C-F180-0241-85D4-0E8C323A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6573-9EBF-BE40-A2F5-909F947D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8D87A-692D-7540-9201-86D7323C4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15BD0-67A0-7840-B3B8-D4D2C4C7F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2FC89-A930-1948-ABE8-5F2D91EC9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B8B3B-7F93-6647-AA92-AACCFE728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C96FF-3F28-E541-9787-058D2453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EB73-61F8-104C-BA56-137A12B8A70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1365B-6154-4540-B061-267667B4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20D17-4087-944A-A950-7C6DAB4D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CA4C-F180-0241-85D4-0E8C323A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3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8397-1A75-9C48-A950-E5379C49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B18F3-4E06-F849-B781-F8705127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EB73-61F8-104C-BA56-137A12B8A70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E8CCF-A47B-504B-AECE-8F7E77EA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7E946-40BC-C742-B4E1-918189FC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CA4C-F180-0241-85D4-0E8C323A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9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D7FB1-11A4-7F4B-9555-6BD5BA15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EB73-61F8-104C-BA56-137A12B8A70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80FE1-9573-2F4A-9232-F4FBDD5E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E974C-14E1-414D-AD80-5313010E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CA4C-F180-0241-85D4-0E8C323A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2D3C-F400-D94D-B81E-97C0419A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0C96-853A-FC46-B747-1355E58C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A2FDC-217C-6C47-A148-6E909801C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C5E56-DF42-9F47-90F8-DFBB62F3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EB73-61F8-104C-BA56-137A12B8A70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DB644-4FF6-634B-A4FC-3289A4CB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5675B-98BA-774F-A51B-A47EC9C4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CA4C-F180-0241-85D4-0E8C323A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C31A-DCBE-044B-ACB9-107E0592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6EC2F-E3AC-2840-AD7C-DE5ABA5A1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E747C-7969-E143-A05C-298C686FE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F04D2-68F2-1840-A79B-AA3EA593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EB73-61F8-104C-BA56-137A12B8A70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844A5-70F5-E94A-86BF-5DA2436C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AD2C5-7B6E-1947-A077-C540110A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CA4C-F180-0241-85D4-0E8C323A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9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7733E-BD9D-B34B-B4DF-E76C6DF2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254DF-4783-564A-A4D1-2CA3940C9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69C71-1112-A342-B502-184447B5F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EB73-61F8-104C-BA56-137A12B8A70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747F6-4B5E-B54E-95F0-0F3A2657D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7F608-DCBA-3944-8B34-79765A9DB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DCA4C-F180-0241-85D4-0E8C323A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learn/paths/deploy-manage-resource-manager-templates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aka.ms/bicepdemo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-4E5DsC-RcU" TargetMode="External"/><Relationship Id="rId5" Type="http://schemas.openxmlformats.org/officeDocument/2006/relationships/hyperlink" Target="https://www.youtube.com/watch?v=ykHA5QTYlDc" TargetMode="External"/><Relationship Id="rId4" Type="http://schemas.openxmlformats.org/officeDocument/2006/relationships/hyperlink" Target="https://github.com/azure/Bice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nalysedesdonnee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jp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.png"/><Relationship Id="rId7" Type="http://schemas.openxmlformats.org/officeDocument/2006/relationships/hyperlink" Target="https://dev.to/omiossec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witter.com/omiossec_med" TargetMode="External"/><Relationship Id="rId5" Type="http://schemas.openxmlformats.org/officeDocument/2006/relationships/hyperlink" Target="https://www.linkedin.com/in/omiossec/" TargetMode="External"/><Relationship Id="rId4" Type="http://schemas.openxmlformats.org/officeDocument/2006/relationships/hyperlink" Target="https://github.com/omiosse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zure/bicep/blob/main/docs/installing.m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03B8F-C423-724C-87AE-84712DA6B5E6}"/>
              </a:ext>
            </a:extLst>
          </p:cNvPr>
          <p:cNvSpPr txBox="1"/>
          <p:nvPr/>
        </p:nvSpPr>
        <p:spPr>
          <a:xfrm>
            <a:off x="5909447" y="1773955"/>
            <a:ext cx="5930694" cy="3601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725781"/>
                </a:solidFill>
                <a:latin typeface="+mj-lt"/>
                <a:ea typeface="+mj-ea"/>
                <a:cs typeface="+mj-cs"/>
              </a:rPr>
              <a:t>Simplifier les </a:t>
            </a:r>
            <a:r>
              <a:rPr lang="fr-FR" sz="4800" b="1" dirty="0">
                <a:solidFill>
                  <a:srgbClr val="725781"/>
                </a:solidFill>
                <a:latin typeface="+mj-lt"/>
                <a:ea typeface="+mj-ea"/>
                <a:cs typeface="+mj-cs"/>
              </a:rPr>
              <a:t>déploiements</a:t>
            </a:r>
            <a:r>
              <a:rPr lang="en-US" sz="4800" b="1" dirty="0">
                <a:solidFill>
                  <a:srgbClr val="725781"/>
                </a:solidFill>
                <a:latin typeface="+mj-lt"/>
                <a:ea typeface="+mj-ea"/>
                <a:cs typeface="+mj-cs"/>
              </a:rPr>
              <a:t> Azure avec le </a:t>
            </a:r>
            <a:r>
              <a:rPr lang="en-US" sz="4800" b="1" dirty="0" err="1">
                <a:solidFill>
                  <a:srgbClr val="725781"/>
                </a:solidFill>
                <a:latin typeface="+mj-lt"/>
                <a:ea typeface="+mj-ea"/>
                <a:cs typeface="+mj-cs"/>
              </a:rPr>
              <a:t>projet</a:t>
            </a:r>
            <a:r>
              <a:rPr lang="en-US" sz="4800" b="1" dirty="0">
                <a:solidFill>
                  <a:srgbClr val="725781"/>
                </a:solidFill>
                <a:latin typeface="+mj-lt"/>
                <a:ea typeface="+mj-ea"/>
                <a:cs typeface="+mj-cs"/>
              </a:rPr>
              <a:t> Bicep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1" dirty="0">
              <a:solidFill>
                <a:srgbClr val="72578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725781"/>
                </a:solidFill>
                <a:latin typeface="+mj-lt"/>
                <a:ea typeface="+mj-ea"/>
                <a:cs typeface="+mj-cs"/>
              </a:rPr>
              <a:t>Olivier </a:t>
            </a:r>
            <a:r>
              <a:rPr lang="en-US" sz="4800" b="1" dirty="0" err="1">
                <a:solidFill>
                  <a:srgbClr val="725781"/>
                </a:solidFill>
                <a:latin typeface="+mj-lt"/>
                <a:ea typeface="+mj-ea"/>
                <a:cs typeface="+mj-cs"/>
              </a:rPr>
              <a:t>Miossec</a:t>
            </a:r>
            <a:endParaRPr lang="en-US" sz="4800" b="1" dirty="0">
              <a:solidFill>
                <a:srgbClr val="72578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500" dirty="0">
              <a:latin typeface="+mj-lt"/>
              <a:ea typeface="+mj-ea"/>
              <a:cs typeface="+mj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5113B34-7035-4482-B6EF-FB40D32DA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86" y="597204"/>
            <a:ext cx="4561934" cy="5697713"/>
          </a:xfrm>
          <a:custGeom>
            <a:avLst/>
            <a:gdLst>
              <a:gd name="connsiteX0" fmla="*/ 3510604 w 4561934"/>
              <a:gd name="connsiteY0" fmla="*/ 4427402 h 5697713"/>
              <a:gd name="connsiteX1" fmla="*/ 4086732 w 4561934"/>
              <a:gd name="connsiteY1" fmla="*/ 4427402 h 5697713"/>
              <a:gd name="connsiteX2" fmla="*/ 4113855 w 4561934"/>
              <a:gd name="connsiteY2" fmla="*/ 4431004 h 5697713"/>
              <a:gd name="connsiteX3" fmla="*/ 4132509 w 4561934"/>
              <a:gd name="connsiteY3" fmla="*/ 4438826 h 5697713"/>
              <a:gd name="connsiteX4" fmla="*/ 4121109 w 4561934"/>
              <a:gd name="connsiteY4" fmla="*/ 4458543 h 5697713"/>
              <a:gd name="connsiteX5" fmla="*/ 3717201 w 4561934"/>
              <a:gd name="connsiteY5" fmla="*/ 5157111 h 5697713"/>
              <a:gd name="connsiteX6" fmla="*/ 3476563 w 4561934"/>
              <a:gd name="connsiteY6" fmla="*/ 5296966 h 5697713"/>
              <a:gd name="connsiteX7" fmla="*/ 3283131 w 4561934"/>
              <a:gd name="connsiteY7" fmla="*/ 5296966 h 5697713"/>
              <a:gd name="connsiteX8" fmla="*/ 3260566 w 4561934"/>
              <a:gd name="connsiteY8" fmla="*/ 5296966 h 5697713"/>
              <a:gd name="connsiteX9" fmla="*/ 3239034 w 4561934"/>
              <a:gd name="connsiteY9" fmla="*/ 5259887 h 5697713"/>
              <a:gd name="connsiteX10" fmla="*/ 3133569 w 4561934"/>
              <a:gd name="connsiteY10" fmla="*/ 5078267 h 5697713"/>
              <a:gd name="connsiteX11" fmla="*/ 3133569 w 4561934"/>
              <a:gd name="connsiteY11" fmla="*/ 4976608 h 5697713"/>
              <a:gd name="connsiteX12" fmla="*/ 3422256 w 4561934"/>
              <a:gd name="connsiteY12" fmla="*/ 4479470 h 5697713"/>
              <a:gd name="connsiteX13" fmla="*/ 3510604 w 4561934"/>
              <a:gd name="connsiteY13" fmla="*/ 4427402 h 5697713"/>
              <a:gd name="connsiteX14" fmla="*/ 1929118 w 4561934"/>
              <a:gd name="connsiteY14" fmla="*/ 2073650 h 5697713"/>
              <a:gd name="connsiteX15" fmla="*/ 3476563 w 4561934"/>
              <a:gd name="connsiteY15" fmla="*/ 2073650 h 5697713"/>
              <a:gd name="connsiteX16" fmla="*/ 3717201 w 4561934"/>
              <a:gd name="connsiteY16" fmla="*/ 2213504 h 5697713"/>
              <a:gd name="connsiteX17" fmla="*/ 4489252 w 4561934"/>
              <a:gd name="connsiteY17" fmla="*/ 3548783 h 5697713"/>
              <a:gd name="connsiteX18" fmla="*/ 4489252 w 4561934"/>
              <a:gd name="connsiteY18" fmla="*/ 3821833 h 5697713"/>
              <a:gd name="connsiteX19" fmla="*/ 4202585 w 4561934"/>
              <a:gd name="connsiteY19" fmla="*/ 4317631 h 5697713"/>
              <a:gd name="connsiteX20" fmla="*/ 4178425 w 4561934"/>
              <a:gd name="connsiteY20" fmla="*/ 4359414 h 5697713"/>
              <a:gd name="connsiteX21" fmla="*/ 4179275 w 4561934"/>
              <a:gd name="connsiteY21" fmla="*/ 4359771 h 5697713"/>
              <a:gd name="connsiteX22" fmla="*/ 4221911 w 4561934"/>
              <a:gd name="connsiteY22" fmla="*/ 4402772 h 5697713"/>
              <a:gd name="connsiteX23" fmla="*/ 4546143 w 4561934"/>
              <a:gd name="connsiteY23" fmla="*/ 4963541 h 5697713"/>
              <a:gd name="connsiteX24" fmla="*/ 4546143 w 4561934"/>
              <a:gd name="connsiteY24" fmla="*/ 5078212 h 5697713"/>
              <a:gd name="connsiteX25" fmla="*/ 4221911 w 4561934"/>
              <a:gd name="connsiteY25" fmla="*/ 5638979 h 5697713"/>
              <a:gd name="connsiteX26" fmla="*/ 4120850 w 4561934"/>
              <a:gd name="connsiteY26" fmla="*/ 5697713 h 5697713"/>
              <a:gd name="connsiteX27" fmla="*/ 3470980 w 4561934"/>
              <a:gd name="connsiteY27" fmla="*/ 5697713 h 5697713"/>
              <a:gd name="connsiteX28" fmla="*/ 3371323 w 4561934"/>
              <a:gd name="connsiteY28" fmla="*/ 5638979 h 5697713"/>
              <a:gd name="connsiteX29" fmla="*/ 3196660 w 4561934"/>
              <a:gd name="connsiteY29" fmla="*/ 5338197 h 5697713"/>
              <a:gd name="connsiteX30" fmla="*/ 3176929 w 4561934"/>
              <a:gd name="connsiteY30" fmla="*/ 5304217 h 5697713"/>
              <a:gd name="connsiteX31" fmla="*/ 3192454 w 4561934"/>
              <a:gd name="connsiteY31" fmla="*/ 5304217 h 5697713"/>
              <a:gd name="connsiteX32" fmla="*/ 3265835 w 4561934"/>
              <a:gd name="connsiteY32" fmla="*/ 5304217 h 5697713"/>
              <a:gd name="connsiteX33" fmla="*/ 3297712 w 4561934"/>
              <a:gd name="connsiteY33" fmla="*/ 5359113 h 5697713"/>
              <a:gd name="connsiteX34" fmla="*/ 3419501 w 4561934"/>
              <a:gd name="connsiteY34" fmla="*/ 5568843 h 5697713"/>
              <a:gd name="connsiteX35" fmla="*/ 3507850 w 4561934"/>
              <a:gd name="connsiteY35" fmla="*/ 5620913 h 5697713"/>
              <a:gd name="connsiteX36" fmla="*/ 4083980 w 4561934"/>
              <a:gd name="connsiteY36" fmla="*/ 5620913 h 5697713"/>
              <a:gd name="connsiteX37" fmla="*/ 4173571 w 4561934"/>
              <a:gd name="connsiteY37" fmla="*/ 5568843 h 5697713"/>
              <a:gd name="connsiteX38" fmla="*/ 4461014 w 4561934"/>
              <a:gd name="connsiteY38" fmla="*/ 5071707 h 5697713"/>
              <a:gd name="connsiteX39" fmla="*/ 4461014 w 4561934"/>
              <a:gd name="connsiteY39" fmla="*/ 4970046 h 5697713"/>
              <a:gd name="connsiteX40" fmla="*/ 4173571 w 4561934"/>
              <a:gd name="connsiteY40" fmla="*/ 4472909 h 5697713"/>
              <a:gd name="connsiteX41" fmla="*/ 4135775 w 4561934"/>
              <a:gd name="connsiteY41" fmla="*/ 4434787 h 5697713"/>
              <a:gd name="connsiteX42" fmla="*/ 4131401 w 4561934"/>
              <a:gd name="connsiteY42" fmla="*/ 4432954 h 5697713"/>
              <a:gd name="connsiteX43" fmla="*/ 4154847 w 4561934"/>
              <a:gd name="connsiteY43" fmla="*/ 4392405 h 5697713"/>
              <a:gd name="connsiteX44" fmla="*/ 4172283 w 4561934"/>
              <a:gd name="connsiteY44" fmla="*/ 4362248 h 5697713"/>
              <a:gd name="connsiteX45" fmla="*/ 4154198 w 4561934"/>
              <a:gd name="connsiteY45" fmla="*/ 4354665 h 5697713"/>
              <a:gd name="connsiteX46" fmla="*/ 4123604 w 4561934"/>
              <a:gd name="connsiteY46" fmla="*/ 4350601 h 5697713"/>
              <a:gd name="connsiteX47" fmla="*/ 3473733 w 4561934"/>
              <a:gd name="connsiteY47" fmla="*/ 4350601 h 5697713"/>
              <a:gd name="connsiteX48" fmla="*/ 3374078 w 4561934"/>
              <a:gd name="connsiteY48" fmla="*/ 4409334 h 5697713"/>
              <a:gd name="connsiteX49" fmla="*/ 3048441 w 4561934"/>
              <a:gd name="connsiteY49" fmla="*/ 4970102 h 5697713"/>
              <a:gd name="connsiteX50" fmla="*/ 3048441 w 4561934"/>
              <a:gd name="connsiteY50" fmla="*/ 5084773 h 5697713"/>
              <a:gd name="connsiteX51" fmla="*/ 3155925 w 4561934"/>
              <a:gd name="connsiteY51" fmla="*/ 5269870 h 5697713"/>
              <a:gd name="connsiteX52" fmla="*/ 3171660 w 4561934"/>
              <a:gd name="connsiteY52" fmla="*/ 5296966 h 5697713"/>
              <a:gd name="connsiteX53" fmla="*/ 3098769 w 4561934"/>
              <a:gd name="connsiteY53" fmla="*/ 5296966 h 5697713"/>
              <a:gd name="connsiteX54" fmla="*/ 1929118 w 4561934"/>
              <a:gd name="connsiteY54" fmla="*/ 5296966 h 5697713"/>
              <a:gd name="connsiteX55" fmla="*/ 1691821 w 4561934"/>
              <a:gd name="connsiteY55" fmla="*/ 5157111 h 5697713"/>
              <a:gd name="connsiteX56" fmla="*/ 916430 w 4561934"/>
              <a:gd name="connsiteY56" fmla="*/ 3821833 h 5697713"/>
              <a:gd name="connsiteX57" fmla="*/ 916430 w 4561934"/>
              <a:gd name="connsiteY57" fmla="*/ 3548783 h 5697713"/>
              <a:gd name="connsiteX58" fmla="*/ 1691821 w 4561934"/>
              <a:gd name="connsiteY58" fmla="*/ 2213504 h 5697713"/>
              <a:gd name="connsiteX59" fmla="*/ 1929118 w 4561934"/>
              <a:gd name="connsiteY59" fmla="*/ 2073650 h 5697713"/>
              <a:gd name="connsiteX60" fmla="*/ 466637 w 4561934"/>
              <a:gd name="connsiteY60" fmla="*/ 1271520 h 5697713"/>
              <a:gd name="connsiteX61" fmla="*/ 1170521 w 4561934"/>
              <a:gd name="connsiteY61" fmla="*/ 1271520 h 5697713"/>
              <a:gd name="connsiteX62" fmla="*/ 1271076 w 4561934"/>
              <a:gd name="connsiteY62" fmla="*/ 1329047 h 5697713"/>
              <a:gd name="connsiteX63" fmla="*/ 1623017 w 4561934"/>
              <a:gd name="connsiteY63" fmla="*/ 1949062 h 5697713"/>
              <a:gd name="connsiteX64" fmla="*/ 1623017 w 4561934"/>
              <a:gd name="connsiteY64" fmla="*/ 2068378 h 5697713"/>
              <a:gd name="connsiteX65" fmla="*/ 1271076 w 4561934"/>
              <a:gd name="connsiteY65" fmla="*/ 2688391 h 5697713"/>
              <a:gd name="connsiteX66" fmla="*/ 1170521 w 4561934"/>
              <a:gd name="connsiteY66" fmla="*/ 2745918 h 5697713"/>
              <a:gd name="connsiteX67" fmla="*/ 466637 w 4561934"/>
              <a:gd name="connsiteY67" fmla="*/ 2745918 h 5697713"/>
              <a:gd name="connsiteX68" fmla="*/ 366082 w 4561934"/>
              <a:gd name="connsiteY68" fmla="*/ 2688391 h 5697713"/>
              <a:gd name="connsiteX69" fmla="*/ 14141 w 4561934"/>
              <a:gd name="connsiteY69" fmla="*/ 2068378 h 5697713"/>
              <a:gd name="connsiteX70" fmla="*/ 14141 w 4561934"/>
              <a:gd name="connsiteY70" fmla="*/ 1949062 h 5697713"/>
              <a:gd name="connsiteX71" fmla="*/ 366082 w 4561934"/>
              <a:gd name="connsiteY71" fmla="*/ 1329047 h 5697713"/>
              <a:gd name="connsiteX72" fmla="*/ 466637 w 4561934"/>
              <a:gd name="connsiteY72" fmla="*/ 1271520 h 5697713"/>
              <a:gd name="connsiteX73" fmla="*/ 1865016 w 4561934"/>
              <a:gd name="connsiteY73" fmla="*/ 0 h 5697713"/>
              <a:gd name="connsiteX74" fmla="*/ 2793958 w 4561934"/>
              <a:gd name="connsiteY74" fmla="*/ 0 h 5697713"/>
              <a:gd name="connsiteX75" fmla="*/ 2926664 w 4561934"/>
              <a:gd name="connsiteY75" fmla="*/ 75921 h 5697713"/>
              <a:gd name="connsiteX76" fmla="*/ 3391134 w 4561934"/>
              <a:gd name="connsiteY76" fmla="*/ 894177 h 5697713"/>
              <a:gd name="connsiteX77" fmla="*/ 3391134 w 4561934"/>
              <a:gd name="connsiteY77" fmla="*/ 1051643 h 5697713"/>
              <a:gd name="connsiteX78" fmla="*/ 2926664 w 4561934"/>
              <a:gd name="connsiteY78" fmla="*/ 1869897 h 5697713"/>
              <a:gd name="connsiteX79" fmla="*/ 2793958 w 4561934"/>
              <a:gd name="connsiteY79" fmla="*/ 1945818 h 5697713"/>
              <a:gd name="connsiteX80" fmla="*/ 1865016 w 4561934"/>
              <a:gd name="connsiteY80" fmla="*/ 1945818 h 5697713"/>
              <a:gd name="connsiteX81" fmla="*/ 1732311 w 4561934"/>
              <a:gd name="connsiteY81" fmla="*/ 1869897 h 5697713"/>
              <a:gd name="connsiteX82" fmla="*/ 1267840 w 4561934"/>
              <a:gd name="connsiteY82" fmla="*/ 1051643 h 5697713"/>
              <a:gd name="connsiteX83" fmla="*/ 1267840 w 4561934"/>
              <a:gd name="connsiteY83" fmla="*/ 894177 h 5697713"/>
              <a:gd name="connsiteX84" fmla="*/ 1732311 w 4561934"/>
              <a:gd name="connsiteY84" fmla="*/ 75921 h 5697713"/>
              <a:gd name="connsiteX85" fmla="*/ 1865016 w 4561934"/>
              <a:gd name="connsiteY85" fmla="*/ 0 h 569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561934" h="5697713">
                <a:moveTo>
                  <a:pt x="3510604" y="4427402"/>
                </a:moveTo>
                <a:cubicBezTo>
                  <a:pt x="3510604" y="4427402"/>
                  <a:pt x="3510604" y="4427402"/>
                  <a:pt x="4086732" y="4427402"/>
                </a:cubicBezTo>
                <a:cubicBezTo>
                  <a:pt x="4096065" y="4427402"/>
                  <a:pt x="4105165" y="4428641"/>
                  <a:pt x="4113855" y="4431004"/>
                </a:cubicBezTo>
                <a:lnTo>
                  <a:pt x="4132509" y="4438826"/>
                </a:lnTo>
                <a:lnTo>
                  <a:pt x="4121109" y="4458543"/>
                </a:lnTo>
                <a:cubicBezTo>
                  <a:pt x="4018029" y="4636821"/>
                  <a:pt x="3886088" y="4865018"/>
                  <a:pt x="3717201" y="5157111"/>
                </a:cubicBezTo>
                <a:cubicBezTo>
                  <a:pt x="3667070" y="5243687"/>
                  <a:pt x="3576828" y="5296966"/>
                  <a:pt x="3476563" y="5296966"/>
                </a:cubicBezTo>
                <a:cubicBezTo>
                  <a:pt x="3476563" y="5296966"/>
                  <a:pt x="3476563" y="5296966"/>
                  <a:pt x="3283131" y="5296966"/>
                </a:cubicBezTo>
                <a:lnTo>
                  <a:pt x="3260566" y="5296966"/>
                </a:lnTo>
                <a:lnTo>
                  <a:pt x="3239034" y="5259887"/>
                </a:lnTo>
                <a:cubicBezTo>
                  <a:pt x="3209052" y="5208256"/>
                  <a:pt x="3174166" y="5148178"/>
                  <a:pt x="3133569" y="5078267"/>
                </a:cubicBezTo>
                <a:cubicBezTo>
                  <a:pt x="3114905" y="5047273"/>
                  <a:pt x="3114905" y="5007602"/>
                  <a:pt x="3133569" y="4976608"/>
                </a:cubicBezTo>
                <a:cubicBezTo>
                  <a:pt x="3133569" y="4976608"/>
                  <a:pt x="3133569" y="4976608"/>
                  <a:pt x="3422256" y="4479470"/>
                </a:cubicBezTo>
                <a:cubicBezTo>
                  <a:pt x="3439677" y="4447238"/>
                  <a:pt x="3474517" y="4427402"/>
                  <a:pt x="3510604" y="4427402"/>
                </a:cubicBezTo>
                <a:close/>
                <a:moveTo>
                  <a:pt x="1929118" y="2073650"/>
                </a:moveTo>
                <a:cubicBezTo>
                  <a:pt x="1929118" y="2073650"/>
                  <a:pt x="1929118" y="2073650"/>
                  <a:pt x="3476563" y="2073650"/>
                </a:cubicBezTo>
                <a:cubicBezTo>
                  <a:pt x="3576828" y="2073650"/>
                  <a:pt x="3667070" y="2126928"/>
                  <a:pt x="3717201" y="2213504"/>
                </a:cubicBezTo>
                <a:cubicBezTo>
                  <a:pt x="3717201" y="2213504"/>
                  <a:pt x="3717201" y="2213504"/>
                  <a:pt x="4489252" y="3548783"/>
                </a:cubicBezTo>
                <a:cubicBezTo>
                  <a:pt x="4539386" y="3632030"/>
                  <a:pt x="4539386" y="3738586"/>
                  <a:pt x="4489252" y="3821833"/>
                </a:cubicBezTo>
                <a:cubicBezTo>
                  <a:pt x="4489252" y="3821833"/>
                  <a:pt x="4489252" y="3821833"/>
                  <a:pt x="4202585" y="4317631"/>
                </a:cubicBezTo>
                <a:lnTo>
                  <a:pt x="4178425" y="4359414"/>
                </a:lnTo>
                <a:lnTo>
                  <a:pt x="4179275" y="4359771"/>
                </a:lnTo>
                <a:cubicBezTo>
                  <a:pt x="4196645" y="4369910"/>
                  <a:pt x="4211383" y="4384593"/>
                  <a:pt x="4221911" y="4402772"/>
                </a:cubicBezTo>
                <a:cubicBezTo>
                  <a:pt x="4221911" y="4402772"/>
                  <a:pt x="4221911" y="4402772"/>
                  <a:pt x="4546143" y="4963541"/>
                </a:cubicBezTo>
                <a:cubicBezTo>
                  <a:pt x="4567198" y="4998501"/>
                  <a:pt x="4567198" y="5043250"/>
                  <a:pt x="4546143" y="5078212"/>
                </a:cubicBezTo>
                <a:cubicBezTo>
                  <a:pt x="4546143" y="5078212"/>
                  <a:pt x="4546143" y="5078212"/>
                  <a:pt x="4221911" y="5638979"/>
                </a:cubicBezTo>
                <a:cubicBezTo>
                  <a:pt x="4200856" y="5675337"/>
                  <a:pt x="4162958" y="5697713"/>
                  <a:pt x="4120850" y="5697713"/>
                </a:cubicBezTo>
                <a:cubicBezTo>
                  <a:pt x="4120850" y="5697713"/>
                  <a:pt x="4120850" y="5697713"/>
                  <a:pt x="3470980" y="5697713"/>
                </a:cubicBezTo>
                <a:cubicBezTo>
                  <a:pt x="3430274" y="5697713"/>
                  <a:pt x="3390975" y="5675337"/>
                  <a:pt x="3371323" y="5638979"/>
                </a:cubicBezTo>
                <a:cubicBezTo>
                  <a:pt x="3371323" y="5638979"/>
                  <a:pt x="3371323" y="5638979"/>
                  <a:pt x="3196660" y="5338197"/>
                </a:cubicBezTo>
                <a:lnTo>
                  <a:pt x="3176929" y="5304217"/>
                </a:lnTo>
                <a:lnTo>
                  <a:pt x="3192454" y="5304217"/>
                </a:lnTo>
                <a:lnTo>
                  <a:pt x="3265835" y="5304217"/>
                </a:lnTo>
                <a:lnTo>
                  <a:pt x="3297712" y="5359113"/>
                </a:lnTo>
                <a:cubicBezTo>
                  <a:pt x="3419501" y="5568843"/>
                  <a:pt x="3419501" y="5568843"/>
                  <a:pt x="3419501" y="5568843"/>
                </a:cubicBezTo>
                <a:cubicBezTo>
                  <a:pt x="3436923" y="5601076"/>
                  <a:pt x="3471765" y="5620913"/>
                  <a:pt x="3507850" y="5620913"/>
                </a:cubicBezTo>
                <a:cubicBezTo>
                  <a:pt x="4083980" y="5620913"/>
                  <a:pt x="4083980" y="5620913"/>
                  <a:pt x="4083980" y="5620913"/>
                </a:cubicBezTo>
                <a:cubicBezTo>
                  <a:pt x="4121309" y="5620913"/>
                  <a:pt x="4154906" y="5601076"/>
                  <a:pt x="4173571" y="5568843"/>
                </a:cubicBezTo>
                <a:cubicBezTo>
                  <a:pt x="4461014" y="5071707"/>
                  <a:pt x="4461014" y="5071707"/>
                  <a:pt x="4461014" y="5071707"/>
                </a:cubicBezTo>
                <a:cubicBezTo>
                  <a:pt x="4479679" y="5040712"/>
                  <a:pt x="4479679" y="5001040"/>
                  <a:pt x="4461014" y="4970046"/>
                </a:cubicBezTo>
                <a:cubicBezTo>
                  <a:pt x="4173571" y="4472909"/>
                  <a:pt x="4173571" y="4472909"/>
                  <a:pt x="4173571" y="4472909"/>
                </a:cubicBezTo>
                <a:cubicBezTo>
                  <a:pt x="4164239" y="4456792"/>
                  <a:pt x="4151173" y="4443774"/>
                  <a:pt x="4135775" y="4434787"/>
                </a:cubicBezTo>
                <a:lnTo>
                  <a:pt x="4131401" y="4432954"/>
                </a:lnTo>
                <a:lnTo>
                  <a:pt x="4154847" y="4392405"/>
                </a:lnTo>
                <a:lnTo>
                  <a:pt x="4172283" y="4362248"/>
                </a:lnTo>
                <a:lnTo>
                  <a:pt x="4154198" y="4354665"/>
                </a:lnTo>
                <a:cubicBezTo>
                  <a:pt x="4144394" y="4351999"/>
                  <a:pt x="4134131" y="4350601"/>
                  <a:pt x="4123604" y="4350601"/>
                </a:cubicBezTo>
                <a:cubicBezTo>
                  <a:pt x="3473733" y="4350601"/>
                  <a:pt x="3473733" y="4350601"/>
                  <a:pt x="3473733" y="4350601"/>
                </a:cubicBezTo>
                <a:cubicBezTo>
                  <a:pt x="3433029" y="4350601"/>
                  <a:pt x="3393728" y="4372975"/>
                  <a:pt x="3374078" y="4409334"/>
                </a:cubicBezTo>
                <a:cubicBezTo>
                  <a:pt x="3048441" y="4970102"/>
                  <a:pt x="3048441" y="4970102"/>
                  <a:pt x="3048441" y="4970102"/>
                </a:cubicBezTo>
                <a:cubicBezTo>
                  <a:pt x="3027386" y="5005062"/>
                  <a:pt x="3027386" y="5049812"/>
                  <a:pt x="3048441" y="5084773"/>
                </a:cubicBezTo>
                <a:cubicBezTo>
                  <a:pt x="3089145" y="5154869"/>
                  <a:pt x="3124761" y="5216203"/>
                  <a:pt x="3155925" y="5269870"/>
                </a:cubicBezTo>
                <a:lnTo>
                  <a:pt x="3171660" y="5296966"/>
                </a:lnTo>
                <a:lnTo>
                  <a:pt x="3098769" y="5296966"/>
                </a:lnTo>
                <a:cubicBezTo>
                  <a:pt x="2872093" y="5296966"/>
                  <a:pt x="2509411" y="5296966"/>
                  <a:pt x="1929118" y="5296966"/>
                </a:cubicBezTo>
                <a:cubicBezTo>
                  <a:pt x="1832195" y="5296966"/>
                  <a:pt x="1738613" y="5243687"/>
                  <a:pt x="1691821" y="5157111"/>
                </a:cubicBezTo>
                <a:cubicBezTo>
                  <a:pt x="1691821" y="5157111"/>
                  <a:pt x="1691821" y="5157111"/>
                  <a:pt x="916430" y="3821833"/>
                </a:cubicBezTo>
                <a:cubicBezTo>
                  <a:pt x="866296" y="3738586"/>
                  <a:pt x="866296" y="3632030"/>
                  <a:pt x="916430" y="3548783"/>
                </a:cubicBezTo>
                <a:cubicBezTo>
                  <a:pt x="916430" y="3548783"/>
                  <a:pt x="916430" y="3548783"/>
                  <a:pt x="1691821" y="2213504"/>
                </a:cubicBezTo>
                <a:cubicBezTo>
                  <a:pt x="1738613" y="2126928"/>
                  <a:pt x="1832195" y="2073650"/>
                  <a:pt x="1929118" y="2073650"/>
                </a:cubicBezTo>
                <a:close/>
                <a:moveTo>
                  <a:pt x="466637" y="1271520"/>
                </a:moveTo>
                <a:cubicBezTo>
                  <a:pt x="1170521" y="1271520"/>
                  <a:pt x="1170521" y="1271520"/>
                  <a:pt x="1170521" y="1271520"/>
                </a:cubicBezTo>
                <a:cubicBezTo>
                  <a:pt x="1206134" y="1271520"/>
                  <a:pt x="1252223" y="1297088"/>
                  <a:pt x="1271076" y="1329047"/>
                </a:cubicBezTo>
                <a:cubicBezTo>
                  <a:pt x="1623017" y="1949062"/>
                  <a:pt x="1623017" y="1949062"/>
                  <a:pt x="1623017" y="1949062"/>
                </a:cubicBezTo>
                <a:cubicBezTo>
                  <a:pt x="1639777" y="1983152"/>
                  <a:pt x="1639777" y="2034287"/>
                  <a:pt x="1623017" y="2068378"/>
                </a:cubicBezTo>
                <a:cubicBezTo>
                  <a:pt x="1271076" y="2688391"/>
                  <a:pt x="1271076" y="2688391"/>
                  <a:pt x="1271076" y="2688391"/>
                </a:cubicBezTo>
                <a:cubicBezTo>
                  <a:pt x="1252223" y="2720352"/>
                  <a:pt x="1206134" y="2745918"/>
                  <a:pt x="1170521" y="2745918"/>
                </a:cubicBezTo>
                <a:lnTo>
                  <a:pt x="466637" y="2745918"/>
                </a:lnTo>
                <a:cubicBezTo>
                  <a:pt x="428930" y="2745918"/>
                  <a:pt x="382842" y="2720352"/>
                  <a:pt x="366082" y="2688391"/>
                </a:cubicBezTo>
                <a:cubicBezTo>
                  <a:pt x="14141" y="2068378"/>
                  <a:pt x="14141" y="2068378"/>
                  <a:pt x="14141" y="2068378"/>
                </a:cubicBezTo>
                <a:cubicBezTo>
                  <a:pt x="-4714" y="2034287"/>
                  <a:pt x="-4714" y="1983152"/>
                  <a:pt x="14141" y="1949062"/>
                </a:cubicBezTo>
                <a:cubicBezTo>
                  <a:pt x="366082" y="1329047"/>
                  <a:pt x="366082" y="1329047"/>
                  <a:pt x="366082" y="1329047"/>
                </a:cubicBezTo>
                <a:cubicBezTo>
                  <a:pt x="382842" y="1297088"/>
                  <a:pt x="428930" y="1271520"/>
                  <a:pt x="466637" y="1271520"/>
                </a:cubicBezTo>
                <a:close/>
                <a:moveTo>
                  <a:pt x="1865016" y="0"/>
                </a:moveTo>
                <a:cubicBezTo>
                  <a:pt x="2793958" y="0"/>
                  <a:pt x="2793958" y="0"/>
                  <a:pt x="2793958" y="0"/>
                </a:cubicBezTo>
                <a:cubicBezTo>
                  <a:pt x="2840958" y="0"/>
                  <a:pt x="2901782" y="33743"/>
                  <a:pt x="2926664" y="75921"/>
                </a:cubicBezTo>
                <a:cubicBezTo>
                  <a:pt x="3391134" y="894177"/>
                  <a:pt x="3391134" y="894177"/>
                  <a:pt x="3391134" y="894177"/>
                </a:cubicBezTo>
                <a:cubicBezTo>
                  <a:pt x="3413252" y="939167"/>
                  <a:pt x="3413252" y="1006652"/>
                  <a:pt x="3391134" y="1051643"/>
                </a:cubicBezTo>
                <a:cubicBezTo>
                  <a:pt x="2926664" y="1869897"/>
                  <a:pt x="2926664" y="1869897"/>
                  <a:pt x="2926664" y="1869897"/>
                </a:cubicBezTo>
                <a:cubicBezTo>
                  <a:pt x="2901782" y="1912077"/>
                  <a:pt x="2840958" y="1945818"/>
                  <a:pt x="2793958" y="1945818"/>
                </a:cubicBezTo>
                <a:lnTo>
                  <a:pt x="1865016" y="1945818"/>
                </a:lnTo>
                <a:cubicBezTo>
                  <a:pt x="1815252" y="1945818"/>
                  <a:pt x="1754429" y="1912077"/>
                  <a:pt x="1732311" y="1869897"/>
                </a:cubicBezTo>
                <a:cubicBezTo>
                  <a:pt x="1267840" y="1051643"/>
                  <a:pt x="1267840" y="1051643"/>
                  <a:pt x="1267840" y="1051643"/>
                </a:cubicBezTo>
                <a:cubicBezTo>
                  <a:pt x="1242957" y="1006652"/>
                  <a:pt x="1242957" y="939167"/>
                  <a:pt x="1267840" y="894177"/>
                </a:cubicBezTo>
                <a:cubicBezTo>
                  <a:pt x="1732311" y="75921"/>
                  <a:pt x="1732311" y="75921"/>
                  <a:pt x="1732311" y="75921"/>
                </a:cubicBezTo>
                <a:cubicBezTo>
                  <a:pt x="1754429" y="33743"/>
                  <a:pt x="1815252" y="0"/>
                  <a:pt x="18650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D2C8513-3C3B-F743-A9E0-896C9295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746" y="2485004"/>
            <a:ext cx="1445482" cy="27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3CA4098B-46BF-E64F-9F38-3137688BE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7713" y="981190"/>
            <a:ext cx="1177846" cy="117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DCC0C68-E695-7740-9152-FDC7873C6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0767" y="3343122"/>
            <a:ext cx="1979504" cy="197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B2F28D-2518-B14E-AB8C-3AB0CEC79829}"/>
              </a:ext>
            </a:extLst>
          </p:cNvPr>
          <p:cNvSpPr/>
          <p:nvPr/>
        </p:nvSpPr>
        <p:spPr>
          <a:xfrm>
            <a:off x="5909446" y="412538"/>
            <a:ext cx="3201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rgbClr val="7030A0"/>
                </a:solidFill>
              </a:rPr>
              <a:t>3 December 2020 #VACD</a:t>
            </a:r>
            <a:endParaRPr lang="en-GB" b="1" i="0" dirty="0"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122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94C506-265B-C34E-B326-35B8ACC81C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946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725781"/>
                </a:solidFill>
                <a:latin typeface="Cambria" panose="02040503050406030204" pitchFamily="18" charset="0"/>
              </a:rPr>
              <a:t>Les bases et les </a:t>
            </a:r>
            <a:r>
              <a:rPr lang="en-US" b="1" i="1" dirty="0" err="1">
                <a:solidFill>
                  <a:srgbClr val="725781"/>
                </a:solidFill>
                <a:latin typeface="Cambria" panose="02040503050406030204" pitchFamily="18" charset="0"/>
              </a:rPr>
              <a:t>principes</a:t>
            </a:r>
            <a:r>
              <a:rPr lang="en-US" b="1" i="1" dirty="0">
                <a:solidFill>
                  <a:srgbClr val="725781"/>
                </a:solidFill>
                <a:latin typeface="Cambria" panose="02040503050406030204" pitchFamily="18" charset="0"/>
              </a:rPr>
              <a:t> de Bicep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E650C-5A3B-C74F-A6DD-56E7F7A9193B}"/>
              </a:ext>
            </a:extLst>
          </p:cNvPr>
          <p:cNvSpPr/>
          <p:nvPr/>
        </p:nvSpPr>
        <p:spPr>
          <a:xfrm>
            <a:off x="7731513" y="6488668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3 December 2020</a:t>
            </a:r>
            <a:endParaRPr lang="en-GB" b="1" i="0" dirty="0">
              <a:solidFill>
                <a:srgbClr val="7030A0"/>
              </a:solidFill>
              <a:effectLst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14E4BC9-A9B1-4B4B-AA78-D97671E7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4574"/>
            <a:ext cx="2297151" cy="4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E95969-0245-4247-89F0-DAFD7E841A47}"/>
              </a:ext>
            </a:extLst>
          </p:cNvPr>
          <p:cNvSpPr/>
          <p:nvPr/>
        </p:nvSpPr>
        <p:spPr>
          <a:xfrm>
            <a:off x="884663" y="1397675"/>
            <a:ext cx="79359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</a:rPr>
              <a:t>Le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fichier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doit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être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compile pour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être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exploitable</a:t>
            </a:r>
            <a:br>
              <a:rPr lang="en-US" b="1" dirty="0">
                <a:solidFill>
                  <a:srgbClr val="725781"/>
                </a:solidFill>
                <a:latin typeface="+mj-lt"/>
              </a:rPr>
            </a:br>
            <a:br>
              <a:rPr lang="en-US" b="1" dirty="0">
                <a:solidFill>
                  <a:srgbClr val="725781"/>
                </a:solidFill>
                <a:latin typeface="+mj-lt"/>
              </a:rPr>
            </a:br>
            <a:r>
              <a:rPr lang="en-US" b="1" i="1" dirty="0">
                <a:solidFill>
                  <a:srgbClr val="725781"/>
                </a:solidFill>
                <a:latin typeface="+mj-lt"/>
              </a:rPr>
              <a:t>bicep build ./</a:t>
            </a:r>
            <a:r>
              <a:rPr lang="en-US" b="1" i="1" dirty="0" err="1">
                <a:solidFill>
                  <a:srgbClr val="725781"/>
                </a:solidFill>
                <a:latin typeface="+mj-lt"/>
              </a:rPr>
              <a:t>fichier.bicep</a:t>
            </a:r>
            <a:endParaRPr lang="en-US" b="1" i="1" dirty="0">
              <a:solidFill>
                <a:srgbClr val="725781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b="1" i="1" dirty="0">
              <a:solidFill>
                <a:srgbClr val="725781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 err="1">
                <a:solidFill>
                  <a:srgbClr val="725781"/>
                </a:solidFill>
                <a:latin typeface="+mj-lt"/>
              </a:rPr>
              <a:t>Puis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deployer le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fichier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json</a:t>
            </a:r>
            <a:br>
              <a:rPr lang="en-US" b="1" i="1" dirty="0">
                <a:solidFill>
                  <a:srgbClr val="725781"/>
                </a:solidFill>
                <a:latin typeface="+mj-lt"/>
              </a:rPr>
            </a:br>
            <a:br>
              <a:rPr lang="en-US" b="1" i="1" dirty="0">
                <a:solidFill>
                  <a:srgbClr val="725781"/>
                </a:solidFill>
                <a:latin typeface="+mj-lt"/>
              </a:rPr>
            </a:br>
            <a:r>
              <a:rPr lang="en-US" b="1" i="1" dirty="0">
                <a:solidFill>
                  <a:srgbClr val="725781"/>
                </a:solidFill>
                <a:latin typeface="+mj-lt"/>
              </a:rPr>
              <a:t>New-</a:t>
            </a:r>
            <a:r>
              <a:rPr lang="en-US" b="1" i="1" dirty="0" err="1">
                <a:solidFill>
                  <a:srgbClr val="725781"/>
                </a:solidFill>
                <a:latin typeface="+mj-lt"/>
              </a:rPr>
              <a:t>AzResourceGroupDeployment</a:t>
            </a:r>
            <a:r>
              <a:rPr lang="en-US" b="1" i="1" dirty="0">
                <a:solidFill>
                  <a:srgbClr val="725781"/>
                </a:solidFill>
                <a:latin typeface="+mj-lt"/>
              </a:rPr>
              <a:t> –</a:t>
            </a:r>
            <a:r>
              <a:rPr lang="en-US" b="1" i="1" dirty="0" err="1">
                <a:solidFill>
                  <a:srgbClr val="725781"/>
                </a:solidFill>
                <a:latin typeface="+mj-lt"/>
              </a:rPr>
              <a:t>templatefile</a:t>
            </a:r>
            <a:r>
              <a:rPr lang="en-US" b="1" i="1" dirty="0">
                <a:solidFill>
                  <a:srgbClr val="725781"/>
                </a:solidFill>
                <a:latin typeface="+mj-lt"/>
              </a:rPr>
              <a:t> </a:t>
            </a:r>
            <a:r>
              <a:rPr lang="en-US" b="1" i="1" dirty="0" err="1">
                <a:solidFill>
                  <a:srgbClr val="725781"/>
                </a:solidFill>
                <a:latin typeface="+mj-lt"/>
              </a:rPr>
              <a:t>fichier.json</a:t>
            </a:r>
            <a:endParaRPr lang="en-US" b="1" i="1" dirty="0">
              <a:solidFill>
                <a:srgbClr val="725781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b="1" i="1" dirty="0">
              <a:solidFill>
                <a:srgbClr val="725781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</a:rPr>
              <a:t>Il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est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possible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d’utiliser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ARM-TTK et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whatif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avec le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fichier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JSON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b="1" i="1" dirty="0">
              <a:solidFill>
                <a:srgbClr val="725781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</a:rPr>
              <a:t>Il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est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possible de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décompiler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un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fichier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ARM JSON</a:t>
            </a:r>
            <a:br>
              <a:rPr lang="en-US" b="1" dirty="0">
                <a:solidFill>
                  <a:srgbClr val="725781"/>
                </a:solidFill>
                <a:latin typeface="+mj-lt"/>
              </a:rPr>
            </a:br>
            <a:r>
              <a:rPr lang="en-US" b="1" dirty="0">
                <a:solidFill>
                  <a:srgbClr val="725781"/>
                </a:solidFill>
                <a:latin typeface="+mj-lt"/>
              </a:rPr>
              <a:t>(Disponible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en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version 0.2.59 et plus, experimental)</a:t>
            </a:r>
            <a:br>
              <a:rPr lang="en-US" b="1" dirty="0">
                <a:solidFill>
                  <a:srgbClr val="725781"/>
                </a:solidFill>
                <a:latin typeface="+mj-lt"/>
              </a:rPr>
            </a:br>
            <a:br>
              <a:rPr lang="en-US" b="1" dirty="0">
                <a:solidFill>
                  <a:srgbClr val="725781"/>
                </a:solidFill>
                <a:latin typeface="+mj-lt"/>
              </a:rPr>
            </a:br>
            <a:r>
              <a:rPr lang="en-US" b="1" i="1" dirty="0">
                <a:solidFill>
                  <a:srgbClr val="725781"/>
                </a:solidFill>
                <a:latin typeface="+mj-lt"/>
              </a:rPr>
              <a:t>bicep decompile ./</a:t>
            </a:r>
            <a:r>
              <a:rPr lang="en-US" b="1" i="1" dirty="0" err="1">
                <a:solidFill>
                  <a:srgbClr val="725781"/>
                </a:solidFill>
                <a:latin typeface="+mj-lt"/>
              </a:rPr>
              <a:t>arm.json</a:t>
            </a:r>
            <a:endParaRPr lang="en-US" b="1" i="1" dirty="0">
              <a:solidFill>
                <a:srgbClr val="725781"/>
              </a:solidFill>
              <a:latin typeface="+mj-lt"/>
            </a:endParaRPr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8E101F3E-F2F6-4945-A12F-9058D180F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38" y="4070195"/>
            <a:ext cx="1456718" cy="96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27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94C506-265B-C34E-B326-35B8ACC81C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946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725781"/>
                </a:solidFill>
                <a:latin typeface="Cambria" panose="02040503050406030204" pitchFamily="18" charset="0"/>
              </a:rPr>
              <a:t>Les bases et les </a:t>
            </a:r>
            <a:r>
              <a:rPr lang="en-US" b="1" i="1" dirty="0" err="1">
                <a:solidFill>
                  <a:srgbClr val="725781"/>
                </a:solidFill>
                <a:latin typeface="Cambria" panose="02040503050406030204" pitchFamily="18" charset="0"/>
              </a:rPr>
              <a:t>principes</a:t>
            </a:r>
            <a:r>
              <a:rPr lang="en-US" b="1" i="1" dirty="0">
                <a:solidFill>
                  <a:srgbClr val="725781"/>
                </a:solidFill>
                <a:latin typeface="Cambria" panose="02040503050406030204" pitchFamily="18" charset="0"/>
              </a:rPr>
              <a:t> de Bicep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E650C-5A3B-C74F-A6DD-56E7F7A9193B}"/>
              </a:ext>
            </a:extLst>
          </p:cNvPr>
          <p:cNvSpPr/>
          <p:nvPr/>
        </p:nvSpPr>
        <p:spPr>
          <a:xfrm>
            <a:off x="7731513" y="6488668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3 December 2020</a:t>
            </a:r>
            <a:endParaRPr lang="en-GB" b="1" i="0" dirty="0">
              <a:solidFill>
                <a:srgbClr val="7030A0"/>
              </a:solidFill>
              <a:effectLst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14E4BC9-A9B1-4B4B-AA78-D97671E7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4574"/>
            <a:ext cx="2297151" cy="4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D54CE5-E04F-B14D-85F9-CD996A778A0A}"/>
              </a:ext>
            </a:extLst>
          </p:cNvPr>
          <p:cNvSpPr txBox="1"/>
          <p:nvPr/>
        </p:nvSpPr>
        <p:spPr>
          <a:xfrm>
            <a:off x="3702205" y="2653990"/>
            <a:ext cx="328961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725781"/>
                </a:solidFill>
                <a:latin typeface="+mj-lt"/>
              </a:rPr>
              <a:t>DEMO</a:t>
            </a:r>
          </a:p>
          <a:p>
            <a:pPr algn="ctr"/>
            <a:endParaRPr lang="en-US" sz="4000" b="1" dirty="0">
              <a:solidFill>
                <a:srgbClr val="725781"/>
              </a:solidFill>
              <a:latin typeface="+mj-lt"/>
            </a:endParaRPr>
          </a:p>
          <a:p>
            <a:pPr algn="ctr"/>
            <a:r>
              <a:rPr lang="en-US" sz="2400" b="1" dirty="0">
                <a:solidFill>
                  <a:srgbClr val="725781"/>
                </a:solidFill>
                <a:latin typeface="+mj-lt"/>
              </a:rPr>
              <a:t>Compilation d’un </a:t>
            </a:r>
            <a:r>
              <a:rPr lang="en-US" sz="2400" b="1" dirty="0" err="1">
                <a:solidFill>
                  <a:srgbClr val="725781"/>
                </a:solidFill>
                <a:latin typeface="+mj-lt"/>
              </a:rPr>
              <a:t>fichier</a:t>
            </a:r>
            <a:br>
              <a:rPr lang="en-US" sz="2400" b="1" dirty="0">
                <a:solidFill>
                  <a:srgbClr val="725781"/>
                </a:solidFill>
                <a:latin typeface="+mj-lt"/>
              </a:rPr>
            </a:br>
            <a:r>
              <a:rPr lang="en-US" sz="2400" b="1" dirty="0" err="1">
                <a:solidFill>
                  <a:srgbClr val="725781"/>
                </a:solidFill>
                <a:latin typeface="+mj-lt"/>
              </a:rPr>
              <a:t>Décompilation</a:t>
            </a:r>
            <a:endParaRPr lang="en-US" sz="2400" b="1" dirty="0">
              <a:solidFill>
                <a:srgbClr val="725781"/>
              </a:solidFill>
              <a:latin typeface="+mj-lt"/>
            </a:endParaRPr>
          </a:p>
          <a:p>
            <a:pPr algn="ctr"/>
            <a:endParaRPr lang="en-US" sz="4000" b="1" dirty="0">
              <a:solidFill>
                <a:srgbClr val="725781"/>
              </a:solidFill>
              <a:latin typeface="+mj-lt"/>
            </a:endParaRPr>
          </a:p>
          <a:p>
            <a:pPr algn="ctr"/>
            <a:endParaRPr lang="en-US" sz="3600" b="1" dirty="0">
              <a:solidFill>
                <a:srgbClr val="72578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136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94C506-265B-C34E-B326-35B8ACC81C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946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725781"/>
                </a:solidFill>
                <a:latin typeface="Cambria" panose="02040503050406030204" pitchFamily="18" charset="0"/>
              </a:rPr>
              <a:t>Les scenarios complexes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E650C-5A3B-C74F-A6DD-56E7F7A9193B}"/>
              </a:ext>
            </a:extLst>
          </p:cNvPr>
          <p:cNvSpPr/>
          <p:nvPr/>
        </p:nvSpPr>
        <p:spPr>
          <a:xfrm>
            <a:off x="7731513" y="6488668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3 December 2020</a:t>
            </a:r>
            <a:endParaRPr lang="en-GB" b="1" i="0" dirty="0">
              <a:solidFill>
                <a:srgbClr val="7030A0"/>
              </a:solidFill>
              <a:effectLst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14E4BC9-A9B1-4B4B-AA78-D97671E7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4574"/>
            <a:ext cx="2297151" cy="4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44D713-597C-EC41-9D8F-4C1C33322943}"/>
              </a:ext>
            </a:extLst>
          </p:cNvPr>
          <p:cNvSpPr/>
          <p:nvPr/>
        </p:nvSpPr>
        <p:spPr>
          <a:xfrm>
            <a:off x="445080" y="1519432"/>
            <a:ext cx="88996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</a:rPr>
              <a:t>Il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est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possible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d’effectuer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des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déploiements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vers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l’ensemble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les scopes: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</a:rPr>
              <a:t>Tenant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</a:rPr>
              <a:t>Management Group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</a:rPr>
              <a:t>Subscription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</a:rPr>
              <a:t>Resource Group </a:t>
            </a:r>
            <a:br>
              <a:rPr lang="en-US" b="1" dirty="0">
                <a:solidFill>
                  <a:srgbClr val="725781"/>
                </a:solidFill>
                <a:latin typeface="+mj-lt"/>
              </a:rPr>
            </a:br>
            <a:br>
              <a:rPr lang="en-US" b="1" dirty="0">
                <a:solidFill>
                  <a:srgbClr val="725781"/>
                </a:solidFill>
                <a:latin typeface="+mj-lt"/>
              </a:rPr>
            </a:br>
            <a:r>
              <a:rPr lang="en-US" b="1" i="1" dirty="0" err="1">
                <a:solidFill>
                  <a:srgbClr val="725781"/>
                </a:solidFill>
                <a:latin typeface="+mj-lt"/>
              </a:rPr>
              <a:t>targetScope</a:t>
            </a:r>
            <a:r>
              <a:rPr lang="en-US" b="1" i="1" dirty="0">
                <a:solidFill>
                  <a:srgbClr val="725781"/>
                </a:solidFill>
                <a:latin typeface="+mj-lt"/>
              </a:rPr>
              <a:t> = ‘scope’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b="1" i="1" dirty="0">
              <a:solidFill>
                <a:srgbClr val="725781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 err="1">
                <a:solidFill>
                  <a:srgbClr val="725781"/>
                </a:solidFill>
                <a:latin typeface="+mj-lt"/>
              </a:rPr>
              <a:t>Possibilité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de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créer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des modules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</a:rPr>
              <a:t>Un modules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est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une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série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 de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ressources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pouvant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être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importé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dans un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fichier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Bicep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</a:rPr>
              <a:t>Il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n’expose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que des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paramètress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(option) et des outputs (option)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b="1" dirty="0" err="1">
                <a:solidFill>
                  <a:srgbClr val="725781"/>
                </a:solidFill>
                <a:latin typeface="+mj-lt"/>
              </a:rPr>
              <a:t>Permet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de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créer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un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niveau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d’abstraction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511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94C506-265B-C34E-B326-35B8ACC81C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946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725781"/>
                </a:solidFill>
                <a:latin typeface="Cambria" panose="02040503050406030204" pitchFamily="18" charset="0"/>
              </a:rPr>
              <a:t>Les scenarios complexes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E650C-5A3B-C74F-A6DD-56E7F7A9193B}"/>
              </a:ext>
            </a:extLst>
          </p:cNvPr>
          <p:cNvSpPr/>
          <p:nvPr/>
        </p:nvSpPr>
        <p:spPr>
          <a:xfrm>
            <a:off x="7731513" y="6488668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3 December 2020</a:t>
            </a:r>
            <a:endParaRPr lang="en-GB" b="1" i="0" dirty="0">
              <a:solidFill>
                <a:srgbClr val="7030A0"/>
              </a:solidFill>
              <a:effectLst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14E4BC9-A9B1-4B4B-AA78-D97671E7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4574"/>
            <a:ext cx="2297151" cy="4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F4AAE9-2D18-0342-A56A-4AB302CDB2E6}"/>
              </a:ext>
            </a:extLst>
          </p:cNvPr>
          <p:cNvSpPr txBox="1"/>
          <p:nvPr/>
        </p:nvSpPr>
        <p:spPr>
          <a:xfrm>
            <a:off x="3702205" y="2653990"/>
            <a:ext cx="3289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725781"/>
                </a:solidFill>
                <a:latin typeface="+mj-lt"/>
              </a:rPr>
              <a:t>DEMO</a:t>
            </a:r>
            <a:br>
              <a:rPr lang="en-US" sz="4000" b="1" dirty="0">
                <a:solidFill>
                  <a:srgbClr val="725781"/>
                </a:solidFill>
                <a:latin typeface="+mj-lt"/>
              </a:rPr>
            </a:br>
            <a:r>
              <a:rPr lang="en-US" sz="2400" b="1" dirty="0" err="1">
                <a:solidFill>
                  <a:srgbClr val="725781"/>
                </a:solidFill>
                <a:latin typeface="+mj-lt"/>
              </a:rPr>
              <a:t>Utilisation</a:t>
            </a:r>
            <a:r>
              <a:rPr lang="en-US" sz="2400" b="1" dirty="0">
                <a:solidFill>
                  <a:srgbClr val="725781"/>
                </a:solidFill>
                <a:latin typeface="+mj-lt"/>
              </a:rPr>
              <a:t> d’un module</a:t>
            </a:r>
            <a:endParaRPr lang="en-US" b="1" dirty="0">
              <a:solidFill>
                <a:srgbClr val="72578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9536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94C506-265B-C34E-B326-35B8ACC81C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946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725781"/>
                </a:solidFill>
                <a:latin typeface="Cambria" panose="02040503050406030204" pitchFamily="18" charset="0"/>
              </a:rPr>
              <a:t>Le future de Bicep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E650C-5A3B-C74F-A6DD-56E7F7A9193B}"/>
              </a:ext>
            </a:extLst>
          </p:cNvPr>
          <p:cNvSpPr/>
          <p:nvPr/>
        </p:nvSpPr>
        <p:spPr>
          <a:xfrm>
            <a:off x="7731513" y="6488668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3 December 2020</a:t>
            </a:r>
            <a:endParaRPr lang="en-GB" b="1" i="0" dirty="0">
              <a:solidFill>
                <a:srgbClr val="7030A0"/>
              </a:solidFill>
              <a:effectLst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14E4BC9-A9B1-4B4B-AA78-D97671E7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4574"/>
            <a:ext cx="2297151" cy="4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F6E238-6889-4D4C-A185-B8B9854516C6}"/>
              </a:ext>
            </a:extLst>
          </p:cNvPr>
          <p:cNvSpPr/>
          <p:nvPr/>
        </p:nvSpPr>
        <p:spPr>
          <a:xfrm>
            <a:off x="688469" y="1530583"/>
            <a:ext cx="88996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 err="1">
                <a:solidFill>
                  <a:srgbClr val="725781"/>
                </a:solidFill>
              </a:rPr>
              <a:t>Actuellement</a:t>
            </a:r>
            <a:r>
              <a:rPr lang="en-US" b="1" dirty="0">
                <a:solidFill>
                  <a:srgbClr val="725781"/>
                </a:solidFill>
              </a:rPr>
              <a:t> </a:t>
            </a:r>
            <a:r>
              <a:rPr lang="en-US" b="1" dirty="0" err="1">
                <a:solidFill>
                  <a:srgbClr val="725781"/>
                </a:solidFill>
              </a:rPr>
              <a:t>en</a:t>
            </a:r>
            <a:r>
              <a:rPr lang="en-US" b="1" dirty="0">
                <a:solidFill>
                  <a:srgbClr val="725781"/>
                </a:solidFill>
              </a:rPr>
              <a:t> version 0.2.59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</a:rPr>
              <a:t>Version 0.3 disponible au 1° trimester 2020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</a:rPr>
              <a:t>Support Azure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b="1" dirty="0" err="1">
                <a:solidFill>
                  <a:srgbClr val="725781"/>
                </a:solidFill>
              </a:rPr>
              <a:t>Possibilité</a:t>
            </a:r>
            <a:r>
              <a:rPr lang="en-US" b="1" dirty="0">
                <a:solidFill>
                  <a:srgbClr val="725781"/>
                </a:solidFill>
              </a:rPr>
              <a:t> </a:t>
            </a:r>
            <a:r>
              <a:rPr lang="en-US" b="1" dirty="0" err="1">
                <a:solidFill>
                  <a:srgbClr val="725781"/>
                </a:solidFill>
              </a:rPr>
              <a:t>d’utiliser</a:t>
            </a:r>
            <a:r>
              <a:rPr lang="en-US" b="1" dirty="0">
                <a:solidFill>
                  <a:srgbClr val="725781"/>
                </a:solidFill>
              </a:rPr>
              <a:t> COPY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</a:rPr>
              <a:t>Introduction des conditions</a:t>
            </a:r>
            <a:br>
              <a:rPr lang="en-US" b="1" dirty="0">
                <a:solidFill>
                  <a:srgbClr val="725781"/>
                </a:solidFill>
              </a:rPr>
            </a:br>
            <a:br>
              <a:rPr lang="en-US" b="1" dirty="0">
                <a:solidFill>
                  <a:srgbClr val="725781"/>
                </a:solidFill>
              </a:rPr>
            </a:br>
            <a:endParaRPr lang="en-US" b="1" i="1" dirty="0">
              <a:solidFill>
                <a:srgbClr val="7257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39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94C506-265B-C34E-B326-35B8ACC81C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946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725781"/>
                </a:solidFill>
                <a:latin typeface="Cambria" panose="02040503050406030204" pitchFamily="18" charset="0"/>
              </a:rPr>
              <a:t>Resources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E650C-5A3B-C74F-A6DD-56E7F7A9193B}"/>
              </a:ext>
            </a:extLst>
          </p:cNvPr>
          <p:cNvSpPr/>
          <p:nvPr/>
        </p:nvSpPr>
        <p:spPr>
          <a:xfrm>
            <a:off x="7731513" y="6488668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3 December 2020</a:t>
            </a:r>
            <a:endParaRPr lang="en-GB" b="1" i="0" dirty="0">
              <a:solidFill>
                <a:srgbClr val="7030A0"/>
              </a:solidFill>
              <a:effectLst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14E4BC9-A9B1-4B4B-AA78-D97671E7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4574"/>
            <a:ext cx="2297151" cy="4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7C503E-CC70-1A4F-ACF0-C4E3D9571997}"/>
              </a:ext>
            </a:extLst>
          </p:cNvPr>
          <p:cNvSpPr txBox="1">
            <a:spLocks/>
          </p:cNvSpPr>
          <p:nvPr/>
        </p:nvSpPr>
        <p:spPr>
          <a:xfrm>
            <a:off x="236034" y="1011586"/>
            <a:ext cx="972200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25781"/>
                </a:solidFill>
                <a:latin typeface="+mj-lt"/>
              </a:rPr>
              <a:t>GitHub: </a:t>
            </a:r>
            <a:r>
              <a:rPr lang="en-US" sz="2400" b="1" dirty="0">
                <a:solidFill>
                  <a:srgbClr val="725781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https://github.com/azure/Bicep</a:t>
            </a:r>
            <a:endParaRPr lang="en-US" sz="2400" b="1" dirty="0">
              <a:solidFill>
                <a:srgbClr val="725781"/>
              </a:solidFill>
              <a:latin typeface="+mj-lt"/>
            </a:endParaRPr>
          </a:p>
          <a:p>
            <a:pPr>
              <a:buFont typeface="Wingdings" pitchFamily="2" charset="2"/>
              <a:buChar char="v"/>
            </a:pPr>
            <a:endParaRPr lang="en-US" sz="2400" b="1" dirty="0">
              <a:solidFill>
                <a:srgbClr val="725781"/>
              </a:solidFill>
              <a:latin typeface="+mj-lt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25781"/>
                </a:solidFill>
                <a:latin typeface="+mj-lt"/>
              </a:rPr>
              <a:t>Ignite 2020: </a:t>
            </a:r>
            <a:r>
              <a:rPr lang="en-US" sz="2400" b="1" dirty="0">
                <a:solidFill>
                  <a:srgbClr val="725781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https://www.youtube.com/watch?v=ykHA5QTYlDc</a:t>
            </a:r>
            <a:r>
              <a:rPr lang="en-US" sz="2400" b="1" dirty="0">
                <a:solidFill>
                  <a:srgbClr val="725781"/>
                </a:solidFill>
                <a:latin typeface="+mj-lt"/>
              </a:rPr>
              <a:t> </a:t>
            </a:r>
          </a:p>
          <a:p>
            <a:pPr>
              <a:buFont typeface="Wingdings" pitchFamily="2" charset="2"/>
              <a:buChar char="v"/>
            </a:pPr>
            <a:endParaRPr lang="en-US" sz="2400" b="1" dirty="0">
              <a:solidFill>
                <a:srgbClr val="725781"/>
              </a:solidFill>
              <a:latin typeface="+mj-lt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25781"/>
                </a:solidFill>
                <a:latin typeface="+mj-lt"/>
              </a:rPr>
              <a:t>Azure Deployment &amp; </a:t>
            </a:r>
            <a:r>
              <a:rPr lang="en-US" sz="2400" b="1" dirty="0" err="1">
                <a:solidFill>
                  <a:srgbClr val="725781"/>
                </a:solidFill>
                <a:latin typeface="+mj-lt"/>
              </a:rPr>
              <a:t>Gouvernance</a:t>
            </a:r>
            <a:r>
              <a:rPr lang="en-US" sz="2400" b="1" dirty="0">
                <a:solidFill>
                  <a:srgbClr val="725781"/>
                </a:solidFill>
                <a:latin typeface="+mj-lt"/>
              </a:rPr>
              <a:t>: </a:t>
            </a:r>
            <a:r>
              <a:rPr lang="en-US" sz="2400" b="1" dirty="0">
                <a:solidFill>
                  <a:srgbClr val="725781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https://www.youtube.com/watch?v=-4E5DsC-RcU</a:t>
            </a:r>
            <a:r>
              <a:rPr lang="en-US" sz="2400" b="1" dirty="0">
                <a:solidFill>
                  <a:srgbClr val="725781"/>
                </a:solidFill>
                <a:latin typeface="+mj-lt"/>
              </a:rPr>
              <a:t> </a:t>
            </a:r>
          </a:p>
          <a:p>
            <a:pPr>
              <a:buFont typeface="Wingdings" pitchFamily="2" charset="2"/>
              <a:buChar char="v"/>
            </a:pPr>
            <a:endParaRPr lang="en-US" sz="2400" b="1" dirty="0">
              <a:solidFill>
                <a:srgbClr val="725781"/>
              </a:solidFill>
              <a:latin typeface="+mj-lt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25781"/>
                </a:solidFill>
                <a:latin typeface="+mj-lt"/>
              </a:rPr>
              <a:t>Bicep Playground: </a:t>
            </a:r>
            <a:r>
              <a:rPr lang="en-US" sz="2400" b="1" dirty="0">
                <a:solidFill>
                  <a:srgbClr val="725781"/>
                </a:solidFill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https://aka.ms/bicepdemo</a:t>
            </a:r>
            <a:r>
              <a:rPr lang="en-US" sz="2400" b="1" dirty="0">
                <a:solidFill>
                  <a:srgbClr val="725781"/>
                </a:solidFill>
                <a:latin typeface="+mj-lt"/>
              </a:rPr>
              <a:t> </a:t>
            </a:r>
            <a:br>
              <a:rPr lang="en-US" sz="2400" b="1" dirty="0">
                <a:solidFill>
                  <a:srgbClr val="725781"/>
                </a:solidFill>
                <a:latin typeface="+mj-lt"/>
              </a:rPr>
            </a:br>
            <a:endParaRPr lang="en-US" sz="2400" b="1" dirty="0">
              <a:solidFill>
                <a:srgbClr val="725781"/>
              </a:solidFill>
              <a:latin typeface="+mj-lt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25781"/>
                </a:solidFill>
                <a:latin typeface="+mj-lt"/>
              </a:rPr>
              <a:t>MS Learns ARM templates: </a:t>
            </a:r>
            <a:r>
              <a:rPr lang="en-US" sz="2400" b="1" dirty="0">
                <a:solidFill>
                  <a:srgbClr val="725781"/>
                </a:solidFill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https://docs.microsoft.com/en-us/learn/paths/deploy-manage-resource-manager-templates/</a:t>
            </a:r>
            <a:r>
              <a:rPr lang="en-US" sz="2400" b="1" dirty="0">
                <a:solidFill>
                  <a:srgbClr val="725781"/>
                </a:solidFill>
                <a:latin typeface="+mj-lt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3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BB947416-B5D2-4959-AE1D-839B3724DD55}"/>
              </a:ext>
            </a:extLst>
          </p:cNvPr>
          <p:cNvGrpSpPr/>
          <p:nvPr/>
        </p:nvGrpSpPr>
        <p:grpSpPr>
          <a:xfrm>
            <a:off x="2380010" y="2667411"/>
            <a:ext cx="7428804" cy="2016851"/>
            <a:chOff x="2856676" y="2521676"/>
            <a:chExt cx="6475473" cy="1348293"/>
          </a:xfrm>
        </p:grpSpPr>
        <p:sp>
          <p:nvSpPr>
            <p:cNvPr id="3" name="TextBox 9">
              <a:extLst>
                <a:ext uri="{FF2B5EF4-FFF2-40B4-BE49-F238E27FC236}">
                  <a16:creationId xmlns:a16="http://schemas.microsoft.com/office/drawing/2014/main" id="{6793B444-6984-43A6-ACF1-2C6E3C676D3E}"/>
                </a:ext>
              </a:extLst>
            </p:cNvPr>
            <p:cNvSpPr txBox="1"/>
            <p:nvPr/>
          </p:nvSpPr>
          <p:spPr>
            <a:xfrm>
              <a:off x="3668746" y="3596531"/>
              <a:ext cx="4851340" cy="27343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ctr" defTabSz="412667" rtl="0" eaLnBrk="1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3600" i="1" dirty="0">
                  <a:solidFill>
                    <a:srgbClr val="000000"/>
                  </a:solidFill>
                  <a:latin typeface="Segoe UI" panose="020B0502040204020203" pitchFamily="34" charset="0"/>
                  <a:hlinkClick r:id="rId3"/>
                </a:rPr>
                <a:t>aka.ms/</a:t>
              </a:r>
              <a:r>
                <a:rPr lang="fr-FR" sz="3600" i="1" dirty="0" err="1">
                  <a:solidFill>
                    <a:srgbClr val="000000"/>
                  </a:solidFill>
                  <a:latin typeface="Segoe UI" panose="020B0502040204020203" pitchFamily="34" charset="0"/>
                  <a:hlinkClick r:id="rId3"/>
                </a:rPr>
                <a:t>analysedesdonnees</a:t>
              </a:r>
              <a:endParaRPr kumimoji="0" lang="en-US" sz="3500" b="0" i="0" u="none" strike="noStrike" kern="0" cap="none" spc="-112" normalizeH="0" baseline="0" noProof="0" dirty="0">
                <a:ln>
                  <a:noFill/>
                </a:ln>
                <a:solidFill>
                  <a:srgbClr val="0178D5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/>
                <a:sym typeface="Segoe UI Semibold"/>
              </a:endParaRPr>
            </a:p>
          </p:txBody>
        </p:sp>
        <p:sp>
          <p:nvSpPr>
            <p:cNvPr id="4" name="Text Placeholder 2">
              <a:extLst>
                <a:ext uri="{FF2B5EF4-FFF2-40B4-BE49-F238E27FC236}">
                  <a16:creationId xmlns:a16="http://schemas.microsoft.com/office/drawing/2014/main" id="{53130EE2-AE50-4F13-B12E-E622EF890250}"/>
                </a:ext>
              </a:extLst>
            </p:cNvPr>
            <p:cNvSpPr txBox="1">
              <a:spLocks/>
            </p:cNvSpPr>
            <p:nvPr/>
          </p:nvSpPr>
          <p:spPr>
            <a:xfrm>
              <a:off x="2856676" y="2521676"/>
              <a:ext cx="6475473" cy="823012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2286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4572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279400" algn="ctr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Segoe UI Semilight"/>
                  <a:sym typeface="Segoe UI Semibold"/>
                </a:rPr>
                <a:t>Explorer les services </a:t>
              </a:r>
              <a:r>
                <a:rPr kumimoji="0" lang="en-US" sz="4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F2F2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Segoe UI Semilight"/>
                  <a:sym typeface="Segoe UI Semibold"/>
                </a:rPr>
                <a:t>d’analyse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Segoe UI Semilight"/>
                  <a:sym typeface="Segoe UI Semibold"/>
                </a:rPr>
                <a:t> de </a:t>
              </a:r>
              <a:r>
                <a:rPr kumimoji="0" lang="en-US" sz="4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F2F2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Segoe UI Semilight"/>
                  <a:sym typeface="Segoe UI Semibold"/>
                </a:rPr>
                <a:t>données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2F2F2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Segoe UI Semilight"/>
                  <a:sym typeface="Segoe UI Semibold"/>
                </a:rPr>
                <a:t> d’Azure :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  <a:sym typeface="Segoe UI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75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94C506-265B-C34E-B326-35B8ACC81C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946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725781"/>
                </a:solidFill>
                <a:latin typeface="Cambria" panose="02040503050406030204" pitchFamily="18" charset="0"/>
              </a:rPr>
              <a:t>Community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E650C-5A3B-C74F-A6DD-56E7F7A9193B}"/>
              </a:ext>
            </a:extLst>
          </p:cNvPr>
          <p:cNvSpPr/>
          <p:nvPr/>
        </p:nvSpPr>
        <p:spPr>
          <a:xfrm>
            <a:off x="7731513" y="6488668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3 December 2020</a:t>
            </a:r>
            <a:endParaRPr lang="en-GB" b="1" i="0" dirty="0">
              <a:solidFill>
                <a:srgbClr val="7030A0"/>
              </a:solidFill>
              <a:effectLst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14E4BC9-A9B1-4B4B-AA78-D97671E7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4574"/>
            <a:ext cx="2297151" cy="4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Azure Thursday">
            <a:extLst>
              <a:ext uri="{FF2B5EF4-FFF2-40B4-BE49-F238E27FC236}">
                <a16:creationId xmlns:a16="http://schemas.microsoft.com/office/drawing/2014/main" id="{EEED4973-40F0-F44D-8204-28C10D25C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9178"/>
            <a:ext cx="381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ug Lille">
            <a:extLst>
              <a:ext uri="{FF2B5EF4-FFF2-40B4-BE49-F238E27FC236}">
                <a16:creationId xmlns:a16="http://schemas.microsoft.com/office/drawing/2014/main" id="{4615235D-A12E-7F48-A00C-50B8AEB9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513" y="352147"/>
            <a:ext cx="381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Microsoft">
            <a:extLst>
              <a:ext uri="{FF2B5EF4-FFF2-40B4-BE49-F238E27FC236}">
                <a16:creationId xmlns:a16="http://schemas.microsoft.com/office/drawing/2014/main" id="{A8D41E1F-0002-0146-AE65-9F6C5C423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552" y="5779758"/>
            <a:ext cx="381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Azug Fr">
            <a:extLst>
              <a:ext uri="{FF2B5EF4-FFF2-40B4-BE49-F238E27FC236}">
                <a16:creationId xmlns:a16="http://schemas.microsoft.com/office/drawing/2014/main" id="{56B00C2A-328F-B446-A414-0501CDBC7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251" y="1917738"/>
            <a:ext cx="381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Pplmallorca">
            <a:extLst>
              <a:ext uri="{FF2B5EF4-FFF2-40B4-BE49-F238E27FC236}">
                <a16:creationId xmlns:a16="http://schemas.microsoft.com/office/drawing/2014/main" id="{FC6EDDE5-FE12-FC49-95A6-2799E396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986" y="198631"/>
            <a:ext cx="381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Mug Dotnet Nantes">
            <a:extLst>
              <a:ext uri="{FF2B5EF4-FFF2-40B4-BE49-F238E27FC236}">
                <a16:creationId xmlns:a16="http://schemas.microsoft.com/office/drawing/2014/main" id="{8DA98898-BCAE-0849-9F9A-E7855773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7" y="1876298"/>
            <a:ext cx="381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Devopsams">
            <a:extLst>
              <a:ext uri="{FF2B5EF4-FFF2-40B4-BE49-F238E27FC236}">
                <a16:creationId xmlns:a16="http://schemas.microsoft.com/office/drawing/2014/main" id="{8BE4ED13-7DDD-094A-B089-5C709D3B2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68" y="4715930"/>
            <a:ext cx="381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MUG Tours">
            <a:extLst>
              <a:ext uri="{FF2B5EF4-FFF2-40B4-BE49-F238E27FC236}">
                <a16:creationId xmlns:a16="http://schemas.microsoft.com/office/drawing/2014/main" id="{23C107D8-4008-5744-9F6F-2FB8A7C9D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74" y="3163210"/>
            <a:ext cx="381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Student Ambassador">
            <a:extLst>
              <a:ext uri="{FF2B5EF4-FFF2-40B4-BE49-F238E27FC236}">
                <a16:creationId xmlns:a16="http://schemas.microsoft.com/office/drawing/2014/main" id="{E5CC7D5F-35B9-434E-B8F3-DEB4DED2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1736635"/>
            <a:ext cx="381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Azure Iot Community 2">
            <a:extLst>
              <a:ext uri="{FF2B5EF4-FFF2-40B4-BE49-F238E27FC236}">
                <a16:creationId xmlns:a16="http://schemas.microsoft.com/office/drawing/2014/main" id="{5164D304-9D78-884F-ABF6-8DF8CF78C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838" y="3006635"/>
            <a:ext cx="381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Azure &amp; Devops User Group">
            <a:extLst>
              <a:ext uri="{FF2B5EF4-FFF2-40B4-BE49-F238E27FC236}">
                <a16:creationId xmlns:a16="http://schemas.microsoft.com/office/drawing/2014/main" id="{317DBE98-C02C-714F-AF91-86F302166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86" y="4637639"/>
            <a:ext cx="381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2" name="Picture 24" descr="DAM VACD">
            <a:extLst>
              <a:ext uri="{FF2B5EF4-FFF2-40B4-BE49-F238E27FC236}">
                <a16:creationId xmlns:a16="http://schemas.microsoft.com/office/drawing/2014/main" id="{FF334448-C67A-5743-8C46-B69624529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8564"/>
            <a:ext cx="381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4" name="Picture 26" descr="Dotnet Toulouse">
            <a:extLst>
              <a:ext uri="{FF2B5EF4-FFF2-40B4-BE49-F238E27FC236}">
                <a16:creationId xmlns:a16="http://schemas.microsoft.com/office/drawing/2014/main" id="{8FC88F46-BD34-E94B-B0A1-849D5CEE8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00" y="3348420"/>
            <a:ext cx="381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49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94C506-265B-C34E-B326-35B8ACC81C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946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725781"/>
                </a:solidFill>
                <a:latin typeface="Cambria" panose="02040503050406030204" pitchFamily="18" charset="0"/>
              </a:rPr>
              <a:t>About 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E650C-5A3B-C74F-A6DD-56E7F7A9193B}"/>
              </a:ext>
            </a:extLst>
          </p:cNvPr>
          <p:cNvSpPr/>
          <p:nvPr/>
        </p:nvSpPr>
        <p:spPr>
          <a:xfrm>
            <a:off x="7731513" y="6488668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3 December 2020</a:t>
            </a:r>
            <a:endParaRPr lang="en-GB" b="1" i="0" dirty="0">
              <a:solidFill>
                <a:srgbClr val="7030A0"/>
              </a:solidFill>
              <a:effectLst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14E4BC9-A9B1-4B4B-AA78-D97671E7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4574"/>
            <a:ext cx="2297151" cy="4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10EDBD-760D-D543-900C-97F744F10E4E}"/>
              </a:ext>
            </a:extLst>
          </p:cNvPr>
          <p:cNvSpPr txBox="1"/>
          <p:nvPr/>
        </p:nvSpPr>
        <p:spPr>
          <a:xfrm>
            <a:off x="602167" y="1182029"/>
            <a:ext cx="58543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25781"/>
                </a:solidFill>
                <a:latin typeface="+mj-lt"/>
              </a:rPr>
              <a:t>Architect Cloud </a:t>
            </a:r>
          </a:p>
          <a:p>
            <a:endParaRPr lang="en-US" b="1" dirty="0">
              <a:solidFill>
                <a:srgbClr val="725781"/>
              </a:solidFill>
              <a:latin typeface="+mj-lt"/>
            </a:endParaRPr>
          </a:p>
          <a:p>
            <a:r>
              <a:rPr lang="en-US" b="1" dirty="0">
                <a:solidFill>
                  <a:srgbClr val="725781"/>
                </a:solidFill>
                <a:latin typeface="+mj-lt"/>
              </a:rPr>
              <a:t>Co-animateur du French PowerShell &amp; DevOps User Group</a:t>
            </a:r>
          </a:p>
          <a:p>
            <a:endParaRPr lang="en-US" b="1" dirty="0">
              <a:solidFill>
                <a:srgbClr val="725781"/>
              </a:solidFill>
              <a:latin typeface="+mj-lt"/>
            </a:endParaRPr>
          </a:p>
          <a:p>
            <a:r>
              <a:rPr lang="en-US" b="1" dirty="0">
                <a:solidFill>
                  <a:srgbClr val="725781"/>
                </a:solidFill>
                <a:latin typeface="+mj-lt"/>
              </a:rPr>
              <a:t>Microsoft Azure MVP </a:t>
            </a:r>
          </a:p>
          <a:p>
            <a:endParaRPr lang="en-US" b="1" dirty="0">
              <a:solidFill>
                <a:srgbClr val="725781"/>
              </a:solidFill>
              <a:latin typeface="+mj-lt"/>
            </a:endParaRPr>
          </a:p>
          <a:p>
            <a:r>
              <a:rPr lang="en-US" b="1" dirty="0">
                <a:solidFill>
                  <a:srgbClr val="725781"/>
                </a:solidFill>
                <a:latin typeface="+mj-lt"/>
              </a:rPr>
              <a:t>Future auteur sur PowerShell, DevOps et ARM Template</a:t>
            </a:r>
          </a:p>
          <a:p>
            <a:endParaRPr lang="en-US" b="1" dirty="0">
              <a:solidFill>
                <a:srgbClr val="725781"/>
              </a:solidFill>
              <a:latin typeface="+mj-lt"/>
            </a:endParaRPr>
          </a:p>
          <a:p>
            <a:r>
              <a:rPr lang="en-US" b="1" dirty="0">
                <a:solidFill>
                  <a:srgbClr val="725781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https://github.com/omiossec/</a:t>
            </a:r>
            <a:endParaRPr lang="en-US" b="1" dirty="0">
              <a:solidFill>
                <a:srgbClr val="725781"/>
              </a:solidFill>
              <a:latin typeface="+mj-lt"/>
            </a:endParaRPr>
          </a:p>
          <a:p>
            <a:endParaRPr lang="en-US" b="1" dirty="0">
              <a:solidFill>
                <a:srgbClr val="725781"/>
              </a:solidFill>
              <a:latin typeface="+mj-lt"/>
            </a:endParaRPr>
          </a:p>
          <a:p>
            <a:r>
              <a:rPr lang="en-US" b="1" dirty="0">
                <a:solidFill>
                  <a:srgbClr val="725781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https://www.linkedin.com/in/omiossec/</a:t>
            </a:r>
            <a:endParaRPr lang="en-US" b="1" dirty="0">
              <a:solidFill>
                <a:srgbClr val="725781"/>
              </a:solidFill>
              <a:latin typeface="+mj-lt"/>
            </a:endParaRPr>
          </a:p>
          <a:p>
            <a:endParaRPr lang="en-US" b="1" dirty="0">
              <a:solidFill>
                <a:srgbClr val="725781"/>
              </a:solidFill>
              <a:latin typeface="+mj-lt"/>
            </a:endParaRPr>
          </a:p>
          <a:p>
            <a:r>
              <a:rPr lang="en-US" b="1" dirty="0">
                <a:solidFill>
                  <a:srgbClr val="725781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https://twitter.com/omiossec_med</a:t>
            </a:r>
            <a:endParaRPr lang="en-US" b="1" dirty="0">
              <a:solidFill>
                <a:srgbClr val="725781"/>
              </a:solidFill>
              <a:latin typeface="+mj-lt"/>
            </a:endParaRPr>
          </a:p>
          <a:p>
            <a:endParaRPr lang="en-US" b="1" dirty="0">
              <a:solidFill>
                <a:srgbClr val="725781"/>
              </a:solidFill>
              <a:latin typeface="+mj-lt"/>
            </a:endParaRPr>
          </a:p>
          <a:p>
            <a:r>
              <a:rPr lang="en-US" b="1" dirty="0">
                <a:solidFill>
                  <a:srgbClr val="725781"/>
                </a:solidFill>
                <a:latin typeface="+mj-lt"/>
                <a:hlinkClick r:id="rId7"/>
              </a:rPr>
              <a:t>https://dev.to/omiossec/</a:t>
            </a:r>
            <a:endParaRPr lang="en-US" b="1" dirty="0">
              <a:solidFill>
                <a:srgbClr val="725781"/>
              </a:solidFill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8520C45-FB68-A54C-9426-A6021CFFD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065" y="1182029"/>
            <a:ext cx="2847046" cy="284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97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94C506-265B-C34E-B326-35B8ACC81C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946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725781"/>
                </a:solidFill>
                <a:latin typeface="Cambria" panose="02040503050406030204" pitchFamily="18" charset="0"/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E650C-5A3B-C74F-A6DD-56E7F7A9193B}"/>
              </a:ext>
            </a:extLst>
          </p:cNvPr>
          <p:cNvSpPr/>
          <p:nvPr/>
        </p:nvSpPr>
        <p:spPr>
          <a:xfrm>
            <a:off x="7731513" y="6488668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3 December 2020</a:t>
            </a:r>
            <a:endParaRPr lang="en-GB" b="1" i="0" dirty="0">
              <a:solidFill>
                <a:srgbClr val="7030A0"/>
              </a:solidFill>
              <a:effectLst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14E4BC9-A9B1-4B4B-AA78-D97671E7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4574"/>
            <a:ext cx="2297151" cy="4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B9B862-E25D-DE41-91BA-7C8A5242B3CA}"/>
              </a:ext>
            </a:extLst>
          </p:cNvPr>
          <p:cNvSpPr txBox="1">
            <a:spLocks/>
          </p:cNvSpPr>
          <p:nvPr/>
        </p:nvSpPr>
        <p:spPr>
          <a:xfrm>
            <a:off x="486007" y="1253331"/>
            <a:ext cx="796011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sz="3200" b="1" dirty="0" err="1">
                <a:solidFill>
                  <a:srgbClr val="725781"/>
                </a:solidFill>
                <a:latin typeface="+mj-lt"/>
              </a:rPr>
              <a:t>Qu’est-ce</a:t>
            </a:r>
            <a:r>
              <a:rPr lang="en-US" sz="3200" b="1" dirty="0">
                <a:solidFill>
                  <a:srgbClr val="725781"/>
                </a:solidFill>
                <a:latin typeface="+mj-lt"/>
              </a:rPr>
              <a:t> que le </a:t>
            </a:r>
            <a:r>
              <a:rPr lang="en-US" sz="3200" b="1" dirty="0" err="1">
                <a:solidFill>
                  <a:srgbClr val="725781"/>
                </a:solidFill>
                <a:latin typeface="+mj-lt"/>
              </a:rPr>
              <a:t>projet</a:t>
            </a:r>
            <a:r>
              <a:rPr lang="en-US" sz="3200" b="1" dirty="0">
                <a:solidFill>
                  <a:srgbClr val="725781"/>
                </a:solidFill>
                <a:latin typeface="+mj-lt"/>
              </a:rPr>
              <a:t> Bicep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>
                <a:solidFill>
                  <a:srgbClr val="725781"/>
                </a:solidFill>
                <a:latin typeface="+mj-lt"/>
              </a:rPr>
              <a:t>Installation et configuration 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 err="1">
                <a:solidFill>
                  <a:srgbClr val="725781"/>
                </a:solidFill>
                <a:latin typeface="+mj-lt"/>
              </a:rPr>
              <a:t>Création</a:t>
            </a:r>
            <a:r>
              <a:rPr lang="en-US" sz="3200" b="1" dirty="0">
                <a:solidFill>
                  <a:srgbClr val="725781"/>
                </a:solidFill>
                <a:latin typeface="+mj-lt"/>
              </a:rPr>
              <a:t> d’un template 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>
                <a:solidFill>
                  <a:srgbClr val="725781"/>
                </a:solidFill>
                <a:latin typeface="+mj-lt"/>
              </a:rPr>
              <a:t>Les bases et </a:t>
            </a:r>
            <a:r>
              <a:rPr lang="en-US" sz="3200" b="1" dirty="0" err="1">
                <a:solidFill>
                  <a:srgbClr val="725781"/>
                </a:solidFill>
                <a:latin typeface="+mj-lt"/>
              </a:rPr>
              <a:t>principes</a:t>
            </a:r>
            <a:r>
              <a:rPr lang="en-US" sz="3200" b="1" dirty="0">
                <a:solidFill>
                  <a:srgbClr val="725781"/>
                </a:solidFill>
                <a:latin typeface="+mj-lt"/>
              </a:rPr>
              <a:t> du </a:t>
            </a:r>
            <a:r>
              <a:rPr lang="en-US" sz="3200" b="1" dirty="0" err="1">
                <a:solidFill>
                  <a:srgbClr val="725781"/>
                </a:solidFill>
                <a:latin typeface="+mj-lt"/>
              </a:rPr>
              <a:t>langage</a:t>
            </a:r>
            <a:endParaRPr lang="en-US" sz="3200" b="1" dirty="0">
              <a:solidFill>
                <a:srgbClr val="725781"/>
              </a:solidFill>
              <a:latin typeface="+mj-lt"/>
            </a:endParaRPr>
          </a:p>
          <a:p>
            <a:pPr>
              <a:buFont typeface="Wingdings" pitchFamily="2" charset="2"/>
              <a:buChar char="v"/>
            </a:pPr>
            <a:r>
              <a:rPr lang="en-US" sz="3200" b="1" dirty="0">
                <a:solidFill>
                  <a:srgbClr val="725781"/>
                </a:solidFill>
                <a:latin typeface="+mj-lt"/>
              </a:rPr>
              <a:t>Les scenarios complexes</a:t>
            </a:r>
          </a:p>
          <a:p>
            <a:pPr>
              <a:buFont typeface="Wingdings" pitchFamily="2" charset="2"/>
              <a:buChar char="v"/>
            </a:pPr>
            <a:r>
              <a:rPr lang="en-US" sz="3200" b="1" dirty="0">
                <a:solidFill>
                  <a:srgbClr val="725781"/>
                </a:solidFill>
                <a:latin typeface="+mj-lt"/>
              </a:rPr>
              <a:t>Le future de Bicep</a:t>
            </a:r>
          </a:p>
        </p:txBody>
      </p:sp>
    </p:spTree>
    <p:extLst>
      <p:ext uri="{BB962C8B-B14F-4D97-AF65-F5344CB8AC3E}">
        <p14:creationId xmlns:p14="http://schemas.microsoft.com/office/powerpoint/2010/main" val="254501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94C506-265B-C34E-B326-35B8ACC81C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946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>
                <a:solidFill>
                  <a:srgbClr val="725781"/>
                </a:solidFill>
                <a:latin typeface="Cambria" panose="02040503050406030204" pitchFamily="18" charset="0"/>
              </a:rPr>
              <a:t>Qu’est</a:t>
            </a:r>
            <a:r>
              <a:rPr lang="en-US" b="1" i="1" dirty="0">
                <a:solidFill>
                  <a:srgbClr val="725781"/>
                </a:solidFill>
                <a:latin typeface="Cambria" panose="02040503050406030204" pitchFamily="18" charset="0"/>
              </a:rPr>
              <a:t> </a:t>
            </a:r>
            <a:r>
              <a:rPr lang="en-US" b="1" i="1" dirty="0" err="1">
                <a:solidFill>
                  <a:srgbClr val="725781"/>
                </a:solidFill>
                <a:latin typeface="Cambria" panose="02040503050406030204" pitchFamily="18" charset="0"/>
              </a:rPr>
              <a:t>ce</a:t>
            </a:r>
            <a:r>
              <a:rPr lang="en-US" b="1" i="1" dirty="0">
                <a:solidFill>
                  <a:srgbClr val="725781"/>
                </a:solidFill>
                <a:latin typeface="Cambria" panose="02040503050406030204" pitchFamily="18" charset="0"/>
              </a:rPr>
              <a:t> que le </a:t>
            </a:r>
            <a:r>
              <a:rPr lang="en-US" b="1" i="1" dirty="0" err="1">
                <a:solidFill>
                  <a:srgbClr val="725781"/>
                </a:solidFill>
                <a:latin typeface="Cambria" panose="02040503050406030204" pitchFamily="18" charset="0"/>
              </a:rPr>
              <a:t>projet</a:t>
            </a:r>
            <a:r>
              <a:rPr lang="en-US" b="1" i="1" dirty="0">
                <a:solidFill>
                  <a:srgbClr val="725781"/>
                </a:solidFill>
                <a:latin typeface="Cambria" panose="02040503050406030204" pitchFamily="18" charset="0"/>
              </a:rPr>
              <a:t> BICEP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E650C-5A3B-C74F-A6DD-56E7F7A9193B}"/>
              </a:ext>
            </a:extLst>
          </p:cNvPr>
          <p:cNvSpPr/>
          <p:nvPr/>
        </p:nvSpPr>
        <p:spPr>
          <a:xfrm>
            <a:off x="7731513" y="6488668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3 December 2020</a:t>
            </a:r>
            <a:endParaRPr lang="en-GB" b="1" i="0" dirty="0">
              <a:solidFill>
                <a:srgbClr val="7030A0"/>
              </a:solidFill>
              <a:effectLst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14E4BC9-A9B1-4B4B-AA78-D97671E7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4574"/>
            <a:ext cx="2297151" cy="4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3B8B9B-F308-F749-8C2C-C110CD925C5C}"/>
              </a:ext>
            </a:extLst>
          </p:cNvPr>
          <p:cNvSpPr txBox="1"/>
          <p:nvPr/>
        </p:nvSpPr>
        <p:spPr>
          <a:xfrm>
            <a:off x="490654" y="1215482"/>
            <a:ext cx="86979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 err="1">
                <a:solidFill>
                  <a:srgbClr val="725781"/>
                </a:solidFill>
                <a:latin typeface="+mj-lt"/>
              </a:rPr>
              <a:t>En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matière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d’Infrastructure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as Code sur Azure deux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outils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ARM Template et Terraform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b="1" dirty="0">
              <a:solidFill>
                <a:srgbClr val="725781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</a:rPr>
              <a:t>ARM Template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peut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être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: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b="1" dirty="0" err="1">
                <a:solidFill>
                  <a:srgbClr val="725781"/>
                </a:solidFill>
                <a:latin typeface="+mj-lt"/>
              </a:rPr>
              <a:t>Complexe</a:t>
            </a:r>
            <a:endParaRPr lang="en-US" b="1" dirty="0">
              <a:solidFill>
                <a:srgbClr val="725781"/>
              </a:solidFill>
              <a:latin typeface="+mj-lt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</a:rPr>
              <a:t>Difficile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à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apprendre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et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à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maitriser</a:t>
            </a:r>
            <a:endParaRPr lang="en-US" b="1" dirty="0">
              <a:solidFill>
                <a:srgbClr val="725781"/>
              </a:solidFill>
              <a:latin typeface="+mj-lt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b="1" dirty="0" err="1">
                <a:solidFill>
                  <a:srgbClr val="725781"/>
                </a:solidFill>
                <a:latin typeface="+mj-lt"/>
              </a:rPr>
              <a:t>Verbeux</a:t>
            </a:r>
            <a:endParaRPr lang="en-US" b="1" dirty="0">
              <a:solidFill>
                <a:srgbClr val="725781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b="1" dirty="0">
              <a:solidFill>
                <a:srgbClr val="725781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</a:rPr>
              <a:t>Bicep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est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un “Domain Specific Language”,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une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abstraction du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langage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ARM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b="1" dirty="0">
              <a:solidFill>
                <a:srgbClr val="725781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</a:rPr>
              <a:t>Bicep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permet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d’écrire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un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fichier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de description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d’infrastructure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et de le compiler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en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un template ARM pour le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déploiement</a:t>
            </a:r>
            <a:endParaRPr lang="en-US" b="1" dirty="0">
              <a:solidFill>
                <a:srgbClr val="725781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b="1" dirty="0">
              <a:solidFill>
                <a:srgbClr val="725781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 err="1">
                <a:solidFill>
                  <a:srgbClr val="725781"/>
                </a:solidFill>
                <a:latin typeface="+mj-lt"/>
              </a:rPr>
              <a:t>Toutes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les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ressources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disponibles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dans ARM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sont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disponibles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dans BICEP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b="1" dirty="0">
              <a:solidFill>
                <a:srgbClr val="725781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</a:rPr>
              <a:t>ATTENTION Bicep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est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encore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en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Preview, not ready for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266" name="Picture 2" descr="See the source image">
            <a:extLst>
              <a:ext uri="{FF2B5EF4-FFF2-40B4-BE49-F238E27FC236}">
                <a16:creationId xmlns:a16="http://schemas.microsoft.com/office/drawing/2014/main" id="{44CFBB56-A629-C44E-9EA8-6A20EACDD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259" y="4866704"/>
            <a:ext cx="1837854" cy="121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86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94C506-265B-C34E-B326-35B8ACC81C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946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725781"/>
                </a:solidFill>
                <a:latin typeface="Cambria" panose="02040503050406030204" pitchFamily="18" charset="0"/>
              </a:rPr>
              <a:t>Installation et 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E650C-5A3B-C74F-A6DD-56E7F7A9193B}"/>
              </a:ext>
            </a:extLst>
          </p:cNvPr>
          <p:cNvSpPr/>
          <p:nvPr/>
        </p:nvSpPr>
        <p:spPr>
          <a:xfrm>
            <a:off x="7731513" y="6488668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3 December 2020</a:t>
            </a:r>
            <a:endParaRPr lang="en-GB" b="1" i="0" dirty="0">
              <a:solidFill>
                <a:srgbClr val="7030A0"/>
              </a:solidFill>
              <a:effectLst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14E4BC9-A9B1-4B4B-AA78-D97671E7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4574"/>
            <a:ext cx="2297151" cy="4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411E05-36BD-8743-A9C7-33D9BDB74233}"/>
              </a:ext>
            </a:extLst>
          </p:cNvPr>
          <p:cNvSpPr txBox="1"/>
          <p:nvPr/>
        </p:nvSpPr>
        <p:spPr>
          <a:xfrm>
            <a:off x="490654" y="1338145"/>
            <a:ext cx="86979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</a:rPr>
              <a:t>Deux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partie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: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</a:rPr>
              <a:t>BICEP CLI (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obligatoire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)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</a:rPr>
              <a:t>BICEP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VSCode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extension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b="1" dirty="0">
              <a:solidFill>
                <a:srgbClr val="725781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b="1" dirty="0">
              <a:solidFill>
                <a:srgbClr val="725781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  <a:hlinkClick r:id="rId4"/>
              </a:rPr>
              <a:t>Disponible sur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  <a:hlinkClick r:id="rId4"/>
              </a:rPr>
              <a:t>Mac 0S (Brew)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  <a:hlinkClick r:id="rId4"/>
              </a:rPr>
              <a:t>Linux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  <a:hlinkClick r:id="rId4"/>
              </a:rPr>
              <a:t>Windows</a:t>
            </a:r>
            <a:br>
              <a:rPr lang="en-US" b="1" dirty="0">
                <a:solidFill>
                  <a:srgbClr val="725781"/>
                </a:solidFill>
                <a:latin typeface="+mj-lt"/>
                <a:hlinkClick r:id="rId4"/>
              </a:rPr>
            </a:br>
            <a:br>
              <a:rPr lang="en-US" b="1" dirty="0">
                <a:solidFill>
                  <a:srgbClr val="725781"/>
                </a:solidFill>
                <a:latin typeface="+mj-lt"/>
                <a:hlinkClick r:id="rId4"/>
              </a:rPr>
            </a:br>
            <a:r>
              <a:rPr lang="en-US" b="1" dirty="0">
                <a:solidFill>
                  <a:srgbClr val="725781"/>
                </a:solidFill>
                <a:latin typeface="+mj-lt"/>
                <a:hlinkClick r:id="rId4"/>
              </a:rPr>
              <a:t>https://github.com/Azure/bicep/blob/main/docs/installing.md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b="1" dirty="0">
              <a:solidFill>
                <a:srgbClr val="725781"/>
              </a:solidFill>
              <a:latin typeface="+mj-lt"/>
            </a:endParaRPr>
          </a:p>
          <a:p>
            <a:endParaRPr lang="en-US" b="1" dirty="0">
              <a:solidFill>
                <a:srgbClr val="72578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5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94C506-265B-C34E-B326-35B8ACC81C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946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725781"/>
                </a:solidFill>
                <a:latin typeface="Cambria" panose="02040503050406030204" pitchFamily="18" charset="0"/>
              </a:rPr>
              <a:t>Installation et 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E650C-5A3B-C74F-A6DD-56E7F7A9193B}"/>
              </a:ext>
            </a:extLst>
          </p:cNvPr>
          <p:cNvSpPr/>
          <p:nvPr/>
        </p:nvSpPr>
        <p:spPr>
          <a:xfrm>
            <a:off x="7731513" y="6488668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3 December 2020</a:t>
            </a:r>
            <a:endParaRPr lang="en-GB" b="1" i="0" dirty="0">
              <a:solidFill>
                <a:srgbClr val="7030A0"/>
              </a:solidFill>
              <a:effectLst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14E4BC9-A9B1-4B4B-AA78-D97671E7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4574"/>
            <a:ext cx="2297151" cy="4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36A16B-4F8C-004B-ABFE-644358B0534B}"/>
              </a:ext>
            </a:extLst>
          </p:cNvPr>
          <p:cNvSpPr txBox="1"/>
          <p:nvPr/>
        </p:nvSpPr>
        <p:spPr>
          <a:xfrm>
            <a:off x="3702205" y="2653990"/>
            <a:ext cx="3289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725781"/>
                </a:solidFill>
                <a:latin typeface="+mj-lt"/>
              </a:rPr>
              <a:t>DEMO</a:t>
            </a:r>
            <a:br>
              <a:rPr lang="en-US" sz="4000" b="1" dirty="0">
                <a:solidFill>
                  <a:srgbClr val="725781"/>
                </a:solidFill>
                <a:latin typeface="+mj-lt"/>
              </a:rPr>
            </a:br>
            <a:r>
              <a:rPr lang="en-US" sz="2000" b="1" dirty="0">
                <a:solidFill>
                  <a:srgbClr val="725781"/>
                </a:solidFill>
                <a:latin typeface="+mj-lt"/>
              </a:rPr>
              <a:t>Installation VSCODE</a:t>
            </a:r>
            <a:endParaRPr lang="en-US" b="1" dirty="0">
              <a:solidFill>
                <a:srgbClr val="72578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69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94C506-265B-C34E-B326-35B8ACC81C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946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>
                <a:solidFill>
                  <a:srgbClr val="725781"/>
                </a:solidFill>
                <a:latin typeface="Cambria" panose="02040503050406030204" pitchFamily="18" charset="0"/>
              </a:rPr>
              <a:t>Création</a:t>
            </a:r>
            <a:r>
              <a:rPr lang="en-US" b="1" i="1" dirty="0">
                <a:solidFill>
                  <a:srgbClr val="725781"/>
                </a:solidFill>
                <a:latin typeface="Cambria" panose="02040503050406030204" pitchFamily="18" charset="0"/>
              </a:rPr>
              <a:t> d’un template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E650C-5A3B-C74F-A6DD-56E7F7A9193B}"/>
              </a:ext>
            </a:extLst>
          </p:cNvPr>
          <p:cNvSpPr/>
          <p:nvPr/>
        </p:nvSpPr>
        <p:spPr>
          <a:xfrm>
            <a:off x="7731513" y="6488668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3 December 2020</a:t>
            </a:r>
            <a:endParaRPr lang="en-GB" b="1" i="0" dirty="0">
              <a:solidFill>
                <a:srgbClr val="7030A0"/>
              </a:solidFill>
              <a:effectLst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14E4BC9-A9B1-4B4B-AA78-D97671E7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4574"/>
            <a:ext cx="2297151" cy="4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BDC84C-1128-7B4F-B49E-DCDCFA96857C}"/>
              </a:ext>
            </a:extLst>
          </p:cNvPr>
          <p:cNvSpPr txBox="1"/>
          <p:nvPr/>
        </p:nvSpPr>
        <p:spPr>
          <a:xfrm>
            <a:off x="332600" y="686980"/>
            <a:ext cx="92555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</a:rPr>
              <a:t>Tout commence par un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fichier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.bicep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b="1" dirty="0">
              <a:solidFill>
                <a:srgbClr val="725781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 err="1">
                <a:solidFill>
                  <a:srgbClr val="725781"/>
                </a:solidFill>
                <a:latin typeface="+mj-lt"/>
              </a:rPr>
              <a:t>Contrairement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à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ARM Template, il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n’y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a pas de sections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Paramètres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, Variables,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Ressources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ou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output.  Les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élements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peuvent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être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mélangés</a:t>
            </a:r>
            <a:endParaRPr lang="en-US" b="1" dirty="0">
              <a:solidFill>
                <a:srgbClr val="725781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b="1" dirty="0">
              <a:solidFill>
                <a:srgbClr val="725781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725781"/>
                </a:solidFill>
                <a:latin typeface="+mj-lt"/>
              </a:rPr>
              <a:t>Bicep repose sur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une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725781"/>
                </a:solidFill>
                <a:latin typeface="+mj-lt"/>
              </a:rPr>
              <a:t>grammaire</a:t>
            </a:r>
            <a:r>
              <a:rPr lang="en-US" b="1" dirty="0">
                <a:solidFill>
                  <a:srgbClr val="725781"/>
                </a:solidFill>
                <a:latin typeface="+mj-lt"/>
              </a:rPr>
              <a:t> </a:t>
            </a:r>
            <a:br>
              <a:rPr lang="en-US" b="1" dirty="0">
                <a:solidFill>
                  <a:srgbClr val="725781"/>
                </a:solidFill>
                <a:latin typeface="+mj-lt"/>
              </a:rPr>
            </a:br>
            <a:endParaRPr lang="en-US" b="1" dirty="0">
              <a:solidFill>
                <a:srgbClr val="725781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dirty="0">
                <a:solidFill>
                  <a:srgbClr val="725781"/>
                </a:solidFill>
              </a:rPr>
              <a:t>Paramètre</a:t>
            </a:r>
            <a:r>
              <a:rPr lang="en-US" dirty="0">
                <a:solidFill>
                  <a:srgbClr val="725781"/>
                </a:solidFill>
              </a:rPr>
              <a:t> </a:t>
            </a:r>
            <a:br>
              <a:rPr lang="en-US" dirty="0">
                <a:solidFill>
                  <a:srgbClr val="725781"/>
                </a:solidFill>
              </a:rPr>
            </a:br>
            <a:r>
              <a:rPr lang="en-US" dirty="0">
                <a:solidFill>
                  <a:srgbClr val="725781"/>
                </a:solidFill>
              </a:rPr>
              <a:t>param nom type option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solidFill>
                <a:srgbClr val="72578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rgbClr val="725781"/>
                </a:solidFill>
              </a:rPr>
              <a:t>Variable</a:t>
            </a:r>
            <a:br>
              <a:rPr lang="en-US" dirty="0">
                <a:solidFill>
                  <a:srgbClr val="725781"/>
                </a:solidFill>
              </a:rPr>
            </a:br>
            <a:r>
              <a:rPr lang="en-US" dirty="0">
                <a:solidFill>
                  <a:srgbClr val="725781"/>
                </a:solidFill>
              </a:rPr>
              <a:t>var nom = </a:t>
            </a:r>
            <a:r>
              <a:rPr lang="fr-FR" dirty="0">
                <a:solidFill>
                  <a:srgbClr val="725781"/>
                </a:solidFill>
              </a:rPr>
              <a:t>valeur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solidFill>
                <a:srgbClr val="72578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rgbClr val="725781"/>
                </a:solidFill>
              </a:rPr>
              <a:t>Resource </a:t>
            </a:r>
            <a:br>
              <a:rPr lang="en-US" dirty="0">
                <a:solidFill>
                  <a:srgbClr val="725781"/>
                </a:solidFill>
              </a:rPr>
            </a:br>
            <a:r>
              <a:rPr lang="en-US" dirty="0" err="1">
                <a:solidFill>
                  <a:srgbClr val="725781"/>
                </a:solidFill>
              </a:rPr>
              <a:t>ressource</a:t>
            </a:r>
            <a:r>
              <a:rPr lang="en-US" dirty="0">
                <a:solidFill>
                  <a:srgbClr val="725781"/>
                </a:solidFill>
              </a:rPr>
              <a:t> nom type et version = { </a:t>
            </a:r>
            <a:r>
              <a:rPr lang="en-US" dirty="0" err="1">
                <a:solidFill>
                  <a:srgbClr val="725781"/>
                </a:solidFill>
              </a:rPr>
              <a:t>propriétés</a:t>
            </a:r>
            <a:r>
              <a:rPr lang="en-US" dirty="0">
                <a:solidFill>
                  <a:srgbClr val="725781"/>
                </a:solidFill>
              </a:rPr>
              <a:t> }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>
              <a:solidFill>
                <a:srgbClr val="72578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>
                <a:solidFill>
                  <a:srgbClr val="725781"/>
                </a:solidFill>
              </a:rPr>
              <a:t>Expression</a:t>
            </a:r>
            <a:br>
              <a:rPr lang="en-US" dirty="0">
                <a:solidFill>
                  <a:srgbClr val="725781"/>
                </a:solidFill>
              </a:rPr>
            </a:br>
            <a:r>
              <a:rPr lang="en-US" dirty="0" err="1">
                <a:solidFill>
                  <a:srgbClr val="725781"/>
                </a:solidFill>
              </a:rPr>
              <a:t>Toutes</a:t>
            </a:r>
            <a:r>
              <a:rPr lang="en-US" dirty="0">
                <a:solidFill>
                  <a:srgbClr val="725781"/>
                </a:solidFill>
              </a:rPr>
              <a:t> les </a:t>
            </a:r>
            <a:r>
              <a:rPr lang="en-US" dirty="0" err="1">
                <a:solidFill>
                  <a:srgbClr val="725781"/>
                </a:solidFill>
              </a:rPr>
              <a:t>fonctions</a:t>
            </a:r>
            <a:r>
              <a:rPr lang="en-US" dirty="0">
                <a:solidFill>
                  <a:srgbClr val="725781"/>
                </a:solidFill>
              </a:rPr>
              <a:t> Built-in </a:t>
            </a:r>
            <a:r>
              <a:rPr lang="en-US" dirty="0" err="1">
                <a:solidFill>
                  <a:srgbClr val="725781"/>
                </a:solidFill>
              </a:rPr>
              <a:t>sont</a:t>
            </a:r>
            <a:r>
              <a:rPr lang="en-US" dirty="0">
                <a:solidFill>
                  <a:srgbClr val="725781"/>
                </a:solidFill>
              </a:rPr>
              <a:t> disponible </a:t>
            </a:r>
            <a:br>
              <a:rPr lang="en-US" dirty="0">
                <a:solidFill>
                  <a:srgbClr val="725781"/>
                </a:solidFill>
              </a:rPr>
            </a:br>
            <a:r>
              <a:rPr lang="en-US" dirty="0">
                <a:solidFill>
                  <a:srgbClr val="725781"/>
                </a:solidFill>
              </a:rPr>
              <a:t>Concatenation {$nom}String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b="1" dirty="0">
              <a:solidFill>
                <a:srgbClr val="725781"/>
              </a:solidFill>
              <a:latin typeface="+mj-lt"/>
            </a:endParaRPr>
          </a:p>
          <a:p>
            <a:endParaRPr lang="en-US" b="1" dirty="0">
              <a:solidFill>
                <a:srgbClr val="72578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364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94C506-265B-C34E-B326-35B8ACC81C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946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>
                <a:solidFill>
                  <a:srgbClr val="725781"/>
                </a:solidFill>
                <a:latin typeface="Cambria" panose="02040503050406030204" pitchFamily="18" charset="0"/>
              </a:rPr>
              <a:t>Création</a:t>
            </a:r>
            <a:r>
              <a:rPr lang="en-US" b="1" i="1" dirty="0">
                <a:solidFill>
                  <a:srgbClr val="725781"/>
                </a:solidFill>
                <a:latin typeface="Cambria" panose="02040503050406030204" pitchFamily="18" charset="0"/>
              </a:rPr>
              <a:t> d’un template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E650C-5A3B-C74F-A6DD-56E7F7A9193B}"/>
              </a:ext>
            </a:extLst>
          </p:cNvPr>
          <p:cNvSpPr/>
          <p:nvPr/>
        </p:nvSpPr>
        <p:spPr>
          <a:xfrm>
            <a:off x="7731513" y="6488668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3 December 2020</a:t>
            </a:r>
            <a:endParaRPr lang="en-GB" b="1" i="0" dirty="0">
              <a:solidFill>
                <a:srgbClr val="7030A0"/>
              </a:solidFill>
              <a:effectLst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14E4BC9-A9B1-4B4B-AA78-D97671E7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4574"/>
            <a:ext cx="2297151" cy="4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E303A7-1711-4847-AD99-6822A4852D4A}"/>
              </a:ext>
            </a:extLst>
          </p:cNvPr>
          <p:cNvSpPr txBox="1"/>
          <p:nvPr/>
        </p:nvSpPr>
        <p:spPr>
          <a:xfrm>
            <a:off x="3702205" y="2653990"/>
            <a:ext cx="328961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725781"/>
                </a:solidFill>
                <a:latin typeface="+mj-lt"/>
              </a:rPr>
              <a:t>DEMO</a:t>
            </a:r>
            <a:br>
              <a:rPr lang="en-US" sz="4000" b="1" dirty="0">
                <a:solidFill>
                  <a:srgbClr val="725781"/>
                </a:solidFill>
                <a:latin typeface="+mj-lt"/>
              </a:rPr>
            </a:br>
            <a:br>
              <a:rPr lang="en-US" sz="4000" b="1" dirty="0">
                <a:solidFill>
                  <a:srgbClr val="725781"/>
                </a:solidFill>
                <a:latin typeface="+mj-lt"/>
              </a:rPr>
            </a:br>
            <a:r>
              <a:rPr lang="en-US" sz="2400" b="1" dirty="0">
                <a:solidFill>
                  <a:srgbClr val="725781"/>
                </a:solidFill>
                <a:latin typeface="+mj-lt"/>
              </a:rPr>
              <a:t>Les </a:t>
            </a:r>
            <a:r>
              <a:rPr lang="en-US" sz="2400" b="1" dirty="0" err="1">
                <a:solidFill>
                  <a:srgbClr val="725781"/>
                </a:solidFill>
                <a:latin typeface="+mj-lt"/>
              </a:rPr>
              <a:t>éléments</a:t>
            </a:r>
            <a:r>
              <a:rPr lang="en-US" sz="2400" b="1" dirty="0">
                <a:solidFill>
                  <a:srgbClr val="725781"/>
                </a:solidFill>
                <a:latin typeface="+mj-lt"/>
              </a:rPr>
              <a:t> dans Bicep</a:t>
            </a:r>
            <a:br>
              <a:rPr lang="en-US" sz="2400" b="1" dirty="0">
                <a:solidFill>
                  <a:srgbClr val="725781"/>
                </a:solidFill>
                <a:latin typeface="+mj-lt"/>
              </a:rPr>
            </a:br>
            <a:r>
              <a:rPr lang="en-US" sz="2400" b="1" dirty="0" err="1">
                <a:solidFill>
                  <a:srgbClr val="725781"/>
                </a:solidFill>
                <a:latin typeface="+mj-lt"/>
              </a:rPr>
              <a:t>Création</a:t>
            </a:r>
            <a:r>
              <a:rPr lang="en-US" sz="2400" b="1" dirty="0">
                <a:solidFill>
                  <a:srgbClr val="72578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725781"/>
                </a:solidFill>
                <a:latin typeface="+mj-lt"/>
              </a:rPr>
              <a:t>d’une</a:t>
            </a:r>
            <a:r>
              <a:rPr lang="en-US" sz="2400" b="1" dirty="0">
                <a:solidFill>
                  <a:srgbClr val="725781"/>
                </a:solidFill>
                <a:latin typeface="+mj-lt"/>
              </a:rPr>
              <a:t> resource </a:t>
            </a:r>
            <a:br>
              <a:rPr lang="en-US" sz="2400" b="1" dirty="0">
                <a:solidFill>
                  <a:srgbClr val="725781"/>
                </a:solidFill>
                <a:latin typeface="+mj-lt"/>
              </a:rPr>
            </a:br>
            <a:r>
              <a:rPr lang="en-US" sz="2400" b="1" dirty="0">
                <a:solidFill>
                  <a:srgbClr val="725781"/>
                </a:solidFill>
                <a:latin typeface="+mj-lt"/>
              </a:rPr>
              <a:t>Template </a:t>
            </a:r>
            <a:r>
              <a:rPr lang="en-US" sz="2400" b="1" dirty="0" err="1">
                <a:solidFill>
                  <a:srgbClr val="725781"/>
                </a:solidFill>
                <a:latin typeface="+mj-lt"/>
              </a:rPr>
              <a:t>complet</a:t>
            </a:r>
            <a:endParaRPr lang="en-US" sz="2400" b="1" dirty="0">
              <a:solidFill>
                <a:srgbClr val="725781"/>
              </a:solidFill>
              <a:latin typeface="+mj-lt"/>
            </a:endParaRPr>
          </a:p>
          <a:p>
            <a:pPr algn="ctr"/>
            <a:endParaRPr lang="en-US" sz="4000" b="1" dirty="0">
              <a:solidFill>
                <a:srgbClr val="725781"/>
              </a:solidFill>
              <a:latin typeface="+mj-lt"/>
            </a:endParaRPr>
          </a:p>
          <a:p>
            <a:pPr algn="ctr"/>
            <a:endParaRPr lang="en-US" sz="3600" b="1" dirty="0">
              <a:solidFill>
                <a:srgbClr val="72578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038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653</Words>
  <Application>Microsoft Macintosh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Miossec</dc:creator>
  <cp:lastModifiedBy>Olivier Miossec</cp:lastModifiedBy>
  <cp:revision>1</cp:revision>
  <dcterms:created xsi:type="dcterms:W3CDTF">2020-12-02T15:04:44Z</dcterms:created>
  <dcterms:modified xsi:type="dcterms:W3CDTF">2020-12-03T15:19:26Z</dcterms:modified>
</cp:coreProperties>
</file>