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36A0-9F24-45BF-B389-F6478DB45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700"/>
            <a:ext cx="9144000" cy="2481263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000" spc="7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D85EF-076F-4C35-862A-BAFF685DD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4376"/>
            <a:ext cx="9144000" cy="1433423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221EC-BF54-4DDD-8900-F2027CDA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13A3-10E9-421F-81BE-56E0786AB515}" type="datetime2">
              <a:rPr lang="en-US" smtClean="0"/>
              <a:t>Sunday, October 4,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5AB69-7069-48FB-8925-F2BA8412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9C32A-F7A5-4E3B-A28F-09C82341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175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A997B-D473-47DE-8B7B-22AB6F31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26035-4B81-4537-A22D-92C2E0DBB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A44D-F637-4017-BAA2-77756A38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ABC0-2199-478F-BA77-33A651B6CB89}" type="datetime2">
              <a:rPr lang="en-US" smtClean="0"/>
              <a:t>Sunday, October 4,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1DCE6-ED7D-417C-ABD4-41D61570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AF19A-FDAE-446A-A6B6-128F7F96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485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6D838-45E9-4D61-AA4E-92A32B579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2628900" cy="5719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183D0-4392-4364-8A2D-C47A2AF7A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57199"/>
            <a:ext cx="7734300" cy="5719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A36C9-28D5-4820-84F1-E4B9F4E5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30C6-DF61-47F4-B8C5-1B70E884BF06}" type="datetime2">
              <a:rPr lang="en-US" smtClean="0"/>
              <a:t>Sunday, October 4,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7EDC8-558D-4646-86D9-A5424CF2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B7537-E67A-411A-BBA4-061521D3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96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99D7-1EE5-4262-9359-A0E2B733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3080"/>
            <a:ext cx="10240903" cy="12334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DA1C5-272A-45C2-A11A-E7769A27D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939"/>
            <a:ext cx="10240903" cy="395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3DA15-1EAB-4524-9BB7-8A7DA82A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B50C-7EEE-46CD-BAF7-BBC4026D959A}" type="datetime2">
              <a:rPr lang="en-US" smtClean="0"/>
              <a:t>Sunday, October 4,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B93B9-7818-489D-AFFB-B6EAD27F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28D36-894E-4FCB-B8BB-84DE8994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09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64F1-5687-421F-B3DF-BA3C8DAD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0" y="1709738"/>
            <a:ext cx="9966519" cy="2852737"/>
          </a:xfrm>
        </p:spPr>
        <p:txBody>
          <a:bodyPr anchor="b">
            <a:normAutofit/>
          </a:bodyPr>
          <a:lstStyle>
            <a:lvl1pPr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BB876-5FD9-4964-BD37-6F05DAEBE3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80930" y="4976327"/>
            <a:ext cx="9966520" cy="1113323"/>
          </a:xfrm>
        </p:spPr>
        <p:txBody>
          <a:bodyPr>
            <a:normAutofit/>
          </a:bodyPr>
          <a:lstStyle>
            <a:lvl1pPr marL="0" indent="0">
              <a:buNone/>
              <a:defRPr sz="12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EA80A-FCDD-4009-9A1F-8B548178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11C4-AE09-4254-A5E3-6DA9B099C971}" type="datetime2">
              <a:rPr lang="en-US" smtClean="0"/>
              <a:t>Sunday, October 4,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A3422-56D9-4942-BC63-831AED91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4B42A-AC2C-4FD8-AD0D-BECDD384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585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DAF1-8359-4A0F-91B3-03E77C670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457200"/>
            <a:ext cx="10309745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1E3D3-6B33-4CA0-B06B-A8BB05CAB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4054" y="1996141"/>
            <a:ext cx="4975746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9C334-815D-47FD-A9B5-E871E2864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96141"/>
            <a:ext cx="5181600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975F2-7A90-4820-B90F-D28E31A3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742C3-E082-4760-93B2-E209268DD00C}" type="datetime2">
              <a:rPr lang="en-US" smtClean="0"/>
              <a:t>Sunday, October 4,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CFAD5-8AF8-4610-8324-85AA062E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08CC8-C46E-4A10-8A83-7A251067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24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82B8-F9D9-4F53-A4A6-F12EB5F1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490" y="457200"/>
            <a:ext cx="9986898" cy="123348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070CA-85E9-47C7-8564-FFA1AE34B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8490" y="1681163"/>
            <a:ext cx="462908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8D4B1-41B3-4BF5-9076-A16984A81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8490" y="2505075"/>
            <a:ext cx="462908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A38DC-A016-4CFD-AC19-F24A9E062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4816" y="1681163"/>
            <a:ext cx="50105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930FA-8C00-42AB-B2D1-FE4E4BDB3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4814" y="2505075"/>
            <a:ext cx="501057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8B698E-FAE5-4F2C-AE0E-4FD281E8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C950-F824-48B9-B984-CAEE265865E5}" type="datetime2">
              <a:rPr lang="en-US" smtClean="0"/>
              <a:t>Sunday, October 4,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4BB6C-CAA4-4EA8-8EA1-65ADE056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B6A12-0532-47CA-B070-232141CC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25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8FA1-831E-4AD6-B0D1-BA85E67A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57200"/>
            <a:ext cx="9982199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94142-C469-4B0E-8C01-C64BA28F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3A0F-68E7-4D17-BB84-ED1BA4F6AC6B}" type="datetime2">
              <a:rPr lang="en-US" smtClean="0"/>
              <a:t>Sunday, October 4,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AFCE6-5C7E-438F-8D4A-21E15568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CFD88-63EA-427F-978C-B7844D1A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87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2A4F0-76A5-4852-982B-32B3B685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BC4F-EDA1-4BA2-BFF3-FE5B31CCB58B}" type="datetime2">
              <a:rPr lang="en-US" smtClean="0"/>
              <a:t>Sunday, October 4,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0CFAE-4BEB-4272-A2E6-FDD9D6A0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B71B7-74B7-4CF1-8FE0-F4863CD7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09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32BE-C4E5-4F12-AB53-EBEF2B76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755" y="457200"/>
            <a:ext cx="3932237" cy="192143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7F57-4ABF-4BA4-A892-38857A02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130" y="987425"/>
            <a:ext cx="5707257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2E444-E5BD-443F-AB83-84D7CE0AB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18755" y="2799184"/>
            <a:ext cx="3932237" cy="306980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998A4-FD2F-4126-99C5-E2063AE0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E694C-1394-4838-A564-7380835C2E77}" type="datetime2">
              <a:rPr lang="en-US" smtClean="0"/>
              <a:t>Sunday, October 4,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457D3-F808-4DB2-9C9C-B185E71F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1BC9B-21D1-4D2D-B02E-C887A02C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009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3EC2-2D8C-4E8D-8CC7-96764801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66" y="68113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6AF89-5FBD-43DD-958D-A5C608AE2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34742" y="858417"/>
            <a:ext cx="5520645" cy="50026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0A545-2CE6-48C4-A725-EF68A3F1B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8966" y="2281335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466B2-6FE6-4352-BBF9-84BCD946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4B19-1A00-4EDB-8425-E1827A377364}" type="datetime2">
              <a:rPr lang="en-US" smtClean="0"/>
              <a:t>Sunday, October 4,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991BC-29A5-4182-BD83-9D99D288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1C78F-6633-4604-8832-8E9D2DC7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3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</a:extLst>
          </p:cNvPr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</a:extLst>
          </p:cNvPr>
          <p:cNvSpPr/>
          <p:nvPr/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78F2F-4F04-4604-9005-BF0CB114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1666"/>
            <a:ext cx="9810376" cy="165940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17D2-52AF-4B40-80A8-3E0DB855F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810376" cy="38578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2E0AA-D5B3-4BCF-BA69-209D9B335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bg1"/>
                </a:solidFill>
              </a:defRPr>
            </a:lvl1pPr>
          </a:lstStyle>
          <a:p>
            <a:fld id="{10076A27-8146-4F75-9851-A83577C6FD8A}" type="datetime2">
              <a:rPr lang="en-US" smtClean="0"/>
              <a:t>Sunday, October 4,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A637-D86F-4FA1-985D-2D8245651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2FA4D-A931-46BA-B767-29A6FD5AA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B9EAB3BA-07EE-4B64-A177-47C30D7758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026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19DE0E-F039-443E-AF60-E4B6AA72D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0"/>
            <a:ext cx="8104091" cy="6857571"/>
          </a:xfrm>
          <a:prstGeom prst="rect">
            <a:avLst/>
          </a:prstGeom>
          <a:gradFill>
            <a:gsLst>
              <a:gs pos="0">
                <a:schemeClr val="accent4">
                  <a:alpha val="80000"/>
                </a:schemeClr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74250" y="627728"/>
            <a:ext cx="4355593" cy="8104092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91000">
                <a:schemeClr val="accent2">
                  <a:alpha val="43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-1"/>
            <a:ext cx="5638801" cy="6886827"/>
          </a:xfrm>
          <a:prstGeom prst="rect">
            <a:avLst/>
          </a:prstGeom>
          <a:gradFill>
            <a:gsLst>
              <a:gs pos="49000">
                <a:schemeClr val="accent6">
                  <a:lumMod val="75000"/>
                  <a:alpha val="0"/>
                </a:schemeClr>
              </a:gs>
              <a:gs pos="99000">
                <a:schemeClr val="accent6">
                  <a:alpha val="79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5993D72-5628-4E5E-BB9F-96066414E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1609180" y="724988"/>
            <a:ext cx="5121259" cy="5458067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F17F8F4-8934-4168-9008-7ECA143B6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0151" y="2920878"/>
            <a:ext cx="6292690" cy="2992576"/>
          </a:xfrm>
        </p:spPr>
        <p:txBody>
          <a:bodyPr anchor="t">
            <a:normAutofit/>
          </a:bodyPr>
          <a:lstStyle/>
          <a:p>
            <a:pPr algn="l"/>
            <a:r>
              <a:rPr lang="es-CO" dirty="0">
                <a:solidFill>
                  <a:schemeClr val="bg1"/>
                </a:solidFill>
              </a:rPr>
              <a:t>Predicción del precio del oro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A473A36-4C56-4173-BAF7-C66A17A23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0151" y="1017038"/>
            <a:ext cx="5392495" cy="1248274"/>
          </a:xfrm>
        </p:spPr>
        <p:txBody>
          <a:bodyPr anchor="b">
            <a:normAutofit/>
          </a:bodyPr>
          <a:lstStyle/>
          <a:p>
            <a:pPr algn="l"/>
            <a:r>
              <a:rPr lang="es-CO" sz="1400" dirty="0">
                <a:solidFill>
                  <a:schemeClr val="bg1"/>
                </a:solidFill>
              </a:rPr>
              <a:t>Alejandro Agudelo</a:t>
            </a:r>
          </a:p>
          <a:p>
            <a:pPr algn="l"/>
            <a:r>
              <a:rPr lang="es-CO" sz="1400" dirty="0">
                <a:solidFill>
                  <a:schemeClr val="bg1"/>
                </a:solidFill>
              </a:rPr>
              <a:t>Juan Manuel Sánchez</a:t>
            </a:r>
          </a:p>
          <a:p>
            <a:pPr algn="l"/>
            <a:r>
              <a:rPr lang="es-CO" sz="1400" dirty="0">
                <a:solidFill>
                  <a:schemeClr val="bg1"/>
                </a:solidFill>
              </a:rPr>
              <a:t>Carlos Eduardo hincapié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ACDFAD-0F05-41E3-A7CE-A01CC1CCE2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394" r="8701" b="-1"/>
          <a:stretch/>
        </p:blipFill>
        <p:spPr>
          <a:xfrm>
            <a:off x="8104092" y="10"/>
            <a:ext cx="409985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017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F7F2020-3718-4400-926B-893A0FBDC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0C66CE-2B3E-4513-9B9D-EC2B8182F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726" y="5230792"/>
            <a:ext cx="12198725" cy="1645027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F3C764-BCFB-4F32-B897-6513FF0F6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726" y="5230792"/>
            <a:ext cx="8122026" cy="1653935"/>
          </a:xfrm>
          <a:prstGeom prst="rect">
            <a:avLst/>
          </a:prstGeom>
          <a:gradFill>
            <a:gsLst>
              <a:gs pos="24000">
                <a:schemeClr val="accent2">
                  <a:alpha val="0"/>
                </a:schemeClr>
              </a:gs>
              <a:gs pos="99000">
                <a:schemeClr val="accent2">
                  <a:alpha val="68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411D24A-F765-48C8-813D-D3A5E5AAB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895080" y="3111827"/>
            <a:ext cx="1177951" cy="5415888"/>
          </a:xfrm>
          <a:prstGeom prst="rect">
            <a:avLst/>
          </a:prstGeom>
          <a:gradFill>
            <a:gsLst>
              <a:gs pos="23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6F0690-2297-4178-ACC8-53B21506A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349" y="5510306"/>
            <a:ext cx="7260031" cy="1092200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 spc="750">
                <a:solidFill>
                  <a:schemeClr val="bg1"/>
                </a:solidFill>
              </a:rPr>
              <a:t>Se crea la función de error para el conjunto de datos enteros y se imprimen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47D8087-3D54-4097-A3E7-04DA7D83A5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3349" y="2385502"/>
            <a:ext cx="4971783" cy="191824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3D052C2-4915-4D2A-A73C-5910DBD16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088" y="1069952"/>
            <a:ext cx="4971783" cy="323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774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6EAEA9B-2E1C-4FAD-8BCE-BCDAA88A0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8DDDDE9-F719-466E-8023-442157AD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5839"/>
            <a:ext cx="12203210" cy="1594273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39F77F6-77CF-46C0-AC00-152962613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9" y="-15839"/>
            <a:ext cx="8126510" cy="1594273"/>
          </a:xfrm>
          <a:prstGeom prst="rect">
            <a:avLst/>
          </a:prstGeom>
          <a:gradFill>
            <a:gsLst>
              <a:gs pos="0">
                <a:schemeClr val="accent5">
                  <a:alpha val="17000"/>
                </a:schemeClr>
              </a:gs>
              <a:gs pos="99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1D6D53-7DE2-4564-9C40-9B261437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5440" y="-3031424"/>
            <a:ext cx="1594275" cy="7625444"/>
          </a:xfrm>
          <a:prstGeom prst="rect">
            <a:avLst/>
          </a:prstGeom>
          <a:gradFill>
            <a:gsLst>
              <a:gs pos="23000">
                <a:schemeClr val="accent4">
                  <a:alpha val="0"/>
                </a:schemeClr>
              </a:gs>
              <a:gs pos="99000">
                <a:schemeClr val="accent6">
                  <a:alpha val="59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2AAE3BA-808D-4301-9BD8-72CA49A65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694" y="322729"/>
            <a:ext cx="6717553" cy="992096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spc="750">
                <a:solidFill>
                  <a:schemeClr val="bg1"/>
                </a:solidFill>
              </a:rPr>
              <a:t>Se extrapola de modo que se proyecten respuestas en el futuro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BF110CC-40A8-4E22-BB6E-A783D78716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6110" y="2263411"/>
            <a:ext cx="4833925" cy="2421655"/>
          </a:xfrm>
          <a:prstGeom prst="rect">
            <a:avLst/>
          </a:prstGeom>
        </p:spPr>
      </p:pic>
      <p:pic>
        <p:nvPicPr>
          <p:cNvPr id="7" name="Imagen 6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A71BE0E4-8F6B-4FE0-8B33-D483AE60FF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771" y="2263411"/>
            <a:ext cx="4804118" cy="360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823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87FDDCF-C300-4618-BBC4-568DDFD9E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2896800-2A4C-431B-8674-AA65D1C01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688" y="4313583"/>
            <a:ext cx="9899374" cy="940904"/>
          </a:xfrm>
        </p:spPr>
        <p:txBody>
          <a:bodyPr vert="horz" lIns="0" tIns="0" rIns="0" bIns="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200" spc="750"/>
              <a:t>Se grafica después del punto de inflexión </a:t>
            </a:r>
          </a:p>
        </p:txBody>
      </p:sp>
      <p:pic>
        <p:nvPicPr>
          <p:cNvPr id="7" name="Imagen 6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277F9DA4-DE33-4A66-87CC-6B80CECCD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363" y="856935"/>
            <a:ext cx="4289777" cy="3217333"/>
          </a:xfrm>
          <a:prstGeom prst="rect">
            <a:avLst/>
          </a:prstGeom>
        </p:spPr>
      </p:pic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FA9056F-A6A4-483F-8883-F801F3B13A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30860" y="3134385"/>
            <a:ext cx="4489540" cy="93988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B1FF4D1-D3A2-46A1-A1DB-84C4A92F6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6CC515-2CA9-4522-924F-81F6F25FF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88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CFF1867-CA5E-416C-80CB-68BE95CE2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E2D3CC-9E48-47AA-B718-79B67F180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28701"/>
            <a:ext cx="4372550" cy="2518436"/>
          </a:xfrm>
        </p:spPr>
        <p:txBody>
          <a:bodyPr vert="horz" lIns="0" tIns="0" rIns="0" bIns="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spc="750"/>
              <a:t>Se realiza el entrenamiento de los datos y se obtiene una prediccion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A2F639-83D8-42FB-805A-0AFD485B9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4022220"/>
            <a:ext cx="12192002" cy="28387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9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DB4E8D-D68B-4463-A009-8FAB6A115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038600" y="4022219"/>
            <a:ext cx="8153400" cy="283873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4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C519481-97EE-45EB-B83B-AE5C46F3D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016759"/>
            <a:ext cx="8441142" cy="2389939"/>
          </a:xfrm>
          <a:prstGeom prst="rect">
            <a:avLst/>
          </a:prstGeom>
          <a:gradFill>
            <a:gsLst>
              <a:gs pos="0">
                <a:schemeClr val="accent6">
                  <a:alpha val="43000"/>
                </a:schemeClr>
              </a:gs>
              <a:gs pos="72000">
                <a:schemeClr val="accent5">
                  <a:alpha val="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55A6664-5EDD-4FFE-A288-A0AB8DBC4D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8400" y="1028700"/>
            <a:ext cx="4903081" cy="439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546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2EDD57-A6AF-4C75-9E04-0F8F4D565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A4AA7FE-02D8-4A32-8A5D-F26FBEEE1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80619" y="381383"/>
            <a:ext cx="6858000" cy="6095233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0C111FC-6A33-43DC-B98B-D3D341F4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29567" y="116580"/>
            <a:ext cx="6346209" cy="6113043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lumMod val="75000"/>
                  <a:alpha val="87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73DE73B-0A74-4051-8584-9A228FCC3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709586" y="2471590"/>
            <a:ext cx="2659780" cy="6113042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79E83F3-34D7-4570-A7FD-15F66C3A3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72450" y="728296"/>
            <a:ext cx="4808302" cy="4808302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7EBA53C-8C06-4B4E-8EC1-BDB42FB73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929" y="968188"/>
            <a:ext cx="4506259" cy="2976491"/>
          </a:xfrm>
        </p:spPr>
        <p:txBody>
          <a:bodyPr vert="horz" lIns="0" tIns="0" rIns="0" bIns="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spc="750" dirty="0" err="1">
                <a:solidFill>
                  <a:schemeClr val="bg1"/>
                </a:solidFill>
              </a:rPr>
              <a:t>Proyeccion</a:t>
            </a:r>
            <a:r>
              <a:rPr lang="en-US" sz="2800" spc="750" dirty="0">
                <a:solidFill>
                  <a:schemeClr val="bg1"/>
                </a:solidFill>
              </a:rPr>
              <a:t> del </a:t>
            </a:r>
            <a:r>
              <a:rPr lang="en-US" sz="2800" spc="750" dirty="0" err="1">
                <a:solidFill>
                  <a:schemeClr val="bg1"/>
                </a:solidFill>
              </a:rPr>
              <a:t>precio</a:t>
            </a:r>
            <a:r>
              <a:rPr lang="en-US" sz="2800" spc="750" dirty="0">
                <a:solidFill>
                  <a:schemeClr val="bg1"/>
                </a:solidFill>
              </a:rPr>
              <a:t> de </a:t>
            </a:r>
            <a:r>
              <a:rPr lang="en-US" sz="2800" spc="750" dirty="0" err="1">
                <a:solidFill>
                  <a:schemeClr val="bg1"/>
                </a:solidFill>
              </a:rPr>
              <a:t>oro</a:t>
            </a:r>
            <a:r>
              <a:rPr lang="en-US" sz="2800" spc="750" dirty="0">
                <a:solidFill>
                  <a:schemeClr val="bg1"/>
                </a:solidFill>
              </a:rPr>
              <a:t>:</a:t>
            </a:r>
            <a:br>
              <a:rPr lang="en-US" sz="2800" spc="750" dirty="0">
                <a:solidFill>
                  <a:schemeClr val="bg1"/>
                </a:solidFill>
              </a:rPr>
            </a:br>
            <a:br>
              <a:rPr lang="en-US" sz="2800" spc="750" dirty="0">
                <a:solidFill>
                  <a:schemeClr val="bg1"/>
                </a:solidFill>
              </a:rPr>
            </a:br>
            <a:r>
              <a:rPr lang="en-US" sz="2800" spc="750" dirty="0">
                <a:solidFill>
                  <a:schemeClr val="bg1"/>
                </a:solidFill>
              </a:rPr>
              <a:t>500 mil </a:t>
            </a:r>
            <a:r>
              <a:rPr lang="en-US" sz="2800" spc="750" dirty="0" err="1">
                <a:solidFill>
                  <a:schemeClr val="bg1"/>
                </a:solidFill>
              </a:rPr>
              <a:t>presos</a:t>
            </a:r>
            <a:r>
              <a:rPr lang="en-US" sz="2800" spc="750" dirty="0">
                <a:solidFill>
                  <a:schemeClr val="bg1"/>
                </a:solidFill>
              </a:rPr>
              <a:t> por </a:t>
            </a:r>
            <a:r>
              <a:rPr lang="en-US" sz="2800" spc="750" dirty="0" err="1">
                <a:solidFill>
                  <a:schemeClr val="bg1"/>
                </a:solidFill>
              </a:rPr>
              <a:t>gramo</a:t>
            </a:r>
            <a:r>
              <a:rPr lang="en-US" sz="2800" spc="750" dirty="0">
                <a:solidFill>
                  <a:schemeClr val="bg1"/>
                </a:solidFill>
              </a:rPr>
              <a:t> de </a:t>
            </a:r>
            <a:r>
              <a:rPr lang="en-US" sz="2800" spc="750" dirty="0" err="1">
                <a:solidFill>
                  <a:schemeClr val="bg1"/>
                </a:solidFill>
              </a:rPr>
              <a:t>oro</a:t>
            </a:r>
            <a:r>
              <a:rPr lang="en-US" sz="2800" spc="750" dirty="0">
                <a:solidFill>
                  <a:schemeClr val="bg1"/>
                </a:solidFill>
              </a:rPr>
              <a:t> </a:t>
            </a:r>
            <a:r>
              <a:rPr lang="en-US" sz="2800" spc="750" dirty="0" err="1">
                <a:solidFill>
                  <a:schemeClr val="bg1"/>
                </a:solidFill>
              </a:rPr>
              <a:t>esperados</a:t>
            </a:r>
            <a:r>
              <a:rPr lang="en-US" sz="2800" spc="750" dirty="0">
                <a:solidFill>
                  <a:schemeClr val="bg1"/>
                </a:solidFill>
              </a:rPr>
              <a:t> </a:t>
            </a:r>
            <a:r>
              <a:rPr lang="en-US" sz="2800" spc="750" dirty="0" err="1">
                <a:solidFill>
                  <a:schemeClr val="bg1"/>
                </a:solidFill>
              </a:rPr>
              <a:t>en</a:t>
            </a:r>
            <a:r>
              <a:rPr lang="en-US" sz="2800" spc="750" dirty="0">
                <a:solidFill>
                  <a:schemeClr val="bg1"/>
                </a:solidFill>
              </a:rPr>
              <a:t> el </a:t>
            </a:r>
            <a:r>
              <a:rPr lang="en-US" sz="2800" spc="750" dirty="0" err="1">
                <a:solidFill>
                  <a:schemeClr val="bg1"/>
                </a:solidFill>
              </a:rPr>
              <a:t>lustro</a:t>
            </a:r>
            <a:r>
              <a:rPr lang="en-US" sz="2800" spc="750" dirty="0">
                <a:solidFill>
                  <a:schemeClr val="bg1"/>
                </a:solidFill>
              </a:rPr>
              <a:t> 5,88</a:t>
            </a:r>
          </a:p>
        </p:txBody>
      </p:sp>
      <p:pic>
        <p:nvPicPr>
          <p:cNvPr id="7" name="Imagen 6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1D9DE1CE-210B-408A-8885-2F308C242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681" y="788065"/>
            <a:ext cx="5414599" cy="4060949"/>
          </a:xfrm>
          <a:prstGeom prst="rect">
            <a:avLst/>
          </a:prstGeom>
        </p:spPr>
      </p:pic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B1F2588-C9FD-4004-8B91-08F3A9D440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51681" y="4849441"/>
            <a:ext cx="5303192" cy="113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867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7DDF371-FD98-47F9-A918-95EABB57D9F1}"/>
              </a:ext>
            </a:extLst>
          </p:cNvPr>
          <p:cNvSpPr txBox="1"/>
          <p:nvPr/>
        </p:nvSpPr>
        <p:spPr>
          <a:xfrm>
            <a:off x="474243" y="681317"/>
            <a:ext cx="3236613" cy="3406187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cap="all" spc="75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Primero se </a:t>
            </a:r>
            <a:r>
              <a:rPr lang="en-US" sz="3200" b="1" cap="all" spc="75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importan</a:t>
            </a:r>
            <a:r>
              <a:rPr lang="en-US" sz="3200" b="1" cap="all" spc="75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b="1" cap="all" spc="75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todas</a:t>
            </a:r>
            <a:r>
              <a:rPr lang="en-US" sz="3200" b="1" cap="all" spc="75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las </a:t>
            </a:r>
            <a:r>
              <a:rPr lang="en-US" sz="3200" b="1" cap="all" spc="75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librerías</a:t>
            </a:r>
            <a:r>
              <a:rPr lang="en-US" sz="3200" b="1" cap="all" spc="75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b="1" cap="all" spc="75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necesarias</a:t>
            </a:r>
            <a:r>
              <a:rPr lang="en-US" sz="3200" b="1" cap="all" spc="75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para </a:t>
            </a:r>
            <a:r>
              <a:rPr lang="en-US" sz="3200" b="1" cap="all" spc="75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trabajar</a:t>
            </a:r>
            <a:endParaRPr lang="en-US" sz="3200" b="1" cap="all" spc="75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59CBCAE-CBD1-44FD-8F66-067ECCFB2C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5142" y="457200"/>
            <a:ext cx="6871092" cy="595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1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168BBE1A-B148-4F48-8E8C-EEB4A444E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07098C-F7E4-4A4A-85EE-141A55750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902" y="622852"/>
            <a:ext cx="4045528" cy="3289672"/>
          </a:xfrm>
        </p:spPr>
        <p:txBody>
          <a:bodyPr vert="horz" lIns="0" tIns="0" rIns="0" bIns="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/>
              <a:t>Se agregan los datos con los que se va a realizar la predicción. 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6A66CED-CCD4-4038-85CF-19FF0E363B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54"/>
          <a:stretch/>
        </p:blipFill>
        <p:spPr>
          <a:xfrm>
            <a:off x="5270269" y="1183762"/>
            <a:ext cx="5852159" cy="2728761"/>
          </a:xfrm>
          <a:prstGeom prst="rect">
            <a:avLst/>
          </a:prstGeom>
        </p:spPr>
      </p:pic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E1074DC3-C3C2-4AC1-B91B-EED8C9160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0270" y="4198217"/>
            <a:ext cx="5852158" cy="1820198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Los </a:t>
            </a:r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datos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se </a:t>
            </a:r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obtuvieron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de la base de </a:t>
            </a:r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datos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del banco de </a:t>
            </a:r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republica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y no </a:t>
            </a:r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tienen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datos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incorrectos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para </a:t>
            </a:r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corregir</a:t>
            </a:r>
            <a:endParaRPr lang="es-CO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55DEFE8-24AF-47F7-B020-D4D76ABA1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801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EAE3873-25FC-4346-B1D5-82E5F9D95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801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7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45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D4CCBB-9F61-4AE9-B37C-B1CE9A4FF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43" y="681317"/>
            <a:ext cx="3236613" cy="3406187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3200" spc="750" dirty="0">
                <a:solidFill>
                  <a:schemeClr val="bg1"/>
                </a:solidFill>
              </a:rPr>
              <a:t>Se </a:t>
            </a:r>
            <a:r>
              <a:rPr lang="en-US" sz="3200" spc="750" dirty="0" err="1">
                <a:solidFill>
                  <a:schemeClr val="bg1"/>
                </a:solidFill>
              </a:rPr>
              <a:t>crea</a:t>
            </a:r>
            <a:r>
              <a:rPr lang="en-US" sz="3200" spc="750" dirty="0">
                <a:solidFill>
                  <a:schemeClr val="bg1"/>
                </a:solidFill>
              </a:rPr>
              <a:t> la </a:t>
            </a:r>
            <a:r>
              <a:rPr lang="en-US" sz="3200" spc="750" dirty="0" err="1">
                <a:solidFill>
                  <a:schemeClr val="bg1"/>
                </a:solidFill>
              </a:rPr>
              <a:t>función</a:t>
            </a:r>
            <a:r>
              <a:rPr lang="en-US" sz="3200" spc="750" dirty="0">
                <a:solidFill>
                  <a:schemeClr val="bg1"/>
                </a:solidFill>
              </a:rPr>
              <a:t> para los modelos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0AF4E63-2C6F-4BD3-A46F-1C17F4847F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3619" y="733427"/>
            <a:ext cx="7214138" cy="539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190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13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7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9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839AB3-E495-4942-8B67-DE134BFE7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43" y="681317"/>
            <a:ext cx="3236613" cy="3406187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3200" spc="750" dirty="0">
                <a:solidFill>
                  <a:schemeClr val="bg1"/>
                </a:solidFill>
              </a:rPr>
              <a:t>Primera </a:t>
            </a:r>
            <a:r>
              <a:rPr lang="en-US" sz="3200" spc="750" dirty="0" err="1">
                <a:solidFill>
                  <a:schemeClr val="bg1"/>
                </a:solidFill>
              </a:rPr>
              <a:t>mirada</a:t>
            </a:r>
            <a:r>
              <a:rPr lang="en-US" sz="3200" spc="750" dirty="0">
                <a:solidFill>
                  <a:schemeClr val="bg1"/>
                </a:solidFill>
              </a:rPr>
              <a:t> a los </a:t>
            </a:r>
            <a:r>
              <a:rPr lang="en-US" sz="3200" spc="750" dirty="0" err="1">
                <a:solidFill>
                  <a:schemeClr val="bg1"/>
                </a:solidFill>
              </a:rPr>
              <a:t>datos</a:t>
            </a:r>
            <a:endParaRPr lang="en-US" sz="3200" spc="750" dirty="0">
              <a:solidFill>
                <a:schemeClr val="bg1"/>
              </a:solidFill>
            </a:endParaRPr>
          </a:p>
        </p:txBody>
      </p:sp>
      <p:pic>
        <p:nvPicPr>
          <p:cNvPr id="5" name="Marcador de contenido 4" descr="Gráfico&#10;&#10;Descripción generada automáticamente">
            <a:extLst>
              <a:ext uri="{FF2B5EF4-FFF2-40B4-BE49-F238E27FC236}">
                <a16:creationId xmlns:a16="http://schemas.microsoft.com/office/drawing/2014/main" id="{3C9C387F-12AB-4FEF-AA60-C934BE1C0D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619" y="727456"/>
            <a:ext cx="7214138" cy="541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478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EDC711F-4DA7-4E33-A776-F079ACDA6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E32D53-FD05-46F1-97E2-C13949F59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3" y="1"/>
            <a:ext cx="8110817" cy="6858000"/>
          </a:xfrm>
          <a:prstGeom prst="rect">
            <a:avLst/>
          </a:prstGeom>
          <a:gradFill>
            <a:gsLst>
              <a:gs pos="300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A9E872-DB12-4A7B-A151-052FA0773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26407" y="-626409"/>
            <a:ext cx="6858002" cy="8110820"/>
          </a:xfrm>
          <a:prstGeom prst="rect">
            <a:avLst/>
          </a:prstGeom>
          <a:gradFill>
            <a:gsLst>
              <a:gs pos="11000">
                <a:schemeClr val="accent2">
                  <a:alpha val="50000"/>
                </a:schemeClr>
              </a:gs>
              <a:gs pos="99000">
                <a:schemeClr val="accent4"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984CFC-8941-41C1-9730-F447E13EB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878315" y="-1878315"/>
            <a:ext cx="4354180" cy="8110814"/>
          </a:xfrm>
          <a:prstGeom prst="rect">
            <a:avLst/>
          </a:prstGeom>
          <a:gradFill>
            <a:gsLst>
              <a:gs pos="0">
                <a:schemeClr val="accent4">
                  <a:lumMod val="60000"/>
                  <a:lumOff val="40000"/>
                  <a:alpha val="26000"/>
                </a:schemeClr>
              </a:gs>
              <a:gs pos="92000">
                <a:schemeClr val="accent5">
                  <a:alpha val="33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3185161-AC26-4077-A972-6C3306B24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439" y="447866"/>
            <a:ext cx="6805130" cy="5909388"/>
          </a:xfrm>
          <a:prstGeom prst="rect">
            <a:avLst/>
          </a:prstGeom>
          <a:gradFill>
            <a:gsLst>
              <a:gs pos="3800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5">
                  <a:alpha val="4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9B0F207-7872-4A1E-BCCD-EBF4B8A6A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7178826">
            <a:off x="1555888" y="899682"/>
            <a:ext cx="5005754" cy="5005754"/>
          </a:xfrm>
          <a:prstGeom prst="ellipse">
            <a:avLst/>
          </a:prstGeom>
          <a:gradFill>
            <a:gsLst>
              <a:gs pos="31000">
                <a:schemeClr val="accent6">
                  <a:alpha val="0"/>
                </a:schemeClr>
              </a:gs>
              <a:gs pos="85000">
                <a:schemeClr val="accent6">
                  <a:lumMod val="60000"/>
                  <a:lumOff val="40000"/>
                  <a:alpha val="23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459A74-C2BA-4434-B453-0CBABF030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467134"/>
            <a:ext cx="4724399" cy="2548275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spc="750">
                <a:solidFill>
                  <a:schemeClr val="bg1"/>
                </a:solidFill>
              </a:rPr>
              <a:t>Se crea un modelo lineal y cuadrático para los datos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E7BCC41-EF47-47C5-87BC-A87E87B373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5999" y="1080525"/>
            <a:ext cx="5609160" cy="286464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5D07A44-44D6-4672-A0C4-47CFDCBEC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4276739"/>
            <a:ext cx="4801270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332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6EAEA9B-2E1C-4FAD-8BCE-BCDAA88A0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8DDDDE9-F719-466E-8023-442157AD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5839"/>
            <a:ext cx="12203210" cy="1594273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39F77F6-77CF-46C0-AC00-152962613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9" y="-15839"/>
            <a:ext cx="8126510" cy="1594273"/>
          </a:xfrm>
          <a:prstGeom prst="rect">
            <a:avLst/>
          </a:prstGeom>
          <a:gradFill>
            <a:gsLst>
              <a:gs pos="0">
                <a:schemeClr val="accent5">
                  <a:alpha val="17000"/>
                </a:schemeClr>
              </a:gs>
              <a:gs pos="99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1D6D53-7DE2-4564-9C40-9B261437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5440" y="-3031424"/>
            <a:ext cx="1594275" cy="7625444"/>
          </a:xfrm>
          <a:prstGeom prst="rect">
            <a:avLst/>
          </a:prstGeom>
          <a:gradFill>
            <a:gsLst>
              <a:gs pos="23000">
                <a:schemeClr val="accent4">
                  <a:alpha val="0"/>
                </a:schemeClr>
              </a:gs>
              <a:gs pos="99000">
                <a:schemeClr val="accent6">
                  <a:alpha val="59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300DDE8-E2BB-4BFB-9BAF-C74B5E6B9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694" y="322729"/>
            <a:ext cx="6717553" cy="992096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3200" spc="750" dirty="0">
                <a:solidFill>
                  <a:schemeClr val="bg1"/>
                </a:solidFill>
              </a:rPr>
              <a:t>Vista de los modelos</a:t>
            </a:r>
          </a:p>
        </p:txBody>
      </p:sp>
      <p:pic>
        <p:nvPicPr>
          <p:cNvPr id="5" name="Marcador de contenido 4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3F99E694-4010-4E34-B9D9-47C8D99FB7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210" y="2436425"/>
            <a:ext cx="4833925" cy="3625443"/>
          </a:xfrm>
          <a:prstGeom prst="rect">
            <a:avLst/>
          </a:prstGeom>
        </p:spPr>
      </p:pic>
      <p:pic>
        <p:nvPicPr>
          <p:cNvPr id="7" name="Imagen 6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857CEA62-6598-4F79-BCF9-B6A4653BB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882" y="2416673"/>
            <a:ext cx="4804118" cy="360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789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4B059D7-2485-45C1-99F7-323A5F74F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43" y="681317"/>
            <a:ext cx="3236613" cy="3406187"/>
          </a:xfrm>
        </p:spPr>
        <p:txBody>
          <a:bodyPr vert="horz" lIns="0" tIns="0" rIns="0" bIns="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200" spc="750">
                <a:solidFill>
                  <a:schemeClr val="bg1"/>
                </a:solidFill>
              </a:rPr>
              <a:t>Se crea el punto de inflexión y se presenta un nuevo modelo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F77871E-8F7E-49B7-BB1D-D4A60BD36D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3619" y="1666029"/>
            <a:ext cx="7214138" cy="353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462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CFF1867-CA5E-416C-80CB-68BE95CE2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0DFD81-5631-4123-BF0E-C5ABAE446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28701"/>
            <a:ext cx="4372550" cy="2518436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en-US" sz="4000" spc="750"/>
              <a:t>Vista del modelo con el punto de inflexion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A2F639-83D8-42FB-805A-0AFD485B9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4022220"/>
            <a:ext cx="12192002" cy="28387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9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DB4E8D-D68B-4463-A009-8FAB6A115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038600" y="4022219"/>
            <a:ext cx="8153400" cy="283873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4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C519481-97EE-45EB-B83B-AE5C46F3D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016759"/>
            <a:ext cx="8441142" cy="2389939"/>
          </a:xfrm>
          <a:prstGeom prst="rect">
            <a:avLst/>
          </a:prstGeom>
          <a:gradFill>
            <a:gsLst>
              <a:gs pos="0">
                <a:schemeClr val="accent6">
                  <a:alpha val="43000"/>
                </a:schemeClr>
              </a:gs>
              <a:gs pos="72000">
                <a:schemeClr val="accent5">
                  <a:alpha val="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Marcador de contenido 4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6D82E6C0-3ACF-42A0-A3E2-4B75162436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028700"/>
            <a:ext cx="4903081" cy="367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85354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Office">
      <a:dk1>
        <a:srgbClr val="000000"/>
      </a:dk1>
      <a:lt1>
        <a:srgbClr val="FFFFFF"/>
      </a:lt1>
      <a:dk2>
        <a:srgbClr val="2E3948"/>
      </a:dk2>
      <a:lt2>
        <a:srgbClr val="E7E6E6"/>
      </a:lt2>
      <a:accent1>
        <a:srgbClr val="5A82CB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A9718D"/>
      </a:folHlink>
    </a:clrScheme>
    <a:fontScheme name="Avenir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167</Words>
  <Application>Microsoft Office PowerPoint</Application>
  <PresentationFormat>Panorámica</PresentationFormat>
  <Paragraphs>18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Aharoni</vt:lpstr>
      <vt:lpstr>Arial</vt:lpstr>
      <vt:lpstr>Tw Cen MT</vt:lpstr>
      <vt:lpstr>GradientRiseVTI</vt:lpstr>
      <vt:lpstr>Predicción del precio del oro</vt:lpstr>
      <vt:lpstr>Presentación de PowerPoint</vt:lpstr>
      <vt:lpstr>Se agregan los datos con los que se va a realizar la predicción. </vt:lpstr>
      <vt:lpstr>Se crea la función para los modelos</vt:lpstr>
      <vt:lpstr>Primera mirada a los datos</vt:lpstr>
      <vt:lpstr>Se crea un modelo lineal y cuadrático para los datos</vt:lpstr>
      <vt:lpstr>Vista de los modelos</vt:lpstr>
      <vt:lpstr>Se crea el punto de inflexión y se presenta un nuevo modelo</vt:lpstr>
      <vt:lpstr>Vista del modelo con el punto de inflexion</vt:lpstr>
      <vt:lpstr>Se crea la función de error para el conjunto de datos enteros y se imprimen</vt:lpstr>
      <vt:lpstr>Se extrapola de modo que se proyecten respuestas en el futuro</vt:lpstr>
      <vt:lpstr>Se grafica después del punto de inflexión </vt:lpstr>
      <vt:lpstr>Se realiza el entrenamiento de los datos y se obtiene una prediccion</vt:lpstr>
      <vt:lpstr>Proyeccion del precio de oro:  500 mil presos por gramo de oro esperados en el lustro 5,88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Predicción del precio del oro</dc:title>
  <dc:creator>Carlos Hincapie</dc:creator>
  <cp:lastModifiedBy>Carlos Hincapie</cp:lastModifiedBy>
  <cp:revision>2</cp:revision>
  <dcterms:created xsi:type="dcterms:W3CDTF">2020-10-04T23:04:58Z</dcterms:created>
  <dcterms:modified xsi:type="dcterms:W3CDTF">2020-10-04T23:14:52Z</dcterms:modified>
</cp:coreProperties>
</file>