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323" r:id="rId2"/>
    <p:sldId id="258" r:id="rId3"/>
    <p:sldId id="327" r:id="rId4"/>
    <p:sldId id="328" r:id="rId5"/>
    <p:sldId id="329" r:id="rId6"/>
    <p:sldId id="268" r:id="rId7"/>
    <p:sldId id="297" r:id="rId8"/>
    <p:sldId id="269" r:id="rId9"/>
    <p:sldId id="330" r:id="rId10"/>
    <p:sldId id="283" r:id="rId11"/>
    <p:sldId id="320" r:id="rId12"/>
    <p:sldId id="333" r:id="rId13"/>
    <p:sldId id="332" r:id="rId14"/>
    <p:sldId id="270" r:id="rId15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28" autoAdjust="0"/>
  </p:normalViewPr>
  <p:slideViewPr>
    <p:cSldViewPr>
      <p:cViewPr varScale="1">
        <p:scale>
          <a:sx n="50" d="100"/>
          <a:sy n="50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Moroso</a:t>
            </a:r>
          </a:p>
          <a:p>
            <a:pPr>
              <a:defRPr/>
            </a:pPr>
            <a:r>
              <a:rPr lang="es-MX"/>
              <a:t>Regresión lineal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Clasificacion!$D$3</c:f>
              <c:strCache>
                <c:ptCount val="1"/>
                <c:pt idx="0">
                  <c:v>Moroso</c:v>
                </c:pt>
              </c:strCache>
            </c:strRef>
          </c:tx>
          <c:spPr>
            <a:ln w="28575">
              <a:noFill/>
            </a:ln>
          </c:spPr>
          <c:xVal>
            <c:numRef>
              <c:f>Clasificacion!$C$4:$C$27</c:f>
              <c:numCache>
                <c:formatCode>General</c:formatCode>
                <c:ptCount val="24"/>
                <c:pt idx="0">
                  <c:v>0.01</c:v>
                </c:pt>
                <c:pt idx="1">
                  <c:v>0.11</c:v>
                </c:pt>
                <c:pt idx="2">
                  <c:v>0.21</c:v>
                </c:pt>
                <c:pt idx="3">
                  <c:v>0.31</c:v>
                </c:pt>
                <c:pt idx="4">
                  <c:v>0.41</c:v>
                </c:pt>
                <c:pt idx="5">
                  <c:v>0.51</c:v>
                </c:pt>
                <c:pt idx="6">
                  <c:v>0.61</c:v>
                </c:pt>
                <c:pt idx="7">
                  <c:v>0.71</c:v>
                </c:pt>
                <c:pt idx="8">
                  <c:v>0.81</c:v>
                </c:pt>
                <c:pt idx="9">
                  <c:v>0.91</c:v>
                </c:pt>
                <c:pt idx="10">
                  <c:v>1.01</c:v>
                </c:pt>
                <c:pt idx="11">
                  <c:v>1.11</c:v>
                </c:pt>
                <c:pt idx="12">
                  <c:v>1.21</c:v>
                </c:pt>
                <c:pt idx="13">
                  <c:v>1.31</c:v>
                </c:pt>
                <c:pt idx="14">
                  <c:v>1.41</c:v>
                </c:pt>
                <c:pt idx="15">
                  <c:v>1.51</c:v>
                </c:pt>
                <c:pt idx="16">
                  <c:v>1.61</c:v>
                </c:pt>
                <c:pt idx="17">
                  <c:v>1.710000000000001</c:v>
                </c:pt>
                <c:pt idx="18">
                  <c:v>1.810000000000001</c:v>
                </c:pt>
                <c:pt idx="19">
                  <c:v>1.910000000000001</c:v>
                </c:pt>
                <c:pt idx="20">
                  <c:v>2.010000000000001</c:v>
                </c:pt>
                <c:pt idx="21">
                  <c:v>2.110000000000001</c:v>
                </c:pt>
                <c:pt idx="22">
                  <c:v>2.210000000000001</c:v>
                </c:pt>
                <c:pt idx="23">
                  <c:v>2.31</c:v>
                </c:pt>
              </c:numCache>
            </c:numRef>
          </c:xVal>
          <c:yVal>
            <c:numRef>
              <c:f>Clasificacion!$D$4:$D$27</c:f>
              <c:numCache>
                <c:formatCode>General</c:formatCode>
                <c:ptCount val="2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508728"/>
        <c:axId val="-2069511224"/>
      </c:scatterChart>
      <c:valAx>
        <c:axId val="-2069508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Saldo/Deuda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511224"/>
        <c:crosses val="autoZero"/>
        <c:crossBetween val="midCat"/>
      </c:valAx>
      <c:valAx>
        <c:axId val="-2069511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/>
                  <a:t>Moroso</a:t>
                </a:r>
                <a:r>
                  <a:rPr lang="en-US" dirty="0"/>
                  <a:t> (1=</a:t>
                </a:r>
                <a:r>
                  <a:rPr lang="en-US" dirty="0" err="1"/>
                  <a:t>si</a:t>
                </a:r>
                <a:r>
                  <a:rPr lang="en-US" dirty="0"/>
                  <a:t>, </a:t>
                </a:r>
                <a:r>
                  <a:rPr lang="en-US" dirty="0" smtClean="0"/>
                  <a:t>-1=no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5087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Moroso</a:t>
            </a:r>
          </a:p>
          <a:p>
            <a:pPr>
              <a:defRPr/>
            </a:pPr>
            <a:r>
              <a:rPr lang="es-MX"/>
              <a:t>Regresión lineal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Clasificacion!$D$3</c:f>
              <c:strCache>
                <c:ptCount val="1"/>
                <c:pt idx="0">
                  <c:v>Moroso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Clasificacion!$C$4:$C$27</c:f>
              <c:numCache>
                <c:formatCode>General</c:formatCode>
                <c:ptCount val="24"/>
                <c:pt idx="0">
                  <c:v>0.01</c:v>
                </c:pt>
                <c:pt idx="1">
                  <c:v>0.11</c:v>
                </c:pt>
                <c:pt idx="2">
                  <c:v>0.21</c:v>
                </c:pt>
                <c:pt idx="3">
                  <c:v>0.31</c:v>
                </c:pt>
                <c:pt idx="4">
                  <c:v>0.41</c:v>
                </c:pt>
                <c:pt idx="5">
                  <c:v>0.51</c:v>
                </c:pt>
                <c:pt idx="6">
                  <c:v>0.61</c:v>
                </c:pt>
                <c:pt idx="7">
                  <c:v>0.71</c:v>
                </c:pt>
                <c:pt idx="8">
                  <c:v>0.81</c:v>
                </c:pt>
                <c:pt idx="9">
                  <c:v>0.91</c:v>
                </c:pt>
                <c:pt idx="10">
                  <c:v>1.01</c:v>
                </c:pt>
                <c:pt idx="11">
                  <c:v>1.11</c:v>
                </c:pt>
                <c:pt idx="12">
                  <c:v>1.21</c:v>
                </c:pt>
                <c:pt idx="13">
                  <c:v>1.31</c:v>
                </c:pt>
                <c:pt idx="14">
                  <c:v>1.41</c:v>
                </c:pt>
                <c:pt idx="15">
                  <c:v>1.51</c:v>
                </c:pt>
                <c:pt idx="16">
                  <c:v>1.61</c:v>
                </c:pt>
                <c:pt idx="17">
                  <c:v>1.710000000000001</c:v>
                </c:pt>
                <c:pt idx="18">
                  <c:v>1.810000000000001</c:v>
                </c:pt>
                <c:pt idx="19">
                  <c:v>1.910000000000001</c:v>
                </c:pt>
                <c:pt idx="20">
                  <c:v>2.010000000000001</c:v>
                </c:pt>
                <c:pt idx="21">
                  <c:v>2.110000000000001</c:v>
                </c:pt>
                <c:pt idx="22">
                  <c:v>2.210000000000001</c:v>
                </c:pt>
                <c:pt idx="23">
                  <c:v>2.31</c:v>
                </c:pt>
              </c:numCache>
            </c:numRef>
          </c:xVal>
          <c:yVal>
            <c:numRef>
              <c:f>Clasificacion!$D$4:$D$27</c:f>
              <c:numCache>
                <c:formatCode>General</c:formatCode>
                <c:ptCount val="2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607864"/>
        <c:axId val="-2069612920"/>
      </c:scatterChart>
      <c:valAx>
        <c:axId val="-2069607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Saldo/Deuda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612920"/>
        <c:crosses val="autoZero"/>
        <c:crossBetween val="midCat"/>
      </c:valAx>
      <c:valAx>
        <c:axId val="-2069612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/>
                  <a:t>Moroso</a:t>
                </a:r>
                <a:r>
                  <a:rPr lang="en-US" dirty="0"/>
                  <a:t> (1=</a:t>
                </a:r>
                <a:r>
                  <a:rPr lang="en-US" dirty="0" err="1"/>
                  <a:t>si</a:t>
                </a:r>
                <a:r>
                  <a:rPr lang="en-US" dirty="0"/>
                  <a:t>, </a:t>
                </a:r>
                <a:r>
                  <a:rPr lang="en-US" dirty="0" smtClean="0"/>
                  <a:t>-1=no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6078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Moroso</a:t>
            </a:r>
          </a:p>
          <a:p>
            <a:pPr>
              <a:defRPr/>
            </a:pPr>
            <a:r>
              <a:rPr lang="es-MX"/>
              <a:t>Clasificación</a:t>
            </a:r>
            <a:r>
              <a:rPr lang="es-MX" baseline="0"/>
              <a:t> Perceptrón</a:t>
            </a:r>
            <a:endParaRPr lang="es-MX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Clasificacion!$D$3</c:f>
              <c:strCache>
                <c:ptCount val="1"/>
                <c:pt idx="0">
                  <c:v>Moroso</c:v>
                </c:pt>
              </c:strCache>
            </c:strRef>
          </c:tx>
          <c:spPr>
            <a:ln w="28575">
              <a:noFill/>
            </a:ln>
          </c:spPr>
          <c:xVal>
            <c:numRef>
              <c:f>Clasificacion!$C$4:$C$27</c:f>
              <c:numCache>
                <c:formatCode>General</c:formatCode>
                <c:ptCount val="24"/>
                <c:pt idx="0">
                  <c:v>0.01</c:v>
                </c:pt>
                <c:pt idx="1">
                  <c:v>0.11</c:v>
                </c:pt>
                <c:pt idx="2">
                  <c:v>0.21</c:v>
                </c:pt>
                <c:pt idx="3">
                  <c:v>0.31</c:v>
                </c:pt>
                <c:pt idx="4">
                  <c:v>0.41</c:v>
                </c:pt>
                <c:pt idx="5">
                  <c:v>0.51</c:v>
                </c:pt>
                <c:pt idx="6">
                  <c:v>0.61</c:v>
                </c:pt>
                <c:pt idx="7">
                  <c:v>0.71</c:v>
                </c:pt>
                <c:pt idx="8">
                  <c:v>0.81</c:v>
                </c:pt>
                <c:pt idx="9">
                  <c:v>0.91</c:v>
                </c:pt>
                <c:pt idx="10">
                  <c:v>1.01</c:v>
                </c:pt>
                <c:pt idx="11">
                  <c:v>1.11</c:v>
                </c:pt>
                <c:pt idx="12">
                  <c:v>1.21</c:v>
                </c:pt>
                <c:pt idx="13">
                  <c:v>1.31</c:v>
                </c:pt>
                <c:pt idx="14">
                  <c:v>1.41</c:v>
                </c:pt>
                <c:pt idx="15">
                  <c:v>1.51</c:v>
                </c:pt>
                <c:pt idx="16">
                  <c:v>1.61</c:v>
                </c:pt>
                <c:pt idx="17">
                  <c:v>1.710000000000001</c:v>
                </c:pt>
                <c:pt idx="18">
                  <c:v>1.810000000000001</c:v>
                </c:pt>
                <c:pt idx="19">
                  <c:v>1.910000000000001</c:v>
                </c:pt>
                <c:pt idx="20">
                  <c:v>2.010000000000001</c:v>
                </c:pt>
                <c:pt idx="21">
                  <c:v>2.110000000000001</c:v>
                </c:pt>
                <c:pt idx="22">
                  <c:v>2.210000000000001</c:v>
                </c:pt>
                <c:pt idx="23">
                  <c:v>2.31</c:v>
                </c:pt>
              </c:numCache>
            </c:numRef>
          </c:xVal>
          <c:yVal>
            <c:numRef>
              <c:f>Clasificacion!$D$4:$D$27</c:f>
              <c:numCache>
                <c:formatCode>General</c:formatCode>
                <c:ptCount val="2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830520"/>
        <c:axId val="-2069836392"/>
      </c:scatterChart>
      <c:valAx>
        <c:axId val="-2069830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Saldo/Deuda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836392"/>
        <c:crosses val="autoZero"/>
        <c:crossBetween val="midCat"/>
      </c:valAx>
      <c:valAx>
        <c:axId val="-2069836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Moroso (1=si, -1=no)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98305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0.45042</cdr:x>
      <cdr:y>0.27083</cdr:y>
    </cdr:from>
    <cdr:to>
      <cdr:x>0.46042</cdr:x>
      <cdr:y>0.89236</cdr:y>
    </cdr:to>
    <cdr:sp macro="" textlink="">
      <cdr:nvSpPr>
        <cdr:cNvPr id="9" name="8 Conector recto"/>
        <cdr:cNvSpPr/>
      </cdr:nvSpPr>
      <cdr:spPr>
        <a:xfrm xmlns:a="http://schemas.openxmlformats.org/drawingml/2006/main" rot="16200000" flipH="1">
          <a:off x="1229681" y="1572579"/>
          <a:ext cx="1704971" cy="4571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s-MX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CDE21A-AF94-45D1-8F3B-64C7DAAD20AD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1776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3318B-7FC4-412E-8A77-FF1738C8FC56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4EDAC-C693-44B6-AC50-AAE4930BA3CE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5B242-87A0-46CE-9E12-B7628EDF18B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2927D-8811-43C7-AAD2-BD250AF5BD17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A9278-3CB2-45BE-B3E6-509E9F57FB9D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67DAF-ADBD-4269-A2F2-1F949A251869}" type="slidenum">
              <a:rPr lang="es-ES_tradnl" smtClean="0"/>
              <a:pPr/>
              <a:t>10</a:t>
            </a:fld>
            <a:endParaRPr lang="es-ES_tradnl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3540A-2903-4412-9E89-99F9BABF2C5B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7A47A-DE26-4BAD-9F62-CE43636389F0}" type="slidenum">
              <a:rPr lang="es-ES_tradnl" smtClean="0"/>
              <a:pPr/>
              <a:t>14</a:t>
            </a:fld>
            <a:endParaRPr lang="es-ES_tradn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90529C-94D9-4955-97D4-6A5FFD29169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D6EA0-BCEB-41A0-9FD8-0E7F977F89B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1558-8BAA-4925-8EF3-D3F7B109BA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8E9F-B550-4C91-91AF-022C9359E5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B1F4-B836-43B1-8861-EC8495DBDB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988F-FC2F-4B9B-8E7F-C96FF36089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FD3E5-466C-445B-951A-B05E5828F92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260FA-AB88-4DAA-B718-6F762CA1B7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C37-B132-4102-BCE8-31004CC3393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E372-3616-4FE7-8A04-9B761CF3E5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36F4-CCF2-4011-AA8A-3C1F53739A7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327B0-B720-40F0-BBEE-5273B8D3D5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4EBD17-D386-4E87-B1D3-6275902804D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1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1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Aprendizaje de Máquina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ITAM</a:t>
            </a:r>
          </a:p>
          <a:p>
            <a:pPr eaLnBrk="1" hangingPunct="1"/>
            <a:r>
              <a:rPr lang="es-ES_tradnl" dirty="0" smtClean="0"/>
              <a:t>Semestre agosto-diciembre 2015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Algoritmo de Aprendizaje</a:t>
            </a:r>
            <a:br>
              <a:rPr lang="es-ES_tradnl" dirty="0" smtClean="0"/>
            </a:br>
            <a:r>
              <a:rPr lang="es-ES_tradnl" sz="4000" dirty="0" err="1" smtClean="0"/>
              <a:t>Perceptrón</a:t>
            </a:r>
            <a:endParaRPr lang="es-ES_tradnl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Para cada ejemplo de entrenamiento (</a:t>
            </a:r>
            <a:r>
              <a:rPr lang="es-ES_tradnl" sz="2400" i="1" smtClean="0"/>
              <a:t>estado</a:t>
            </a:r>
            <a:r>
              <a:rPr lang="es-ES_tradnl" sz="2400" smtClean="0"/>
              <a:t>, 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(</a:t>
            </a:r>
            <a:r>
              <a:rPr lang="es-ES_tradnl" sz="2400" i="1" smtClean="0"/>
              <a:t>estado</a:t>
            </a:r>
            <a:r>
              <a:rPr lang="es-ES_tradnl" sz="2400" smtClean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Calcule g con las w’s actuales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Para cada w</a:t>
            </a:r>
            <a:r>
              <a:rPr lang="es-ES_tradnl" sz="2000" baseline="-25000" smtClean="0"/>
              <a:t>i</a:t>
            </a:r>
            <a:r>
              <a:rPr lang="es-ES_tradnl" sz="2000" smtClean="0"/>
              <a:t> , 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800" smtClean="0"/>
              <a:t>w</a:t>
            </a:r>
            <a:r>
              <a:rPr lang="es-ES_tradnl" sz="1800" baseline="-25000" smtClean="0"/>
              <a:t>i</a:t>
            </a:r>
            <a:r>
              <a:rPr lang="es-ES_tradnl" sz="1800" smtClean="0"/>
              <a:t> &lt;---w</a:t>
            </a:r>
            <a:r>
              <a:rPr lang="es-ES_tradnl" sz="1800" baseline="-25000" smtClean="0"/>
              <a:t>i</a:t>
            </a:r>
            <a:r>
              <a:rPr lang="es-ES_tradnl" sz="1800" smtClean="0"/>
              <a:t> + </a:t>
            </a:r>
            <a:r>
              <a:rPr lang="es-ES_tradnl" sz="1800" smtClean="0">
                <a:sym typeface="Symbol" pitchFamily="1" charset="2"/>
              </a:rPr>
              <a:t></a:t>
            </a:r>
            <a:r>
              <a:rPr lang="es-ES_tradnl" sz="1800" smtClean="0"/>
              <a:t>(V</a:t>
            </a:r>
            <a:r>
              <a:rPr lang="es-ES_tradnl" sz="1800" baseline="-25000" smtClean="0"/>
              <a:t>ent</a:t>
            </a:r>
            <a:r>
              <a:rPr lang="es-ES_tradnl" sz="1800" smtClean="0"/>
              <a:t>(estado)-g(estado)) x</a:t>
            </a:r>
            <a:r>
              <a:rPr lang="es-ES_tradnl" sz="1800" baseline="-25000" smtClean="0"/>
              <a:t>i</a:t>
            </a:r>
            <a:endParaRPr lang="es-ES_tradnl" sz="1800" smtClean="0"/>
          </a:p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Donde </a:t>
            </a:r>
            <a:r>
              <a:rPr lang="es-ES_tradnl" sz="2400" smtClean="0">
                <a:sym typeface="Symbol" pitchFamily="1" charset="2"/>
              </a:rPr>
              <a:t></a:t>
            </a:r>
            <a:r>
              <a:rPr lang="es-ES_tradnl" sz="2400" smtClean="0"/>
              <a:t> es una constante pequeña menor a 1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La regla se aplica iterativamente un n</a:t>
            </a:r>
            <a:r>
              <a:rPr lang="es-ES_tradnl" altLang="ja-JP" sz="2400" smtClean="0">
                <a:ea typeface="ＭＳ Ｐゴシック" pitchFamily="1" charset="-128"/>
              </a:rPr>
              <a:t>úmero fijo de veces ó</a:t>
            </a:r>
            <a:r>
              <a:rPr lang="es-ES_tradnl" sz="2400" smtClean="0"/>
              <a:t> hasta que se logran los errores deseados </a:t>
            </a:r>
            <a:r>
              <a:rPr lang="es-ES_tradnl" altLang="ja-JP" sz="2400" smtClean="0">
                <a:ea typeface="ＭＳ Ｐゴシック" pitchFamily="1" charset="-128"/>
              </a:rPr>
              <a:t>ó</a:t>
            </a:r>
            <a:r>
              <a:rPr lang="es-ES_tradnl" sz="2400" smtClean="0"/>
              <a:t> si no se detecta progreso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Note que a diferencia con lo visto con el regresor lineal, aquí </a:t>
            </a:r>
            <a:r>
              <a:rPr lang="es-ES_tradnl" sz="2400" b="1" smtClean="0"/>
              <a:t>g es la funci</a:t>
            </a:r>
            <a:r>
              <a:rPr lang="es-ES_tradnl" altLang="ja-JP" sz="2400" b="1" smtClean="0">
                <a:ea typeface="ＭＳ Ｐゴシック" pitchFamily="1" charset="-128"/>
              </a:rPr>
              <a:t>ón escalón</a:t>
            </a:r>
            <a:r>
              <a:rPr lang="es-ES_tradnl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>
                <a:ea typeface="ＭＳ Ｐゴシック" pitchFamily="1" charset="-128"/>
              </a:rPr>
              <a:t>g(x</a:t>
            </a:r>
            <a:r>
              <a:rPr lang="es-ES_tradnl" sz="2000" baseline="-25000" smtClean="0">
                <a:ea typeface="ＭＳ Ｐゴシック" pitchFamily="1" charset="-128"/>
              </a:rPr>
              <a:t>1</a:t>
            </a:r>
            <a:r>
              <a:rPr lang="es-ES_tradnl" sz="2000" smtClean="0">
                <a:ea typeface="ＭＳ Ｐゴシック" pitchFamily="1" charset="-128"/>
              </a:rPr>
              <a:t>,x</a:t>
            </a:r>
            <a:r>
              <a:rPr lang="es-ES_tradnl" sz="2000" baseline="-25000" smtClean="0">
                <a:ea typeface="ＭＳ Ｐゴシック" pitchFamily="1" charset="-128"/>
              </a:rPr>
              <a:t>2</a:t>
            </a:r>
            <a:r>
              <a:rPr lang="es-ES_tradnl" sz="2000" smtClean="0">
                <a:ea typeface="ＭＳ Ｐゴシック" pitchFamily="1" charset="-128"/>
              </a:rPr>
              <a:t>,..,x</a:t>
            </a:r>
            <a:r>
              <a:rPr lang="es-ES_tradnl" sz="2000" baseline="-25000" smtClean="0">
                <a:ea typeface="ＭＳ Ｐゴシック" pitchFamily="1" charset="-128"/>
              </a:rPr>
              <a:t>n</a:t>
            </a:r>
            <a:r>
              <a:rPr lang="es-ES_tradnl" sz="2000" smtClean="0">
                <a:ea typeface="ＭＳ Ｐゴシック" pitchFamily="1" charset="-128"/>
              </a:rPr>
              <a:t>)=   1 si </a:t>
            </a:r>
            <a:r>
              <a:rPr lang="es-ES_tradnl" altLang="ja-JP" sz="2000" smtClean="0">
                <a:ea typeface="ＭＳ Ｐゴシック" pitchFamily="1" charset="-128"/>
              </a:rPr>
              <a:t>∑</a:t>
            </a:r>
            <a:r>
              <a:rPr lang="es-ES_tradnl" altLang="ja-JP" sz="2000" baseline="-25000" smtClean="0">
                <a:ea typeface="ＭＳ Ｐゴシック" pitchFamily="1" charset="-128"/>
              </a:rPr>
              <a:t>i=0,n</a:t>
            </a:r>
            <a:r>
              <a:rPr lang="es-ES_tradnl" altLang="ja-JP" sz="2000" smtClean="0">
                <a:ea typeface="ＭＳ Ｐゴシック" pitchFamily="1" charset="-128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r>
              <a:rPr lang="es-ES_tradnl" altLang="ja-JP" sz="2000" smtClean="0">
                <a:ea typeface="ＭＳ Ｐゴシック" pitchFamily="1" charset="-128"/>
              </a:rPr>
              <a:t>x</a:t>
            </a:r>
            <a:r>
              <a:rPr lang="es-ES_tradnl" altLang="ja-JP" sz="2000" baseline="-25000" smtClean="0">
                <a:ea typeface="ＭＳ Ｐゴシック" pitchFamily="1" charset="-128"/>
              </a:rPr>
              <a:t>i </a:t>
            </a:r>
            <a:r>
              <a:rPr lang="es-ES_tradnl" altLang="ja-JP" sz="2000" smtClean="0">
                <a:ea typeface="ＭＳ Ｐゴシック" pitchFamily="1" charset="-128"/>
              </a:rPr>
              <a:t>&gt;0</a:t>
            </a:r>
            <a:endParaRPr lang="es-ES_tradnl" altLang="ja-JP" sz="2000" baseline="-250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baseline="-25000" smtClean="0">
                <a:ea typeface="ＭＳ Ｐゴシック" pitchFamily="1" charset="-128"/>
              </a:rPr>
              <a:t> 	     	           </a:t>
            </a:r>
            <a:r>
              <a:rPr lang="es-ES_tradnl" altLang="ja-JP" sz="2000" smtClean="0">
                <a:ea typeface="ＭＳ Ｐゴシック" pitchFamily="1" charset="-128"/>
              </a:rPr>
              <a:t>-1 de otra forma</a:t>
            </a:r>
            <a:endParaRPr lang="es-ES_tradnl" sz="2000" b="1" smtClean="0"/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3505200" y="58674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Ejemplo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None/>
            </a:pPr>
            <a:endParaRPr lang="es-ES_tradnl" sz="2800" smtClean="0"/>
          </a:p>
          <a:p>
            <a:pPr eaLnBrk="1" hangingPunct="1"/>
            <a:endParaRPr lang="es-ES_tradnl" sz="2800" smtClean="0"/>
          </a:p>
          <a:p>
            <a:pPr eaLnBrk="1" hangingPunct="1"/>
            <a:endParaRPr lang="es-ES_tradnl" sz="2800" smtClean="0"/>
          </a:p>
        </p:txBody>
      </p:sp>
      <p:graphicFrame>
        <p:nvGraphicFramePr>
          <p:cNvPr id="136279" name="Group 87"/>
          <p:cNvGraphicFramePr>
            <a:graphicFrameLocks noGrp="1"/>
          </p:cNvGraphicFramePr>
          <p:nvPr/>
        </p:nvGraphicFramePr>
        <p:xfrm>
          <a:off x="755650" y="1989138"/>
          <a:ext cx="7837488" cy="2072639"/>
        </p:xfrm>
        <a:graphic>
          <a:graphicData uri="http://schemas.openxmlformats.org/drawingml/2006/table">
            <a:tbl>
              <a:tblPr/>
              <a:tblGrid>
                <a:gridCol w="979488"/>
                <a:gridCol w="979487"/>
                <a:gridCol w="817563"/>
                <a:gridCol w="1141412"/>
                <a:gridCol w="981075"/>
                <a:gridCol w="979488"/>
                <a:gridCol w="979487"/>
                <a:gridCol w="979488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s-ES_tradnl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´s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s-ES_tradnl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´s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s-ES_tradnl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s-ES_tradnl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s-ES_tradn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5" name="Text Box 46"/>
          <p:cNvSpPr txBox="1">
            <a:spLocks noChangeArrowheads="1"/>
          </p:cNvSpPr>
          <p:nvPr/>
        </p:nvSpPr>
        <p:spPr bwMode="auto">
          <a:xfrm>
            <a:off x="1012825" y="4267200"/>
            <a:ext cx="77501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b="1"/>
              <a:t>Antes:</a:t>
            </a:r>
            <a:r>
              <a:rPr lang="es-ES_tradnl" sz="1800"/>
              <a:t> V</a:t>
            </a:r>
            <a:r>
              <a:rPr lang="es-ES_tradnl" sz="1800" baseline="-25000"/>
              <a:t>ent</a:t>
            </a:r>
            <a:r>
              <a:rPr lang="es-ES_tradnl" sz="1800"/>
              <a:t>(estado)=-1, V</a:t>
            </a:r>
            <a:r>
              <a:rPr lang="es-ES_tradnl" sz="1800" baseline="30000"/>
              <a:t>^</a:t>
            </a:r>
            <a:r>
              <a:rPr lang="es-ES_tradnl" sz="1800"/>
              <a:t>(estado)=0.5, Error=-1-0.5=</a:t>
            </a:r>
            <a:r>
              <a:rPr lang="es-ES_tradnl" sz="1800">
                <a:solidFill>
                  <a:schemeClr val="hlink"/>
                </a:solidFill>
              </a:rPr>
              <a:t>-1.5</a:t>
            </a:r>
            <a:r>
              <a:rPr lang="es-ES_tradnl" sz="1800"/>
              <a:t>, </a:t>
            </a:r>
            <a:r>
              <a:rPr lang="es-ES_tradnl">
                <a:sym typeface="Symbol" pitchFamily="1" charset="2"/>
              </a:rPr>
              <a:t></a:t>
            </a:r>
            <a:r>
              <a:rPr lang="es-ES_tradnl" sz="1800"/>
              <a:t> =0.1</a:t>
            </a:r>
          </a:p>
          <a:p>
            <a:pPr>
              <a:spcBef>
                <a:spcPct val="50000"/>
              </a:spcBef>
            </a:pPr>
            <a:r>
              <a:rPr lang="es-ES_tradnl" sz="1800" b="1"/>
              <a:t>Ahora:  </a:t>
            </a:r>
            <a:r>
              <a:rPr lang="es-ES_tradnl" sz="1800"/>
              <a:t>Vent(estado)=-1, V^(estado)=g(X)=1, </a:t>
            </a:r>
            <a:r>
              <a:rPr lang="es-ES_tradnl" sz="1800" b="1"/>
              <a:t>Error=-1-1=</a:t>
            </a:r>
            <a:r>
              <a:rPr lang="es-ES_tradnl" sz="1800" b="1">
                <a:solidFill>
                  <a:schemeClr val="hlink"/>
                </a:solidFill>
              </a:rPr>
              <a:t>-2.0</a:t>
            </a:r>
            <a:r>
              <a:rPr lang="es-ES_tradnl" sz="1800"/>
              <a:t>, </a:t>
            </a:r>
            <a:r>
              <a:rPr lang="es-ES_tradnl" sz="1800">
                <a:sym typeface="Symbol" pitchFamily="1" charset="2"/>
              </a:rPr>
              <a:t></a:t>
            </a:r>
            <a:r>
              <a:rPr lang="es-ES_tradnl" sz="1800"/>
              <a:t> =0.1</a:t>
            </a:r>
          </a:p>
          <a:p>
            <a:pPr>
              <a:spcBef>
                <a:spcPct val="50000"/>
              </a:spcBef>
            </a:pPr>
            <a:endParaRPr lang="es-ES_tradnl" sz="1600"/>
          </a:p>
          <a:p>
            <a:pPr>
              <a:spcBef>
                <a:spcPct val="50000"/>
              </a:spcBef>
            </a:pPr>
            <a:endParaRPr lang="es-ES_tradnl" sz="1600"/>
          </a:p>
        </p:txBody>
      </p:sp>
      <p:graphicFrame>
        <p:nvGraphicFramePr>
          <p:cNvPr id="136267" name="Group 75"/>
          <p:cNvGraphicFramePr>
            <a:graphicFrameLocks noGrp="1"/>
          </p:cNvGraphicFramePr>
          <p:nvPr>
            <p:ph sz="half" idx="2"/>
          </p:nvPr>
        </p:nvGraphicFramePr>
        <p:xfrm>
          <a:off x="1116013" y="5589588"/>
          <a:ext cx="5894387" cy="1584325"/>
        </p:xfrm>
        <a:graphic>
          <a:graphicData uri="http://schemas.openxmlformats.org/drawingml/2006/table">
            <a:tbl>
              <a:tblPr/>
              <a:tblGrid>
                <a:gridCol w="2725737"/>
                <a:gridCol w="3168650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w0 = -1 + 0.1(-2.0)1=-1.2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w1 = -0.5 + 0.1(-2.0)1=-0.7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w2 = 1 + 0.1(-2.0)1 = 0.8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w4 = 0 + 0.1(-2.0)2 = -0.4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w6 =1 + 0.1(-2.0)1 = 0.8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349752" cy="4114800"/>
          </a:xfrm>
        </p:spPr>
        <p:txBody>
          <a:bodyPr/>
          <a:lstStyle/>
          <a:p>
            <a:r>
              <a:rPr lang="es-ES" smtClean="0"/>
              <a:t>Entrene </a:t>
            </a:r>
            <a:r>
              <a:rPr lang="es-ES" dirty="0" smtClean="0"/>
              <a:t>un </a:t>
            </a:r>
            <a:r>
              <a:rPr lang="es-ES" dirty="0" err="1" smtClean="0"/>
              <a:t>perceptrón</a:t>
            </a:r>
            <a:r>
              <a:rPr lang="es-ES" dirty="0" smtClean="0"/>
              <a:t> para modelar los datos de reglin</a:t>
            </a:r>
            <a:r>
              <a:rPr lang="es-ES" dirty="0"/>
              <a:t>4</a:t>
            </a:r>
            <a:r>
              <a:rPr lang="es-ES" dirty="0" smtClean="0"/>
              <a:t>.csv como un problema de </a:t>
            </a:r>
            <a:r>
              <a:rPr lang="es-ES" dirty="0" smtClean="0"/>
              <a:t>clasificación</a:t>
            </a:r>
            <a:endParaRPr lang="es-ES" dirty="0" smtClean="0"/>
          </a:p>
          <a:p>
            <a:r>
              <a:rPr lang="es-ES" dirty="0" smtClean="0"/>
              <a:t>Grafique la barrera de decisión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44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“And”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Entrene un Perceptrón para calcular la función “and” de dos variables</a:t>
            </a:r>
          </a:p>
          <a:p>
            <a:pPr lvl="1"/>
            <a:r>
              <a:rPr lang="es-MX" dirty="0" smtClean="0"/>
              <a:t>Utilice la regla LMS sin regularización</a:t>
            </a:r>
          </a:p>
          <a:p>
            <a:r>
              <a:rPr lang="es-MX" dirty="0" smtClean="0"/>
              <a:t>Nota, la función “and” de dos varibles es:	</a:t>
            </a:r>
          </a:p>
          <a:p>
            <a:endParaRPr lang="es-MX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81241"/>
              </p:ext>
            </p:extLst>
          </p:nvPr>
        </p:nvGraphicFramePr>
        <p:xfrm>
          <a:off x="2483768" y="4509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1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y</a:t>
                      </a:r>
                      <a:endParaRPr lang="es-E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89225" y="25146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2286000" y="2514600"/>
            <a:ext cx="33528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 flipH="1">
            <a:off x="3733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200400" y="40068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)=-1</a:t>
            </a:r>
            <a:endParaRPr lang="es-ES_tradnl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5026025" y="3886200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)=1</a:t>
            </a:r>
            <a:endParaRPr lang="es-ES_tradnl"/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 flipV="1">
            <a:off x="4800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838200" y="5562600"/>
            <a:ext cx="7483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 dirty="0"/>
              <a:t>Los c</a:t>
            </a:r>
            <a:r>
              <a:rPr lang="es-ES_tradnl" altLang="ja-JP" dirty="0"/>
              <a:t>í</a:t>
            </a:r>
            <a:r>
              <a:rPr lang="es-ES_tradnl" dirty="0"/>
              <a:t>rculos blancos y negros pertenecen a distintas categor</a:t>
            </a:r>
            <a:r>
              <a:rPr lang="es-ES_tradnl" altLang="ja-JP" dirty="0"/>
              <a:t>ías</a:t>
            </a:r>
            <a:r>
              <a:rPr lang="es-ES_tradnl" altLang="ja-JP" dirty="0" smtClean="0"/>
              <a:t>.</a:t>
            </a:r>
            <a:endParaRPr lang="es-ES_tradnl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800" dirty="0" smtClean="0"/>
              <a:t>En esta sesión vamos a ver como utilizar lo que sabemos hacer con el </a:t>
            </a:r>
            <a:r>
              <a:rPr lang="es-ES_tradnl" altLang="ja-JP" sz="2800" dirty="0" err="1" smtClean="0"/>
              <a:t>regresor</a:t>
            </a:r>
            <a:r>
              <a:rPr lang="es-ES_tradnl" altLang="ja-JP" sz="2800" dirty="0" smtClean="0"/>
              <a:t> lineal para hacer clasificación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dirty="0" smtClean="0"/>
              <a:t>El modelo que vamos a ver es el del </a:t>
            </a:r>
            <a:r>
              <a:rPr lang="es-ES_tradnl" altLang="ja-JP" sz="2400" dirty="0" err="1" smtClean="0"/>
              <a:t>perceptrón</a:t>
            </a:r>
            <a:endParaRPr lang="es-ES_tradnl" sz="2400" dirty="0" smtClean="0"/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convertir el regresor a un clasificador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Supongamos que tenemos los siguientes datos </a:t>
            </a:r>
          </a:p>
          <a:p>
            <a:endParaRPr lang="es-MX" dirty="0"/>
          </a:p>
        </p:txBody>
      </p:sp>
      <p:graphicFrame>
        <p:nvGraphicFramePr>
          <p:cNvPr id="6" name="1 Gráfico"/>
          <p:cNvGraphicFramePr/>
          <p:nvPr/>
        </p:nvGraphicFramePr>
        <p:xfrm>
          <a:off x="1785918" y="3286124"/>
          <a:ext cx="48863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convertir el regresor a un clasificador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6746898" cy="391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convertir el regresor a un clasificador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 tiene mucho sentido permitir que nuestro modelo tome valores mayores a 1 y menores a -1 (no hay datos posibles con esos valores objetivo)</a:t>
            </a:r>
          </a:p>
          <a:p>
            <a:r>
              <a:rPr lang="es-MX" dirty="0" smtClean="0"/>
              <a:t>Solución: Limitemos los valores a este rango mediante la inclusión de una función de transferencia: una función que toma el resultado del </a:t>
            </a:r>
            <a:r>
              <a:rPr lang="es-MX" dirty="0" err="1" smtClean="0"/>
              <a:t>regresor</a:t>
            </a:r>
            <a:r>
              <a:rPr lang="es-MX" dirty="0" smtClean="0"/>
              <a:t> y lo convierte en otra cosa</a:t>
            </a:r>
            <a:endParaRPr lang="es-MX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dirty="0" smtClean="0"/>
              <a:t>Modelo de Neurona: </a:t>
            </a:r>
            <a:r>
              <a:rPr lang="es-ES_tradnl" sz="4000" dirty="0" err="1" smtClean="0"/>
              <a:t>Perceptr</a:t>
            </a:r>
            <a:r>
              <a:rPr lang="es-ES_tradnl" altLang="ja-JP" sz="4000" dirty="0" err="1" smtClean="0">
                <a:ea typeface="ＭＳ Ｐゴシック" pitchFamily="1" charset="-128"/>
              </a:rPr>
              <a:t>ón</a:t>
            </a:r>
            <a:endParaRPr lang="es-ES_tradnl" sz="4000" dirty="0" smtClean="0">
              <a:ea typeface="ＭＳ Ｐゴシック" pitchFamily="1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 smtClean="0"/>
              <a:t>La funci</a:t>
            </a:r>
            <a:r>
              <a:rPr lang="es-ES_tradnl" altLang="ja-JP" sz="2800" dirty="0" smtClean="0">
                <a:ea typeface="ＭＳ Ｐゴシック" pitchFamily="1" charset="-128"/>
              </a:rPr>
              <a:t>ón g que representa el nivel de activación del </a:t>
            </a:r>
            <a:r>
              <a:rPr lang="es-ES_tradnl" altLang="ja-JP" sz="2800" dirty="0" err="1" smtClean="0">
                <a:ea typeface="ＭＳ Ｐゴシック" pitchFamily="1" charset="-128"/>
              </a:rPr>
              <a:t>perceptrón</a:t>
            </a:r>
            <a:r>
              <a:rPr lang="es-ES_tradnl" altLang="ja-JP" sz="2800" dirty="0" smtClean="0">
                <a:ea typeface="ＭＳ Ｐゴシック" pitchFamily="1" charset="-128"/>
              </a:rPr>
              <a:t> 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dirty="0" smtClean="0">
                <a:ea typeface="ＭＳ Ｐゴシック" pitchFamily="1" charset="-128"/>
              </a:rPr>
              <a:t>g(x</a:t>
            </a:r>
            <a:r>
              <a:rPr lang="es-ES_tradnl" sz="2400" baseline="-25000" dirty="0" smtClean="0">
                <a:ea typeface="ＭＳ Ｐゴシック" pitchFamily="1" charset="-128"/>
              </a:rPr>
              <a:t>1</a:t>
            </a:r>
            <a:r>
              <a:rPr lang="es-ES_tradnl" sz="2400" dirty="0" smtClean="0">
                <a:ea typeface="ＭＳ Ｐゴシック" pitchFamily="1" charset="-128"/>
              </a:rPr>
              <a:t>,x</a:t>
            </a:r>
            <a:r>
              <a:rPr lang="es-ES_tradnl" sz="2400" baseline="-25000" dirty="0" smtClean="0">
                <a:ea typeface="ＭＳ Ｐゴシック" pitchFamily="1" charset="-128"/>
              </a:rPr>
              <a:t>2</a:t>
            </a:r>
            <a:r>
              <a:rPr lang="es-ES_tradnl" sz="2400" dirty="0" smtClean="0">
                <a:ea typeface="ＭＳ Ｐゴシック" pitchFamily="1" charset="-128"/>
              </a:rPr>
              <a:t>,..,x</a:t>
            </a:r>
            <a:r>
              <a:rPr lang="es-ES_tradnl" sz="2400" baseline="-25000" dirty="0" smtClean="0">
                <a:ea typeface="ＭＳ Ｐゴシック" pitchFamily="1" charset="-128"/>
              </a:rPr>
              <a:t>n</a:t>
            </a:r>
            <a:r>
              <a:rPr lang="es-ES_tradnl" sz="2400" dirty="0" smtClean="0">
                <a:ea typeface="ＭＳ Ｐゴシック" pitchFamily="1" charset="-128"/>
              </a:rPr>
              <a:t>)=   1 si </a:t>
            </a:r>
            <a:r>
              <a:rPr lang="es-ES_tradnl" sz="2400" dirty="0" err="1" smtClean="0">
                <a:ea typeface="ＭＳ Ｐゴシック" pitchFamily="1" charset="-128"/>
              </a:rPr>
              <a:t>w</a:t>
            </a:r>
            <a:r>
              <a:rPr lang="es-ES_tradnl" sz="2400" baseline="-25000" dirty="0" err="1" smtClean="0">
                <a:ea typeface="ＭＳ Ｐゴシック" pitchFamily="1" charset="-128"/>
              </a:rPr>
              <a:t>o</a:t>
            </a:r>
            <a:r>
              <a:rPr lang="es-ES_tradnl" altLang="ja-JP" sz="2400" dirty="0" smtClean="0">
                <a:ea typeface="ＭＳ Ｐゴシック" pitchFamily="1" charset="-128"/>
              </a:rPr>
              <a:t>+∑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i=1,n</a:t>
            </a:r>
            <a:r>
              <a:rPr lang="es-ES_tradnl" altLang="ja-JP" sz="2400" dirty="0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x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 </a:t>
            </a:r>
            <a:r>
              <a:rPr lang="es-ES_tradnl" altLang="ja-JP" sz="2400" dirty="0" smtClean="0">
                <a:ea typeface="ＭＳ Ｐゴシック" pitchFamily="1" charset="-128"/>
              </a:rPr>
              <a:t>&gt;0</a:t>
            </a:r>
            <a:endParaRPr lang="es-ES_tradnl" altLang="ja-JP" sz="2400" baseline="-25000" dirty="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400" baseline="-25000" dirty="0" smtClean="0">
                <a:ea typeface="ＭＳ Ｐゴシック" pitchFamily="1" charset="-128"/>
              </a:rPr>
              <a:t> 	     		  </a:t>
            </a:r>
            <a:r>
              <a:rPr lang="es-ES_tradnl" altLang="ja-JP" sz="2400" dirty="0" smtClean="0">
                <a:ea typeface="ＭＳ Ｐゴシック" pitchFamily="1" charset="-128"/>
              </a:rPr>
              <a:t>-1 de otra forma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dirty="0" smtClean="0">
                <a:ea typeface="ＭＳ Ｐゴシック" pitchFamily="1" charset="-128"/>
              </a:rPr>
              <a:t>Existe una variable extra 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o</a:t>
            </a:r>
            <a:r>
              <a:rPr lang="es-ES_tradnl" altLang="ja-JP" sz="2400" dirty="0" smtClean="0">
                <a:ea typeface="ＭＳ Ｐゴシック" pitchFamily="1" charset="-128"/>
              </a:rPr>
              <a:t> que no depende de ninguna entrada. Su función es la de crear un umbral para que la neurona dispare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dirty="0" smtClean="0">
                <a:ea typeface="ＭＳ Ｐゴシック" pitchFamily="1" charset="-128"/>
              </a:rPr>
              <a:t>Note que g será 1 sólo si la suma ponderada de las entradas es  mayor a -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o</a:t>
            </a:r>
            <a:r>
              <a:rPr lang="es-ES_tradnl" altLang="ja-JP" sz="2400" dirty="0" smtClean="0">
                <a:ea typeface="ＭＳ Ｐゴシック" pitchFamily="1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dirty="0" smtClean="0">
                <a:ea typeface="ＭＳ Ｐゴシック" pitchFamily="1" charset="-128"/>
              </a:rPr>
              <a:t>Para simplificar la notación, imaginamos que siempre existe una entrada x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0</a:t>
            </a:r>
            <a:r>
              <a:rPr lang="es-ES_tradnl" altLang="ja-JP" sz="2400" dirty="0" smtClean="0">
                <a:ea typeface="ＭＳ Ｐゴシック" pitchFamily="1" charset="-128"/>
              </a:rPr>
              <a:t>=1 que multiplica a 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o</a:t>
            </a:r>
            <a:r>
              <a:rPr lang="es-ES_tradnl" altLang="ja-JP" sz="2400" dirty="0" smtClean="0">
                <a:ea typeface="ＭＳ Ｐゴシック" pitchFamily="1" charset="-128"/>
              </a:rPr>
              <a:t> y escribimos la sumatoria como ∑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i=0,n</a:t>
            </a:r>
            <a:r>
              <a:rPr lang="es-ES_tradnl" altLang="ja-JP" sz="2400" dirty="0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x</a:t>
            </a:r>
            <a:r>
              <a:rPr lang="es-ES_tradnl" altLang="ja-JP" sz="2400" baseline="-25000" dirty="0" smtClean="0">
                <a:ea typeface="ＭＳ Ｐゴシック" pitchFamily="1" charset="-128"/>
              </a:rPr>
              <a:t>i</a:t>
            </a:r>
            <a:endParaRPr lang="es-ES_tradnl" altLang="ja-JP" sz="2400" dirty="0" smtClean="0">
              <a:ea typeface="ＭＳ Ｐゴシック" pitchFamily="1" charset="-128"/>
            </a:endParaRP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3962400" y="2819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Perceptr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3600" smtClean="0">
                <a:ea typeface="ＭＳ Ｐゴシック" pitchFamily="1" charset="-128"/>
              </a:rPr>
              <a:t>Función de Transferencia:Fn Escalón</a:t>
            </a:r>
            <a:endParaRPr lang="es-ES_tradnl" smtClean="0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962400" y="2514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2133600" y="4114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3962400" y="26670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1828800" y="5638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098925" y="54102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-1</a:t>
            </a:r>
            <a:endParaRPr lang="es-ES_tradnl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3429000" y="2438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1</a:t>
            </a:r>
            <a:endParaRPr lang="es-ES_tradnl"/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3886200" y="2590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Oval 13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Para ilustrar el poder de representación de este perceptrón graficamos la ecuación 		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=  0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Ya que cuando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es mayor a cero el perceptrón clasifica el ejemplo como 1 y cuando es igual o menor a cero como -1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De esta manera </a:t>
            </a:r>
            <a:r>
              <a:rPr lang="es-ES_tradnl" altLang="ja-JP" smtClean="0">
                <a:ea typeface="ＭＳ Ｐゴシック" pitchFamily="1" charset="-128"/>
              </a:rPr>
              <a:t>∑</a:t>
            </a:r>
            <a:r>
              <a:rPr lang="es-ES_tradnl" altLang="ja-JP" baseline="-25000" smtClean="0">
                <a:ea typeface="ＭＳ Ｐゴシック" pitchFamily="1" charset="-128"/>
              </a:rPr>
              <a:t>i=0,n</a:t>
            </a:r>
            <a:r>
              <a:rPr lang="es-ES_tradnl" altLang="ja-JP" smtClean="0">
                <a:ea typeface="ＭＳ Ｐゴシック" pitchFamily="1" charset="-128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mtClean="0">
                <a:ea typeface="ＭＳ Ｐゴシック" pitchFamily="1" charset="-128"/>
              </a:rPr>
              <a:t>x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z="2400" baseline="-25000" smtClean="0">
                <a:ea typeface="ＭＳ Ｐゴシック" pitchFamily="1" charset="-128"/>
              </a:rPr>
              <a:t> </a:t>
            </a:r>
            <a:r>
              <a:rPr lang="es-ES_tradnl" altLang="ja-JP" sz="2400" smtClean="0">
                <a:ea typeface="ＭＳ Ｐゴシック" pitchFamily="1" charset="-128"/>
              </a:rPr>
              <a:t>= 0 representa una barrera o línea de decisión</a:t>
            </a: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Del ejemplo anterior</a:t>
            </a:r>
            <a:endParaRPr lang="es-MX" dirty="0"/>
          </a:p>
        </p:txBody>
      </p:sp>
      <p:graphicFrame>
        <p:nvGraphicFramePr>
          <p:cNvPr id="8" name="2 Gráfico"/>
          <p:cNvGraphicFramePr>
            <a:graphicFrameLocks noGrp="1"/>
          </p:cNvGraphicFramePr>
          <p:nvPr>
            <p:ph idx="1"/>
          </p:nvPr>
        </p:nvGraphicFramePr>
        <p:xfrm>
          <a:off x="928662" y="2071678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5286380" y="350043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Barrera de decisión</a:t>
            </a:r>
            <a:endParaRPr lang="es-MX" sz="1400" dirty="0"/>
          </a:p>
        </p:txBody>
      </p:sp>
      <p:cxnSp>
        <p:nvCxnSpPr>
          <p:cNvPr id="6" name="5 Conector recto de flecha"/>
          <p:cNvCxnSpPr>
            <a:stCxn id="4" idx="1"/>
          </p:cNvCxnSpPr>
          <p:nvPr/>
        </p:nvCxnSpPr>
        <p:spPr bwMode="auto">
          <a:xfrm rot="10800000" flipV="1">
            <a:off x="4500562" y="3654327"/>
            <a:ext cx="785818" cy="560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5421</TotalTime>
  <Words>651</Words>
  <Application>Microsoft Macintosh PowerPoint</Application>
  <PresentationFormat>Presentación en pantalla (4:3)</PresentationFormat>
  <Paragraphs>130</Paragraphs>
  <Slides>14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Blends</vt:lpstr>
      <vt:lpstr>Aprendizaje de Máquina</vt:lpstr>
      <vt:lpstr>Menu</vt:lpstr>
      <vt:lpstr>Cómo convertir el regresor a un clasificador</vt:lpstr>
      <vt:lpstr>Cómo convertir el regresor a un clasificador</vt:lpstr>
      <vt:lpstr>Cómo convertir el regresor a un clasificador</vt:lpstr>
      <vt:lpstr>Modelo de Neurona: Perceptrón</vt:lpstr>
      <vt:lpstr>Perceptrón Función de Transferencia:Fn Escalón</vt:lpstr>
      <vt:lpstr>Poder de Representación Perceptrón</vt:lpstr>
      <vt:lpstr>Del ejemplo anterior</vt:lpstr>
      <vt:lpstr>Algoritmo de Aprendizaje Perceptrón</vt:lpstr>
      <vt:lpstr>Ejemplo</vt:lpstr>
      <vt:lpstr>Ejercicio</vt:lpstr>
      <vt:lpstr>Ejercicio “And”</vt:lpstr>
      <vt:lpstr>Poder de Representación Perceptrón</vt:lpstr>
    </vt:vector>
  </TitlesOfParts>
  <Company>Yale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Fernando Esponda</dc:creator>
  <cp:lastModifiedBy>Fernando Esponda</cp:lastModifiedBy>
  <cp:revision>102</cp:revision>
  <dcterms:created xsi:type="dcterms:W3CDTF">2007-09-10T14:07:14Z</dcterms:created>
  <dcterms:modified xsi:type="dcterms:W3CDTF">2015-09-08T20:43:00Z</dcterms:modified>
</cp:coreProperties>
</file>