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embeddings/Microsoft_Editor_de_ecuaciones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72" r:id="rId11"/>
    <p:sldId id="273" r:id="rId12"/>
    <p:sldId id="271" r:id="rId13"/>
    <p:sldId id="267" r:id="rId14"/>
    <p:sldId id="274" r:id="rId15"/>
    <p:sldId id="270" r:id="rId1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9E34-C694-BE4D-9309-4FD826536466}" type="datetimeFigureOut">
              <a:rPr lang="es-ES" smtClean="0"/>
              <a:t>11/14/15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AF8C-D37C-B142-BE60-14BDC3BFFB78}" type="slidenum">
              <a:rPr lang="es-ES" smtClean="0"/>
              <a:t>‹Nr.›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9E34-C694-BE4D-9309-4FD826536466}" type="datetimeFigureOut">
              <a:rPr lang="es-ES" smtClean="0"/>
              <a:t>11/14/15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AF8C-D37C-B142-BE60-14BDC3BFFB78}" type="slidenum">
              <a:rPr lang="es-ES" smtClean="0"/>
              <a:t>‹Nr.›</a:t>
            </a:fld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9E34-C694-BE4D-9309-4FD826536466}" type="datetimeFigureOut">
              <a:rPr lang="es-ES" smtClean="0"/>
              <a:t>11/14/15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AF8C-D37C-B142-BE60-14BDC3BFFB78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,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9E34-C694-BE4D-9309-4FD826536466}" type="datetimeFigureOut">
              <a:rPr lang="es-ES" smtClean="0"/>
              <a:t>11/14/15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AF8C-D37C-B142-BE60-14BDC3BFFB78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tos, imagen y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9E34-C694-BE4D-9309-4FD826536466}" type="datetimeFigureOut">
              <a:rPr lang="es-ES" smtClean="0"/>
              <a:t>11/14/15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AF8C-D37C-B142-BE60-14BDC3BFFB78}" type="slidenum">
              <a:rPr lang="es-ES" smtClean="0"/>
              <a:t>‹Nr.›</a:t>
            </a:fld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9E34-C694-BE4D-9309-4FD826536466}" type="datetimeFigureOut">
              <a:rPr lang="es-ES" smtClean="0"/>
              <a:t>11/14/15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AF8C-D37C-B142-BE60-14BDC3BFFB78}" type="slidenum">
              <a:rPr lang="es-ES" smtClean="0"/>
              <a:t>‹Nr.›</a:t>
            </a:fld>
            <a:endParaRPr lang="es-E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9E34-C694-BE4D-9309-4FD826536466}" type="datetimeFigureOut">
              <a:rPr lang="es-ES" smtClean="0"/>
              <a:t>11/14/15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AF8C-D37C-B142-BE60-14BDC3BFFB78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9E34-C694-BE4D-9309-4FD826536466}" type="datetimeFigureOut">
              <a:rPr lang="es-ES" smtClean="0"/>
              <a:t>11/14/15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AF8C-D37C-B142-BE60-14BDC3BFFB78}" type="slidenum">
              <a:rPr lang="es-ES" smtClean="0"/>
              <a:t>‹Nr.›</a:t>
            </a:fld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9E34-C694-BE4D-9309-4FD826536466}" type="datetimeFigureOut">
              <a:rPr lang="es-ES" smtClean="0"/>
              <a:t>11/14/15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AF8C-D37C-B142-BE60-14BDC3BFFB78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9E34-C694-BE4D-9309-4FD826536466}" type="datetimeFigureOut">
              <a:rPr lang="es-ES" smtClean="0"/>
              <a:t>11/14/15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AF8C-D37C-B142-BE60-14BDC3BFFB78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9E34-C694-BE4D-9309-4FD826536466}" type="datetimeFigureOut">
              <a:rPr lang="es-ES" smtClean="0"/>
              <a:t>11/14/15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AF8C-D37C-B142-BE60-14BDC3BFFB78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9E34-C694-BE4D-9309-4FD826536466}" type="datetimeFigureOut">
              <a:rPr lang="es-ES" smtClean="0"/>
              <a:t>11/14/15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AF8C-D37C-B142-BE60-14BDC3BFFB78}" type="slidenum">
              <a:rPr lang="es-ES" smtClean="0"/>
              <a:t>‹Nr.›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9E34-C694-BE4D-9309-4FD826536466}" type="datetimeFigureOut">
              <a:rPr lang="es-ES" smtClean="0"/>
              <a:t>11/14/15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AF8C-D37C-B142-BE60-14BDC3BFFB78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9E34-C694-BE4D-9309-4FD826536466}" type="datetimeFigureOut">
              <a:rPr lang="es-ES" smtClean="0"/>
              <a:t>11/14/15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AF8C-D37C-B142-BE60-14BDC3BFFB78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9E34-C694-BE4D-9309-4FD826536466}" type="datetimeFigureOut">
              <a:rPr lang="es-ES" smtClean="0"/>
              <a:t>11/14/15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AF8C-D37C-B142-BE60-14BDC3BFFB78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9E34-C694-BE4D-9309-4FD826536466}" type="datetimeFigureOut">
              <a:rPr lang="es-ES" smtClean="0"/>
              <a:t>11/14/15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DAF8C-D37C-B142-BE60-14BDC3BFFB78}" type="slidenum">
              <a:rPr lang="es-ES" smtClean="0"/>
              <a:t>‹Nr.›</a:t>
            </a:fld>
            <a:endParaRPr lang="es-E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3259E34-C694-BE4D-9309-4FD826536466}" type="datetimeFigureOut">
              <a:rPr lang="es-ES" smtClean="0"/>
              <a:t>11/14/15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0EDAF8C-D37C-B142-BE60-14BDC3BFFB78}" type="slidenum">
              <a:rPr lang="es-ES" smtClean="0"/>
              <a:t>‹Nr.›</a:t>
            </a:fld>
            <a:endParaRPr lang="es-E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ditor_de_ecuaciones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Aprendizaje en Ensamble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ITAM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6729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AdaBoost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Adaboost</a:t>
            </a:r>
            <a:r>
              <a:rPr lang="es-ES" dirty="0"/>
              <a:t> (</a:t>
            </a:r>
            <a:r>
              <a:rPr lang="es-ES" dirty="0" err="1"/>
              <a:t>adaptive</a:t>
            </a:r>
            <a:r>
              <a:rPr lang="es-ES" dirty="0"/>
              <a:t> </a:t>
            </a:r>
            <a:r>
              <a:rPr lang="es-ES" dirty="0" err="1"/>
              <a:t>boosting</a:t>
            </a:r>
            <a:r>
              <a:rPr lang="es-ES" dirty="0"/>
              <a:t>) es una  implementación de esta </a:t>
            </a:r>
            <a:r>
              <a:rPr lang="es-ES" dirty="0" smtClean="0"/>
              <a:t>idea. En particular define:</a:t>
            </a:r>
          </a:p>
          <a:p>
            <a:pPr lvl="1"/>
            <a:r>
              <a:rPr lang="es-ES" dirty="0" smtClean="0"/>
              <a:t>C</a:t>
            </a:r>
            <a:r>
              <a:rPr lang="es-ES" dirty="0" smtClean="0"/>
              <a:t>ó</a:t>
            </a:r>
            <a:r>
              <a:rPr lang="es-ES" dirty="0" smtClean="0"/>
              <a:t>mo dar peso </a:t>
            </a:r>
            <a:r>
              <a:rPr lang="es-ES" dirty="0"/>
              <a:t>a los ejemplos de entrenamiento para reflejar los aciertos y errores de los otros modelos</a:t>
            </a:r>
          </a:p>
          <a:p>
            <a:pPr lvl="1"/>
            <a:r>
              <a:rPr lang="es-ES" dirty="0" smtClean="0"/>
              <a:t>C</a:t>
            </a:r>
            <a:r>
              <a:rPr lang="es-ES" dirty="0" smtClean="0"/>
              <a:t>ómo </a:t>
            </a:r>
            <a:r>
              <a:rPr lang="es-ES" dirty="0"/>
              <a:t>d</a:t>
            </a:r>
            <a:r>
              <a:rPr lang="es-ES" dirty="0" smtClean="0"/>
              <a:t>ar peso </a:t>
            </a:r>
            <a:r>
              <a:rPr lang="es-ES" dirty="0"/>
              <a:t>a cada modelo que reflejo lo importante que es para el ensamble </a:t>
            </a:r>
            <a:r>
              <a:rPr lang="es-ES" dirty="0" smtClean="0"/>
              <a:t>final</a:t>
            </a:r>
          </a:p>
          <a:p>
            <a:r>
              <a:rPr lang="es-ES" dirty="0" smtClean="0"/>
              <a:t>Define una funci</a:t>
            </a:r>
            <a:r>
              <a:rPr lang="es-ES" dirty="0" smtClean="0"/>
              <a:t>ón de costo exponencial de la cuál se derivan los valores anteriores</a:t>
            </a:r>
          </a:p>
          <a:p>
            <a:r>
              <a:rPr lang="es-ES" dirty="0" smtClean="0"/>
              <a:t>Toma como entrada cualquier algoritmo de clasificación binaria y supone que las clases están etiquetadas con -1 y 1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9185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Boosting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Para cada iteraci</a:t>
            </a:r>
            <a:r>
              <a:rPr lang="es-ES" dirty="0" smtClean="0"/>
              <a:t>ón se calculan los nuevos pesos que debe tener cada ejemplo</a:t>
            </a:r>
          </a:p>
          <a:p>
            <a:pPr lvl="1"/>
            <a:r>
              <a:rPr lang="es-ES" dirty="0" smtClean="0"/>
              <a:t>Esto se puede implementar muestreando los datos de entrenamiento con la nueva distribución</a:t>
            </a:r>
          </a:p>
          <a:p>
            <a:r>
              <a:rPr lang="es-ES" dirty="0" smtClean="0"/>
              <a:t>La idea es adjudicar la mitad del peso a los datos bien clasificados y la mitad a los datos mal clasificados. </a:t>
            </a:r>
          </a:p>
          <a:p>
            <a:pPr lvl="1"/>
            <a:r>
              <a:rPr lang="es-ES" dirty="0" smtClean="0"/>
              <a:t>Dados D datos al principio cada instancia tiene peso 1/|D|</a:t>
            </a:r>
          </a:p>
          <a:p>
            <a:pPr lvl="1"/>
            <a:r>
              <a:rPr lang="es-ES" dirty="0" smtClean="0"/>
              <a:t>Subsecuentemente dado el error de clasificación </a:t>
            </a:r>
            <a:r>
              <a:rPr lang="es-ES" dirty="0" err="1" smtClean="0"/>
              <a:t>ε</a:t>
            </a:r>
            <a:r>
              <a:rPr lang="es-ES" dirty="0" smtClean="0"/>
              <a:t> asignamos la mitad del peso a los ejemplos mal clasificado y la otra mitad a los bien clasificados</a:t>
            </a:r>
          </a:p>
          <a:p>
            <a:pPr lvl="2"/>
            <a:r>
              <a:rPr lang="es-ES" dirty="0" smtClean="0"/>
              <a:t>Por ejemplo si nos equivocamos en 25% de los ejemplos, para el siguiente modelo éstos tendrán el doble de peso, mientras que los bien clasificados se reducirán a 0.66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9946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Boosting</a:t>
            </a:r>
            <a:endParaRPr lang="es-ES" dirty="0"/>
          </a:p>
        </p:txBody>
      </p:sp>
      <p:pic>
        <p:nvPicPr>
          <p:cNvPr id="11" name="Marcador de contenido 10" descr="IMG_20151114_222058061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95" r="7695"/>
          <a:stretch/>
        </p:blipFill>
        <p:spPr>
          <a:xfrm>
            <a:off x="516336" y="1716681"/>
            <a:ext cx="9144000" cy="5141318"/>
          </a:xfrm>
        </p:spPr>
      </p:pic>
      <p:sp>
        <p:nvSpPr>
          <p:cNvPr id="12" name="CuadroTexto 11"/>
          <p:cNvSpPr txBox="1"/>
          <p:nvPr/>
        </p:nvSpPr>
        <p:spPr>
          <a:xfrm>
            <a:off x="1106714" y="6464937"/>
            <a:ext cx="598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Algoritmo  tomado del libro de Peter </a:t>
            </a:r>
            <a:r>
              <a:rPr lang="es-ES" dirty="0" err="1" smtClean="0"/>
              <a:t>Flach</a:t>
            </a:r>
            <a:r>
              <a:rPr lang="es-ES" dirty="0" smtClean="0"/>
              <a:t> (Machine </a:t>
            </a:r>
            <a:r>
              <a:rPr lang="es-ES" dirty="0" err="1" smtClean="0"/>
              <a:t>Learning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9356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AdaBoost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81503" y="2133600"/>
            <a:ext cx="7076747" cy="4537817"/>
          </a:xfrm>
        </p:spPr>
        <p:txBody>
          <a:bodyPr>
            <a:normAutofit/>
          </a:bodyPr>
          <a:lstStyle/>
          <a:p>
            <a:r>
              <a:rPr lang="es-ES" sz="2000" dirty="0" smtClean="0"/>
              <a:t>La elecci</a:t>
            </a:r>
            <a:r>
              <a:rPr lang="es-ES" sz="2000" dirty="0" smtClean="0"/>
              <a:t>ón de los pesos y de  alfa están relacionada con minimizar la función de costo exponencial (pues esta simplifica el algoritmo)</a:t>
            </a:r>
          </a:p>
          <a:p>
            <a:r>
              <a:rPr lang="es-ES" sz="2000" dirty="0" smtClean="0"/>
              <a:t>Queremos minimizar</a:t>
            </a:r>
          </a:p>
          <a:p>
            <a:endParaRPr lang="es-ES" sz="2000" dirty="0"/>
          </a:p>
          <a:p>
            <a:endParaRPr lang="es-ES" sz="2000" dirty="0" smtClean="0"/>
          </a:p>
          <a:p>
            <a:endParaRPr lang="es-ES" sz="2000" dirty="0"/>
          </a:p>
          <a:p>
            <a:pPr marL="0" indent="0">
              <a:buNone/>
            </a:pPr>
            <a:r>
              <a:rPr lang="es-ES" sz="2000" dirty="0" smtClean="0"/>
              <a:t>Note </a:t>
            </a:r>
            <a:r>
              <a:rPr lang="es-ES" sz="2000" dirty="0"/>
              <a:t>que si igualamos la derivada a cero y despejamos α</a:t>
            </a:r>
            <a:r>
              <a:rPr lang="es-ES" sz="2000" baseline="-25000" dirty="0"/>
              <a:t>t</a:t>
            </a:r>
            <a:r>
              <a:rPr lang="es-ES" sz="2000" dirty="0"/>
              <a:t> tenemos el valor presentado en el algoritmo</a:t>
            </a:r>
          </a:p>
          <a:p>
            <a:pPr marL="0" indent="0">
              <a:buNone/>
            </a:pPr>
            <a:endParaRPr lang="es-ES" sz="2000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lvl="1"/>
            <a:endParaRPr lang="es-ES" dirty="0" smtClean="0"/>
          </a:p>
          <a:p>
            <a:endParaRPr lang="es-ES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081691"/>
              </p:ext>
            </p:extLst>
          </p:nvPr>
        </p:nvGraphicFramePr>
        <p:xfrm>
          <a:off x="3642250" y="3576762"/>
          <a:ext cx="3541188" cy="1805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cuaciÛn" r:id="rId3" imgW="1270000" imgH="647700" progId="Equation.3">
                  <p:embed/>
                </p:oleObj>
              </mc:Choice>
              <mc:Fallback>
                <p:oleObj name="EcuaciÛn" r:id="rId3" imgW="1270000" imgH="647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42250" y="3576762"/>
                        <a:ext cx="3541188" cy="18054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781503" y="6271307"/>
            <a:ext cx="8041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Aquí </a:t>
            </a:r>
            <a:r>
              <a:rPr lang="es-ES" sz="2000" i="1" dirty="0" err="1" smtClean="0"/>
              <a:t>y</a:t>
            </a:r>
            <a:r>
              <a:rPr lang="es-ES" sz="2000" i="1" baseline="-25000" dirty="0" err="1" smtClean="0"/>
              <a:t>i</a:t>
            </a:r>
            <a:r>
              <a:rPr lang="es-ES" sz="2000" dirty="0" smtClean="0"/>
              <a:t> es la clase real (1 o -1 y </a:t>
            </a:r>
            <a:r>
              <a:rPr lang="es-ES" sz="2000" i="1" dirty="0" smtClean="0"/>
              <a:t>M</a:t>
            </a:r>
            <a:r>
              <a:rPr lang="es-ES" sz="2000" i="1" baseline="-25000" dirty="0" smtClean="0"/>
              <a:t>t</a:t>
            </a:r>
            <a:r>
              <a:rPr lang="es-ES" sz="2000" i="1" dirty="0" smtClean="0"/>
              <a:t> </a:t>
            </a:r>
            <a:r>
              <a:rPr lang="es-ES" sz="2000" dirty="0" smtClean="0"/>
              <a:t>es la clase asignada)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469961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Otros m</a:t>
            </a:r>
            <a:r>
              <a:rPr lang="es-ES" dirty="0" smtClean="0"/>
              <a:t>étodos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La ideas principales del aprendizaje en ensamble son</a:t>
            </a:r>
          </a:p>
          <a:p>
            <a:pPr lvl="1"/>
            <a:r>
              <a:rPr lang="es-ES" dirty="0" smtClean="0"/>
              <a:t>Contar con modelos que capturen diferentes aspectos de los datos</a:t>
            </a:r>
          </a:p>
          <a:p>
            <a:pPr lvl="1"/>
            <a:r>
              <a:rPr lang="es-ES" dirty="0" smtClean="0"/>
              <a:t>Contar con una manera de </a:t>
            </a:r>
            <a:r>
              <a:rPr lang="es-ES" dirty="0" smtClean="0"/>
              <a:t>mezclarlos</a:t>
            </a:r>
          </a:p>
          <a:p>
            <a:r>
              <a:rPr lang="es-ES" dirty="0" smtClean="0"/>
              <a:t>Dicho esto podemos pensar en hacer un ensamble de modelos heterogéneos (redes neuronales + regresiones + k-vecinos, </a:t>
            </a:r>
            <a:r>
              <a:rPr lang="es-ES" dirty="0" err="1" smtClean="0"/>
              <a:t>etc</a:t>
            </a:r>
            <a:r>
              <a:rPr lang="es-ES" dirty="0" smtClean="0"/>
              <a:t>) con la idea de que provean diversidad</a:t>
            </a:r>
          </a:p>
          <a:p>
            <a:r>
              <a:rPr lang="es-ES" dirty="0" smtClean="0"/>
              <a:t>Podemos mezclarlos utilizando otro modelo más, por ejemplo una regresión </a:t>
            </a:r>
            <a:r>
              <a:rPr lang="es-ES" dirty="0" err="1" smtClean="0"/>
              <a:t>logísitica</a:t>
            </a:r>
            <a:endParaRPr lang="es-ES" dirty="0" smtClean="0"/>
          </a:p>
          <a:p>
            <a:pPr lvl="1"/>
            <a:r>
              <a:rPr lang="es-ES" dirty="0" smtClean="0"/>
              <a:t>Esto se conoce como </a:t>
            </a:r>
            <a:r>
              <a:rPr lang="es-ES" dirty="0" err="1" smtClean="0"/>
              <a:t>stacking</a:t>
            </a:r>
            <a:endParaRPr lang="es-ES" dirty="0" smtClean="0"/>
          </a:p>
          <a:p>
            <a:pPr lvl="1"/>
            <a:r>
              <a:rPr lang="es-ES" dirty="0" smtClean="0"/>
              <a:t>Ahora el modelo mezclador tiene parámetros que aprender (a diferencia de </a:t>
            </a:r>
            <a:r>
              <a:rPr lang="es-ES" dirty="0" err="1" smtClean="0"/>
              <a:t>adaboost</a:t>
            </a:r>
            <a:r>
              <a:rPr lang="es-ES" dirty="0" smtClean="0"/>
              <a:t>) por lo que se necesitan tomar en cuenta esto en el proceso de aprendizaje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7240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Baje un conjunto </a:t>
            </a:r>
            <a:r>
              <a:rPr lang="es-ES" dirty="0"/>
              <a:t>de datos de UCI </a:t>
            </a:r>
            <a:endParaRPr lang="es-ES" dirty="0" smtClean="0"/>
          </a:p>
          <a:p>
            <a:pPr lvl="1"/>
            <a:r>
              <a:rPr lang="es-ES" dirty="0" smtClean="0"/>
              <a:t>http</a:t>
            </a:r>
            <a:r>
              <a:rPr lang="es-ES" dirty="0"/>
              <a:t>://</a:t>
            </a:r>
            <a:r>
              <a:rPr lang="es-ES" dirty="0" err="1"/>
              <a:t>archive.ics.uci.edu</a:t>
            </a:r>
            <a:r>
              <a:rPr lang="es-ES" dirty="0"/>
              <a:t>/ml</a:t>
            </a:r>
            <a:r>
              <a:rPr lang="es-ES" dirty="0" smtClean="0"/>
              <a:t>/</a:t>
            </a:r>
          </a:p>
          <a:p>
            <a:r>
              <a:rPr lang="es-ES" dirty="0" smtClean="0"/>
              <a:t>Utilice los paquetes de </a:t>
            </a:r>
            <a:r>
              <a:rPr lang="es-ES" dirty="0" err="1" smtClean="0"/>
              <a:t>Sklearn</a:t>
            </a:r>
            <a:r>
              <a:rPr lang="es-ES" dirty="0"/>
              <a:t> </a:t>
            </a:r>
            <a:r>
              <a:rPr lang="es-ES" dirty="0" smtClean="0"/>
              <a:t>y compare el desempeño de un </a:t>
            </a:r>
            <a:r>
              <a:rPr lang="es-ES" dirty="0" smtClean="0"/>
              <a:t>árbol de decisión, un </a:t>
            </a:r>
            <a:r>
              <a:rPr lang="es-ES" dirty="0" err="1" smtClean="0"/>
              <a:t>random</a:t>
            </a:r>
            <a:r>
              <a:rPr lang="es-ES" dirty="0" smtClean="0"/>
              <a:t>, </a:t>
            </a:r>
            <a:r>
              <a:rPr lang="es-ES" dirty="0" err="1" smtClean="0"/>
              <a:t>forest</a:t>
            </a:r>
            <a:r>
              <a:rPr lang="es-ES" dirty="0" smtClean="0"/>
              <a:t> y </a:t>
            </a:r>
            <a:r>
              <a:rPr lang="es-ES" dirty="0" err="1" smtClean="0"/>
              <a:t>adaboost</a:t>
            </a:r>
            <a:r>
              <a:rPr lang="es-ES" dirty="0" smtClean="0"/>
              <a:t> con un árbol de decisión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15094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Men</a:t>
            </a:r>
            <a:r>
              <a:rPr lang="es-ES" dirty="0" smtClean="0"/>
              <a:t>ú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Inspiraci</a:t>
            </a:r>
            <a:r>
              <a:rPr lang="es-ES" dirty="0" smtClean="0"/>
              <a:t>ón</a:t>
            </a:r>
          </a:p>
          <a:p>
            <a:pPr lvl="1"/>
            <a:r>
              <a:rPr lang="es-ES" dirty="0" smtClean="0"/>
              <a:t>Sabiduría de las masas</a:t>
            </a:r>
          </a:p>
          <a:p>
            <a:r>
              <a:rPr lang="es-ES" dirty="0" err="1" smtClean="0"/>
              <a:t>Bagging</a:t>
            </a:r>
            <a:endParaRPr lang="es-ES" dirty="0"/>
          </a:p>
          <a:p>
            <a:pPr lvl="1"/>
            <a:r>
              <a:rPr lang="es-ES" dirty="0" smtClean="0"/>
              <a:t>Una </a:t>
            </a:r>
            <a:r>
              <a:rPr lang="es-ES" dirty="0"/>
              <a:t>técnica </a:t>
            </a:r>
            <a:r>
              <a:rPr lang="es-ES" dirty="0" smtClean="0"/>
              <a:t>exitosa: </a:t>
            </a:r>
            <a:r>
              <a:rPr lang="es-ES" dirty="0" err="1" smtClean="0"/>
              <a:t>Random</a:t>
            </a:r>
            <a:r>
              <a:rPr lang="es-ES" dirty="0" smtClean="0"/>
              <a:t> </a:t>
            </a:r>
            <a:r>
              <a:rPr lang="es-ES" dirty="0" err="1" smtClean="0"/>
              <a:t>Forest</a:t>
            </a:r>
            <a:endParaRPr lang="es-ES" dirty="0" smtClean="0"/>
          </a:p>
          <a:p>
            <a:r>
              <a:rPr lang="es-ES" dirty="0" err="1" smtClean="0"/>
              <a:t>Boosting</a:t>
            </a:r>
            <a:endParaRPr lang="es-ES" dirty="0" smtClean="0"/>
          </a:p>
          <a:p>
            <a:pPr lvl="1"/>
            <a:r>
              <a:rPr lang="es-ES" dirty="0" smtClean="0"/>
              <a:t>Una técnica exitosa: </a:t>
            </a:r>
            <a:r>
              <a:rPr lang="es-ES" dirty="0" err="1" smtClean="0"/>
              <a:t>Adaboost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99613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Inspiraci</a:t>
            </a:r>
            <a:r>
              <a:rPr lang="es-ES" dirty="0" smtClean="0"/>
              <a:t>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Experimento de Galton</a:t>
            </a:r>
          </a:p>
          <a:p>
            <a:r>
              <a:rPr lang="es-ES" dirty="0" err="1" smtClean="0"/>
              <a:t>Wisdom</a:t>
            </a:r>
            <a:r>
              <a:rPr lang="es-ES" dirty="0" smtClean="0"/>
              <a:t> of </a:t>
            </a:r>
            <a:r>
              <a:rPr lang="es-ES" dirty="0" err="1" smtClean="0"/>
              <a:t>Crowds</a:t>
            </a:r>
            <a:r>
              <a:rPr lang="es-ES" dirty="0" smtClean="0"/>
              <a:t> (</a:t>
            </a:r>
            <a:r>
              <a:rPr lang="es-ES" dirty="0" err="1" smtClean="0"/>
              <a:t>Surowiecki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Who</a:t>
            </a:r>
            <a:r>
              <a:rPr lang="es-ES" dirty="0" smtClean="0"/>
              <a:t> </a:t>
            </a:r>
            <a:r>
              <a:rPr lang="es-ES" dirty="0" err="1" smtClean="0"/>
              <a:t>wants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be a </a:t>
            </a:r>
            <a:r>
              <a:rPr lang="es-ES" dirty="0" err="1" smtClean="0"/>
              <a:t>millionaire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3907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Ensambles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Estos m</a:t>
            </a:r>
            <a:r>
              <a:rPr lang="es-ES" dirty="0" smtClean="0"/>
              <a:t>étodos construyen múltiples modelos</a:t>
            </a:r>
          </a:p>
          <a:p>
            <a:pPr lvl="1"/>
            <a:r>
              <a:rPr lang="es-ES" dirty="0" smtClean="0"/>
              <a:t>Diversidad de modelos, diversos aspectos de los datos</a:t>
            </a:r>
          </a:p>
          <a:p>
            <a:r>
              <a:rPr lang="es-ES" dirty="0" smtClean="0"/>
              <a:t>Combinan la predicción de los diversos modelos</a:t>
            </a:r>
          </a:p>
          <a:p>
            <a:pPr lvl="1"/>
            <a:r>
              <a:rPr lang="es-ES" dirty="0" smtClean="0"/>
              <a:t>Votaciones, promedios, etc.</a:t>
            </a:r>
          </a:p>
          <a:p>
            <a:r>
              <a:rPr lang="es-ES" dirty="0" smtClean="0"/>
              <a:t>La diferencia entre las diversas técnicas se reducen a diferencias en estos dos puntos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840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Bagging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err="1" smtClean="0"/>
              <a:t>Bagging</a:t>
            </a:r>
            <a:r>
              <a:rPr lang="es-ES" dirty="0" smtClean="0"/>
              <a:t> (</a:t>
            </a:r>
            <a:r>
              <a:rPr lang="es-ES" dirty="0" err="1" smtClean="0"/>
              <a:t>bootstrap</a:t>
            </a:r>
            <a:r>
              <a:rPr lang="es-ES" dirty="0" smtClean="0"/>
              <a:t> </a:t>
            </a:r>
            <a:r>
              <a:rPr lang="es-ES" dirty="0" err="1" smtClean="0"/>
              <a:t>aggregating</a:t>
            </a:r>
            <a:r>
              <a:rPr lang="es-ES" dirty="0" smtClean="0"/>
              <a:t>)</a:t>
            </a:r>
          </a:p>
          <a:p>
            <a:r>
              <a:rPr lang="es-ES" dirty="0" smtClean="0"/>
              <a:t>Este m</a:t>
            </a:r>
            <a:r>
              <a:rPr lang="es-ES" dirty="0" smtClean="0"/>
              <a:t>étodo toma diferentes muestras aleatorias de los datos con reemplazo (</a:t>
            </a:r>
            <a:r>
              <a:rPr lang="es-ES" dirty="0" err="1" smtClean="0"/>
              <a:t>boostrap</a:t>
            </a:r>
            <a:r>
              <a:rPr lang="es-ES" dirty="0" smtClean="0"/>
              <a:t>)</a:t>
            </a:r>
          </a:p>
          <a:p>
            <a:r>
              <a:rPr lang="es-ES" dirty="0" smtClean="0"/>
              <a:t>Aquí asumimos que las diferencias entre las muestras llevaran a diferencias en los modelos resultantes</a:t>
            </a:r>
          </a:p>
          <a:p>
            <a:r>
              <a:rPr lang="es-ES" dirty="0" smtClean="0"/>
              <a:t>La predicción final se toma como usando alguna regla para combinar las predicciones individuales</a:t>
            </a:r>
          </a:p>
          <a:p>
            <a:pPr lvl="1"/>
            <a:r>
              <a:rPr lang="es-ES" dirty="0" smtClean="0"/>
              <a:t>Votación (mayoría, pluralidad, ponderada, suave..)</a:t>
            </a:r>
          </a:p>
          <a:p>
            <a:pPr lvl="1"/>
            <a:r>
              <a:rPr lang="es-ES" dirty="0" smtClean="0"/>
              <a:t>Promedio </a:t>
            </a:r>
            <a:r>
              <a:rPr lang="es-ES" dirty="0"/>
              <a:t>(simple y </a:t>
            </a:r>
            <a:r>
              <a:rPr lang="es-ES" dirty="0" smtClean="0"/>
              <a:t>ponderada</a:t>
            </a:r>
            <a:r>
              <a:rPr lang="es-ES" dirty="0"/>
              <a:t>)</a:t>
            </a:r>
            <a:endParaRPr lang="es-ES" dirty="0" smtClean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30240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Bagging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Como la diversidad es fundamental otra idea para fomentarla es utilizar diferentes subconjuntos de variables para cada modelo (</a:t>
            </a:r>
            <a:r>
              <a:rPr lang="es-ES" dirty="0" err="1" smtClean="0"/>
              <a:t>subspace</a:t>
            </a:r>
            <a:r>
              <a:rPr lang="es-ES" dirty="0" smtClean="0"/>
              <a:t> </a:t>
            </a:r>
            <a:r>
              <a:rPr lang="es-ES" dirty="0" err="1" smtClean="0"/>
              <a:t>sampling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Fomenta diversidad</a:t>
            </a:r>
          </a:p>
          <a:p>
            <a:pPr lvl="1"/>
            <a:r>
              <a:rPr lang="es-ES" dirty="0" smtClean="0"/>
              <a:t>Aumenta velocidad</a:t>
            </a:r>
          </a:p>
          <a:p>
            <a:pPr lvl="1"/>
            <a:r>
              <a:rPr lang="es-ES" dirty="0" smtClean="0"/>
              <a:t>Ayuda un poco con la maldici</a:t>
            </a:r>
            <a:r>
              <a:rPr lang="es-ES" dirty="0" smtClean="0"/>
              <a:t>ón de la </a:t>
            </a:r>
            <a:r>
              <a:rPr lang="es-ES" dirty="0" err="1" smtClean="0"/>
              <a:t>dimensionalidad</a:t>
            </a:r>
            <a:endParaRPr lang="es-ES" dirty="0" smtClean="0"/>
          </a:p>
          <a:p>
            <a:r>
              <a:rPr lang="es-ES" dirty="0" smtClean="0"/>
              <a:t>Los </a:t>
            </a:r>
            <a:r>
              <a:rPr lang="es-ES" dirty="0" smtClean="0"/>
              <a:t>árboles de decisión son sensibles a variaciones en los datos y pueden aprovechar bien esta técnica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6106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Random</a:t>
            </a:r>
            <a:r>
              <a:rPr lang="es-ES" dirty="0" smtClean="0"/>
              <a:t> </a:t>
            </a:r>
            <a:r>
              <a:rPr lang="es-ES" dirty="0" err="1" smtClean="0"/>
              <a:t>Forest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Entrenamiento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0360" y="2133600"/>
            <a:ext cx="7076747" cy="3992563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Input: Datos D, n</a:t>
            </a:r>
            <a:r>
              <a:rPr lang="es-ES" dirty="0" smtClean="0"/>
              <a:t>úmero de árboles T, número de atributos p</a:t>
            </a:r>
            <a:endParaRPr lang="es-ES" dirty="0" smtClean="0"/>
          </a:p>
          <a:p>
            <a:r>
              <a:rPr lang="es-ES" dirty="0" smtClean="0"/>
              <a:t>Output: Un conjunto de </a:t>
            </a:r>
            <a:r>
              <a:rPr lang="es-ES" dirty="0" smtClean="0"/>
              <a:t>árboles</a:t>
            </a:r>
            <a:endParaRPr lang="es-ES" dirty="0" smtClean="0"/>
          </a:p>
          <a:p>
            <a:r>
              <a:rPr lang="es-ES" dirty="0" err="1"/>
              <a:t>f</a:t>
            </a:r>
            <a:r>
              <a:rPr lang="es-ES" dirty="0" err="1" smtClean="0"/>
              <a:t>or</a:t>
            </a:r>
            <a:r>
              <a:rPr lang="es-ES" dirty="0" smtClean="0"/>
              <a:t> t=1 </a:t>
            </a:r>
            <a:r>
              <a:rPr lang="es-ES" dirty="0" err="1" smtClean="0"/>
              <a:t>to</a:t>
            </a:r>
            <a:r>
              <a:rPr lang="es-ES" dirty="0" smtClean="0"/>
              <a:t> T do</a:t>
            </a:r>
          </a:p>
          <a:p>
            <a:pPr lvl="1"/>
            <a:r>
              <a:rPr lang="es-ES" dirty="0" smtClean="0"/>
              <a:t>Crear muestra </a:t>
            </a:r>
            <a:r>
              <a:rPr lang="es-ES" dirty="0" err="1" smtClean="0"/>
              <a:t>D</a:t>
            </a:r>
            <a:r>
              <a:rPr lang="es-ES" baseline="-25000" dirty="0" err="1" smtClean="0"/>
              <a:t>t</a:t>
            </a:r>
            <a:r>
              <a:rPr lang="es-ES" dirty="0" smtClean="0"/>
              <a:t> a partir de D con reemplazo</a:t>
            </a:r>
          </a:p>
          <a:p>
            <a:pPr lvl="1"/>
            <a:r>
              <a:rPr lang="es-ES" dirty="0" smtClean="0"/>
              <a:t>Seleccionar p atributos al azar y eliminar de </a:t>
            </a:r>
            <a:r>
              <a:rPr lang="es-ES" dirty="0" err="1" smtClean="0"/>
              <a:t>D</a:t>
            </a:r>
            <a:r>
              <a:rPr lang="es-ES" baseline="-25000" dirty="0" err="1" smtClean="0"/>
              <a:t>t</a:t>
            </a:r>
            <a:endParaRPr lang="es-ES" baseline="-25000" dirty="0" smtClean="0"/>
          </a:p>
          <a:p>
            <a:pPr lvl="1"/>
            <a:r>
              <a:rPr lang="es-ES" dirty="0" smtClean="0"/>
              <a:t>Crear un </a:t>
            </a:r>
            <a:r>
              <a:rPr lang="es-ES" dirty="0" smtClean="0"/>
              <a:t>árbol At usando </a:t>
            </a:r>
            <a:r>
              <a:rPr lang="es-ES" dirty="0" err="1" smtClean="0"/>
              <a:t>D</a:t>
            </a:r>
            <a:r>
              <a:rPr lang="es-ES" baseline="-25000" dirty="0" err="1" smtClean="0"/>
              <a:t>t</a:t>
            </a:r>
            <a:r>
              <a:rPr lang="es-ES" dirty="0" smtClean="0"/>
              <a:t> sin podar</a:t>
            </a:r>
          </a:p>
          <a:p>
            <a:r>
              <a:rPr lang="es-ES" dirty="0" err="1"/>
              <a:t>r</a:t>
            </a:r>
            <a:r>
              <a:rPr lang="es-ES" dirty="0" err="1" smtClean="0"/>
              <a:t>eturn</a:t>
            </a:r>
            <a:r>
              <a:rPr lang="es-ES" dirty="0" smtClean="0"/>
              <a:t> {At | 1&lt;=t&lt;=T}</a:t>
            </a:r>
          </a:p>
          <a:p>
            <a:r>
              <a:rPr lang="es-ES" dirty="0" smtClean="0"/>
              <a:t>Nota: Se recomienda que p=log(número de atributos en D) o bien n=</a:t>
            </a:r>
            <a:r>
              <a:rPr lang="es-ES" dirty="0" err="1" smtClean="0"/>
              <a:t>sqrt</a:t>
            </a:r>
            <a:r>
              <a:rPr lang="es-ES" dirty="0"/>
              <a:t>(número de atributos en </a:t>
            </a:r>
            <a:r>
              <a:rPr lang="es-ES" dirty="0" smtClean="0"/>
              <a:t>D)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16012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Predicci</a:t>
            </a:r>
            <a:r>
              <a:rPr lang="es-ES" dirty="0" smtClean="0"/>
              <a:t>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6349" y="2133600"/>
            <a:ext cx="7076747" cy="3992563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Input: Conjunto de </a:t>
            </a:r>
            <a:r>
              <a:rPr lang="es-ES" dirty="0" smtClean="0"/>
              <a:t>Árboles, instancia a etiquetar x, bandera de si es clasificación o regresión</a:t>
            </a:r>
          </a:p>
          <a:p>
            <a:r>
              <a:rPr lang="es-ES" dirty="0" smtClean="0"/>
              <a:t>Output: Predicción para x</a:t>
            </a:r>
          </a:p>
          <a:p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/>
              <a:t>t=1 </a:t>
            </a:r>
            <a:r>
              <a:rPr lang="es-ES" dirty="0" err="1"/>
              <a:t>to</a:t>
            </a:r>
            <a:r>
              <a:rPr lang="es-ES" dirty="0"/>
              <a:t> T do</a:t>
            </a:r>
          </a:p>
          <a:p>
            <a:pPr lvl="1"/>
            <a:r>
              <a:rPr lang="es-ES" dirty="0" err="1" smtClean="0"/>
              <a:t>y</a:t>
            </a:r>
            <a:r>
              <a:rPr lang="es-ES" baseline="-25000" dirty="0" err="1" smtClean="0"/>
              <a:t>t</a:t>
            </a:r>
            <a:r>
              <a:rPr lang="es-ES" dirty="0" smtClean="0"/>
              <a:t>=</a:t>
            </a:r>
            <a:r>
              <a:rPr lang="es-ES" dirty="0" err="1" smtClean="0"/>
              <a:t>At.predict</a:t>
            </a:r>
            <a:r>
              <a:rPr lang="es-ES" dirty="0" smtClean="0"/>
              <a:t>(X)</a:t>
            </a:r>
          </a:p>
          <a:p>
            <a:r>
              <a:rPr lang="es-ES" dirty="0" err="1"/>
              <a:t>i</a:t>
            </a:r>
            <a:r>
              <a:rPr lang="es-ES" dirty="0" err="1" smtClean="0"/>
              <a:t>f</a:t>
            </a:r>
            <a:r>
              <a:rPr lang="es-ES" dirty="0" smtClean="0"/>
              <a:t> </a:t>
            </a:r>
            <a:r>
              <a:rPr lang="es-ES" dirty="0" err="1" smtClean="0"/>
              <a:t>classification</a:t>
            </a:r>
            <a:endParaRPr lang="es-ES" dirty="0" smtClean="0"/>
          </a:p>
          <a:p>
            <a:pPr lvl="1"/>
            <a:r>
              <a:rPr lang="es-ES" dirty="0" err="1"/>
              <a:t>r</a:t>
            </a:r>
            <a:r>
              <a:rPr lang="es-ES" dirty="0" err="1" smtClean="0"/>
              <a:t>eturn</a:t>
            </a:r>
            <a:r>
              <a:rPr lang="es-ES" dirty="0" smtClean="0"/>
              <a:t> vote({y</a:t>
            </a:r>
            <a:r>
              <a:rPr lang="es-ES" baseline="-25000" dirty="0" smtClean="0"/>
              <a:t>t</a:t>
            </a:r>
            <a:r>
              <a:rPr lang="es-ES" dirty="0" smtClean="0"/>
              <a:t>|1&lt;=t&lt;=T})</a:t>
            </a:r>
          </a:p>
          <a:p>
            <a:r>
              <a:rPr lang="es-ES" dirty="0" err="1"/>
              <a:t>e</a:t>
            </a:r>
            <a:r>
              <a:rPr lang="es-ES" dirty="0" err="1" smtClean="0"/>
              <a:t>lse</a:t>
            </a:r>
            <a:endParaRPr lang="es-ES" dirty="0"/>
          </a:p>
          <a:p>
            <a:pPr lvl="1"/>
            <a:r>
              <a:rPr lang="es-ES" dirty="0" err="1" smtClean="0"/>
              <a:t>return</a:t>
            </a:r>
            <a:r>
              <a:rPr lang="es-ES" dirty="0" smtClean="0"/>
              <a:t> mean(</a:t>
            </a:r>
            <a:r>
              <a:rPr lang="es-ES" dirty="0"/>
              <a:t>{y</a:t>
            </a:r>
            <a:r>
              <a:rPr lang="es-ES" baseline="-25000" dirty="0"/>
              <a:t>t</a:t>
            </a:r>
            <a:r>
              <a:rPr lang="es-ES" dirty="0"/>
              <a:t>|1&lt;=t&lt;=T}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77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Boosting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Surgen de la pregunta de si son equivalentes las clases de problemas  </a:t>
            </a:r>
            <a:r>
              <a:rPr lang="es-ES" dirty="0" err="1" smtClean="0"/>
              <a:t>weakly</a:t>
            </a:r>
            <a:r>
              <a:rPr lang="es-ES" dirty="0" smtClean="0"/>
              <a:t> </a:t>
            </a:r>
            <a:r>
              <a:rPr lang="es-ES" dirty="0" err="1" smtClean="0"/>
              <a:t>learnable</a:t>
            </a:r>
            <a:r>
              <a:rPr lang="es-ES" dirty="0" smtClean="0"/>
              <a:t> y </a:t>
            </a:r>
            <a:r>
              <a:rPr lang="es-ES" dirty="0" err="1" smtClean="0"/>
              <a:t>strongly</a:t>
            </a:r>
            <a:r>
              <a:rPr lang="es-ES" dirty="0" smtClean="0"/>
              <a:t> </a:t>
            </a:r>
            <a:r>
              <a:rPr lang="es-ES" dirty="0" err="1" smtClean="0"/>
              <a:t>learnable</a:t>
            </a:r>
            <a:endParaRPr lang="es-ES" dirty="0" smtClean="0"/>
          </a:p>
          <a:p>
            <a:pPr lvl="1"/>
            <a:r>
              <a:rPr lang="es-ES" dirty="0" smtClean="0"/>
              <a:t>La respuesta la di</a:t>
            </a:r>
            <a:r>
              <a:rPr lang="es-ES" dirty="0" smtClean="0"/>
              <a:t>o </a:t>
            </a:r>
            <a:r>
              <a:rPr lang="es-ES" dirty="0" err="1" smtClean="0"/>
              <a:t>Schapire</a:t>
            </a:r>
            <a:r>
              <a:rPr lang="es-ES" dirty="0" smtClean="0"/>
              <a:t> en su artículo “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Stength</a:t>
            </a:r>
            <a:r>
              <a:rPr lang="es-ES" dirty="0" smtClean="0"/>
              <a:t> of </a:t>
            </a:r>
            <a:r>
              <a:rPr lang="es-ES" dirty="0" err="1" smtClean="0"/>
              <a:t>Weak</a:t>
            </a:r>
            <a:r>
              <a:rPr lang="es-ES" dirty="0" smtClean="0"/>
              <a:t> </a:t>
            </a:r>
            <a:r>
              <a:rPr lang="es-ES" dirty="0" err="1" smtClean="0"/>
              <a:t>Learnability</a:t>
            </a:r>
            <a:r>
              <a:rPr lang="es-ES" dirty="0" smtClean="0"/>
              <a:t>”</a:t>
            </a:r>
          </a:p>
          <a:p>
            <a:pPr lvl="1"/>
            <a:r>
              <a:rPr lang="es-ES" dirty="0" smtClean="0"/>
              <a:t>La respuesta es que si son equivalentes y la demostración es por construcción. La construcción es </a:t>
            </a:r>
            <a:r>
              <a:rPr lang="es-ES" dirty="0" err="1" smtClean="0"/>
              <a:t>boosting</a:t>
            </a:r>
            <a:r>
              <a:rPr lang="es-ES" dirty="0" smtClean="0"/>
              <a:t> (</a:t>
            </a:r>
            <a:r>
              <a:rPr lang="es-ES" dirty="0" err="1" smtClean="0"/>
              <a:t>bootstrap</a:t>
            </a:r>
            <a:r>
              <a:rPr lang="es-ES" dirty="0" smtClean="0"/>
              <a:t> </a:t>
            </a:r>
            <a:r>
              <a:rPr lang="es-ES" dirty="0" err="1" smtClean="0"/>
              <a:t>aggreagation</a:t>
            </a:r>
            <a:r>
              <a:rPr lang="es-ES" dirty="0" smtClean="0"/>
              <a:t>)</a:t>
            </a:r>
          </a:p>
          <a:p>
            <a:r>
              <a:rPr lang="es-ES" dirty="0" smtClean="0"/>
              <a:t>La idea general: </a:t>
            </a:r>
            <a:endParaRPr lang="es-ES" dirty="0"/>
          </a:p>
          <a:p>
            <a:pPr lvl="1"/>
            <a:r>
              <a:rPr lang="es-ES" dirty="0"/>
              <a:t>G</a:t>
            </a:r>
            <a:r>
              <a:rPr lang="es-ES" dirty="0" smtClean="0"/>
              <a:t>enerar secuencialmente un conjunto de modelos. Cada nuevo modelo es entrenado para corregir los errores de los modelos anteriores. La salida es una combinación de los modelos</a:t>
            </a:r>
          </a:p>
        </p:txBody>
      </p:sp>
    </p:spTree>
    <p:extLst>
      <p:ext uri="{BB962C8B-B14F-4D97-AF65-F5344CB8AC3E}">
        <p14:creationId xmlns:p14="http://schemas.microsoft.com/office/powerpoint/2010/main" val="1397793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spectro">
  <a:themeElements>
    <a:clrScheme name="Espectro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Espectro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spectr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Espectro.thmx</Template>
  <TotalTime>1458</TotalTime>
  <Words>877</Words>
  <Application>Microsoft Macintosh PowerPoint</Application>
  <PresentationFormat>Presentación en pantalla (4:3)</PresentationFormat>
  <Paragraphs>98</Paragraphs>
  <Slides>15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7" baseType="lpstr">
      <vt:lpstr>Espectro</vt:lpstr>
      <vt:lpstr>Microsoft Editor de ecuaciones</vt:lpstr>
      <vt:lpstr>Aprendizaje en Ensamble</vt:lpstr>
      <vt:lpstr>Menú</vt:lpstr>
      <vt:lpstr>Inspiración</vt:lpstr>
      <vt:lpstr>Ensambles</vt:lpstr>
      <vt:lpstr>Bagging</vt:lpstr>
      <vt:lpstr>Bagging</vt:lpstr>
      <vt:lpstr>Random Forest Entrenamiento</vt:lpstr>
      <vt:lpstr>Random Forest Predicción</vt:lpstr>
      <vt:lpstr>Boosting</vt:lpstr>
      <vt:lpstr>AdaBoost</vt:lpstr>
      <vt:lpstr>Boosting</vt:lpstr>
      <vt:lpstr>Boosting</vt:lpstr>
      <vt:lpstr>AdaBoost</vt:lpstr>
      <vt:lpstr>Otros métodos</vt:lpstr>
      <vt:lpstr>Ejercicio</vt:lpstr>
    </vt:vector>
  </TitlesOfParts>
  <Company>ITAM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Aprendizaje en Ensamble</dc:title>
  <dc:creator>Fernando Esponda</dc:creator>
  <cp:lastModifiedBy>Fernando Esponda</cp:lastModifiedBy>
  <cp:revision>28</cp:revision>
  <dcterms:created xsi:type="dcterms:W3CDTF">2015-11-14T14:33:28Z</dcterms:created>
  <dcterms:modified xsi:type="dcterms:W3CDTF">2015-11-15T14:51:40Z</dcterms:modified>
</cp:coreProperties>
</file>