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8"/>
  </p:notesMasterIdLst>
  <p:sldIdLst>
    <p:sldId id="323" r:id="rId2"/>
    <p:sldId id="258" r:id="rId3"/>
    <p:sldId id="260" r:id="rId4"/>
    <p:sldId id="261" r:id="rId5"/>
    <p:sldId id="303" r:id="rId6"/>
    <p:sldId id="262" r:id="rId7"/>
    <p:sldId id="263" r:id="rId8"/>
    <p:sldId id="264" r:id="rId9"/>
    <p:sldId id="304" r:id="rId10"/>
    <p:sldId id="305" r:id="rId11"/>
    <p:sldId id="306" r:id="rId12"/>
    <p:sldId id="317" r:id="rId13"/>
    <p:sldId id="312" r:id="rId14"/>
    <p:sldId id="307" r:id="rId15"/>
    <p:sldId id="265" r:id="rId16"/>
    <p:sldId id="267" r:id="rId17"/>
    <p:sldId id="268" r:id="rId18"/>
    <p:sldId id="297" r:id="rId19"/>
    <p:sldId id="269" r:id="rId20"/>
    <p:sldId id="270" r:id="rId21"/>
    <p:sldId id="271" r:id="rId22"/>
    <p:sldId id="334" r:id="rId23"/>
    <p:sldId id="272" r:id="rId24"/>
    <p:sldId id="273" r:id="rId25"/>
    <p:sldId id="274" r:id="rId26"/>
    <p:sldId id="286" r:id="rId27"/>
    <p:sldId id="287" r:id="rId28"/>
    <p:sldId id="275" r:id="rId29"/>
    <p:sldId id="276" r:id="rId30"/>
    <p:sldId id="277" r:id="rId31"/>
    <p:sldId id="278" r:id="rId32"/>
    <p:sldId id="285" r:id="rId33"/>
    <p:sldId id="279" r:id="rId34"/>
    <p:sldId id="288" r:id="rId35"/>
    <p:sldId id="281" r:id="rId36"/>
    <p:sldId id="319" r:id="rId37"/>
    <p:sldId id="309" r:id="rId38"/>
    <p:sldId id="289" r:id="rId39"/>
    <p:sldId id="311" r:id="rId40"/>
    <p:sldId id="291" r:id="rId41"/>
    <p:sldId id="310" r:id="rId42"/>
    <p:sldId id="292" r:id="rId43"/>
    <p:sldId id="294" r:id="rId44"/>
    <p:sldId id="295" r:id="rId45"/>
    <p:sldId id="282" r:id="rId46"/>
    <p:sldId id="296" r:id="rId47"/>
    <p:sldId id="318" r:id="rId48"/>
    <p:sldId id="316" r:id="rId49"/>
    <p:sldId id="314" r:id="rId50"/>
    <p:sldId id="335" r:id="rId51"/>
    <p:sldId id="336" r:id="rId52"/>
    <p:sldId id="337" r:id="rId53"/>
    <p:sldId id="266" r:id="rId54"/>
    <p:sldId id="313" r:id="rId55"/>
    <p:sldId id="315" r:id="rId56"/>
    <p:sldId id="331" r:id="rId57"/>
  </p:sldIdLst>
  <p:sldSz cx="9144000" cy="6858000" type="screen4x3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28" autoAdjust="0"/>
  </p:normalViewPr>
  <p:slideViewPr>
    <p:cSldViewPr>
      <p:cViewPr varScale="1">
        <p:scale>
          <a:sx n="54" d="100"/>
          <a:sy n="54" d="100"/>
        </p:scale>
        <p:origin x="-10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Click to edit Master text styles</a:t>
            </a:r>
          </a:p>
          <a:p>
            <a:pPr lvl="1"/>
            <a:r>
              <a:rPr lang="es-ES_tradnl" noProof="0" smtClean="0"/>
              <a:t>Second level</a:t>
            </a:r>
          </a:p>
          <a:p>
            <a:pPr lvl="2"/>
            <a:r>
              <a:rPr lang="es-ES_tradnl" noProof="0" smtClean="0"/>
              <a:t>Third level</a:t>
            </a:r>
          </a:p>
          <a:p>
            <a:pPr lvl="3"/>
            <a:r>
              <a:rPr lang="es-ES_tradnl" noProof="0" smtClean="0"/>
              <a:t>Fourth level</a:t>
            </a:r>
          </a:p>
          <a:p>
            <a:pPr lvl="4"/>
            <a:r>
              <a:rPr lang="es-ES_tradnl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CDE21A-AF94-45D1-8F3B-64C7DAAD20A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1776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3318B-7FC4-412E-8A77-FF1738C8FC56}" type="slidenum">
              <a:rPr lang="es-ES_tradnl" smtClean="0"/>
              <a:pPr/>
              <a:t>1</a:t>
            </a:fld>
            <a:endParaRPr lang="es-ES_tradnl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CC06A-FECD-4686-A737-89EB79038D2F}" type="slidenum">
              <a:rPr lang="es-ES_tradnl" smtClean="0"/>
              <a:pPr/>
              <a:t>10</a:t>
            </a:fld>
            <a:endParaRPr lang="es-ES_tradnl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ABDD1-6621-4083-9D4D-67644A131088}" type="slidenum">
              <a:rPr lang="es-ES_tradnl" smtClean="0"/>
              <a:pPr/>
              <a:t>11</a:t>
            </a:fld>
            <a:endParaRPr lang="es-ES_tradnl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4758E-C67E-4DD9-A094-026E87B2D22E}" type="slidenum">
              <a:rPr lang="es-ES_tradnl" smtClean="0"/>
              <a:pPr/>
              <a:t>12</a:t>
            </a:fld>
            <a:endParaRPr lang="es-ES_tradnl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B5589D-29B5-4288-85B3-880B957124D0}" type="slidenum">
              <a:rPr lang="es-ES_tradnl" smtClean="0"/>
              <a:pPr/>
              <a:t>13</a:t>
            </a:fld>
            <a:endParaRPr lang="es-ES_tradnl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F0367-6266-434F-BE3F-9B8FB0239263}" type="slidenum">
              <a:rPr lang="es-ES_tradnl" smtClean="0"/>
              <a:pPr/>
              <a:t>14</a:t>
            </a:fld>
            <a:endParaRPr lang="es-ES_tradnl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D3C3E-15BD-42D6-A7B3-52622B01DC73}" type="slidenum">
              <a:rPr lang="es-ES_tradnl" smtClean="0"/>
              <a:pPr/>
              <a:t>15</a:t>
            </a:fld>
            <a:endParaRPr lang="es-ES_tradnl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3EE4F-98EE-4413-A5CB-53A4B14368F3}" type="slidenum">
              <a:rPr lang="es-ES_tradnl" smtClean="0"/>
              <a:pPr/>
              <a:t>16</a:t>
            </a:fld>
            <a:endParaRPr lang="es-ES_tradnl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35B242-87A0-46CE-9E12-B7628EDF18BD}" type="slidenum">
              <a:rPr lang="es-ES_tradnl" smtClean="0"/>
              <a:pPr/>
              <a:t>17</a:t>
            </a:fld>
            <a:endParaRPr lang="es-ES_tradnl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32927D-8811-43C7-AAD2-BD250AF5BD17}" type="slidenum">
              <a:rPr lang="es-ES_tradnl" smtClean="0"/>
              <a:pPr/>
              <a:t>18</a:t>
            </a:fld>
            <a:endParaRPr lang="es-ES_tradnl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3A9278-3CB2-45BE-B3E6-509E9F57FB9D}" type="slidenum">
              <a:rPr lang="es-ES_tradnl" smtClean="0"/>
              <a:pPr/>
              <a:t>19</a:t>
            </a:fld>
            <a:endParaRPr lang="es-ES_tradnl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4EDAC-C693-44B6-AC50-AAE4930BA3CE}" type="slidenum">
              <a:rPr lang="es-ES_tradnl" smtClean="0"/>
              <a:pPr/>
              <a:t>2</a:t>
            </a:fld>
            <a:endParaRPr lang="es-ES_tradnl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7A47A-DE26-4BAD-9F62-CE43636389F0}" type="slidenum">
              <a:rPr lang="es-ES_tradnl" smtClean="0"/>
              <a:pPr/>
              <a:t>20</a:t>
            </a:fld>
            <a:endParaRPr lang="es-ES_tradnl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4795F-3F28-4562-AB42-1FA77C9344D9}" type="slidenum">
              <a:rPr lang="es-ES_tradnl" smtClean="0"/>
              <a:pPr/>
              <a:t>21</a:t>
            </a:fld>
            <a:endParaRPr lang="es-ES_tradnl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C08D7-148C-41F9-8912-5EFBC36C34CD}" type="slidenum">
              <a:rPr lang="es-ES_tradnl" smtClean="0"/>
              <a:pPr/>
              <a:t>23</a:t>
            </a:fld>
            <a:endParaRPr lang="es-ES_tradnl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BAB2CC-EA30-44FC-AAFF-724DFAB6E918}" type="slidenum">
              <a:rPr lang="es-ES_tradnl" smtClean="0"/>
              <a:pPr/>
              <a:t>24</a:t>
            </a:fld>
            <a:endParaRPr lang="es-ES_tradnl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88805F-5EC1-445B-9046-0F3144693B55}" type="slidenum">
              <a:rPr lang="es-ES_tradnl" smtClean="0"/>
              <a:pPr/>
              <a:t>25</a:t>
            </a:fld>
            <a:endParaRPr lang="es-ES_tradnl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331D7F-964C-420E-ACFC-115B3AE8B942}" type="slidenum">
              <a:rPr lang="es-ES_tradnl" smtClean="0"/>
              <a:pPr/>
              <a:t>26</a:t>
            </a:fld>
            <a:endParaRPr lang="es-ES_tradnl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768989-6081-48B0-8345-EA2F5E1A30C7}" type="slidenum">
              <a:rPr lang="es-ES_tradnl" smtClean="0"/>
              <a:pPr/>
              <a:t>27</a:t>
            </a:fld>
            <a:endParaRPr lang="es-ES_tradnl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F23BC8-C8E9-4182-A432-7D8126C3BCCB}" type="slidenum">
              <a:rPr lang="es-ES_tradnl" smtClean="0"/>
              <a:pPr/>
              <a:t>28</a:t>
            </a:fld>
            <a:endParaRPr lang="es-ES_tradnl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32E7E-C8FB-4A0D-BFA4-5B67B4598C99}" type="slidenum">
              <a:rPr lang="es-ES_tradnl" smtClean="0"/>
              <a:pPr/>
              <a:t>29</a:t>
            </a:fld>
            <a:endParaRPr lang="es-ES_tradnl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523ED0-5226-4DDC-AC90-349A12EA0512}" type="slidenum">
              <a:rPr lang="es-ES_tradnl" smtClean="0"/>
              <a:pPr/>
              <a:t>30</a:t>
            </a:fld>
            <a:endParaRPr lang="es-ES_tradnl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FE3A24-C771-4B47-9B37-0467EE44B759}" type="slidenum">
              <a:rPr lang="es-ES_tradnl" smtClean="0"/>
              <a:pPr/>
              <a:t>3</a:t>
            </a:fld>
            <a:endParaRPr lang="es-ES_tradnl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96C37-CEA0-49FC-A804-6437DA1F0DCD}" type="slidenum">
              <a:rPr lang="es-ES_tradnl" smtClean="0"/>
              <a:pPr/>
              <a:t>31</a:t>
            </a:fld>
            <a:endParaRPr lang="es-ES_tradnl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A43846-9102-4377-8627-CC77466FD4A2}" type="slidenum">
              <a:rPr lang="es-ES_tradnl" smtClean="0"/>
              <a:pPr/>
              <a:t>32</a:t>
            </a:fld>
            <a:endParaRPr lang="es-ES_tradnl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179B07-128D-4F2F-AC04-3F339EE66421}" type="slidenum">
              <a:rPr lang="es-ES_tradnl" smtClean="0"/>
              <a:pPr/>
              <a:t>33</a:t>
            </a:fld>
            <a:endParaRPr lang="es-ES_tradnl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20B5E-2ED9-4A3A-A6B2-12391B7ECBDA}" type="slidenum">
              <a:rPr lang="es-ES_tradnl" smtClean="0"/>
              <a:pPr/>
              <a:t>34</a:t>
            </a:fld>
            <a:endParaRPr lang="es-ES_tradnl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2A9C7F-B46C-425A-9764-CF71BE3C149D}" type="slidenum">
              <a:rPr lang="es-ES_tradnl" smtClean="0"/>
              <a:pPr/>
              <a:t>35</a:t>
            </a:fld>
            <a:endParaRPr lang="es-ES_tradnl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BA4E8C-C70C-4C7F-92F9-7D07D004BC37}" type="slidenum">
              <a:rPr lang="es-ES_tradnl" smtClean="0"/>
              <a:pPr/>
              <a:t>36</a:t>
            </a:fld>
            <a:endParaRPr lang="es-ES_tradnl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973B17-101B-4555-833A-789A0D314447}" type="slidenum">
              <a:rPr lang="es-ES_tradnl" smtClean="0"/>
              <a:pPr/>
              <a:t>37</a:t>
            </a:fld>
            <a:endParaRPr lang="es-ES_tradnl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D92C2F-654D-4DB9-8124-A391642D2A70}" type="slidenum">
              <a:rPr lang="es-ES_tradnl" smtClean="0"/>
              <a:pPr/>
              <a:t>38</a:t>
            </a:fld>
            <a:endParaRPr lang="es-ES_tradnl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FFCD-2BC9-4A4D-AC73-AF3218C32574}" type="slidenum">
              <a:rPr lang="es-ES_tradnl" smtClean="0"/>
              <a:pPr/>
              <a:t>39</a:t>
            </a:fld>
            <a:endParaRPr lang="es-ES_tradnl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F2E5E-A8B7-455C-A8AD-60A2E0734CE0}" type="slidenum">
              <a:rPr lang="es-ES_tradnl" smtClean="0"/>
              <a:pPr/>
              <a:t>40</a:t>
            </a:fld>
            <a:endParaRPr lang="es-ES_tradnl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1CC8C-7023-4095-9D56-AD12DCE25FE5}" type="slidenum">
              <a:rPr lang="es-ES_tradnl" smtClean="0"/>
              <a:pPr/>
              <a:t>4</a:t>
            </a:fld>
            <a:endParaRPr lang="es-ES_tradnl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B2CB12-350B-44F8-BEFE-9DDE2C8E0BD3}" type="slidenum">
              <a:rPr lang="es-ES_tradnl" smtClean="0"/>
              <a:pPr/>
              <a:t>41</a:t>
            </a:fld>
            <a:endParaRPr lang="es-ES_tradnl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3ED7F0-B87E-487C-B2A7-8635A96FC0A1}" type="slidenum">
              <a:rPr lang="es-ES_tradnl" smtClean="0"/>
              <a:pPr/>
              <a:t>42</a:t>
            </a:fld>
            <a:endParaRPr lang="es-ES_tradnl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BAB08-FAD0-41B7-86F6-D1F38E293CEF}" type="slidenum">
              <a:rPr lang="es-ES_tradnl" smtClean="0"/>
              <a:pPr/>
              <a:t>43</a:t>
            </a:fld>
            <a:endParaRPr lang="es-ES_tradnl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834CF-F3C7-4B61-8407-0A2EA6A71E08}" type="slidenum">
              <a:rPr lang="es-ES_tradnl" smtClean="0"/>
              <a:pPr/>
              <a:t>44</a:t>
            </a:fld>
            <a:endParaRPr lang="es-ES_tradnl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B109D3-E068-48E9-8FC1-5A345EDB67A8}" type="slidenum">
              <a:rPr lang="es-ES_tradnl" smtClean="0"/>
              <a:pPr/>
              <a:t>45</a:t>
            </a:fld>
            <a:endParaRPr lang="es-ES_tradnl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F08D2-F55B-42D0-81CD-025EA920948F}" type="slidenum">
              <a:rPr lang="es-ES_tradnl" smtClean="0"/>
              <a:pPr/>
              <a:t>46</a:t>
            </a:fld>
            <a:endParaRPr lang="es-ES_tradnl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8B043A-2368-4141-B0F6-7123047F9D1D}" type="slidenum">
              <a:rPr lang="es-ES_tradnl" smtClean="0"/>
              <a:pPr/>
              <a:t>47</a:t>
            </a:fld>
            <a:endParaRPr lang="es-ES_tradnl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31F291-94A3-4289-A9C5-86CD5EF9D6BB}" type="slidenum">
              <a:rPr lang="es-ES_tradnl" smtClean="0"/>
              <a:pPr/>
              <a:t>48</a:t>
            </a:fld>
            <a:endParaRPr lang="es-ES_tradnl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92C25-5591-4545-A7F7-95A9513E0BF1}" type="slidenum">
              <a:rPr lang="es-ES_tradnl" smtClean="0"/>
              <a:pPr/>
              <a:t>49</a:t>
            </a:fld>
            <a:endParaRPr lang="es-ES_tradnl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3702F-A1ED-4E16-BD62-08AE0490F878}" type="slidenum">
              <a:rPr lang="es-ES_tradnl" smtClean="0"/>
              <a:pPr/>
              <a:t>53</a:t>
            </a:fld>
            <a:endParaRPr lang="es-ES_tradnl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3F6E7-7498-4AD7-8C46-A6582DFD58F4}" type="slidenum">
              <a:rPr lang="es-ES_tradnl" smtClean="0"/>
              <a:pPr/>
              <a:t>5</a:t>
            </a:fld>
            <a:endParaRPr lang="es-ES_tradnl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8321F-EEB7-4223-A613-53ACEC8B56B2}" type="slidenum">
              <a:rPr lang="es-ES_tradnl" smtClean="0"/>
              <a:pPr/>
              <a:t>54</a:t>
            </a:fld>
            <a:endParaRPr lang="es-ES_tradnl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2F6C4-B4D5-4DD9-BEDC-25AA2B9006FE}" type="slidenum">
              <a:rPr lang="es-ES_tradnl" smtClean="0"/>
              <a:pPr/>
              <a:t>55</a:t>
            </a:fld>
            <a:endParaRPr lang="es-ES_tradnl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23BE1-170F-45EF-9C1C-4814F63534ED}" type="slidenum">
              <a:rPr lang="es-ES_tradnl" smtClean="0"/>
              <a:pPr/>
              <a:t>6</a:t>
            </a:fld>
            <a:endParaRPr lang="es-ES_tradnl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772656-6B9E-46B6-81F2-A26D0DBCB77A}" type="slidenum">
              <a:rPr lang="es-ES_tradnl" smtClean="0"/>
              <a:pPr/>
              <a:t>7</a:t>
            </a:fld>
            <a:endParaRPr lang="es-ES_tradnl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9DA7D-1148-429A-B15F-39E385BBA2EB}" type="slidenum">
              <a:rPr lang="es-ES_tradnl" smtClean="0"/>
              <a:pPr/>
              <a:t>8</a:t>
            </a:fld>
            <a:endParaRPr lang="es-ES_tradnl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9F31E7-7B19-45AA-99A8-77C5116FA7F3}" type="slidenum">
              <a:rPr lang="es-ES_tradnl" smtClean="0"/>
              <a:pPr/>
              <a:t>9</a:t>
            </a:fld>
            <a:endParaRPr lang="es-ES_tradnl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1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290529C-94D9-4955-97D4-6A5FFD29169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D6EA0-BCEB-41A0-9FD8-0E7F977F89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41558-8BAA-4925-8EF3-D3F7B109BA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E8E9F-B550-4C91-91AF-022C9359E5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1B1F4-B836-43B1-8861-EC8495DBDBC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988F-FC2F-4B9B-8E7F-C96FF36089B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FD3E5-466C-445B-951A-B05E5828F92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260FA-AB88-4DAA-B718-6F762CA1B7C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00C37-B132-4102-BCE8-31004CC3393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1E372-3616-4FE7-8A04-9B761CF3E54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536F4-CCF2-4011-AA8A-3C1F53739A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327B0-B720-40F0-BBEE-5273B8D3D5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74EBD17-D386-4E87-B1D3-6275902804D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1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1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1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pace.org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Aprendizaje de Máquina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69077" y="1158586"/>
            <a:ext cx="6400800" cy="1752600"/>
          </a:xfrm>
        </p:spPr>
        <p:txBody>
          <a:bodyPr/>
          <a:lstStyle/>
          <a:p>
            <a:pPr eaLnBrk="1" hangingPunct="1"/>
            <a:r>
              <a:rPr lang="es-ES_tradnl" dirty="0" smtClean="0"/>
              <a:t>ITAM</a:t>
            </a:r>
          </a:p>
          <a:p>
            <a:pPr eaLnBrk="1" hangingPunct="1"/>
            <a:r>
              <a:rPr lang="es-ES_tradnl" dirty="0" smtClean="0"/>
              <a:t>Semestre agosto</a:t>
            </a:r>
            <a:r>
              <a:rPr lang="es-ES_tradnl" smtClean="0"/>
              <a:t>-diciembre 2015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Redes Neuronales</a:t>
            </a:r>
            <a:br>
              <a:rPr lang="es-ES_tradnl" smtClean="0"/>
            </a:br>
            <a:r>
              <a:rPr lang="es-ES_tradnl" sz="4000" smtClean="0"/>
              <a:t>Topolog</a:t>
            </a:r>
            <a:r>
              <a:rPr lang="es-ES_tradnl" altLang="ja-JP" sz="4000" smtClean="0">
                <a:ea typeface="ＭＳ Ｐゴシック" pitchFamily="1" charset="-128"/>
              </a:rPr>
              <a:t>ías</a:t>
            </a:r>
            <a:endParaRPr lang="es-ES_tradnl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mtClean="0"/>
              <a:t>Tipos de redes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mtClean="0"/>
              <a:t>Ac</a:t>
            </a:r>
            <a:r>
              <a:rPr lang="es-ES_tradnl" altLang="ja-JP" smtClean="0">
                <a:ea typeface="ＭＳ Ｐゴシック" pitchFamily="1" charset="-128"/>
              </a:rPr>
              <a:t>í</a:t>
            </a:r>
            <a:r>
              <a:rPr lang="es-ES_tradnl" smtClean="0"/>
              <a:t>clicas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mtClean="0"/>
              <a:t>Para cualquier neurona en un red ac</a:t>
            </a:r>
            <a:r>
              <a:rPr lang="es-ES_tradnl" altLang="ja-JP" smtClean="0">
                <a:ea typeface="ＭＳ Ｐゴシック" pitchFamily="1" charset="-128"/>
              </a:rPr>
              <a:t>íclica</a:t>
            </a:r>
            <a:r>
              <a:rPr lang="es-ES_tradnl" smtClean="0"/>
              <a:t>, no existe un camino de su salida a sus entradas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mtClean="0"/>
              <a:t>Vamos a estudiar las redes feed-forward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mtClean="0"/>
              <a:t>Recurrentes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mtClean="0"/>
              <a:t>En estas redes, cualquier neurona puede estar conectada con cualquier otra. En particular, puede existir un camino de la salida de una neurona a sus entradas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Topolog</a:t>
            </a:r>
            <a:r>
              <a:rPr lang="es-ES_tradnl" altLang="ja-JP" smtClean="0">
                <a:ea typeface="ＭＳ Ｐゴシック" pitchFamily="1" charset="-128"/>
              </a:rPr>
              <a:t>ías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altLang="ja-JP" sz="4000" smtClean="0">
                <a:ea typeface="ＭＳ Ｐゴシック" pitchFamily="1" charset="-128"/>
              </a:rPr>
              <a:t>Red Acíclica “feed forward”</a:t>
            </a:r>
            <a:endParaRPr lang="es-ES_tradnl" smtClean="0"/>
          </a:p>
        </p:txBody>
      </p:sp>
      <p:sp>
        <p:nvSpPr>
          <p:cNvPr id="15363" name="Oval 4"/>
          <p:cNvSpPr>
            <a:spLocks noChangeArrowheads="1"/>
          </p:cNvSpPr>
          <p:nvPr/>
        </p:nvSpPr>
        <p:spPr bwMode="auto">
          <a:xfrm>
            <a:off x="3124200" y="2209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3046413" y="2257425"/>
            <a:ext cx="687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1,1</a:t>
            </a:r>
            <a:endParaRPr lang="es-ES_tradnl"/>
          </a:p>
        </p:txBody>
      </p:sp>
      <p:sp>
        <p:nvSpPr>
          <p:cNvPr id="15365" name="Oval 14"/>
          <p:cNvSpPr>
            <a:spLocks noChangeArrowheads="1"/>
          </p:cNvSpPr>
          <p:nvPr/>
        </p:nvSpPr>
        <p:spPr bwMode="auto">
          <a:xfrm>
            <a:off x="3124200" y="3200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66" name="Text Box 15"/>
          <p:cNvSpPr txBox="1">
            <a:spLocks noChangeArrowheads="1"/>
          </p:cNvSpPr>
          <p:nvPr/>
        </p:nvSpPr>
        <p:spPr bwMode="auto">
          <a:xfrm>
            <a:off x="3046413" y="3200400"/>
            <a:ext cx="687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1,2</a:t>
            </a:r>
            <a:endParaRPr lang="es-ES_tradnl"/>
          </a:p>
        </p:txBody>
      </p:sp>
      <p:sp>
        <p:nvSpPr>
          <p:cNvPr id="15367" name="Oval 16"/>
          <p:cNvSpPr>
            <a:spLocks noChangeArrowheads="1"/>
          </p:cNvSpPr>
          <p:nvPr/>
        </p:nvSpPr>
        <p:spPr bwMode="auto">
          <a:xfrm>
            <a:off x="3200400" y="4267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68" name="Text Box 17"/>
          <p:cNvSpPr txBox="1">
            <a:spLocks noChangeArrowheads="1"/>
          </p:cNvSpPr>
          <p:nvPr/>
        </p:nvSpPr>
        <p:spPr bwMode="auto">
          <a:xfrm>
            <a:off x="3124200" y="4343400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1,n</a:t>
            </a:r>
            <a:endParaRPr lang="es-ES_tradnl"/>
          </a:p>
        </p:txBody>
      </p:sp>
      <p:sp>
        <p:nvSpPr>
          <p:cNvPr id="15369" name="Oval 22"/>
          <p:cNvSpPr>
            <a:spLocks noChangeArrowheads="1"/>
          </p:cNvSpPr>
          <p:nvPr/>
        </p:nvSpPr>
        <p:spPr bwMode="auto">
          <a:xfrm>
            <a:off x="1905000" y="3124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0" name="Text Box 23"/>
          <p:cNvSpPr txBox="1">
            <a:spLocks noChangeArrowheads="1"/>
          </p:cNvSpPr>
          <p:nvPr/>
        </p:nvSpPr>
        <p:spPr bwMode="auto">
          <a:xfrm>
            <a:off x="1905000" y="32004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15371" name="Oval 24"/>
          <p:cNvSpPr>
            <a:spLocks noChangeArrowheads="1"/>
          </p:cNvSpPr>
          <p:nvPr/>
        </p:nvSpPr>
        <p:spPr bwMode="auto">
          <a:xfrm>
            <a:off x="1828800" y="2133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2" name="Text Box 25"/>
          <p:cNvSpPr txBox="1">
            <a:spLocks noChangeArrowheads="1"/>
          </p:cNvSpPr>
          <p:nvPr/>
        </p:nvSpPr>
        <p:spPr bwMode="auto">
          <a:xfrm>
            <a:off x="1828800" y="22098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15373" name="Oval 26"/>
          <p:cNvSpPr>
            <a:spLocks noChangeArrowheads="1"/>
          </p:cNvSpPr>
          <p:nvPr/>
        </p:nvSpPr>
        <p:spPr bwMode="auto">
          <a:xfrm>
            <a:off x="1905000" y="4343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4" name="Text Box 27"/>
          <p:cNvSpPr txBox="1">
            <a:spLocks noChangeArrowheads="1"/>
          </p:cNvSpPr>
          <p:nvPr/>
        </p:nvSpPr>
        <p:spPr bwMode="auto">
          <a:xfrm>
            <a:off x="1905000" y="44196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m</a:t>
            </a:r>
            <a:endParaRPr lang="es-ES_tradnl"/>
          </a:p>
        </p:txBody>
      </p:sp>
      <p:sp>
        <p:nvSpPr>
          <p:cNvPr id="15375" name="Line 28"/>
          <p:cNvSpPr>
            <a:spLocks noChangeShapeType="1"/>
          </p:cNvSpPr>
          <p:nvPr/>
        </p:nvSpPr>
        <p:spPr bwMode="auto">
          <a:xfrm flipV="1">
            <a:off x="2362200" y="2514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6" name="Line 29"/>
          <p:cNvSpPr>
            <a:spLocks noChangeShapeType="1"/>
          </p:cNvSpPr>
          <p:nvPr/>
        </p:nvSpPr>
        <p:spPr bwMode="auto">
          <a:xfrm flipV="1">
            <a:off x="2438400" y="3810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7" name="Line 30"/>
          <p:cNvSpPr>
            <a:spLocks noChangeShapeType="1"/>
          </p:cNvSpPr>
          <p:nvPr/>
        </p:nvSpPr>
        <p:spPr bwMode="auto">
          <a:xfrm>
            <a:off x="2362200" y="2438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8" name="Line 31"/>
          <p:cNvSpPr>
            <a:spLocks noChangeShapeType="1"/>
          </p:cNvSpPr>
          <p:nvPr/>
        </p:nvSpPr>
        <p:spPr bwMode="auto">
          <a:xfrm>
            <a:off x="2438400" y="3429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9" name="Line 32"/>
          <p:cNvSpPr>
            <a:spLocks noChangeShapeType="1"/>
          </p:cNvSpPr>
          <p:nvPr/>
        </p:nvSpPr>
        <p:spPr bwMode="auto">
          <a:xfrm>
            <a:off x="2438400" y="35052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80" name="Line 33"/>
          <p:cNvSpPr>
            <a:spLocks noChangeShapeType="1"/>
          </p:cNvSpPr>
          <p:nvPr/>
        </p:nvSpPr>
        <p:spPr bwMode="auto">
          <a:xfrm>
            <a:off x="2362200" y="2514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81" name="Line 34"/>
          <p:cNvSpPr>
            <a:spLocks noChangeShapeType="1"/>
          </p:cNvSpPr>
          <p:nvPr/>
        </p:nvSpPr>
        <p:spPr bwMode="auto">
          <a:xfrm flipV="1">
            <a:off x="2438400" y="25908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82" name="Line 35"/>
          <p:cNvSpPr>
            <a:spLocks noChangeShapeType="1"/>
          </p:cNvSpPr>
          <p:nvPr/>
        </p:nvSpPr>
        <p:spPr bwMode="auto">
          <a:xfrm flipV="1">
            <a:off x="2514600" y="4572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83" name="Line 36"/>
          <p:cNvSpPr>
            <a:spLocks noChangeShapeType="1"/>
          </p:cNvSpPr>
          <p:nvPr/>
        </p:nvSpPr>
        <p:spPr bwMode="auto">
          <a:xfrm>
            <a:off x="11430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84" name="Line 37"/>
          <p:cNvSpPr>
            <a:spLocks noChangeShapeType="1"/>
          </p:cNvSpPr>
          <p:nvPr/>
        </p:nvSpPr>
        <p:spPr bwMode="auto">
          <a:xfrm>
            <a:off x="1219200" y="3429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85" name="Line 38"/>
          <p:cNvSpPr>
            <a:spLocks noChangeShapeType="1"/>
          </p:cNvSpPr>
          <p:nvPr/>
        </p:nvSpPr>
        <p:spPr bwMode="auto">
          <a:xfrm>
            <a:off x="1219200" y="464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86" name="Text Box 39"/>
          <p:cNvSpPr txBox="1">
            <a:spLocks noChangeArrowheads="1"/>
          </p:cNvSpPr>
          <p:nvPr/>
        </p:nvSpPr>
        <p:spPr bwMode="auto">
          <a:xfrm>
            <a:off x="838200" y="21336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15387" name="Text Box 40"/>
          <p:cNvSpPr txBox="1">
            <a:spLocks noChangeArrowheads="1"/>
          </p:cNvSpPr>
          <p:nvPr/>
        </p:nvSpPr>
        <p:spPr bwMode="auto">
          <a:xfrm>
            <a:off x="838200" y="32004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15388" name="Text Box 41"/>
          <p:cNvSpPr txBox="1">
            <a:spLocks noChangeArrowheads="1"/>
          </p:cNvSpPr>
          <p:nvPr/>
        </p:nvSpPr>
        <p:spPr bwMode="auto">
          <a:xfrm>
            <a:off x="846138" y="4419600"/>
            <a:ext cx="50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m</a:t>
            </a:r>
            <a:endParaRPr lang="es-ES_tradnl"/>
          </a:p>
        </p:txBody>
      </p:sp>
      <p:sp>
        <p:nvSpPr>
          <p:cNvPr id="15389" name="Oval 42"/>
          <p:cNvSpPr>
            <a:spLocks noChangeArrowheads="1"/>
          </p:cNvSpPr>
          <p:nvPr/>
        </p:nvSpPr>
        <p:spPr bwMode="auto">
          <a:xfrm>
            <a:off x="6019800" y="2209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90" name="Text Box 43"/>
          <p:cNvSpPr txBox="1">
            <a:spLocks noChangeArrowheads="1"/>
          </p:cNvSpPr>
          <p:nvPr/>
        </p:nvSpPr>
        <p:spPr bwMode="auto">
          <a:xfrm>
            <a:off x="5943600" y="2257425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k,1</a:t>
            </a:r>
            <a:endParaRPr lang="es-ES_tradnl"/>
          </a:p>
        </p:txBody>
      </p:sp>
      <p:sp>
        <p:nvSpPr>
          <p:cNvPr id="15391" name="Oval 44"/>
          <p:cNvSpPr>
            <a:spLocks noChangeArrowheads="1"/>
          </p:cNvSpPr>
          <p:nvPr/>
        </p:nvSpPr>
        <p:spPr bwMode="auto">
          <a:xfrm>
            <a:off x="6019800" y="3200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92" name="Text Box 45"/>
          <p:cNvSpPr txBox="1">
            <a:spLocks noChangeArrowheads="1"/>
          </p:cNvSpPr>
          <p:nvPr/>
        </p:nvSpPr>
        <p:spPr bwMode="auto">
          <a:xfrm>
            <a:off x="5943600" y="3276600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k,2</a:t>
            </a:r>
            <a:endParaRPr lang="es-ES_tradnl"/>
          </a:p>
        </p:txBody>
      </p:sp>
      <p:sp>
        <p:nvSpPr>
          <p:cNvPr id="15393" name="Oval 46"/>
          <p:cNvSpPr>
            <a:spLocks noChangeArrowheads="1"/>
          </p:cNvSpPr>
          <p:nvPr/>
        </p:nvSpPr>
        <p:spPr bwMode="auto">
          <a:xfrm>
            <a:off x="6096000" y="4267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94" name="Text Box 47"/>
          <p:cNvSpPr txBox="1">
            <a:spLocks noChangeArrowheads="1"/>
          </p:cNvSpPr>
          <p:nvPr/>
        </p:nvSpPr>
        <p:spPr bwMode="auto">
          <a:xfrm>
            <a:off x="6075363" y="4343400"/>
            <a:ext cx="630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k,r</a:t>
            </a:r>
            <a:endParaRPr lang="es-ES_tradnl"/>
          </a:p>
        </p:txBody>
      </p:sp>
      <p:sp>
        <p:nvSpPr>
          <p:cNvPr id="15395" name="Line 48"/>
          <p:cNvSpPr>
            <a:spLocks noChangeShapeType="1"/>
          </p:cNvSpPr>
          <p:nvPr/>
        </p:nvSpPr>
        <p:spPr bwMode="auto">
          <a:xfrm flipV="1">
            <a:off x="5257800" y="2514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96" name="Line 49"/>
          <p:cNvSpPr>
            <a:spLocks noChangeShapeType="1"/>
          </p:cNvSpPr>
          <p:nvPr/>
        </p:nvSpPr>
        <p:spPr bwMode="auto">
          <a:xfrm flipV="1">
            <a:off x="5334000" y="37338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97" name="Line 50"/>
          <p:cNvSpPr>
            <a:spLocks noChangeShapeType="1"/>
          </p:cNvSpPr>
          <p:nvPr/>
        </p:nvSpPr>
        <p:spPr bwMode="auto">
          <a:xfrm>
            <a:off x="5257800" y="2438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98" name="Line 51"/>
          <p:cNvSpPr>
            <a:spLocks noChangeShapeType="1"/>
          </p:cNvSpPr>
          <p:nvPr/>
        </p:nvSpPr>
        <p:spPr bwMode="auto">
          <a:xfrm>
            <a:off x="5334000" y="3429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99" name="Line 52"/>
          <p:cNvSpPr>
            <a:spLocks noChangeShapeType="1"/>
          </p:cNvSpPr>
          <p:nvPr/>
        </p:nvSpPr>
        <p:spPr bwMode="auto">
          <a:xfrm>
            <a:off x="5334000" y="35052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00" name="Line 53"/>
          <p:cNvSpPr>
            <a:spLocks noChangeShapeType="1"/>
          </p:cNvSpPr>
          <p:nvPr/>
        </p:nvSpPr>
        <p:spPr bwMode="auto">
          <a:xfrm>
            <a:off x="5257800" y="2514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01" name="Line 54"/>
          <p:cNvSpPr>
            <a:spLocks noChangeShapeType="1"/>
          </p:cNvSpPr>
          <p:nvPr/>
        </p:nvSpPr>
        <p:spPr bwMode="auto">
          <a:xfrm flipV="1">
            <a:off x="5334000" y="25908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02" name="Line 55"/>
          <p:cNvSpPr>
            <a:spLocks noChangeShapeType="1"/>
          </p:cNvSpPr>
          <p:nvPr/>
        </p:nvSpPr>
        <p:spPr bwMode="auto">
          <a:xfrm flipV="1">
            <a:off x="5410200" y="4572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03" name="Oval 56"/>
          <p:cNvSpPr>
            <a:spLocks noChangeArrowheads="1"/>
          </p:cNvSpPr>
          <p:nvPr/>
        </p:nvSpPr>
        <p:spPr bwMode="auto">
          <a:xfrm>
            <a:off x="7315200" y="2209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04" name="Text Box 57"/>
          <p:cNvSpPr txBox="1">
            <a:spLocks noChangeArrowheads="1"/>
          </p:cNvSpPr>
          <p:nvPr/>
        </p:nvSpPr>
        <p:spPr bwMode="auto">
          <a:xfrm>
            <a:off x="7239000" y="22574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15405" name="Oval 58"/>
          <p:cNvSpPr>
            <a:spLocks noChangeArrowheads="1"/>
          </p:cNvSpPr>
          <p:nvPr/>
        </p:nvSpPr>
        <p:spPr bwMode="auto">
          <a:xfrm>
            <a:off x="7315200" y="3200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06" name="Text Box 59"/>
          <p:cNvSpPr txBox="1">
            <a:spLocks noChangeArrowheads="1"/>
          </p:cNvSpPr>
          <p:nvPr/>
        </p:nvSpPr>
        <p:spPr bwMode="auto">
          <a:xfrm>
            <a:off x="7239000" y="3276600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15407" name="Oval 60"/>
          <p:cNvSpPr>
            <a:spLocks noChangeArrowheads="1"/>
          </p:cNvSpPr>
          <p:nvPr/>
        </p:nvSpPr>
        <p:spPr bwMode="auto">
          <a:xfrm>
            <a:off x="7391400" y="4267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08" name="Text Box 61"/>
          <p:cNvSpPr txBox="1">
            <a:spLocks noChangeArrowheads="1"/>
          </p:cNvSpPr>
          <p:nvPr/>
        </p:nvSpPr>
        <p:spPr bwMode="auto">
          <a:xfrm>
            <a:off x="7370763" y="4343400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t</a:t>
            </a:r>
            <a:endParaRPr lang="es-ES_tradnl"/>
          </a:p>
        </p:txBody>
      </p:sp>
      <p:sp>
        <p:nvSpPr>
          <p:cNvPr id="15409" name="Line 62"/>
          <p:cNvSpPr>
            <a:spLocks noChangeShapeType="1"/>
          </p:cNvSpPr>
          <p:nvPr/>
        </p:nvSpPr>
        <p:spPr bwMode="auto">
          <a:xfrm flipV="1">
            <a:off x="6477000" y="25146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10" name="Line 63"/>
          <p:cNvSpPr>
            <a:spLocks noChangeShapeType="1"/>
          </p:cNvSpPr>
          <p:nvPr/>
        </p:nvSpPr>
        <p:spPr bwMode="auto">
          <a:xfrm flipV="1">
            <a:off x="6629400" y="37338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11" name="Line 64"/>
          <p:cNvSpPr>
            <a:spLocks noChangeShapeType="1"/>
          </p:cNvSpPr>
          <p:nvPr/>
        </p:nvSpPr>
        <p:spPr bwMode="auto">
          <a:xfrm>
            <a:off x="6553200" y="2438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12" name="Line 65"/>
          <p:cNvSpPr>
            <a:spLocks noChangeShapeType="1"/>
          </p:cNvSpPr>
          <p:nvPr/>
        </p:nvSpPr>
        <p:spPr bwMode="auto">
          <a:xfrm>
            <a:off x="6553200" y="34290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13" name="Line 66"/>
          <p:cNvSpPr>
            <a:spLocks noChangeShapeType="1"/>
          </p:cNvSpPr>
          <p:nvPr/>
        </p:nvSpPr>
        <p:spPr bwMode="auto">
          <a:xfrm>
            <a:off x="6553200" y="35052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14" name="Line 67"/>
          <p:cNvSpPr>
            <a:spLocks noChangeShapeType="1"/>
          </p:cNvSpPr>
          <p:nvPr/>
        </p:nvSpPr>
        <p:spPr bwMode="auto">
          <a:xfrm>
            <a:off x="6553200" y="2514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15" name="Line 68"/>
          <p:cNvSpPr>
            <a:spLocks noChangeShapeType="1"/>
          </p:cNvSpPr>
          <p:nvPr/>
        </p:nvSpPr>
        <p:spPr bwMode="auto">
          <a:xfrm flipV="1">
            <a:off x="6629400" y="25908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16" name="Line 69"/>
          <p:cNvSpPr>
            <a:spLocks noChangeShapeType="1"/>
          </p:cNvSpPr>
          <p:nvPr/>
        </p:nvSpPr>
        <p:spPr bwMode="auto">
          <a:xfrm flipV="1">
            <a:off x="6705600" y="4572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17" name="Line 70"/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18" name="Line 71"/>
          <p:cNvSpPr>
            <a:spLocks noChangeShapeType="1"/>
          </p:cNvSpPr>
          <p:nvPr/>
        </p:nvSpPr>
        <p:spPr bwMode="auto">
          <a:xfrm flipV="1">
            <a:off x="3733800" y="37338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19" name="Line 72"/>
          <p:cNvSpPr>
            <a:spLocks noChangeShapeType="1"/>
          </p:cNvSpPr>
          <p:nvPr/>
        </p:nvSpPr>
        <p:spPr bwMode="auto">
          <a:xfrm>
            <a:off x="3657600" y="2438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20" name="Line 73"/>
          <p:cNvSpPr>
            <a:spLocks noChangeShapeType="1"/>
          </p:cNvSpPr>
          <p:nvPr/>
        </p:nvSpPr>
        <p:spPr bwMode="auto">
          <a:xfrm>
            <a:off x="3657600" y="3429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21" name="Line 74"/>
          <p:cNvSpPr>
            <a:spLocks noChangeShapeType="1"/>
          </p:cNvSpPr>
          <p:nvPr/>
        </p:nvSpPr>
        <p:spPr bwMode="auto">
          <a:xfrm>
            <a:off x="3657600" y="3429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22" name="Line 75"/>
          <p:cNvSpPr>
            <a:spLocks noChangeShapeType="1"/>
          </p:cNvSpPr>
          <p:nvPr/>
        </p:nvSpPr>
        <p:spPr bwMode="auto">
          <a:xfrm>
            <a:off x="3657600" y="2514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23" name="Line 76"/>
          <p:cNvSpPr>
            <a:spLocks noChangeShapeType="1"/>
          </p:cNvSpPr>
          <p:nvPr/>
        </p:nvSpPr>
        <p:spPr bwMode="auto">
          <a:xfrm flipV="1">
            <a:off x="3733800" y="25908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24" name="Line 77"/>
          <p:cNvSpPr>
            <a:spLocks noChangeShapeType="1"/>
          </p:cNvSpPr>
          <p:nvPr/>
        </p:nvSpPr>
        <p:spPr bwMode="auto">
          <a:xfrm flipV="1">
            <a:off x="3733800" y="4572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25" name="Line 78"/>
          <p:cNvSpPr>
            <a:spLocks noChangeShapeType="1"/>
          </p:cNvSpPr>
          <p:nvPr/>
        </p:nvSpPr>
        <p:spPr bwMode="auto">
          <a:xfrm>
            <a:off x="4572000" y="25146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26" name="Line 79"/>
          <p:cNvSpPr>
            <a:spLocks noChangeShapeType="1"/>
          </p:cNvSpPr>
          <p:nvPr/>
        </p:nvSpPr>
        <p:spPr bwMode="auto">
          <a:xfrm>
            <a:off x="4572000" y="28194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27" name="Line 80"/>
          <p:cNvSpPr>
            <a:spLocks noChangeShapeType="1"/>
          </p:cNvSpPr>
          <p:nvPr/>
        </p:nvSpPr>
        <p:spPr bwMode="auto">
          <a:xfrm>
            <a:off x="4572000" y="32004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28" name="Line 81"/>
          <p:cNvSpPr>
            <a:spLocks noChangeShapeType="1"/>
          </p:cNvSpPr>
          <p:nvPr/>
        </p:nvSpPr>
        <p:spPr bwMode="auto">
          <a:xfrm>
            <a:off x="4572000" y="35814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29" name="Line 82"/>
          <p:cNvSpPr>
            <a:spLocks noChangeShapeType="1"/>
          </p:cNvSpPr>
          <p:nvPr/>
        </p:nvSpPr>
        <p:spPr bwMode="auto">
          <a:xfrm>
            <a:off x="4572000" y="39624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30" name="Line 83"/>
          <p:cNvSpPr>
            <a:spLocks noChangeShapeType="1"/>
          </p:cNvSpPr>
          <p:nvPr/>
        </p:nvSpPr>
        <p:spPr bwMode="auto">
          <a:xfrm>
            <a:off x="4572000" y="43434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31" name="Line 84"/>
          <p:cNvSpPr>
            <a:spLocks noChangeShapeType="1"/>
          </p:cNvSpPr>
          <p:nvPr/>
        </p:nvSpPr>
        <p:spPr bwMode="auto">
          <a:xfrm>
            <a:off x="4648200" y="46482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32" name="Line 85"/>
          <p:cNvSpPr>
            <a:spLocks noChangeShapeType="1"/>
          </p:cNvSpPr>
          <p:nvPr/>
        </p:nvSpPr>
        <p:spPr bwMode="auto">
          <a:xfrm>
            <a:off x="7848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33" name="Line 86"/>
          <p:cNvSpPr>
            <a:spLocks noChangeShapeType="1"/>
          </p:cNvSpPr>
          <p:nvPr/>
        </p:nvSpPr>
        <p:spPr bwMode="auto">
          <a:xfrm>
            <a:off x="7848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34" name="Line 87"/>
          <p:cNvSpPr>
            <a:spLocks noChangeShapeType="1"/>
          </p:cNvSpPr>
          <p:nvPr/>
        </p:nvSpPr>
        <p:spPr bwMode="auto">
          <a:xfrm>
            <a:off x="79248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35" name="Text Box 88"/>
          <p:cNvSpPr txBox="1">
            <a:spLocks noChangeArrowheads="1"/>
          </p:cNvSpPr>
          <p:nvPr/>
        </p:nvSpPr>
        <p:spPr bwMode="auto">
          <a:xfrm>
            <a:off x="152400" y="5133975"/>
            <a:ext cx="8777288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s-ES_tradnl" sz="1800"/>
              <a:t> Hay tres tipos de nivel. El nivel de entrada </a:t>
            </a:r>
            <a:r>
              <a:rPr lang="es-ES_tradnl" sz="1800" b="1"/>
              <a:t>I</a:t>
            </a:r>
            <a:r>
              <a:rPr lang="es-ES_tradnl" sz="1800"/>
              <a:t>, los niveles intermedios o escondidos </a:t>
            </a:r>
          </a:p>
          <a:p>
            <a:r>
              <a:rPr lang="es-ES_tradnl" altLang="ja-JP" sz="1800" b="1"/>
              <a:t>H</a:t>
            </a:r>
            <a:r>
              <a:rPr lang="es-ES_tradnl" altLang="ja-JP" sz="1800"/>
              <a:t> y el nivel de salida </a:t>
            </a:r>
            <a:r>
              <a:rPr lang="es-ES_tradnl" altLang="ja-JP" sz="1800" b="1"/>
              <a:t>O</a:t>
            </a:r>
            <a:r>
              <a:rPr lang="es-ES_tradnl" altLang="ja-JP" sz="1800"/>
              <a:t>. Cada nivel puede tener diferente número de neuronas</a:t>
            </a:r>
            <a:r>
              <a:rPr lang="es-ES_tradnl" sz="2000"/>
              <a:t> </a:t>
            </a:r>
          </a:p>
          <a:p>
            <a:pPr>
              <a:buFontTx/>
              <a:buChar char="•"/>
            </a:pPr>
            <a:r>
              <a:rPr lang="es-ES_tradnl" sz="1800"/>
              <a:t> Las neuronas de un nivel s</a:t>
            </a:r>
            <a:r>
              <a:rPr lang="es-ES_tradnl" altLang="ja-JP" sz="1800"/>
              <a:t>ólo se conectan a neuronas del nivel siguiente</a:t>
            </a:r>
          </a:p>
          <a:p>
            <a:pPr>
              <a:buFontTx/>
              <a:buChar char="•"/>
            </a:pPr>
            <a:r>
              <a:rPr lang="es-ES_tradnl" altLang="ja-JP" sz="1800"/>
              <a:t> Normalmente todas las neuronas de un nivel se conectan a todas las neuronas del </a:t>
            </a:r>
          </a:p>
          <a:p>
            <a:r>
              <a:rPr lang="es-ES_tradnl" altLang="ja-JP" sz="1800"/>
              <a:t>nivel siguiente, pero no necesariamente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Caracter</a:t>
            </a:r>
            <a:r>
              <a:rPr lang="es-ES_tradnl" altLang="ja-JP" smtClean="0">
                <a:ea typeface="ＭＳ Ｐゴシック" pitchFamily="1" charset="-128"/>
              </a:rPr>
              <a:t>í</a:t>
            </a:r>
            <a:r>
              <a:rPr lang="es-ES_tradnl" smtClean="0"/>
              <a:t>sticas</a:t>
            </a:r>
            <a:br>
              <a:rPr lang="es-ES_tradnl" smtClean="0"/>
            </a:br>
            <a:r>
              <a:rPr lang="es-ES_tradnl" sz="4000" smtClean="0"/>
              <a:t>Redes Feed-forward</a:t>
            </a:r>
            <a:endParaRPr lang="es-ES_tradnl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Cada neurona del nivel de entrada toma solamente una entrada</a:t>
            </a:r>
          </a:p>
          <a:p>
            <a:pPr eaLnBrk="1" hangingPunct="1"/>
            <a:r>
              <a:rPr lang="es-ES_tradnl" smtClean="0"/>
              <a:t>El n</a:t>
            </a:r>
            <a:r>
              <a:rPr lang="es-ES_tradnl" altLang="ja-JP" smtClean="0">
                <a:ea typeface="ＭＳ Ｐゴシック" pitchFamily="1" charset="-128"/>
              </a:rPr>
              <a:t>ú</a:t>
            </a:r>
            <a:r>
              <a:rPr lang="es-ES_tradnl" smtClean="0"/>
              <a:t>mero de neuronas de entrada y de salida define el problema</a:t>
            </a:r>
          </a:p>
          <a:p>
            <a:pPr eaLnBrk="1" hangingPunct="1"/>
            <a:r>
              <a:rPr lang="es-ES_tradnl" smtClean="0"/>
              <a:t>Los pesos y el n</a:t>
            </a:r>
            <a:r>
              <a:rPr lang="es-ES_tradnl" altLang="ja-JP" smtClean="0">
                <a:ea typeface="ＭＳ Ｐゴシック" pitchFamily="1" charset="-128"/>
              </a:rPr>
              <a:t>ú</a:t>
            </a:r>
            <a:r>
              <a:rPr lang="es-ES_tradnl" smtClean="0"/>
              <a:t>mero de capas ocultas y neuronas en </a:t>
            </a:r>
            <a:r>
              <a:rPr lang="es-ES_tradnl" altLang="ja-JP" smtClean="0">
                <a:ea typeface="ＭＳ Ｐゴシック" pitchFamily="1" charset="-128"/>
              </a:rPr>
              <a:t>é</a:t>
            </a:r>
            <a:r>
              <a:rPr lang="es-ES_tradnl" smtClean="0"/>
              <a:t>stas capas son par</a:t>
            </a:r>
            <a:r>
              <a:rPr lang="es-ES_tradnl" altLang="ja-JP" smtClean="0">
                <a:ea typeface="ＭＳ Ｐゴシック" pitchFamily="1" charset="-128"/>
              </a:rPr>
              <a:t>ámetros libres</a:t>
            </a:r>
            <a:endParaRPr lang="es-ES_trad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Topolog</a:t>
            </a:r>
            <a:r>
              <a:rPr lang="es-ES_tradnl" altLang="ja-JP" smtClean="0">
                <a:ea typeface="ＭＳ Ｐゴシック" pitchFamily="1" charset="-128"/>
              </a:rPr>
              <a:t>í</a:t>
            </a:r>
            <a:r>
              <a:rPr lang="es-ES_tradnl" smtClean="0"/>
              <a:t>as</a:t>
            </a:r>
            <a:br>
              <a:rPr lang="es-ES_tradnl" smtClean="0"/>
            </a:br>
            <a:r>
              <a:rPr lang="es-ES_tradnl" smtClean="0"/>
              <a:t>Red C</a:t>
            </a:r>
            <a:r>
              <a:rPr lang="es-ES_tradnl" altLang="ja-JP" smtClean="0">
                <a:ea typeface="ＭＳ Ｐゴシック" pitchFamily="1" charset="-128"/>
              </a:rPr>
              <a:t>íclica o Recurrente</a:t>
            </a:r>
            <a:endParaRPr lang="es-ES_tradnl" smtClean="0"/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3429000" y="2438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3351213" y="2486025"/>
            <a:ext cx="687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1,1</a:t>
            </a:r>
            <a:endParaRPr lang="es-ES_tradnl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429000" y="34290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3351213" y="3429000"/>
            <a:ext cx="687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1,2</a:t>
            </a:r>
            <a:endParaRPr lang="es-ES_tradnl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3505200" y="4495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3429000" y="4572000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1,n</a:t>
            </a:r>
            <a:endParaRPr lang="es-ES_tradnl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2209800" y="3352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2209800" y="34290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2133600" y="2362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2133600" y="24384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17421" name="Oval 14"/>
          <p:cNvSpPr>
            <a:spLocks noChangeArrowheads="1"/>
          </p:cNvSpPr>
          <p:nvPr/>
        </p:nvSpPr>
        <p:spPr bwMode="auto">
          <a:xfrm>
            <a:off x="2209800" y="45720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2209800" y="4648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m</a:t>
            </a:r>
            <a:endParaRPr lang="es-ES_tradnl"/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 flipV="1">
            <a:off x="2667000" y="27432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24" name="Line 17"/>
          <p:cNvSpPr>
            <a:spLocks noChangeShapeType="1"/>
          </p:cNvSpPr>
          <p:nvPr/>
        </p:nvSpPr>
        <p:spPr bwMode="auto">
          <a:xfrm flipV="1">
            <a:off x="2743200" y="40386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25" name="Line 18"/>
          <p:cNvSpPr>
            <a:spLocks noChangeShapeType="1"/>
          </p:cNvSpPr>
          <p:nvPr/>
        </p:nvSpPr>
        <p:spPr bwMode="auto">
          <a:xfrm>
            <a:off x="2667000" y="2667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26" name="Line 19"/>
          <p:cNvSpPr>
            <a:spLocks noChangeShapeType="1"/>
          </p:cNvSpPr>
          <p:nvPr/>
        </p:nvSpPr>
        <p:spPr bwMode="auto">
          <a:xfrm>
            <a:off x="2743200" y="36576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27" name="Line 20"/>
          <p:cNvSpPr>
            <a:spLocks noChangeShapeType="1"/>
          </p:cNvSpPr>
          <p:nvPr/>
        </p:nvSpPr>
        <p:spPr bwMode="auto">
          <a:xfrm>
            <a:off x="2743200" y="37338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28" name="Line 21"/>
          <p:cNvSpPr>
            <a:spLocks noChangeShapeType="1"/>
          </p:cNvSpPr>
          <p:nvPr/>
        </p:nvSpPr>
        <p:spPr bwMode="auto">
          <a:xfrm>
            <a:off x="2667000" y="27432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29" name="Line 22"/>
          <p:cNvSpPr>
            <a:spLocks noChangeShapeType="1"/>
          </p:cNvSpPr>
          <p:nvPr/>
        </p:nvSpPr>
        <p:spPr bwMode="auto">
          <a:xfrm flipV="1">
            <a:off x="2743200" y="28194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30" name="Line 23"/>
          <p:cNvSpPr>
            <a:spLocks noChangeShapeType="1"/>
          </p:cNvSpPr>
          <p:nvPr/>
        </p:nvSpPr>
        <p:spPr bwMode="auto">
          <a:xfrm flipV="1">
            <a:off x="2819400" y="48006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31" name="Line 24"/>
          <p:cNvSpPr>
            <a:spLocks noChangeShapeType="1"/>
          </p:cNvSpPr>
          <p:nvPr/>
        </p:nvSpPr>
        <p:spPr bwMode="auto">
          <a:xfrm>
            <a:off x="1447800" y="2590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32" name="Line 25"/>
          <p:cNvSpPr>
            <a:spLocks noChangeShapeType="1"/>
          </p:cNvSpPr>
          <p:nvPr/>
        </p:nvSpPr>
        <p:spPr bwMode="auto">
          <a:xfrm>
            <a:off x="15240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33" name="Line 26"/>
          <p:cNvSpPr>
            <a:spLocks noChangeShapeType="1"/>
          </p:cNvSpPr>
          <p:nvPr/>
        </p:nvSpPr>
        <p:spPr bwMode="auto">
          <a:xfrm>
            <a:off x="15240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34" name="Text Box 27"/>
          <p:cNvSpPr txBox="1">
            <a:spLocks noChangeArrowheads="1"/>
          </p:cNvSpPr>
          <p:nvPr/>
        </p:nvSpPr>
        <p:spPr bwMode="auto">
          <a:xfrm>
            <a:off x="1143000" y="23622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17435" name="Text Box 28"/>
          <p:cNvSpPr txBox="1">
            <a:spLocks noChangeArrowheads="1"/>
          </p:cNvSpPr>
          <p:nvPr/>
        </p:nvSpPr>
        <p:spPr bwMode="auto">
          <a:xfrm>
            <a:off x="1143000" y="34290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17436" name="Text Box 29"/>
          <p:cNvSpPr txBox="1">
            <a:spLocks noChangeArrowheads="1"/>
          </p:cNvSpPr>
          <p:nvPr/>
        </p:nvSpPr>
        <p:spPr bwMode="auto">
          <a:xfrm>
            <a:off x="1150938" y="4648200"/>
            <a:ext cx="50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m</a:t>
            </a:r>
            <a:endParaRPr lang="es-ES_tradnl"/>
          </a:p>
        </p:txBody>
      </p:sp>
      <p:sp>
        <p:nvSpPr>
          <p:cNvPr id="17437" name="Oval 30"/>
          <p:cNvSpPr>
            <a:spLocks noChangeArrowheads="1"/>
          </p:cNvSpPr>
          <p:nvPr/>
        </p:nvSpPr>
        <p:spPr bwMode="auto">
          <a:xfrm>
            <a:off x="6324600" y="2438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38" name="Text Box 31"/>
          <p:cNvSpPr txBox="1">
            <a:spLocks noChangeArrowheads="1"/>
          </p:cNvSpPr>
          <p:nvPr/>
        </p:nvSpPr>
        <p:spPr bwMode="auto">
          <a:xfrm>
            <a:off x="6248400" y="2486025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k,1</a:t>
            </a:r>
            <a:endParaRPr lang="es-ES_tradnl"/>
          </a:p>
        </p:txBody>
      </p:sp>
      <p:sp>
        <p:nvSpPr>
          <p:cNvPr id="17439" name="Oval 32"/>
          <p:cNvSpPr>
            <a:spLocks noChangeArrowheads="1"/>
          </p:cNvSpPr>
          <p:nvPr/>
        </p:nvSpPr>
        <p:spPr bwMode="auto">
          <a:xfrm>
            <a:off x="6324600" y="34290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40" name="Text Box 33"/>
          <p:cNvSpPr txBox="1">
            <a:spLocks noChangeArrowheads="1"/>
          </p:cNvSpPr>
          <p:nvPr/>
        </p:nvSpPr>
        <p:spPr bwMode="auto">
          <a:xfrm>
            <a:off x="6248400" y="3505200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k,2</a:t>
            </a:r>
            <a:endParaRPr lang="es-ES_tradnl"/>
          </a:p>
        </p:txBody>
      </p:sp>
      <p:sp>
        <p:nvSpPr>
          <p:cNvPr id="17441" name="Oval 34"/>
          <p:cNvSpPr>
            <a:spLocks noChangeArrowheads="1"/>
          </p:cNvSpPr>
          <p:nvPr/>
        </p:nvSpPr>
        <p:spPr bwMode="auto">
          <a:xfrm>
            <a:off x="6400800" y="4495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42" name="Text Box 35"/>
          <p:cNvSpPr txBox="1">
            <a:spLocks noChangeArrowheads="1"/>
          </p:cNvSpPr>
          <p:nvPr/>
        </p:nvSpPr>
        <p:spPr bwMode="auto">
          <a:xfrm>
            <a:off x="6380163" y="4572000"/>
            <a:ext cx="630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k,r</a:t>
            </a:r>
            <a:endParaRPr lang="es-ES_tradnl"/>
          </a:p>
        </p:txBody>
      </p:sp>
      <p:sp>
        <p:nvSpPr>
          <p:cNvPr id="17443" name="Line 36"/>
          <p:cNvSpPr>
            <a:spLocks noChangeShapeType="1"/>
          </p:cNvSpPr>
          <p:nvPr/>
        </p:nvSpPr>
        <p:spPr bwMode="auto">
          <a:xfrm flipV="1">
            <a:off x="5562600" y="27432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44" name="Line 37"/>
          <p:cNvSpPr>
            <a:spLocks noChangeShapeType="1"/>
          </p:cNvSpPr>
          <p:nvPr/>
        </p:nvSpPr>
        <p:spPr bwMode="auto">
          <a:xfrm flipV="1">
            <a:off x="5638800" y="3962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45" name="Line 38"/>
          <p:cNvSpPr>
            <a:spLocks noChangeShapeType="1"/>
          </p:cNvSpPr>
          <p:nvPr/>
        </p:nvSpPr>
        <p:spPr bwMode="auto">
          <a:xfrm>
            <a:off x="5562600" y="2667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46" name="Line 39"/>
          <p:cNvSpPr>
            <a:spLocks noChangeShapeType="1"/>
          </p:cNvSpPr>
          <p:nvPr/>
        </p:nvSpPr>
        <p:spPr bwMode="auto">
          <a:xfrm>
            <a:off x="5638800" y="36576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47" name="Line 40"/>
          <p:cNvSpPr>
            <a:spLocks noChangeShapeType="1"/>
          </p:cNvSpPr>
          <p:nvPr/>
        </p:nvSpPr>
        <p:spPr bwMode="auto">
          <a:xfrm>
            <a:off x="5638800" y="37338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48" name="Line 41"/>
          <p:cNvSpPr>
            <a:spLocks noChangeShapeType="1"/>
          </p:cNvSpPr>
          <p:nvPr/>
        </p:nvSpPr>
        <p:spPr bwMode="auto">
          <a:xfrm>
            <a:off x="5562600" y="27432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49" name="Line 42"/>
          <p:cNvSpPr>
            <a:spLocks noChangeShapeType="1"/>
          </p:cNvSpPr>
          <p:nvPr/>
        </p:nvSpPr>
        <p:spPr bwMode="auto">
          <a:xfrm flipV="1">
            <a:off x="5638800" y="28194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50" name="Line 43"/>
          <p:cNvSpPr>
            <a:spLocks noChangeShapeType="1"/>
          </p:cNvSpPr>
          <p:nvPr/>
        </p:nvSpPr>
        <p:spPr bwMode="auto">
          <a:xfrm flipV="1">
            <a:off x="5715000" y="48006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51" name="Oval 44"/>
          <p:cNvSpPr>
            <a:spLocks noChangeArrowheads="1"/>
          </p:cNvSpPr>
          <p:nvPr/>
        </p:nvSpPr>
        <p:spPr bwMode="auto">
          <a:xfrm>
            <a:off x="7620000" y="2438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52" name="Text Box 45"/>
          <p:cNvSpPr txBox="1">
            <a:spLocks noChangeArrowheads="1"/>
          </p:cNvSpPr>
          <p:nvPr/>
        </p:nvSpPr>
        <p:spPr bwMode="auto">
          <a:xfrm>
            <a:off x="7543800" y="24860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17453" name="Oval 46"/>
          <p:cNvSpPr>
            <a:spLocks noChangeArrowheads="1"/>
          </p:cNvSpPr>
          <p:nvPr/>
        </p:nvSpPr>
        <p:spPr bwMode="auto">
          <a:xfrm>
            <a:off x="7620000" y="34290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54" name="Text Box 47"/>
          <p:cNvSpPr txBox="1">
            <a:spLocks noChangeArrowheads="1"/>
          </p:cNvSpPr>
          <p:nvPr/>
        </p:nvSpPr>
        <p:spPr bwMode="auto">
          <a:xfrm>
            <a:off x="7543800" y="3505200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17455" name="Oval 48"/>
          <p:cNvSpPr>
            <a:spLocks noChangeArrowheads="1"/>
          </p:cNvSpPr>
          <p:nvPr/>
        </p:nvSpPr>
        <p:spPr bwMode="auto">
          <a:xfrm>
            <a:off x="7696200" y="4495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56" name="Text Box 49"/>
          <p:cNvSpPr txBox="1">
            <a:spLocks noChangeArrowheads="1"/>
          </p:cNvSpPr>
          <p:nvPr/>
        </p:nvSpPr>
        <p:spPr bwMode="auto">
          <a:xfrm>
            <a:off x="7675563" y="4572000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t</a:t>
            </a:r>
            <a:endParaRPr lang="es-ES_tradnl"/>
          </a:p>
        </p:txBody>
      </p:sp>
      <p:sp>
        <p:nvSpPr>
          <p:cNvPr id="17457" name="Line 50"/>
          <p:cNvSpPr>
            <a:spLocks noChangeShapeType="1"/>
          </p:cNvSpPr>
          <p:nvPr/>
        </p:nvSpPr>
        <p:spPr bwMode="auto">
          <a:xfrm flipV="1">
            <a:off x="6781800" y="2743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58" name="Line 51"/>
          <p:cNvSpPr>
            <a:spLocks noChangeShapeType="1"/>
          </p:cNvSpPr>
          <p:nvPr/>
        </p:nvSpPr>
        <p:spPr bwMode="auto">
          <a:xfrm flipV="1">
            <a:off x="6934200" y="3962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59" name="Line 52"/>
          <p:cNvSpPr>
            <a:spLocks noChangeShapeType="1"/>
          </p:cNvSpPr>
          <p:nvPr/>
        </p:nvSpPr>
        <p:spPr bwMode="auto">
          <a:xfrm>
            <a:off x="6858000" y="2667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60" name="Line 53"/>
          <p:cNvSpPr>
            <a:spLocks noChangeShapeType="1"/>
          </p:cNvSpPr>
          <p:nvPr/>
        </p:nvSpPr>
        <p:spPr bwMode="auto">
          <a:xfrm>
            <a:off x="6858000" y="3657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61" name="Line 54"/>
          <p:cNvSpPr>
            <a:spLocks noChangeShapeType="1"/>
          </p:cNvSpPr>
          <p:nvPr/>
        </p:nvSpPr>
        <p:spPr bwMode="auto">
          <a:xfrm>
            <a:off x="6858000" y="37338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62" name="Line 55"/>
          <p:cNvSpPr>
            <a:spLocks noChangeShapeType="1"/>
          </p:cNvSpPr>
          <p:nvPr/>
        </p:nvSpPr>
        <p:spPr bwMode="auto">
          <a:xfrm>
            <a:off x="6858000" y="27432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63" name="Line 56"/>
          <p:cNvSpPr>
            <a:spLocks noChangeShapeType="1"/>
          </p:cNvSpPr>
          <p:nvPr/>
        </p:nvSpPr>
        <p:spPr bwMode="auto">
          <a:xfrm flipV="1">
            <a:off x="6934200" y="28194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64" name="Line 57"/>
          <p:cNvSpPr>
            <a:spLocks noChangeShapeType="1"/>
          </p:cNvSpPr>
          <p:nvPr/>
        </p:nvSpPr>
        <p:spPr bwMode="auto">
          <a:xfrm flipV="1">
            <a:off x="7010400" y="48006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65" name="Line 58"/>
          <p:cNvSpPr>
            <a:spLocks noChangeShapeType="1"/>
          </p:cNvSpPr>
          <p:nvPr/>
        </p:nvSpPr>
        <p:spPr bwMode="auto">
          <a:xfrm flipV="1">
            <a:off x="3962400" y="2819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66" name="Line 59"/>
          <p:cNvSpPr>
            <a:spLocks noChangeShapeType="1"/>
          </p:cNvSpPr>
          <p:nvPr/>
        </p:nvSpPr>
        <p:spPr bwMode="auto">
          <a:xfrm flipV="1">
            <a:off x="4038600" y="3962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67" name="Line 60"/>
          <p:cNvSpPr>
            <a:spLocks noChangeShapeType="1"/>
          </p:cNvSpPr>
          <p:nvPr/>
        </p:nvSpPr>
        <p:spPr bwMode="auto">
          <a:xfrm>
            <a:off x="3962400" y="2667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68" name="Line 61"/>
          <p:cNvSpPr>
            <a:spLocks noChangeShapeType="1"/>
          </p:cNvSpPr>
          <p:nvPr/>
        </p:nvSpPr>
        <p:spPr bwMode="auto">
          <a:xfrm>
            <a:off x="3962400" y="36576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69" name="Line 62"/>
          <p:cNvSpPr>
            <a:spLocks noChangeShapeType="1"/>
          </p:cNvSpPr>
          <p:nvPr/>
        </p:nvSpPr>
        <p:spPr bwMode="auto">
          <a:xfrm>
            <a:off x="3962400" y="3657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70" name="Line 63"/>
          <p:cNvSpPr>
            <a:spLocks noChangeShapeType="1"/>
          </p:cNvSpPr>
          <p:nvPr/>
        </p:nvSpPr>
        <p:spPr bwMode="auto">
          <a:xfrm>
            <a:off x="3962400" y="27432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71" name="Line 64"/>
          <p:cNvSpPr>
            <a:spLocks noChangeShapeType="1"/>
          </p:cNvSpPr>
          <p:nvPr/>
        </p:nvSpPr>
        <p:spPr bwMode="auto">
          <a:xfrm flipV="1">
            <a:off x="4038600" y="28194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72" name="Line 65"/>
          <p:cNvSpPr>
            <a:spLocks noChangeShapeType="1"/>
          </p:cNvSpPr>
          <p:nvPr/>
        </p:nvSpPr>
        <p:spPr bwMode="auto">
          <a:xfrm flipV="1">
            <a:off x="4038600" y="48006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73" name="Line 66"/>
          <p:cNvSpPr>
            <a:spLocks noChangeShapeType="1"/>
          </p:cNvSpPr>
          <p:nvPr/>
        </p:nvSpPr>
        <p:spPr bwMode="auto">
          <a:xfrm>
            <a:off x="4876800" y="27432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74" name="Line 67"/>
          <p:cNvSpPr>
            <a:spLocks noChangeShapeType="1"/>
          </p:cNvSpPr>
          <p:nvPr/>
        </p:nvSpPr>
        <p:spPr bwMode="auto">
          <a:xfrm>
            <a:off x="4876800" y="30480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75" name="Line 68"/>
          <p:cNvSpPr>
            <a:spLocks noChangeShapeType="1"/>
          </p:cNvSpPr>
          <p:nvPr/>
        </p:nvSpPr>
        <p:spPr bwMode="auto">
          <a:xfrm>
            <a:off x="4876800" y="34290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76" name="Line 69"/>
          <p:cNvSpPr>
            <a:spLocks noChangeShapeType="1"/>
          </p:cNvSpPr>
          <p:nvPr/>
        </p:nvSpPr>
        <p:spPr bwMode="auto">
          <a:xfrm>
            <a:off x="4876800" y="38100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77" name="Line 70"/>
          <p:cNvSpPr>
            <a:spLocks noChangeShapeType="1"/>
          </p:cNvSpPr>
          <p:nvPr/>
        </p:nvSpPr>
        <p:spPr bwMode="auto">
          <a:xfrm>
            <a:off x="4876800" y="41910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78" name="Line 71"/>
          <p:cNvSpPr>
            <a:spLocks noChangeShapeType="1"/>
          </p:cNvSpPr>
          <p:nvPr/>
        </p:nvSpPr>
        <p:spPr bwMode="auto">
          <a:xfrm>
            <a:off x="4876800" y="45720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79" name="Line 72"/>
          <p:cNvSpPr>
            <a:spLocks noChangeShapeType="1"/>
          </p:cNvSpPr>
          <p:nvPr/>
        </p:nvSpPr>
        <p:spPr bwMode="auto">
          <a:xfrm>
            <a:off x="4953000" y="48768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80" name="Line 73"/>
          <p:cNvSpPr>
            <a:spLocks noChangeShapeType="1"/>
          </p:cNvSpPr>
          <p:nvPr/>
        </p:nvSpPr>
        <p:spPr bwMode="auto">
          <a:xfrm>
            <a:off x="8153400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81" name="Line 74"/>
          <p:cNvSpPr>
            <a:spLocks noChangeShapeType="1"/>
          </p:cNvSpPr>
          <p:nvPr/>
        </p:nvSpPr>
        <p:spPr bwMode="auto">
          <a:xfrm>
            <a:off x="8153400" y="3733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82" name="Line 75"/>
          <p:cNvSpPr>
            <a:spLocks noChangeShapeType="1"/>
          </p:cNvSpPr>
          <p:nvPr/>
        </p:nvSpPr>
        <p:spPr bwMode="auto">
          <a:xfrm>
            <a:off x="82296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83" name="Freeform 78"/>
          <p:cNvSpPr>
            <a:spLocks/>
          </p:cNvSpPr>
          <p:nvPr/>
        </p:nvSpPr>
        <p:spPr bwMode="auto">
          <a:xfrm>
            <a:off x="3784600" y="1955800"/>
            <a:ext cx="4673600" cy="787400"/>
          </a:xfrm>
          <a:custGeom>
            <a:avLst/>
            <a:gdLst>
              <a:gd name="T0" fmla="*/ 2147483647 w 2944"/>
              <a:gd name="T1" fmla="*/ 1249997589 h 496"/>
              <a:gd name="T2" fmla="*/ 2147483647 w 2944"/>
              <a:gd name="T3" fmla="*/ 161290010 h 496"/>
              <a:gd name="T4" fmla="*/ 887095103 w 2944"/>
              <a:gd name="T5" fmla="*/ 282257530 h 496"/>
              <a:gd name="T6" fmla="*/ 887095103 w 2944"/>
              <a:gd name="T7" fmla="*/ 1129030119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2944"/>
              <a:gd name="T13" fmla="*/ 0 h 496"/>
              <a:gd name="T14" fmla="*/ 2944 w 2944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4" h="496">
                <a:moveTo>
                  <a:pt x="2944" y="496"/>
                </a:moveTo>
                <a:cubicBezTo>
                  <a:pt x="2920" y="312"/>
                  <a:pt x="2896" y="128"/>
                  <a:pt x="2464" y="64"/>
                </a:cubicBezTo>
                <a:cubicBezTo>
                  <a:pt x="2032" y="0"/>
                  <a:pt x="704" y="48"/>
                  <a:pt x="352" y="112"/>
                </a:cubicBezTo>
                <a:cubicBezTo>
                  <a:pt x="0" y="176"/>
                  <a:pt x="176" y="312"/>
                  <a:pt x="352" y="4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84" name="Text Box 80"/>
          <p:cNvSpPr txBox="1">
            <a:spLocks noChangeArrowheads="1"/>
          </p:cNvSpPr>
          <p:nvPr/>
        </p:nvSpPr>
        <p:spPr bwMode="auto">
          <a:xfrm>
            <a:off x="763588" y="5562600"/>
            <a:ext cx="74596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s-ES_tradnl" sz="2000"/>
              <a:t> La redes recurrentes tienen ciclos que provocan que la entrada</a:t>
            </a:r>
          </a:p>
          <a:p>
            <a:r>
              <a:rPr lang="es-ES_tradnl" sz="2000"/>
              <a:t>a una neurona dependa, en parte, de la salida de la misma en </a:t>
            </a:r>
          </a:p>
          <a:p>
            <a:r>
              <a:rPr lang="es-ES_tradnl" sz="2000"/>
              <a:t>otro tiempo. Esto permite que conserven un estado. Crea la</a:t>
            </a:r>
          </a:p>
          <a:p>
            <a:r>
              <a:rPr lang="es-ES_tradnl" sz="2000"/>
              <a:t>posibilidad de tener memoria</a:t>
            </a:r>
            <a:endParaRPr lang="es-ES_tradnl"/>
          </a:p>
        </p:txBody>
      </p:sp>
      <p:sp>
        <p:nvSpPr>
          <p:cNvPr id="17485" name="Freeform 81"/>
          <p:cNvSpPr>
            <a:spLocks/>
          </p:cNvSpPr>
          <p:nvPr/>
        </p:nvSpPr>
        <p:spPr bwMode="auto">
          <a:xfrm>
            <a:off x="2971800" y="4876800"/>
            <a:ext cx="4191000" cy="622300"/>
          </a:xfrm>
          <a:custGeom>
            <a:avLst/>
            <a:gdLst>
              <a:gd name="T0" fmla="*/ 2147483647 w 2640"/>
              <a:gd name="T1" fmla="*/ 0 h 392"/>
              <a:gd name="T2" fmla="*/ 2147483647 w 2640"/>
              <a:gd name="T3" fmla="*/ 846772633 h 392"/>
              <a:gd name="T4" fmla="*/ 2147483647 w 2640"/>
              <a:gd name="T5" fmla="*/ 846772633 h 392"/>
              <a:gd name="T6" fmla="*/ 0 w 2640"/>
              <a:gd name="T7" fmla="*/ 0 h 392"/>
              <a:gd name="T8" fmla="*/ 0 60000 65536"/>
              <a:gd name="T9" fmla="*/ 0 60000 65536"/>
              <a:gd name="T10" fmla="*/ 0 60000 65536"/>
              <a:gd name="T11" fmla="*/ 0 60000 65536"/>
              <a:gd name="T12" fmla="*/ 0 w 2640"/>
              <a:gd name="T13" fmla="*/ 0 h 392"/>
              <a:gd name="T14" fmla="*/ 2640 w 2640"/>
              <a:gd name="T15" fmla="*/ 392 h 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0" h="392">
                <a:moveTo>
                  <a:pt x="2640" y="0"/>
                </a:moveTo>
                <a:cubicBezTo>
                  <a:pt x="2568" y="140"/>
                  <a:pt x="2496" y="280"/>
                  <a:pt x="2208" y="336"/>
                </a:cubicBezTo>
                <a:cubicBezTo>
                  <a:pt x="1920" y="392"/>
                  <a:pt x="1280" y="392"/>
                  <a:pt x="912" y="336"/>
                </a:cubicBezTo>
                <a:cubicBezTo>
                  <a:pt x="544" y="280"/>
                  <a:pt x="272" y="14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86" name="Line 82"/>
          <p:cNvSpPr>
            <a:spLocks noChangeShapeType="1"/>
          </p:cNvSpPr>
          <p:nvPr/>
        </p:nvSpPr>
        <p:spPr bwMode="auto">
          <a:xfrm>
            <a:off x="24384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87" name="Line 84"/>
          <p:cNvSpPr>
            <a:spLocks noChangeShapeType="1"/>
          </p:cNvSpPr>
          <p:nvPr/>
        </p:nvSpPr>
        <p:spPr bwMode="auto">
          <a:xfrm>
            <a:off x="37338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88" name="Line 85"/>
          <p:cNvSpPr>
            <a:spLocks noChangeShapeType="1"/>
          </p:cNvSpPr>
          <p:nvPr/>
        </p:nvSpPr>
        <p:spPr bwMode="auto">
          <a:xfrm>
            <a:off x="66294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89" name="Line 86"/>
          <p:cNvSpPr>
            <a:spLocks noChangeShapeType="1"/>
          </p:cNvSpPr>
          <p:nvPr/>
        </p:nvSpPr>
        <p:spPr bwMode="auto">
          <a:xfrm>
            <a:off x="78486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Mapa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Vamos a ver</a:t>
            </a:r>
          </a:p>
          <a:p>
            <a:pPr lvl="1" eaLnBrk="1" hangingPunct="1"/>
            <a:r>
              <a:rPr lang="es-ES_tradnl" smtClean="0"/>
              <a:t>Modelos de neurona</a:t>
            </a:r>
          </a:p>
          <a:p>
            <a:pPr lvl="2" eaLnBrk="1" hangingPunct="1"/>
            <a:r>
              <a:rPr lang="es-ES_tradnl" smtClean="0"/>
              <a:t>Perceptron lineal, escal</a:t>
            </a:r>
            <a:r>
              <a:rPr lang="es-ES_tradnl" altLang="ja-JP" smtClean="0">
                <a:ea typeface="ＭＳ Ｐゴシック" pitchFamily="1" charset="-128"/>
              </a:rPr>
              <a:t>ó</a:t>
            </a:r>
            <a:r>
              <a:rPr lang="es-ES_tradnl" smtClean="0"/>
              <a:t>n y sigmoidal</a:t>
            </a:r>
          </a:p>
          <a:p>
            <a:pPr lvl="1" eaLnBrk="1" hangingPunct="1"/>
            <a:r>
              <a:rPr lang="es-ES_tradnl" smtClean="0"/>
              <a:t>Topolog</a:t>
            </a:r>
            <a:r>
              <a:rPr lang="es-ES_tradnl" altLang="ja-JP" smtClean="0">
                <a:ea typeface="ＭＳ Ｐゴシック" pitchFamily="1" charset="-128"/>
              </a:rPr>
              <a:t>ía de conexión</a:t>
            </a:r>
          </a:p>
          <a:p>
            <a:pPr lvl="2" eaLnBrk="1" hangingPunct="1"/>
            <a:r>
              <a:rPr lang="es-ES_tradnl" smtClean="0"/>
              <a:t>Feedforward</a:t>
            </a:r>
          </a:p>
          <a:p>
            <a:pPr lvl="1" eaLnBrk="1" hangingPunct="1"/>
            <a:r>
              <a:rPr lang="es-ES_tradnl" smtClean="0"/>
              <a:t>Aprendizaje supervisado</a:t>
            </a:r>
          </a:p>
          <a:p>
            <a:pPr lvl="2" eaLnBrk="1" hangingPunct="1"/>
            <a:r>
              <a:rPr lang="es-ES_tradnl" smtClean="0"/>
              <a:t>Retro-propagaci</a:t>
            </a:r>
            <a:r>
              <a:rPr lang="es-ES_tradnl" altLang="ja-JP" smtClean="0">
                <a:ea typeface="ＭＳ Ｐゴシック" pitchFamily="1" charset="-128"/>
              </a:rPr>
              <a:t>ón “Backpropagation”</a:t>
            </a:r>
            <a:endParaRPr lang="es-ES_trad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Redes Neuronales</a:t>
            </a:r>
            <a:br>
              <a:rPr lang="es-ES_tradnl" smtClean="0"/>
            </a:br>
            <a:r>
              <a:rPr lang="es-ES_tradnl" sz="4000" smtClean="0"/>
              <a:t>Modelo de Neurona</a:t>
            </a:r>
            <a:endParaRPr lang="es-ES_tradnl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Cada neurona tiene un nivel de activaci</a:t>
            </a:r>
            <a:r>
              <a:rPr lang="es-ES_tradnl" altLang="ja-JP" sz="2800" smtClean="0">
                <a:ea typeface="ＭＳ Ｐゴシック" pitchFamily="1" charset="-128"/>
              </a:rPr>
              <a:t>ón de salida que depende del valor de sus entradas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800" smtClean="0">
                <a:ea typeface="ＭＳ Ｐゴシック" pitchFamily="1" charset="-128"/>
              </a:rPr>
              <a:t>Una neurona activada transfiere su señal de acuerdo a una funciones de transferencia g: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Lineal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Escal</a:t>
            </a:r>
            <a:r>
              <a:rPr lang="es-ES_tradnl" altLang="ja-JP" sz="2400" smtClean="0">
                <a:ea typeface="ＭＳ Ｐゴシック" pitchFamily="1" charset="-128"/>
              </a:rPr>
              <a:t>ón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Sigmoidal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581400" y="2209800"/>
            <a:ext cx="19050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>
                <a:sym typeface="Symbol" pitchFamily="1" charset="2"/>
              </a:rPr>
              <a:t>                </a:t>
            </a:r>
            <a:endParaRPr lang="es-ES_tradnl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5486400" y="2743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H="1" flipV="1">
            <a:off x="2438400" y="22860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H="1">
            <a:off x="2438400" y="2743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 flipH="1">
            <a:off x="2514600" y="31242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33528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2590800" y="1995488"/>
            <a:ext cx="38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/>
              <a:t>x</a:t>
            </a:r>
            <a:r>
              <a:rPr lang="es-ES_tradnl" sz="1800" baseline="-25000"/>
              <a:t>1</a:t>
            </a:r>
            <a:endParaRPr lang="es-ES_tradnl"/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2574925" y="2452688"/>
            <a:ext cx="38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/>
              <a:t>x</a:t>
            </a:r>
            <a:r>
              <a:rPr lang="es-ES_tradnl" sz="1800" baseline="-25000"/>
              <a:t>2</a:t>
            </a:r>
            <a:endParaRPr lang="es-ES_tradnl"/>
          </a:p>
        </p:txBody>
      </p:sp>
      <p:sp>
        <p:nvSpPr>
          <p:cNvPr id="19468" name="Text Box 13"/>
          <p:cNvSpPr txBox="1">
            <a:spLocks noChangeArrowheads="1"/>
          </p:cNvSpPr>
          <p:nvPr/>
        </p:nvSpPr>
        <p:spPr bwMode="auto">
          <a:xfrm>
            <a:off x="2574925" y="2971800"/>
            <a:ext cx="420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/>
              <a:t>X</a:t>
            </a:r>
            <a:r>
              <a:rPr lang="es-ES_tradnl" sz="1800" baseline="-25000"/>
              <a:t>n</a:t>
            </a:r>
            <a:endParaRPr lang="es-ES_tradnl"/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5486400" y="2257425"/>
            <a:ext cx="191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g(x</a:t>
            </a:r>
            <a:r>
              <a:rPr lang="es-ES_tradnl" baseline="-25000"/>
              <a:t>1</a:t>
            </a:r>
            <a:r>
              <a:rPr lang="es-ES_tradnl"/>
              <a:t>,x</a:t>
            </a:r>
            <a:r>
              <a:rPr lang="es-ES_tradnl" baseline="-25000"/>
              <a:t>2</a:t>
            </a:r>
            <a:r>
              <a:rPr lang="es-ES_tradnl"/>
              <a:t>,…,x</a:t>
            </a:r>
            <a:r>
              <a:rPr lang="es-ES_tradnl" baseline="-25000"/>
              <a:t>n</a:t>
            </a:r>
            <a:r>
              <a:rPr lang="es-ES_tradnl"/>
              <a:t>)</a:t>
            </a:r>
          </a:p>
        </p:txBody>
      </p:sp>
      <p:sp>
        <p:nvSpPr>
          <p:cNvPr id="19470" name="Text Box 15"/>
          <p:cNvSpPr txBox="1">
            <a:spLocks noChangeArrowheads="1"/>
          </p:cNvSpPr>
          <p:nvPr/>
        </p:nvSpPr>
        <p:spPr bwMode="auto">
          <a:xfrm>
            <a:off x="3351213" y="2071688"/>
            <a:ext cx="433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/>
              <a:t>w</a:t>
            </a:r>
            <a:r>
              <a:rPr lang="es-ES_tradnl" sz="1800" baseline="-25000"/>
              <a:t>1</a:t>
            </a:r>
            <a:endParaRPr lang="es-ES_tradnl"/>
          </a:p>
        </p:txBody>
      </p:sp>
      <p:sp>
        <p:nvSpPr>
          <p:cNvPr id="19471" name="Text Box 16"/>
          <p:cNvSpPr txBox="1">
            <a:spLocks noChangeArrowheads="1"/>
          </p:cNvSpPr>
          <p:nvPr/>
        </p:nvSpPr>
        <p:spPr bwMode="auto">
          <a:xfrm>
            <a:off x="3224213" y="2438400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/>
              <a:t>w</a:t>
            </a:r>
            <a:r>
              <a:rPr lang="es-ES_tradnl" sz="1800" baseline="-25000"/>
              <a:t>2</a:t>
            </a:r>
            <a:endParaRPr lang="es-ES_tradnl"/>
          </a:p>
        </p:txBody>
      </p:sp>
      <p:sp>
        <p:nvSpPr>
          <p:cNvPr id="19472" name="Text Box 17"/>
          <p:cNvSpPr txBox="1">
            <a:spLocks noChangeArrowheads="1"/>
          </p:cNvSpPr>
          <p:nvPr/>
        </p:nvSpPr>
        <p:spPr bwMode="auto">
          <a:xfrm>
            <a:off x="3276600" y="2819400"/>
            <a:ext cx="433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/>
              <a:t>w</a:t>
            </a:r>
            <a:r>
              <a:rPr lang="es-ES_tradnl" sz="1800" baseline="-25000"/>
              <a:t>n</a:t>
            </a:r>
            <a:endParaRPr lang="es-ES_tradnl"/>
          </a:p>
        </p:txBody>
      </p:sp>
      <p:sp>
        <p:nvSpPr>
          <p:cNvPr id="19473" name="Line 20"/>
          <p:cNvSpPr>
            <a:spLocks noChangeShapeType="1"/>
          </p:cNvSpPr>
          <p:nvPr/>
        </p:nvSpPr>
        <p:spPr bwMode="auto">
          <a:xfrm>
            <a:off x="4953000" y="2286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Redes Neuronales</a:t>
            </a:r>
            <a:br>
              <a:rPr lang="es-ES_tradnl" smtClean="0"/>
            </a:br>
            <a:r>
              <a:rPr lang="es-ES_tradnl" sz="4000" smtClean="0"/>
              <a:t>Modelo de Neurona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La activaci</a:t>
            </a:r>
            <a:r>
              <a:rPr lang="es-ES_tradnl" altLang="ja-JP" sz="2800" smtClean="0">
                <a:ea typeface="ＭＳ Ｐゴシック" pitchFamily="1" charset="-128"/>
              </a:rPr>
              <a:t>ón</a:t>
            </a:r>
            <a:r>
              <a:rPr lang="es-ES_tradnl" sz="2800" smtClean="0"/>
              <a:t> de la neurona </a:t>
            </a:r>
            <a:r>
              <a:rPr lang="es-ES_tradnl" altLang="ja-JP" sz="2800" smtClean="0">
                <a:ea typeface="ＭＳ Ｐゴシック" pitchFamily="1" charset="-128"/>
              </a:rPr>
              <a:t>es una función de la suma ponderada de los pesos de entrada a la neurona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Suma ponderada=∑w</a:t>
            </a:r>
            <a:r>
              <a:rPr lang="es-ES_tradnl" altLang="ja-JP" sz="2400" baseline="-25000" smtClean="0">
                <a:ea typeface="ＭＳ Ｐゴシック" pitchFamily="1" charset="-128"/>
              </a:rPr>
              <a:t>i</a:t>
            </a:r>
            <a:r>
              <a:rPr lang="es-ES_tradnl" altLang="ja-JP" sz="2400" smtClean="0">
                <a:ea typeface="ＭＳ Ｐゴシック" pitchFamily="1" charset="-128"/>
              </a:rPr>
              <a:t>x</a:t>
            </a:r>
            <a:r>
              <a:rPr lang="es-ES_tradnl" altLang="ja-JP" sz="2400" baseline="-25000" smtClean="0">
                <a:ea typeface="ＭＳ Ｐゴシック" pitchFamily="1" charset="-128"/>
              </a:rPr>
              <a:t>i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Donde las x</a:t>
            </a:r>
            <a:r>
              <a:rPr lang="es-ES_tradnl" sz="2400" baseline="-25000" smtClean="0"/>
              <a:t>i </a:t>
            </a:r>
            <a:r>
              <a:rPr lang="es-ES_tradnl" sz="2400" smtClean="0"/>
              <a:t>son las entradas a la neurona y w</a:t>
            </a:r>
            <a:r>
              <a:rPr lang="es-ES_tradnl" sz="2400" baseline="-25000" smtClean="0"/>
              <a:t>i </a:t>
            </a:r>
            <a:r>
              <a:rPr lang="es-ES_tradnl" sz="2400" smtClean="0"/>
              <a:t>son  los pesos que se le dan a cada componente de la entrada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La tarea de aprendizaje consiste en ajustar los pesos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¿Q</a:t>
            </a:r>
            <a:r>
              <a:rPr lang="es-ES_tradnl" sz="2400" smtClean="0"/>
              <a:t>u</a:t>
            </a:r>
            <a:r>
              <a:rPr lang="es-ES_tradnl" altLang="ja-JP" sz="2400" smtClean="0">
                <a:ea typeface="ＭＳ Ｐゴシック" pitchFamily="1" charset="-128"/>
              </a:rPr>
              <a:t>é</a:t>
            </a:r>
            <a:r>
              <a:rPr lang="es-ES_tradnl" sz="2400" smtClean="0"/>
              <a:t> pasa si la funci</a:t>
            </a:r>
            <a:r>
              <a:rPr lang="es-ES_tradnl" altLang="ja-JP" sz="2400" smtClean="0">
                <a:ea typeface="ＭＳ Ｐゴシック" pitchFamily="1" charset="-128"/>
              </a:rPr>
              <a:t>ón de transferencia g es simplemente el resultado de la sumatoria?</a:t>
            </a:r>
            <a:endParaRPr lang="es-ES_tradnl" sz="2400" smtClean="0"/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Redes Neuronales</a:t>
            </a:r>
            <a:br>
              <a:rPr lang="es-ES_tradnl" smtClean="0"/>
            </a:br>
            <a:r>
              <a:rPr lang="es-ES_tradnl" sz="4000" smtClean="0"/>
              <a:t>Modelo de Neurona: Perceptr</a:t>
            </a:r>
            <a:r>
              <a:rPr lang="es-ES_tradnl" altLang="ja-JP" sz="4000" smtClean="0">
                <a:ea typeface="ＭＳ Ｐゴシック" pitchFamily="1" charset="-128"/>
              </a:rPr>
              <a:t>ón</a:t>
            </a:r>
            <a:endParaRPr lang="es-ES_tradnl" sz="4000" smtClean="0">
              <a:ea typeface="ＭＳ Ｐゴシック" pitchFamily="1" charset="-128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La funci</a:t>
            </a:r>
            <a:r>
              <a:rPr lang="es-ES_tradnl" altLang="ja-JP" sz="2800" smtClean="0">
                <a:ea typeface="ＭＳ Ｐゴシック" pitchFamily="1" charset="-128"/>
              </a:rPr>
              <a:t>ón g que representa el nivel de activación del perceptrón es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>
                <a:ea typeface="ＭＳ Ｐゴシック" pitchFamily="1" charset="-128"/>
              </a:rPr>
              <a:t>g(x</a:t>
            </a:r>
            <a:r>
              <a:rPr lang="es-ES_tradnl" sz="2400" baseline="-25000" smtClean="0">
                <a:ea typeface="ＭＳ Ｐゴシック" pitchFamily="1" charset="-128"/>
              </a:rPr>
              <a:t>1</a:t>
            </a:r>
            <a:r>
              <a:rPr lang="es-ES_tradnl" sz="2400" smtClean="0">
                <a:ea typeface="ＭＳ Ｐゴシック" pitchFamily="1" charset="-128"/>
              </a:rPr>
              <a:t>,x</a:t>
            </a:r>
            <a:r>
              <a:rPr lang="es-ES_tradnl" sz="2400" baseline="-25000" smtClean="0">
                <a:ea typeface="ＭＳ Ｐゴシック" pitchFamily="1" charset="-128"/>
              </a:rPr>
              <a:t>2</a:t>
            </a:r>
            <a:r>
              <a:rPr lang="es-ES_tradnl" sz="2400" smtClean="0">
                <a:ea typeface="ＭＳ Ｐゴシック" pitchFamily="1" charset="-128"/>
              </a:rPr>
              <a:t>,..,x</a:t>
            </a:r>
            <a:r>
              <a:rPr lang="es-ES_tradnl" sz="2400" baseline="-25000" smtClean="0">
                <a:ea typeface="ＭＳ Ｐゴシック" pitchFamily="1" charset="-128"/>
              </a:rPr>
              <a:t>n</a:t>
            </a:r>
            <a:r>
              <a:rPr lang="es-ES_tradnl" sz="2400" smtClean="0">
                <a:ea typeface="ＭＳ Ｐゴシック" pitchFamily="1" charset="-128"/>
              </a:rPr>
              <a:t>)=   1 si w</a:t>
            </a:r>
            <a:r>
              <a:rPr lang="es-ES_tradnl" sz="2400" baseline="-25000" smtClean="0">
                <a:ea typeface="ＭＳ Ｐゴシック" pitchFamily="1" charset="-128"/>
              </a:rPr>
              <a:t>o</a:t>
            </a:r>
            <a:r>
              <a:rPr lang="es-ES_tradnl" altLang="ja-JP" sz="2400" smtClean="0">
                <a:ea typeface="ＭＳ Ｐゴシック" pitchFamily="1" charset="-128"/>
              </a:rPr>
              <a:t>+∑</a:t>
            </a:r>
            <a:r>
              <a:rPr lang="es-ES_tradnl" altLang="ja-JP" sz="2400" baseline="-25000" smtClean="0">
                <a:ea typeface="ＭＳ Ｐゴシック" pitchFamily="1" charset="-128"/>
              </a:rPr>
              <a:t>i=1,n</a:t>
            </a:r>
            <a:r>
              <a:rPr lang="es-ES_tradnl" altLang="ja-JP" sz="2400" smtClean="0">
                <a:ea typeface="ＭＳ Ｐゴシック" pitchFamily="1" charset="-128"/>
              </a:rPr>
              <a:t>w</a:t>
            </a:r>
            <a:r>
              <a:rPr lang="es-ES_tradnl" altLang="ja-JP" sz="2400" baseline="-25000" smtClean="0">
                <a:ea typeface="ＭＳ Ｐゴシック" pitchFamily="1" charset="-128"/>
              </a:rPr>
              <a:t>i</a:t>
            </a:r>
            <a:r>
              <a:rPr lang="es-ES_tradnl" altLang="ja-JP" sz="2400" smtClean="0">
                <a:ea typeface="ＭＳ Ｐゴシック" pitchFamily="1" charset="-128"/>
              </a:rPr>
              <a:t>x</a:t>
            </a:r>
            <a:r>
              <a:rPr lang="es-ES_tradnl" altLang="ja-JP" sz="2400" baseline="-25000" smtClean="0">
                <a:ea typeface="ＭＳ Ｐゴシック" pitchFamily="1" charset="-128"/>
              </a:rPr>
              <a:t>i </a:t>
            </a:r>
            <a:r>
              <a:rPr lang="es-ES_tradnl" altLang="ja-JP" sz="2400" smtClean="0">
                <a:ea typeface="ＭＳ Ｐゴシック" pitchFamily="1" charset="-128"/>
              </a:rPr>
              <a:t>&gt;0</a:t>
            </a:r>
            <a:endParaRPr lang="es-ES_tradnl" altLang="ja-JP" sz="2400" baseline="-25000" smtClean="0">
              <a:ea typeface="ＭＳ Ｐゴシック" pitchFamily="1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altLang="ja-JP" sz="2400" baseline="-25000" smtClean="0">
                <a:ea typeface="ＭＳ Ｐゴシック" pitchFamily="1" charset="-128"/>
              </a:rPr>
              <a:t> 	     		  </a:t>
            </a:r>
            <a:r>
              <a:rPr lang="es-ES_tradnl" altLang="ja-JP" sz="2400" smtClean="0">
                <a:ea typeface="ＭＳ Ｐゴシック" pitchFamily="1" charset="-128"/>
              </a:rPr>
              <a:t>-1 de otra forma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Existe una variable extra w</a:t>
            </a:r>
            <a:r>
              <a:rPr lang="es-ES_tradnl" altLang="ja-JP" sz="2400" baseline="-25000" smtClean="0">
                <a:ea typeface="ＭＳ Ｐゴシック" pitchFamily="1" charset="-128"/>
              </a:rPr>
              <a:t>o</a:t>
            </a:r>
            <a:r>
              <a:rPr lang="es-ES_tradnl" altLang="ja-JP" sz="2400" smtClean="0">
                <a:ea typeface="ＭＳ Ｐゴシック" pitchFamily="1" charset="-128"/>
              </a:rPr>
              <a:t> que no depende de ninguna entrada a la neurona. Su función es la de crear un umbral para que la neurona dispare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Note que g será 1 sólo si la suma ponderada de las entradas es  mayor a -w</a:t>
            </a:r>
            <a:r>
              <a:rPr lang="es-ES_tradnl" altLang="ja-JP" sz="2400" baseline="-25000" smtClean="0">
                <a:ea typeface="ＭＳ Ｐゴシック" pitchFamily="1" charset="-128"/>
              </a:rPr>
              <a:t>o</a:t>
            </a:r>
            <a:r>
              <a:rPr lang="es-ES_tradnl" altLang="ja-JP" sz="2400" smtClean="0">
                <a:ea typeface="ＭＳ Ｐゴシック" pitchFamily="1" charset="-128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Para simplificar la notación, imaginamos que siempre existe una entrada x</a:t>
            </a:r>
            <a:r>
              <a:rPr lang="es-ES_tradnl" altLang="ja-JP" sz="2400" baseline="-25000" smtClean="0">
                <a:ea typeface="ＭＳ Ｐゴシック" pitchFamily="1" charset="-128"/>
              </a:rPr>
              <a:t>0</a:t>
            </a:r>
            <a:r>
              <a:rPr lang="es-ES_tradnl" altLang="ja-JP" sz="2400" smtClean="0">
                <a:ea typeface="ＭＳ Ｐゴシック" pitchFamily="1" charset="-128"/>
              </a:rPr>
              <a:t>=1 que multiplica a w</a:t>
            </a:r>
            <a:r>
              <a:rPr lang="es-ES_tradnl" altLang="ja-JP" sz="2400" baseline="-25000" smtClean="0">
                <a:ea typeface="ＭＳ Ｐゴシック" pitchFamily="1" charset="-128"/>
              </a:rPr>
              <a:t>o</a:t>
            </a:r>
            <a:r>
              <a:rPr lang="es-ES_tradnl" altLang="ja-JP" sz="2400" smtClean="0">
                <a:ea typeface="ＭＳ Ｐゴシック" pitchFamily="1" charset="-128"/>
              </a:rPr>
              <a:t> y escribimos la sumatoria como ∑</a:t>
            </a:r>
            <a:r>
              <a:rPr lang="es-ES_tradnl" altLang="ja-JP" sz="2400" baseline="-25000" smtClean="0">
                <a:ea typeface="ＭＳ Ｐゴシック" pitchFamily="1" charset="-128"/>
              </a:rPr>
              <a:t>i=0,n</a:t>
            </a:r>
            <a:r>
              <a:rPr lang="es-ES_tradnl" altLang="ja-JP" sz="2400" smtClean="0">
                <a:ea typeface="ＭＳ Ｐゴシック" pitchFamily="1" charset="-128"/>
              </a:rPr>
              <a:t>w</a:t>
            </a:r>
            <a:r>
              <a:rPr lang="es-ES_tradnl" altLang="ja-JP" sz="2400" baseline="-25000" smtClean="0">
                <a:ea typeface="ＭＳ Ｐゴシック" pitchFamily="1" charset="-128"/>
              </a:rPr>
              <a:t>i</a:t>
            </a:r>
            <a:r>
              <a:rPr lang="es-ES_tradnl" altLang="ja-JP" sz="2400" smtClean="0">
                <a:ea typeface="ＭＳ Ｐゴシック" pitchFamily="1" charset="-128"/>
              </a:rPr>
              <a:t>x</a:t>
            </a:r>
            <a:r>
              <a:rPr lang="es-ES_tradnl" altLang="ja-JP" sz="2400" baseline="-25000" smtClean="0">
                <a:ea typeface="ＭＳ Ｐゴシック" pitchFamily="1" charset="-128"/>
              </a:rPr>
              <a:t>i</a:t>
            </a:r>
            <a:endParaRPr lang="es-ES_tradnl" altLang="ja-JP" sz="2400" smtClean="0">
              <a:ea typeface="ＭＳ Ｐゴシック" pitchFamily="1" charset="-128"/>
            </a:endParaRPr>
          </a:p>
        </p:txBody>
      </p:sp>
      <p:sp>
        <p:nvSpPr>
          <p:cNvPr id="21508" name="AutoShape 4"/>
          <p:cNvSpPr>
            <a:spLocks/>
          </p:cNvSpPr>
          <p:nvPr/>
        </p:nvSpPr>
        <p:spPr bwMode="auto">
          <a:xfrm>
            <a:off x="3962400" y="2819400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Perceptr</a:t>
            </a:r>
            <a:r>
              <a:rPr lang="es-ES_tradnl" altLang="ja-JP" smtClean="0">
                <a:ea typeface="ＭＳ Ｐゴシック" pitchFamily="1" charset="-128"/>
              </a:rPr>
              <a:t>ón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altLang="ja-JP" sz="3600" smtClean="0">
                <a:ea typeface="ＭＳ Ｐゴシック" pitchFamily="1" charset="-128"/>
              </a:rPr>
              <a:t>Función de Transferencia:Fn Escalón</a:t>
            </a:r>
            <a:endParaRPr lang="es-ES_tradnl" smtClean="0"/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>
            <a:off x="3962400" y="25146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2133600" y="41148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>
            <a:off x="3962400" y="26670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>
            <a:off x="1828800" y="56388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4098925" y="54102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/>
              <a:t>-1</a:t>
            </a:r>
            <a:endParaRPr lang="es-ES_tradnl"/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3429000" y="2438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/>
              <a:t>1</a:t>
            </a:r>
            <a:endParaRPr lang="es-ES_tradnl"/>
          </a:p>
        </p:txBody>
      </p:sp>
      <p:sp>
        <p:nvSpPr>
          <p:cNvPr id="22537" name="Oval 12"/>
          <p:cNvSpPr>
            <a:spLocks noChangeArrowheads="1"/>
          </p:cNvSpPr>
          <p:nvPr/>
        </p:nvSpPr>
        <p:spPr bwMode="auto">
          <a:xfrm>
            <a:off x="3886200" y="25908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Oval 13"/>
          <p:cNvSpPr>
            <a:spLocks noChangeArrowheads="1"/>
          </p:cNvSpPr>
          <p:nvPr/>
        </p:nvSpPr>
        <p:spPr bwMode="auto">
          <a:xfrm>
            <a:off x="38862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Poder de Representaci</a:t>
            </a:r>
            <a:r>
              <a:rPr lang="es-ES_tradnl" altLang="ja-JP" smtClean="0">
                <a:ea typeface="ＭＳ Ｐゴシック" pitchFamily="1" charset="-128"/>
              </a:rPr>
              <a:t>ón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sz="4000" smtClean="0"/>
              <a:t>Perceptr</a:t>
            </a:r>
            <a:r>
              <a:rPr lang="es-ES_tradnl" altLang="ja-JP" sz="4000" smtClean="0">
                <a:ea typeface="ＭＳ Ｐゴシック" pitchFamily="1" charset="-128"/>
              </a:rPr>
              <a:t>ón</a:t>
            </a:r>
            <a:endParaRPr lang="es-ES_tradnl" sz="4000" smtClean="0">
              <a:ea typeface="ＭＳ Ｐゴシック" pitchFamily="1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ja-JP" sz="2800" smtClean="0">
                <a:ea typeface="ＭＳ Ｐゴシック" pitchFamily="1" charset="-128"/>
              </a:rPr>
              <a:t>Para ilustrar el poder de representación de este perceptrón graficamos la ecuación 		 ∑</a:t>
            </a:r>
            <a:r>
              <a:rPr lang="es-ES_tradnl" altLang="ja-JP" sz="2800" baseline="-25000" smtClean="0">
                <a:ea typeface="ＭＳ Ｐゴシック" pitchFamily="1" charset="-128"/>
              </a:rPr>
              <a:t>i=0,n</a:t>
            </a:r>
            <a:r>
              <a:rPr lang="es-ES_tradnl" altLang="ja-JP" sz="2800" smtClean="0">
                <a:ea typeface="ＭＳ Ｐゴシック" pitchFamily="1" charset="-128"/>
              </a:rPr>
              <a:t>w</a:t>
            </a:r>
            <a:r>
              <a:rPr lang="es-ES_tradnl" altLang="ja-JP" sz="2800" baseline="-25000" smtClean="0">
                <a:ea typeface="ＭＳ Ｐゴシック" pitchFamily="1" charset="-128"/>
              </a:rPr>
              <a:t>i</a:t>
            </a:r>
            <a:r>
              <a:rPr lang="es-ES_tradnl" altLang="ja-JP" sz="2800" smtClean="0">
                <a:ea typeface="ＭＳ Ｐゴシック" pitchFamily="1" charset="-128"/>
              </a:rPr>
              <a:t>x</a:t>
            </a:r>
            <a:r>
              <a:rPr lang="es-ES_tradnl" altLang="ja-JP" sz="2800" baseline="-25000" smtClean="0">
                <a:ea typeface="ＭＳ Ｐゴシック" pitchFamily="1" charset="-128"/>
              </a:rPr>
              <a:t>i </a:t>
            </a:r>
            <a:r>
              <a:rPr lang="es-ES_tradnl" altLang="ja-JP" sz="2800" smtClean="0">
                <a:ea typeface="ＭＳ Ｐゴシック" pitchFamily="1" charset="-128"/>
              </a:rPr>
              <a:t>=  0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800" smtClean="0">
                <a:ea typeface="ＭＳ Ｐゴシック" pitchFamily="1" charset="-128"/>
              </a:rPr>
              <a:t>Ya que cuando ∑</a:t>
            </a:r>
            <a:r>
              <a:rPr lang="es-ES_tradnl" altLang="ja-JP" sz="2800" baseline="-25000" smtClean="0">
                <a:ea typeface="ＭＳ Ｐゴシック" pitchFamily="1" charset="-128"/>
              </a:rPr>
              <a:t>i=0,n</a:t>
            </a:r>
            <a:r>
              <a:rPr lang="es-ES_tradnl" altLang="ja-JP" sz="2800" smtClean="0">
                <a:ea typeface="ＭＳ Ｐゴシック" pitchFamily="1" charset="-128"/>
              </a:rPr>
              <a:t>w</a:t>
            </a:r>
            <a:r>
              <a:rPr lang="es-ES_tradnl" altLang="ja-JP" sz="2800" baseline="-25000" smtClean="0">
                <a:ea typeface="ＭＳ Ｐゴシック" pitchFamily="1" charset="-128"/>
              </a:rPr>
              <a:t>i</a:t>
            </a:r>
            <a:r>
              <a:rPr lang="es-ES_tradnl" altLang="ja-JP" sz="2800" smtClean="0">
                <a:ea typeface="ＭＳ Ｐゴシック" pitchFamily="1" charset="-128"/>
              </a:rPr>
              <a:t>x</a:t>
            </a:r>
            <a:r>
              <a:rPr lang="es-ES_tradnl" altLang="ja-JP" sz="2800" baseline="-25000" smtClean="0">
                <a:ea typeface="ＭＳ Ｐゴシック" pitchFamily="1" charset="-128"/>
              </a:rPr>
              <a:t>i </a:t>
            </a:r>
            <a:r>
              <a:rPr lang="es-ES_tradnl" altLang="ja-JP" sz="2800" smtClean="0">
                <a:ea typeface="ＭＳ Ｐゴシック" pitchFamily="1" charset="-128"/>
              </a:rPr>
              <a:t>es mayor a cero el perceptrón clasifica el ejemplo como 1 y cuando es igual o menor a cero como -1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De esta manera </a:t>
            </a:r>
            <a:r>
              <a:rPr lang="es-ES_tradnl" altLang="ja-JP" smtClean="0">
                <a:ea typeface="ＭＳ Ｐゴシック" pitchFamily="1" charset="-128"/>
              </a:rPr>
              <a:t>∑</a:t>
            </a:r>
            <a:r>
              <a:rPr lang="es-ES_tradnl" altLang="ja-JP" baseline="-25000" smtClean="0">
                <a:ea typeface="ＭＳ Ｐゴシック" pitchFamily="1" charset="-128"/>
              </a:rPr>
              <a:t>i=0,n</a:t>
            </a:r>
            <a:r>
              <a:rPr lang="es-ES_tradnl" altLang="ja-JP" smtClean="0">
                <a:ea typeface="ＭＳ Ｐゴシック" pitchFamily="1" charset="-128"/>
              </a:rPr>
              <a:t>w</a:t>
            </a:r>
            <a:r>
              <a:rPr lang="es-ES_tradnl" altLang="ja-JP" baseline="-25000" smtClean="0">
                <a:ea typeface="ＭＳ Ｐゴシック" pitchFamily="1" charset="-128"/>
              </a:rPr>
              <a:t>i</a:t>
            </a:r>
            <a:r>
              <a:rPr lang="es-ES_tradnl" altLang="ja-JP" smtClean="0">
                <a:ea typeface="ＭＳ Ｐゴシック" pitchFamily="1" charset="-128"/>
              </a:rPr>
              <a:t>x</a:t>
            </a:r>
            <a:r>
              <a:rPr lang="es-ES_tradnl" altLang="ja-JP" baseline="-25000" smtClean="0">
                <a:ea typeface="ＭＳ Ｐゴシック" pitchFamily="1" charset="-128"/>
              </a:rPr>
              <a:t>i</a:t>
            </a:r>
            <a:r>
              <a:rPr lang="es-ES_tradnl" altLang="ja-JP" sz="2400" baseline="-25000" smtClean="0">
                <a:ea typeface="ＭＳ Ｐゴシック" pitchFamily="1" charset="-128"/>
              </a:rPr>
              <a:t> </a:t>
            </a:r>
            <a:r>
              <a:rPr lang="es-ES_tradnl" altLang="ja-JP" sz="2400" smtClean="0">
                <a:ea typeface="ＭＳ Ｐゴシック" pitchFamily="1" charset="-128"/>
              </a:rPr>
              <a:t>= 0 representa una barrera o línea de decisión</a:t>
            </a:r>
          </a:p>
          <a:p>
            <a:pPr eaLnBrk="1" hangingPunct="1">
              <a:lnSpc>
                <a:spcPct val="90000"/>
              </a:lnSpc>
            </a:pPr>
            <a:endParaRPr lang="es-ES_tradnl" altLang="ja-JP" sz="2800" baseline="-25000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Menu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Redes Neuronales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Inspirac</a:t>
            </a:r>
            <a:r>
              <a:rPr lang="es-ES_tradnl" altLang="ja-JP" sz="2400" smtClean="0">
                <a:ea typeface="ＭＳ Ｐゴシック" pitchFamily="1" charset="-128"/>
              </a:rPr>
              <a:t>ión</a:t>
            </a:r>
            <a:endParaRPr lang="es-ES_tradnl" sz="2400" smtClean="0"/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Tipo de redes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altLang="ja-JP" sz="2000" smtClean="0">
                <a:ea typeface="ＭＳ Ｐゴシック" pitchFamily="1" charset="-128"/>
              </a:rPr>
              <a:t>Acíclicas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altLang="ja-JP" sz="2000" smtClean="0">
                <a:ea typeface="ＭＳ Ｐゴシック" pitchFamily="1" charset="-128"/>
              </a:rPr>
              <a:t>Cíclicas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Modelo de neurona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altLang="ja-JP" sz="2000" smtClean="0">
                <a:ea typeface="ＭＳ Ｐゴシック" pitchFamily="1" charset="-128"/>
              </a:rPr>
              <a:t>Algoritmo de entrenamiento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Redes Acíclicas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altLang="ja-JP" sz="2000" smtClean="0">
                <a:ea typeface="ＭＳ Ｐゴシック" pitchFamily="1" charset="-128"/>
              </a:rPr>
              <a:t>Algoritmo de entrenamiento de retropopagación</a:t>
            </a:r>
          </a:p>
          <a:p>
            <a:pPr lvl="1" eaLnBrk="1" hangingPunct="1">
              <a:lnSpc>
                <a:spcPct val="90000"/>
              </a:lnSpc>
            </a:pPr>
            <a:endParaRPr lang="es-ES_tradnl" sz="2400" smtClean="0"/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Poder de Representaci</a:t>
            </a:r>
            <a:r>
              <a:rPr lang="es-ES_tradnl" altLang="ja-JP" smtClean="0">
                <a:ea typeface="ＭＳ Ｐゴシック" pitchFamily="1" charset="-128"/>
              </a:rPr>
              <a:t>ón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sz="4000" smtClean="0"/>
              <a:t>Perceptr</a:t>
            </a:r>
            <a:r>
              <a:rPr lang="es-ES_tradnl" altLang="ja-JP" sz="4000" smtClean="0">
                <a:ea typeface="ＭＳ Ｐゴシック" pitchFamily="1" charset="-128"/>
              </a:rPr>
              <a:t>ón</a:t>
            </a:r>
            <a:endParaRPr lang="es-ES_tradnl" sz="4000" smtClean="0">
              <a:ea typeface="ＭＳ Ｐゴシック" pitchFamily="1" charset="-128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s-ES_tradnl" altLang="ja-JP" sz="2800" smtClean="0">
              <a:ea typeface="ＭＳ Ｐゴシック" pitchFamily="1" charset="-128"/>
            </a:endParaRPr>
          </a:p>
          <a:p>
            <a:pPr eaLnBrk="1" hangingPunct="1">
              <a:lnSpc>
                <a:spcPct val="90000"/>
              </a:lnSpc>
            </a:pPr>
            <a:endParaRPr lang="es-ES_tradnl" altLang="ja-JP" sz="2800" baseline="-25000" smtClean="0">
              <a:ea typeface="ＭＳ Ｐゴシック" pitchFamily="1" charset="-128"/>
            </a:endParaRP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048000" y="2667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3048000" y="5029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2971800" y="4953000"/>
            <a:ext cx="2286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5105400" y="4953000"/>
            <a:ext cx="2286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2971800" y="3276600"/>
            <a:ext cx="2286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5029200" y="32766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689225" y="25146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x</a:t>
            </a:r>
            <a:r>
              <a:rPr lang="es-ES_tradnl" sz="2000" baseline="-25000"/>
              <a:t>2</a:t>
            </a:r>
            <a:endParaRPr lang="es-ES_tradnl"/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6096000" y="49530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x</a:t>
            </a:r>
            <a:r>
              <a:rPr lang="es-ES_tradnl" sz="2000" baseline="-25000"/>
              <a:t>1</a:t>
            </a:r>
            <a:endParaRPr lang="es-ES_tradnl"/>
          </a:p>
        </p:txBody>
      </p:sp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2590800" y="3200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1</a:t>
            </a:r>
            <a:endParaRPr lang="es-ES_tradnl"/>
          </a:p>
        </p:txBody>
      </p:sp>
      <p:sp>
        <p:nvSpPr>
          <p:cNvPr id="24589" name="Text Box 14"/>
          <p:cNvSpPr txBox="1">
            <a:spLocks noChangeArrowheads="1"/>
          </p:cNvSpPr>
          <p:nvPr/>
        </p:nvSpPr>
        <p:spPr bwMode="auto">
          <a:xfrm>
            <a:off x="2590800" y="48148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0</a:t>
            </a:r>
            <a:endParaRPr lang="es-ES_tradnl"/>
          </a:p>
        </p:txBody>
      </p:sp>
      <p:sp>
        <p:nvSpPr>
          <p:cNvPr id="24590" name="Text Box 15"/>
          <p:cNvSpPr txBox="1">
            <a:spLocks noChangeArrowheads="1"/>
          </p:cNvSpPr>
          <p:nvPr/>
        </p:nvSpPr>
        <p:spPr bwMode="auto">
          <a:xfrm>
            <a:off x="2917825" y="51196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0</a:t>
            </a:r>
            <a:endParaRPr lang="es-ES_tradnl"/>
          </a:p>
        </p:txBody>
      </p:sp>
      <p:sp>
        <p:nvSpPr>
          <p:cNvPr id="24591" name="Text Box 16"/>
          <p:cNvSpPr txBox="1">
            <a:spLocks noChangeArrowheads="1"/>
          </p:cNvSpPr>
          <p:nvPr/>
        </p:nvSpPr>
        <p:spPr bwMode="auto">
          <a:xfrm>
            <a:off x="5051425" y="5105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1</a:t>
            </a:r>
            <a:endParaRPr lang="es-ES_tradnl"/>
          </a:p>
        </p:txBody>
      </p:sp>
      <p:sp>
        <p:nvSpPr>
          <p:cNvPr id="24592" name="Line 17"/>
          <p:cNvSpPr>
            <a:spLocks noChangeShapeType="1"/>
          </p:cNvSpPr>
          <p:nvPr/>
        </p:nvSpPr>
        <p:spPr bwMode="auto">
          <a:xfrm>
            <a:off x="2286000" y="2514600"/>
            <a:ext cx="335280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93" name="Line 18"/>
          <p:cNvSpPr>
            <a:spLocks noChangeShapeType="1"/>
          </p:cNvSpPr>
          <p:nvPr/>
        </p:nvSpPr>
        <p:spPr bwMode="auto">
          <a:xfrm flipH="1">
            <a:off x="3733800" y="3657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94" name="Text Box 19"/>
          <p:cNvSpPr txBox="1">
            <a:spLocks noChangeArrowheads="1"/>
          </p:cNvSpPr>
          <p:nvPr/>
        </p:nvSpPr>
        <p:spPr bwMode="auto">
          <a:xfrm>
            <a:off x="3200400" y="4006850"/>
            <a:ext cx="1146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/>
              <a:t>g(x</a:t>
            </a:r>
            <a:r>
              <a:rPr lang="es-ES_tradnl" sz="1600" baseline="-25000"/>
              <a:t>1</a:t>
            </a:r>
            <a:r>
              <a:rPr lang="es-ES_tradnl" sz="1600"/>
              <a:t>,x</a:t>
            </a:r>
            <a:r>
              <a:rPr lang="es-ES_tradnl" sz="1600" baseline="-25000"/>
              <a:t>2</a:t>
            </a:r>
            <a:r>
              <a:rPr lang="es-ES_tradnl" sz="1600"/>
              <a:t>)=-1</a:t>
            </a:r>
            <a:endParaRPr lang="es-ES_tradnl"/>
          </a:p>
        </p:txBody>
      </p:sp>
      <p:sp>
        <p:nvSpPr>
          <p:cNvPr id="24595" name="Text Box 20"/>
          <p:cNvSpPr txBox="1">
            <a:spLocks noChangeArrowheads="1"/>
          </p:cNvSpPr>
          <p:nvPr/>
        </p:nvSpPr>
        <p:spPr bwMode="auto">
          <a:xfrm>
            <a:off x="5026025" y="3886200"/>
            <a:ext cx="1079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/>
              <a:t>g(x</a:t>
            </a:r>
            <a:r>
              <a:rPr lang="es-ES_tradnl" sz="1600" baseline="-25000"/>
              <a:t>1</a:t>
            </a:r>
            <a:r>
              <a:rPr lang="es-ES_tradnl" sz="1600"/>
              <a:t>,x</a:t>
            </a:r>
            <a:r>
              <a:rPr lang="es-ES_tradnl" sz="1600" baseline="-25000"/>
              <a:t>2</a:t>
            </a:r>
            <a:r>
              <a:rPr lang="es-ES_tradnl" sz="1600"/>
              <a:t>)=1</a:t>
            </a:r>
            <a:endParaRPr lang="es-ES_tradnl"/>
          </a:p>
        </p:txBody>
      </p:sp>
      <p:sp>
        <p:nvSpPr>
          <p:cNvPr id="24596" name="Line 21"/>
          <p:cNvSpPr>
            <a:spLocks noChangeShapeType="1"/>
          </p:cNvSpPr>
          <p:nvPr/>
        </p:nvSpPr>
        <p:spPr bwMode="auto">
          <a:xfrm flipV="1">
            <a:off x="4800600" y="4114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97" name="Text Box 23"/>
          <p:cNvSpPr txBox="1">
            <a:spLocks noChangeArrowheads="1"/>
          </p:cNvSpPr>
          <p:nvPr/>
        </p:nvSpPr>
        <p:spPr bwMode="auto">
          <a:xfrm>
            <a:off x="838200" y="5562600"/>
            <a:ext cx="7483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s-ES_tradnl"/>
              <a:t>Los c</a:t>
            </a:r>
            <a:r>
              <a:rPr lang="es-ES_tradnl" altLang="ja-JP"/>
              <a:t>í</a:t>
            </a:r>
            <a:r>
              <a:rPr lang="es-ES_tradnl"/>
              <a:t>rculos blancos y negros pertenecen a distintas categor</a:t>
            </a:r>
            <a:r>
              <a:rPr lang="es-ES_tradnl" altLang="ja-JP"/>
              <a:t>ías.</a:t>
            </a:r>
          </a:p>
          <a:p>
            <a:pPr>
              <a:buFontTx/>
              <a:buChar char="•"/>
            </a:pPr>
            <a:r>
              <a:rPr lang="es-ES_tradnl" altLang="ja-JP"/>
              <a:t> ¿Qué función es esta?</a:t>
            </a:r>
            <a:endParaRPr lang="es-ES_tradnl"/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5562600" y="2514600"/>
            <a:ext cx="336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¿C</a:t>
            </a:r>
            <a:r>
              <a:rPr lang="es-ES_tradnl" altLang="ja-JP"/>
              <a:t>ó</a:t>
            </a:r>
            <a:r>
              <a:rPr lang="es-ES_tradnl"/>
              <a:t>mo lo entrenamos?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Poder de Representaci</a:t>
            </a:r>
            <a:r>
              <a:rPr lang="es-ES_tradnl" altLang="ja-JP" smtClean="0">
                <a:ea typeface="ＭＳ Ｐゴシック" pitchFamily="1" charset="-128"/>
              </a:rPr>
              <a:t>ón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sz="4000" smtClean="0"/>
              <a:t>Perceptr</a:t>
            </a:r>
            <a:r>
              <a:rPr lang="es-ES_tradnl" altLang="ja-JP" sz="4000" smtClean="0">
                <a:ea typeface="ＭＳ Ｐゴシック" pitchFamily="1" charset="-128"/>
              </a:rPr>
              <a:t>ón Lineal</a:t>
            </a:r>
            <a:endParaRPr lang="es-ES_tradnl" sz="4000" smtClean="0">
              <a:ea typeface="ＭＳ Ｐゴシック" pitchFamily="1" charset="-128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s-ES_tradnl" altLang="ja-JP" sz="2800" smtClean="0">
              <a:ea typeface="ＭＳ Ｐゴシック" pitchFamily="1" charset="-128"/>
            </a:endParaRPr>
          </a:p>
          <a:p>
            <a:pPr eaLnBrk="1" hangingPunct="1">
              <a:lnSpc>
                <a:spcPct val="90000"/>
              </a:lnSpc>
            </a:pPr>
            <a:endParaRPr lang="es-ES_tradnl" altLang="ja-JP" sz="2800" baseline="-25000" smtClean="0">
              <a:ea typeface="ＭＳ Ｐゴシック" pitchFamily="1" charset="-128"/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3048000" y="2667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3048000" y="5029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2971800" y="4953000"/>
            <a:ext cx="2286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5105400" y="49530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2971800" y="32766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5029200" y="32766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2689225" y="26670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x</a:t>
            </a:r>
            <a:r>
              <a:rPr lang="es-ES_tradnl" sz="2000" baseline="-25000"/>
              <a:t>2</a:t>
            </a:r>
            <a:endParaRPr lang="es-ES_tradnl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096000" y="49530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x</a:t>
            </a:r>
            <a:r>
              <a:rPr lang="es-ES_tradnl" sz="2000" baseline="-25000"/>
              <a:t>1</a:t>
            </a:r>
            <a:endParaRPr lang="es-ES_tradnl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590800" y="3200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1</a:t>
            </a:r>
            <a:endParaRPr lang="es-ES_tradnl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590800" y="48148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0</a:t>
            </a:r>
            <a:endParaRPr lang="es-ES_tradnl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2917825" y="51196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0</a:t>
            </a:r>
            <a:endParaRPr lang="es-ES_tradnl"/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051425" y="5105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1</a:t>
            </a:r>
            <a:endParaRPr lang="es-ES_tradnl"/>
          </a:p>
        </p:txBody>
      </p:sp>
      <p:sp>
        <p:nvSpPr>
          <p:cNvPr id="27664" name="Line 17"/>
          <p:cNvSpPr>
            <a:spLocks noChangeShapeType="1"/>
          </p:cNvSpPr>
          <p:nvPr/>
        </p:nvSpPr>
        <p:spPr bwMode="auto">
          <a:xfrm flipH="1">
            <a:off x="3200400" y="4267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65" name="Text Box 18"/>
          <p:cNvSpPr txBox="1">
            <a:spLocks noChangeArrowheads="1"/>
          </p:cNvSpPr>
          <p:nvPr/>
        </p:nvSpPr>
        <p:spPr bwMode="auto">
          <a:xfrm>
            <a:off x="4492625" y="4495800"/>
            <a:ext cx="1079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/>
              <a:t>g(x</a:t>
            </a:r>
            <a:r>
              <a:rPr lang="es-ES_tradnl" sz="1600" baseline="-25000"/>
              <a:t>1</a:t>
            </a:r>
            <a:r>
              <a:rPr lang="es-ES_tradnl" sz="1600"/>
              <a:t>,x</a:t>
            </a:r>
            <a:r>
              <a:rPr lang="es-ES_tradnl" sz="1600" baseline="-25000"/>
              <a:t>2</a:t>
            </a:r>
            <a:r>
              <a:rPr lang="es-ES_tradnl" sz="1600"/>
              <a:t>)=1</a:t>
            </a:r>
            <a:endParaRPr lang="es-ES_tradnl"/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 flipV="1">
            <a:off x="4267200" y="4724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67" name="Line 20"/>
          <p:cNvSpPr>
            <a:spLocks noChangeShapeType="1"/>
          </p:cNvSpPr>
          <p:nvPr/>
        </p:nvSpPr>
        <p:spPr bwMode="auto">
          <a:xfrm>
            <a:off x="2286000" y="3505200"/>
            <a:ext cx="335280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2286000" y="4387850"/>
            <a:ext cx="1146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/>
              <a:t>g(x</a:t>
            </a:r>
            <a:r>
              <a:rPr lang="es-ES_tradnl" sz="1600" baseline="-25000"/>
              <a:t>1</a:t>
            </a:r>
            <a:r>
              <a:rPr lang="es-ES_tradnl" sz="1600"/>
              <a:t>,x</a:t>
            </a:r>
            <a:r>
              <a:rPr lang="es-ES_tradnl" sz="1600" baseline="-25000"/>
              <a:t>2</a:t>
            </a:r>
            <a:r>
              <a:rPr lang="es-ES_tradnl" sz="1600"/>
              <a:t>)=-1</a:t>
            </a:r>
            <a:endParaRPr lang="es-ES_tradnl"/>
          </a:p>
        </p:txBody>
      </p:sp>
      <p:sp>
        <p:nvSpPr>
          <p:cNvPr id="27669" name="Rectangle 22"/>
          <p:cNvSpPr>
            <a:spLocks noChangeArrowheads="1"/>
          </p:cNvSpPr>
          <p:nvPr/>
        </p:nvSpPr>
        <p:spPr bwMode="auto">
          <a:xfrm>
            <a:off x="838200" y="6019800"/>
            <a:ext cx="344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s-ES_tradnl" altLang="ja-JP"/>
              <a:t> ¿Qué función es esta?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Programe un </a:t>
            </a:r>
            <a:r>
              <a:rPr lang="es-ES" sz="2800" dirty="0" err="1" smtClean="0"/>
              <a:t>perceptrón</a:t>
            </a:r>
            <a:r>
              <a:rPr lang="es-ES" sz="2800" dirty="0" smtClean="0"/>
              <a:t> con función de transferencia lineal en </a:t>
            </a:r>
            <a:r>
              <a:rPr lang="es-ES" sz="2800" dirty="0" err="1" smtClean="0"/>
              <a:t>python</a:t>
            </a:r>
            <a:r>
              <a:rPr lang="es-ES" sz="2800" dirty="0" smtClean="0"/>
              <a:t> (perceptron4Class.ipynb si no lo programaron antes)</a:t>
            </a:r>
          </a:p>
          <a:p>
            <a:r>
              <a:rPr lang="es-ES" sz="2800" dirty="0" smtClean="0"/>
              <a:t>Entrénelo para la función </a:t>
            </a:r>
            <a:r>
              <a:rPr lang="es-ES" sz="2800" i="1" dirty="0" smtClean="0"/>
              <a:t>and </a:t>
            </a:r>
            <a:r>
              <a:rPr lang="es-ES" sz="2800" dirty="0" smtClean="0"/>
              <a:t>luego para la función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or</a:t>
            </a:r>
            <a:endParaRPr lang="es-ES" sz="2800" i="1" dirty="0" smtClean="0"/>
          </a:p>
          <a:p>
            <a:r>
              <a:rPr lang="es-ES" sz="2800" dirty="0" smtClean="0"/>
              <a:t>Visualice los datos y grafique la barrera de decisión</a:t>
            </a:r>
          </a:p>
          <a:p>
            <a:r>
              <a:rPr lang="es-ES" sz="2800" dirty="0" smtClean="0"/>
              <a:t>Pueden hacerlo en equipos de dos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8262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Poder de Representaci</a:t>
            </a:r>
            <a:r>
              <a:rPr lang="es-ES_tradnl" altLang="ja-JP" smtClean="0">
                <a:ea typeface="ＭＳ Ｐゴシック" pitchFamily="1" charset="-128"/>
              </a:rPr>
              <a:t>ón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sz="4000" smtClean="0"/>
              <a:t>Perceptr</a:t>
            </a:r>
            <a:r>
              <a:rPr lang="es-ES_tradnl" altLang="ja-JP" sz="4000" smtClean="0">
                <a:ea typeface="ＭＳ Ｐゴシック" pitchFamily="1" charset="-128"/>
              </a:rPr>
              <a:t>ón</a:t>
            </a:r>
            <a:endParaRPr lang="es-ES_tradnl" sz="4000" smtClean="0">
              <a:ea typeface="ＭＳ Ｐゴシック" pitchFamily="1" charset="-128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s-ES_tradnl" altLang="ja-JP" sz="2800" smtClean="0">
              <a:ea typeface="ＭＳ Ｐゴシック" pitchFamily="1" charset="-128"/>
            </a:endParaRPr>
          </a:p>
          <a:p>
            <a:pPr eaLnBrk="1" hangingPunct="1">
              <a:lnSpc>
                <a:spcPct val="90000"/>
              </a:lnSpc>
            </a:pPr>
            <a:endParaRPr lang="es-ES_tradnl" altLang="ja-JP" sz="2800" baseline="-25000" smtClean="0">
              <a:ea typeface="ＭＳ Ｐゴシック" pitchFamily="1" charset="-128"/>
            </a:endParaRP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3048000" y="2667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048000" y="5029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971800" y="49530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5105400" y="4953000"/>
            <a:ext cx="2286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2971800" y="3276600"/>
            <a:ext cx="2286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5029200" y="32766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689225" y="26670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x</a:t>
            </a:r>
            <a:r>
              <a:rPr lang="es-ES_tradnl" sz="2000" baseline="-25000"/>
              <a:t>2</a:t>
            </a:r>
            <a:endParaRPr lang="es-ES_tradnl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096000" y="49530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x</a:t>
            </a:r>
            <a:r>
              <a:rPr lang="es-ES_tradnl" sz="2000" baseline="-25000"/>
              <a:t>1</a:t>
            </a:r>
            <a:endParaRPr lang="es-ES_tradnl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590800" y="3200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1</a:t>
            </a:r>
            <a:endParaRPr lang="es-ES_tradnl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590800" y="48148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0</a:t>
            </a:r>
            <a:endParaRPr lang="es-ES_tradnl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2917825" y="51196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0</a:t>
            </a:r>
            <a:endParaRPr lang="es-ES_tradnl"/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051425" y="5105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1</a:t>
            </a:r>
            <a:endParaRPr lang="es-ES_tradnl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57200" y="5638800"/>
            <a:ext cx="8404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s-ES_tradnl" sz="2000"/>
              <a:t> ¿Qu</a:t>
            </a:r>
            <a:r>
              <a:rPr lang="es-ES_tradnl" altLang="ja-JP" sz="2000"/>
              <a:t>é</a:t>
            </a:r>
            <a:r>
              <a:rPr lang="es-ES_tradnl" sz="2000"/>
              <a:t> funci</a:t>
            </a:r>
            <a:r>
              <a:rPr lang="es-ES_tradnl" altLang="ja-JP" sz="2000"/>
              <a:t>ón es esta?</a:t>
            </a:r>
          </a:p>
          <a:p>
            <a:pPr>
              <a:buFontTx/>
              <a:buChar char="•"/>
            </a:pPr>
            <a:r>
              <a:rPr lang="es-ES_tradnl" altLang="ja-JP" sz="2000"/>
              <a:t> Minsky y Papert señalaron esta limitación y su descubrimiento significó </a:t>
            </a:r>
          </a:p>
          <a:p>
            <a:r>
              <a:rPr lang="es-ES_tradnl" altLang="ja-JP" sz="2000"/>
              <a:t>un retraso en el desarrollo de esta tecnología</a:t>
            </a:r>
            <a:endParaRPr lang="es-ES_tradnl"/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5943600" y="3505200"/>
            <a:ext cx="27765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¿C</a:t>
            </a:r>
            <a:r>
              <a:rPr lang="es-ES_tradnl" altLang="ja-JP"/>
              <a:t>ó</a:t>
            </a:r>
            <a:r>
              <a:rPr lang="es-ES_tradnl"/>
              <a:t>mo separamos</a:t>
            </a:r>
          </a:p>
          <a:p>
            <a:r>
              <a:rPr lang="es-ES_tradnl"/>
              <a:t>con una l</a:t>
            </a:r>
            <a:r>
              <a:rPr lang="es-ES_tradnl" altLang="ja-JP"/>
              <a:t>ínea?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Poder de Representaci</a:t>
            </a:r>
            <a:r>
              <a:rPr lang="es-ES_tradnl" altLang="ja-JP" smtClean="0">
                <a:ea typeface="ＭＳ Ｐゴシック" pitchFamily="1" charset="-128"/>
              </a:rPr>
              <a:t>ón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sz="4000" smtClean="0"/>
              <a:t>Perceptr</a:t>
            </a:r>
            <a:r>
              <a:rPr lang="es-ES_tradnl" altLang="ja-JP" sz="4000" smtClean="0">
                <a:ea typeface="ＭＳ Ｐゴシック" pitchFamily="1" charset="-128"/>
              </a:rPr>
              <a:t>ón</a:t>
            </a:r>
            <a:endParaRPr lang="es-ES_tradnl" sz="4000" smtClean="0">
              <a:ea typeface="ＭＳ Ｐゴシック" pitchFamily="1" charset="-128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z="2800" smtClean="0"/>
              <a:t>La funci</a:t>
            </a:r>
            <a:r>
              <a:rPr lang="es-ES_tradnl" altLang="ja-JP" sz="2800" smtClean="0">
                <a:ea typeface="ＭＳ Ｐゴシック" pitchFamily="1" charset="-128"/>
              </a:rPr>
              <a:t>ón g crea una barrera de decisión lineal</a:t>
            </a:r>
          </a:p>
          <a:p>
            <a:pPr lvl="1" eaLnBrk="1" hangingPunct="1"/>
            <a:r>
              <a:rPr lang="es-ES_tradnl" sz="2400" smtClean="0"/>
              <a:t>Los ejemplos que se pueden clasificar as</a:t>
            </a:r>
            <a:r>
              <a:rPr lang="es-ES_tradnl" altLang="ja-JP" sz="2400" smtClean="0">
                <a:ea typeface="ＭＳ Ｐゴシック" pitchFamily="1" charset="-128"/>
              </a:rPr>
              <a:t>í</a:t>
            </a:r>
            <a:r>
              <a:rPr lang="es-ES_tradnl" sz="2400" smtClean="0"/>
              <a:t> se llaman linealmente separables</a:t>
            </a:r>
          </a:p>
          <a:p>
            <a:pPr lvl="1" eaLnBrk="1" hangingPunct="1"/>
            <a:r>
              <a:rPr lang="es-ES_tradnl" sz="2400" smtClean="0"/>
              <a:t>Este modelo de perceptr</a:t>
            </a:r>
            <a:r>
              <a:rPr lang="es-ES_tradnl" altLang="ja-JP" sz="2400" smtClean="0">
                <a:ea typeface="ＭＳ Ｐゴシック" pitchFamily="1" charset="-128"/>
              </a:rPr>
              <a:t>ón sirve para aproximar (aprender) funciones linealmente separables</a:t>
            </a:r>
          </a:p>
          <a:p>
            <a:pPr eaLnBrk="1" hangingPunct="1"/>
            <a:r>
              <a:rPr lang="es-ES_tradnl" altLang="ja-JP" sz="2800" smtClean="0">
                <a:ea typeface="ＭＳ Ｐゴシック" pitchFamily="1" charset="-128"/>
              </a:rPr>
              <a:t>El XOR no es linealmente separable</a:t>
            </a:r>
          </a:p>
          <a:p>
            <a:pPr eaLnBrk="1" hangingPunct="1"/>
            <a:r>
              <a:rPr lang="es-ES_tradnl" altLang="ja-JP" sz="2800" smtClean="0">
                <a:ea typeface="ＭＳ Ｐゴシック" pitchFamily="1" charset="-128"/>
              </a:rPr>
              <a:t>La solución es usar más de 1 neurona</a:t>
            </a:r>
          </a:p>
          <a:p>
            <a:pPr eaLnBrk="1" hangingPunct="1"/>
            <a:endParaRPr lang="es-ES_tradnl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Poder de Representaci</a:t>
            </a:r>
            <a:r>
              <a:rPr lang="es-ES_tradnl" altLang="ja-JP" smtClean="0">
                <a:ea typeface="ＭＳ Ｐゴシック" pitchFamily="1" charset="-128"/>
              </a:rPr>
              <a:t>ón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sz="4000" smtClean="0"/>
              <a:t>Perceptr</a:t>
            </a:r>
            <a:r>
              <a:rPr lang="es-ES_tradnl" altLang="ja-JP" sz="4000" smtClean="0">
                <a:ea typeface="ＭＳ Ｐゴシック" pitchFamily="1" charset="-128"/>
              </a:rPr>
              <a:t>ón</a:t>
            </a:r>
            <a:endParaRPr lang="es-ES_tradnl" sz="4000" smtClean="0">
              <a:ea typeface="ＭＳ Ｐゴシック" pitchFamily="1" charset="-128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1" charset="2"/>
              <a:buNone/>
            </a:pPr>
            <a:endParaRPr lang="es-ES" smtClean="0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3048000" y="2667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3048000" y="5029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2971800" y="49530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5105400" y="4953000"/>
            <a:ext cx="2286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2971800" y="3276600"/>
            <a:ext cx="2286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5029200" y="32766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2689225" y="26670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x</a:t>
            </a:r>
            <a:r>
              <a:rPr lang="es-ES_tradnl" sz="2000" baseline="-25000"/>
              <a:t>2</a:t>
            </a:r>
            <a:endParaRPr lang="es-ES_tradnl"/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096000" y="49530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x</a:t>
            </a:r>
            <a:r>
              <a:rPr lang="es-ES_tradnl" sz="2000" baseline="-25000"/>
              <a:t>1</a:t>
            </a:r>
            <a:endParaRPr lang="es-ES_tradnl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590800" y="3200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1</a:t>
            </a:r>
            <a:endParaRPr lang="es-ES_tradnl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590800" y="48148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0</a:t>
            </a:r>
            <a:endParaRPr lang="es-ES_tradnl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2917825" y="51196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0</a:t>
            </a:r>
            <a:endParaRPr lang="es-ES_tradnl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051425" y="5105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1</a:t>
            </a:r>
            <a:endParaRPr lang="es-ES_tradnl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 rot="2319588">
            <a:off x="1160463" y="3590925"/>
            <a:ext cx="6122987" cy="13716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0737" name="Line 18"/>
          <p:cNvSpPr>
            <a:spLocks noChangeShapeType="1"/>
          </p:cNvSpPr>
          <p:nvPr/>
        </p:nvSpPr>
        <p:spPr bwMode="auto">
          <a:xfrm>
            <a:off x="2286000" y="1828800"/>
            <a:ext cx="4876800" cy="396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0738" name="Line 19"/>
          <p:cNvSpPr>
            <a:spLocks noChangeShapeType="1"/>
          </p:cNvSpPr>
          <p:nvPr/>
        </p:nvSpPr>
        <p:spPr bwMode="auto">
          <a:xfrm>
            <a:off x="1371600" y="2819400"/>
            <a:ext cx="4876800" cy="396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XOR</a:t>
            </a:r>
          </a:p>
        </p:txBody>
      </p:sp>
      <p:sp>
        <p:nvSpPr>
          <p:cNvPr id="31747" name="Oval 4"/>
          <p:cNvSpPr>
            <a:spLocks noChangeArrowheads="1"/>
          </p:cNvSpPr>
          <p:nvPr/>
        </p:nvSpPr>
        <p:spPr bwMode="auto">
          <a:xfrm>
            <a:off x="2209800" y="2514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2270125" y="2562225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31749" name="Oval 6"/>
          <p:cNvSpPr>
            <a:spLocks noChangeArrowheads="1"/>
          </p:cNvSpPr>
          <p:nvPr/>
        </p:nvSpPr>
        <p:spPr bwMode="auto">
          <a:xfrm>
            <a:off x="2286000" y="4648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2286000" y="47244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31751" name="Oval 8"/>
          <p:cNvSpPr>
            <a:spLocks noChangeArrowheads="1"/>
          </p:cNvSpPr>
          <p:nvPr/>
        </p:nvSpPr>
        <p:spPr bwMode="auto">
          <a:xfrm>
            <a:off x="4800600" y="247015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4860925" y="2517775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31753" name="Oval 12"/>
          <p:cNvSpPr>
            <a:spLocks noChangeArrowheads="1"/>
          </p:cNvSpPr>
          <p:nvPr/>
        </p:nvSpPr>
        <p:spPr bwMode="auto">
          <a:xfrm>
            <a:off x="6019800" y="3505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54" name="Text Box 13"/>
          <p:cNvSpPr txBox="1">
            <a:spLocks noChangeArrowheads="1"/>
          </p:cNvSpPr>
          <p:nvPr/>
        </p:nvSpPr>
        <p:spPr bwMode="auto">
          <a:xfrm>
            <a:off x="6080125" y="355282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</a:p>
        </p:txBody>
      </p:sp>
      <p:sp>
        <p:nvSpPr>
          <p:cNvPr id="31755" name="Line 14"/>
          <p:cNvSpPr>
            <a:spLocks noChangeShapeType="1"/>
          </p:cNvSpPr>
          <p:nvPr/>
        </p:nvSpPr>
        <p:spPr bwMode="auto">
          <a:xfrm>
            <a:off x="2743200" y="2895600"/>
            <a:ext cx="2057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56" name="Line 15"/>
          <p:cNvSpPr>
            <a:spLocks noChangeShapeType="1"/>
          </p:cNvSpPr>
          <p:nvPr/>
        </p:nvSpPr>
        <p:spPr bwMode="auto">
          <a:xfrm flipV="1">
            <a:off x="2819400" y="3048000"/>
            <a:ext cx="2057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57" name="Line 16"/>
          <p:cNvSpPr>
            <a:spLocks noChangeShapeType="1"/>
          </p:cNvSpPr>
          <p:nvPr/>
        </p:nvSpPr>
        <p:spPr bwMode="auto">
          <a:xfrm flipV="1">
            <a:off x="2743200" y="2743200"/>
            <a:ext cx="2057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58" name="Line 17"/>
          <p:cNvSpPr>
            <a:spLocks noChangeShapeType="1"/>
          </p:cNvSpPr>
          <p:nvPr/>
        </p:nvSpPr>
        <p:spPr bwMode="auto">
          <a:xfrm flipV="1">
            <a:off x="2819400" y="5029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59" name="Text Box 19"/>
          <p:cNvSpPr txBox="1">
            <a:spLocks noChangeArrowheads="1"/>
          </p:cNvSpPr>
          <p:nvPr/>
        </p:nvSpPr>
        <p:spPr bwMode="auto">
          <a:xfrm>
            <a:off x="4267200" y="23622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1</a:t>
            </a:r>
            <a:r>
              <a:rPr lang="es-ES_tradnl" sz="1600"/>
              <a:t>=1</a:t>
            </a:r>
            <a:endParaRPr lang="es-ES_tradnl"/>
          </a:p>
        </p:txBody>
      </p:sp>
      <p:sp>
        <p:nvSpPr>
          <p:cNvPr id="31760" name="Text Box 20"/>
          <p:cNvSpPr txBox="1">
            <a:spLocks noChangeArrowheads="1"/>
          </p:cNvSpPr>
          <p:nvPr/>
        </p:nvSpPr>
        <p:spPr bwMode="auto">
          <a:xfrm>
            <a:off x="4191000" y="28956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2</a:t>
            </a:r>
            <a:r>
              <a:rPr lang="es-ES_tradnl" sz="1600"/>
              <a:t>=-1</a:t>
            </a:r>
            <a:endParaRPr lang="es-ES_tradnl"/>
          </a:p>
        </p:txBody>
      </p:sp>
      <p:sp>
        <p:nvSpPr>
          <p:cNvPr id="31761" name="Oval 22"/>
          <p:cNvSpPr>
            <a:spLocks noChangeArrowheads="1"/>
          </p:cNvSpPr>
          <p:nvPr/>
        </p:nvSpPr>
        <p:spPr bwMode="auto">
          <a:xfrm>
            <a:off x="4724400" y="4648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62" name="Text Box 23"/>
          <p:cNvSpPr txBox="1">
            <a:spLocks noChangeArrowheads="1"/>
          </p:cNvSpPr>
          <p:nvPr/>
        </p:nvSpPr>
        <p:spPr bwMode="auto">
          <a:xfrm>
            <a:off x="4784725" y="4695825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31763" name="Text Box 24"/>
          <p:cNvSpPr txBox="1">
            <a:spLocks noChangeArrowheads="1"/>
          </p:cNvSpPr>
          <p:nvPr/>
        </p:nvSpPr>
        <p:spPr bwMode="auto">
          <a:xfrm>
            <a:off x="4114800" y="454025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1</a:t>
            </a:r>
            <a:r>
              <a:rPr lang="es-ES_tradnl" sz="1600"/>
              <a:t>=-1</a:t>
            </a:r>
            <a:endParaRPr lang="es-ES_tradnl"/>
          </a:p>
        </p:txBody>
      </p:sp>
      <p:sp>
        <p:nvSpPr>
          <p:cNvPr id="31764" name="Text Box 25"/>
          <p:cNvSpPr txBox="1">
            <a:spLocks noChangeArrowheads="1"/>
          </p:cNvSpPr>
          <p:nvPr/>
        </p:nvSpPr>
        <p:spPr bwMode="auto">
          <a:xfrm>
            <a:off x="4114800" y="507365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2</a:t>
            </a:r>
            <a:r>
              <a:rPr lang="es-ES_tradnl" sz="1600"/>
              <a:t>=1</a:t>
            </a:r>
            <a:endParaRPr lang="es-ES_tradnl"/>
          </a:p>
        </p:txBody>
      </p:sp>
      <p:sp>
        <p:nvSpPr>
          <p:cNvPr id="31765" name="Line 26"/>
          <p:cNvSpPr>
            <a:spLocks noChangeShapeType="1"/>
          </p:cNvSpPr>
          <p:nvPr/>
        </p:nvSpPr>
        <p:spPr bwMode="auto">
          <a:xfrm>
            <a:off x="5334000" y="2895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66" name="Line 27"/>
          <p:cNvSpPr>
            <a:spLocks noChangeShapeType="1"/>
          </p:cNvSpPr>
          <p:nvPr/>
        </p:nvSpPr>
        <p:spPr bwMode="auto">
          <a:xfrm flipV="1">
            <a:off x="5257800" y="4038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67" name="Text Box 28"/>
          <p:cNvSpPr txBox="1">
            <a:spLocks noChangeArrowheads="1"/>
          </p:cNvSpPr>
          <p:nvPr/>
        </p:nvSpPr>
        <p:spPr bwMode="auto">
          <a:xfrm>
            <a:off x="5867400" y="32004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1</a:t>
            </a:r>
            <a:r>
              <a:rPr lang="es-ES_tradnl" sz="1600"/>
              <a:t>=1</a:t>
            </a:r>
            <a:endParaRPr lang="es-ES_tradnl"/>
          </a:p>
        </p:txBody>
      </p:sp>
      <p:sp>
        <p:nvSpPr>
          <p:cNvPr id="31768" name="Text Box 29"/>
          <p:cNvSpPr txBox="1">
            <a:spLocks noChangeArrowheads="1"/>
          </p:cNvSpPr>
          <p:nvPr/>
        </p:nvSpPr>
        <p:spPr bwMode="auto">
          <a:xfrm>
            <a:off x="5943600" y="408305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2</a:t>
            </a:r>
            <a:r>
              <a:rPr lang="es-ES_tradnl" sz="1600"/>
              <a:t>=1</a:t>
            </a:r>
            <a:endParaRPr lang="es-ES_tradnl"/>
          </a:p>
        </p:txBody>
      </p:sp>
      <p:sp>
        <p:nvSpPr>
          <p:cNvPr id="31769" name="Line 30"/>
          <p:cNvSpPr>
            <a:spLocks noChangeShapeType="1"/>
          </p:cNvSpPr>
          <p:nvPr/>
        </p:nvSpPr>
        <p:spPr bwMode="auto">
          <a:xfrm>
            <a:off x="6553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70" name="Text Box 31"/>
          <p:cNvSpPr txBox="1">
            <a:spLocks noChangeArrowheads="1"/>
          </p:cNvSpPr>
          <p:nvPr/>
        </p:nvSpPr>
        <p:spPr bwMode="auto">
          <a:xfrm>
            <a:off x="6842125" y="349408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/>
              <a:t>g</a:t>
            </a:r>
            <a:endParaRPr lang="es-ES_tradnl"/>
          </a:p>
        </p:txBody>
      </p:sp>
      <p:sp>
        <p:nvSpPr>
          <p:cNvPr id="31771" name="Line 32"/>
          <p:cNvSpPr>
            <a:spLocks noChangeShapeType="1"/>
          </p:cNvSpPr>
          <p:nvPr/>
        </p:nvSpPr>
        <p:spPr bwMode="auto">
          <a:xfrm>
            <a:off x="16002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72" name="Line 33"/>
          <p:cNvSpPr>
            <a:spLocks noChangeShapeType="1"/>
          </p:cNvSpPr>
          <p:nvPr/>
        </p:nvSpPr>
        <p:spPr bwMode="auto">
          <a:xfrm>
            <a:off x="16764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73" name="Text Box 34"/>
          <p:cNvSpPr txBox="1">
            <a:spLocks noChangeArrowheads="1"/>
          </p:cNvSpPr>
          <p:nvPr/>
        </p:nvSpPr>
        <p:spPr bwMode="auto">
          <a:xfrm>
            <a:off x="1279525" y="2562225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31774" name="Text Box 35"/>
          <p:cNvSpPr txBox="1">
            <a:spLocks noChangeArrowheads="1"/>
          </p:cNvSpPr>
          <p:nvPr/>
        </p:nvSpPr>
        <p:spPr bwMode="auto">
          <a:xfrm>
            <a:off x="1295400" y="46482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31775" name="Text Box 36"/>
          <p:cNvSpPr txBox="1">
            <a:spLocks noChangeArrowheads="1"/>
          </p:cNvSpPr>
          <p:nvPr/>
        </p:nvSpPr>
        <p:spPr bwMode="auto">
          <a:xfrm>
            <a:off x="1676400" y="25146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000"/>
              <a:t>1</a:t>
            </a:r>
            <a:r>
              <a:rPr lang="es-ES_tradnl" sz="1600"/>
              <a:t>=1</a:t>
            </a:r>
            <a:endParaRPr lang="es-ES_tradnl"/>
          </a:p>
        </p:txBody>
      </p:sp>
      <p:sp>
        <p:nvSpPr>
          <p:cNvPr id="31776" name="Text Box 37"/>
          <p:cNvSpPr txBox="1">
            <a:spLocks noChangeArrowheads="1"/>
          </p:cNvSpPr>
          <p:nvPr/>
        </p:nvSpPr>
        <p:spPr bwMode="auto">
          <a:xfrm>
            <a:off x="1763713" y="461645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000"/>
              <a:t>1</a:t>
            </a:r>
            <a:r>
              <a:rPr lang="es-ES_tradnl" sz="1600"/>
              <a:t>=1</a:t>
            </a:r>
            <a:endParaRPr lang="es-ES_tradnl"/>
          </a:p>
        </p:txBody>
      </p:sp>
      <p:sp>
        <p:nvSpPr>
          <p:cNvPr id="31777" name="Text Box 38"/>
          <p:cNvSpPr txBox="1">
            <a:spLocks noChangeArrowheads="1"/>
          </p:cNvSpPr>
          <p:nvPr/>
        </p:nvSpPr>
        <p:spPr bwMode="auto">
          <a:xfrm>
            <a:off x="5435600" y="36449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o</a:t>
            </a:r>
            <a:r>
              <a:rPr lang="es-ES_tradnl" sz="1600"/>
              <a:t>=1</a:t>
            </a:r>
            <a:endParaRPr lang="es-ES_tradnl"/>
          </a:p>
        </p:txBody>
      </p:sp>
      <p:sp>
        <p:nvSpPr>
          <p:cNvPr id="31778" name="Text Box 39"/>
          <p:cNvSpPr txBox="1">
            <a:spLocks noChangeArrowheads="1"/>
          </p:cNvSpPr>
          <p:nvPr/>
        </p:nvSpPr>
        <p:spPr bwMode="auto">
          <a:xfrm>
            <a:off x="4749800" y="2084388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o</a:t>
            </a:r>
            <a:r>
              <a:rPr lang="es-ES_tradnl" sz="1600"/>
              <a:t>=0</a:t>
            </a:r>
            <a:endParaRPr lang="es-ES_tradnl"/>
          </a:p>
        </p:txBody>
      </p:sp>
      <p:sp>
        <p:nvSpPr>
          <p:cNvPr id="31779" name="Text Box 40"/>
          <p:cNvSpPr txBox="1">
            <a:spLocks noChangeArrowheads="1"/>
          </p:cNvSpPr>
          <p:nvPr/>
        </p:nvSpPr>
        <p:spPr bwMode="auto">
          <a:xfrm>
            <a:off x="4678363" y="5180013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o</a:t>
            </a:r>
            <a:r>
              <a:rPr lang="es-ES_tradnl" sz="1600"/>
              <a:t>=0</a:t>
            </a:r>
            <a:endParaRPr lang="es-ES_tradnl"/>
          </a:p>
        </p:txBody>
      </p:sp>
      <p:sp>
        <p:nvSpPr>
          <p:cNvPr id="31780" name="Text Box 41"/>
          <p:cNvSpPr txBox="1">
            <a:spLocks noChangeArrowheads="1"/>
          </p:cNvSpPr>
          <p:nvPr/>
        </p:nvSpPr>
        <p:spPr bwMode="auto">
          <a:xfrm>
            <a:off x="2014538" y="309245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o</a:t>
            </a:r>
            <a:r>
              <a:rPr lang="es-ES_tradnl" sz="1600"/>
              <a:t>=0</a:t>
            </a:r>
            <a:endParaRPr lang="es-ES_tradnl"/>
          </a:p>
        </p:txBody>
      </p:sp>
      <p:sp>
        <p:nvSpPr>
          <p:cNvPr id="31781" name="Text Box 42"/>
          <p:cNvSpPr txBox="1">
            <a:spLocks noChangeArrowheads="1"/>
          </p:cNvSpPr>
          <p:nvPr/>
        </p:nvSpPr>
        <p:spPr bwMode="auto">
          <a:xfrm>
            <a:off x="2051050" y="5300663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o</a:t>
            </a:r>
            <a:r>
              <a:rPr lang="es-ES_tradnl" sz="1600"/>
              <a:t>=0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XOR</a:t>
            </a:r>
          </a:p>
        </p:txBody>
      </p:sp>
      <p:graphicFrame>
        <p:nvGraphicFramePr>
          <p:cNvPr id="61495" name="Group 55"/>
          <p:cNvGraphicFramePr>
            <a:graphicFrameLocks noGrp="1"/>
          </p:cNvGraphicFramePr>
          <p:nvPr/>
        </p:nvGraphicFramePr>
        <p:xfrm>
          <a:off x="1981200" y="1955800"/>
          <a:ext cx="4953000" cy="2082800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821" name="Text Box 56"/>
          <p:cNvSpPr txBox="1">
            <a:spLocks noChangeArrowheads="1"/>
          </p:cNvSpPr>
          <p:nvPr/>
        </p:nvSpPr>
        <p:spPr bwMode="auto">
          <a:xfrm>
            <a:off x="228600" y="4724400"/>
            <a:ext cx="2989263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/>
              <a:t>I</a:t>
            </a:r>
            <a:r>
              <a:rPr lang="es-ES_tradnl" sz="2000" baseline="-25000"/>
              <a:t>1</a:t>
            </a:r>
            <a:r>
              <a:rPr lang="es-ES_tradnl" sz="2000"/>
              <a:t>=I</a:t>
            </a:r>
            <a:r>
              <a:rPr lang="es-ES_tradnl" sz="2000" baseline="-25000"/>
              <a:t>2</a:t>
            </a:r>
            <a:r>
              <a:rPr lang="es-ES_tradnl" sz="2000"/>
              <a:t>= 1 si x</a:t>
            </a:r>
            <a:r>
              <a:rPr lang="es-ES_tradnl" sz="2000" baseline="-25000"/>
              <a:t>i</a:t>
            </a:r>
            <a:r>
              <a:rPr lang="es-ES_tradnl" sz="2000"/>
              <a:t>&gt;0</a:t>
            </a:r>
          </a:p>
          <a:p>
            <a:r>
              <a:rPr lang="es-ES_tradnl" sz="2000"/>
              <a:t>             -1 de otro modo</a:t>
            </a:r>
            <a:r>
              <a:rPr lang="es-ES_tradnl"/>
              <a:t> </a:t>
            </a:r>
          </a:p>
        </p:txBody>
      </p:sp>
      <p:sp>
        <p:nvSpPr>
          <p:cNvPr id="32822" name="Text Box 57"/>
          <p:cNvSpPr txBox="1">
            <a:spLocks noChangeArrowheads="1"/>
          </p:cNvSpPr>
          <p:nvPr/>
        </p:nvSpPr>
        <p:spPr bwMode="auto">
          <a:xfrm>
            <a:off x="3352800" y="4191000"/>
            <a:ext cx="2551113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/>
              <a:t>H</a:t>
            </a:r>
            <a:r>
              <a:rPr lang="es-ES_tradnl" sz="2000" baseline="-25000"/>
              <a:t>1</a:t>
            </a:r>
            <a:r>
              <a:rPr lang="es-ES_tradnl" sz="2000"/>
              <a:t>= 1 si I</a:t>
            </a:r>
            <a:r>
              <a:rPr lang="es-ES_tradnl" sz="2000" baseline="-25000"/>
              <a:t>1</a:t>
            </a:r>
            <a:r>
              <a:rPr lang="es-ES_tradnl" sz="2000"/>
              <a:t>-I</a:t>
            </a:r>
            <a:r>
              <a:rPr lang="es-ES_tradnl" sz="2000" baseline="-25000"/>
              <a:t>2</a:t>
            </a:r>
            <a:r>
              <a:rPr lang="es-ES_tradnl" sz="2000"/>
              <a:t> &gt;0</a:t>
            </a:r>
          </a:p>
          <a:p>
            <a:r>
              <a:rPr lang="es-ES_tradnl" sz="2000"/>
              <a:t>        -1 de otro modo</a:t>
            </a:r>
            <a:endParaRPr lang="es-ES_tradnl"/>
          </a:p>
        </p:txBody>
      </p:sp>
      <p:sp>
        <p:nvSpPr>
          <p:cNvPr id="32823" name="Text Box 58"/>
          <p:cNvSpPr txBox="1">
            <a:spLocks noChangeArrowheads="1"/>
          </p:cNvSpPr>
          <p:nvPr/>
        </p:nvSpPr>
        <p:spPr bwMode="auto">
          <a:xfrm>
            <a:off x="3352800" y="5257800"/>
            <a:ext cx="2551113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/>
              <a:t>H</a:t>
            </a:r>
            <a:r>
              <a:rPr lang="es-ES_tradnl" sz="2000" baseline="-25000"/>
              <a:t>2</a:t>
            </a:r>
            <a:r>
              <a:rPr lang="es-ES_tradnl" sz="2000"/>
              <a:t>= 1 si -I</a:t>
            </a:r>
            <a:r>
              <a:rPr lang="es-ES_tradnl" sz="2000" baseline="-25000"/>
              <a:t>1</a:t>
            </a:r>
            <a:r>
              <a:rPr lang="es-ES_tradnl" sz="2000"/>
              <a:t>+I</a:t>
            </a:r>
            <a:r>
              <a:rPr lang="es-ES_tradnl" sz="2000" baseline="-25000"/>
              <a:t>2</a:t>
            </a:r>
            <a:r>
              <a:rPr lang="es-ES_tradnl" sz="2000"/>
              <a:t> &gt;0</a:t>
            </a:r>
          </a:p>
          <a:p>
            <a:r>
              <a:rPr lang="es-ES_tradnl" sz="2000"/>
              <a:t>        -1 de otro modo</a:t>
            </a:r>
            <a:endParaRPr lang="es-ES_tradnl"/>
          </a:p>
        </p:txBody>
      </p:sp>
      <p:sp>
        <p:nvSpPr>
          <p:cNvPr id="32824" name="Text Box 59"/>
          <p:cNvSpPr txBox="1">
            <a:spLocks noChangeArrowheads="1"/>
          </p:cNvSpPr>
          <p:nvPr/>
        </p:nvSpPr>
        <p:spPr bwMode="auto">
          <a:xfrm>
            <a:off x="6477000" y="4724400"/>
            <a:ext cx="2424113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/>
              <a:t>O= 1 si H</a:t>
            </a:r>
            <a:r>
              <a:rPr lang="es-ES_tradnl" sz="2000" baseline="-25000"/>
              <a:t>1</a:t>
            </a:r>
            <a:r>
              <a:rPr lang="es-ES_tradnl" sz="2000"/>
              <a:t>+H</a:t>
            </a:r>
            <a:r>
              <a:rPr lang="es-ES_tradnl" sz="2000" baseline="-25000"/>
              <a:t>2</a:t>
            </a:r>
            <a:r>
              <a:rPr lang="es-ES_tradnl" sz="2000"/>
              <a:t>+1 &gt;0</a:t>
            </a:r>
          </a:p>
          <a:p>
            <a:r>
              <a:rPr lang="es-ES_tradnl" sz="2000"/>
              <a:t>      -1 de otro modo</a:t>
            </a:r>
            <a:endParaRPr lang="es-ES_tradnl"/>
          </a:p>
        </p:txBody>
      </p:sp>
      <p:sp>
        <p:nvSpPr>
          <p:cNvPr id="32825" name="Text Box 61"/>
          <p:cNvSpPr txBox="1">
            <a:spLocks noChangeArrowheads="1"/>
          </p:cNvSpPr>
          <p:nvPr/>
        </p:nvSpPr>
        <p:spPr bwMode="auto">
          <a:xfrm>
            <a:off x="593725" y="6291263"/>
            <a:ext cx="7559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s-ES_tradnl" sz="1800"/>
              <a:t> Note que w</a:t>
            </a:r>
            <a:r>
              <a:rPr lang="es-ES_tradnl" sz="1800" baseline="-25000"/>
              <a:t>0</a:t>
            </a:r>
            <a:r>
              <a:rPr lang="es-ES_tradnl" sz="1800"/>
              <a:t> es 0 para todas las neuronas excepto O, en donde vale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Como Entrenar una Red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ja-JP" sz="2800" smtClean="0">
                <a:ea typeface="ＭＳ Ｐゴシック" pitchFamily="1" charset="-128"/>
              </a:rPr>
              <a:t>Queremos encontrar un algoritmo para entrenar una red no-recurrente “feed-forward”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800" smtClean="0">
                <a:ea typeface="ＭＳ Ｐゴシック" pitchFamily="1" charset="-128"/>
              </a:rPr>
              <a:t>Primero vamos a ver una manera más general de entrenar una neurona (más general que la que vimos para  el perceptrón)</a:t>
            </a:r>
            <a:endParaRPr lang="es-ES_tradnl" sz="2800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La Regla Delta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Comenzamos con la definici</a:t>
            </a:r>
            <a:r>
              <a:rPr lang="es-ES_tradnl" altLang="ja-JP" sz="2800" smtClean="0">
                <a:ea typeface="ＭＳ Ｐゴシック" pitchFamily="1" charset="-128"/>
              </a:rPr>
              <a:t>ón del error que queremos minimizar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E(</a:t>
            </a:r>
            <a:r>
              <a:rPr lang="es-ES_tradnl" sz="2400" b="1" smtClean="0"/>
              <a:t>w</a:t>
            </a:r>
            <a:r>
              <a:rPr lang="es-ES_tradnl" sz="2400" smtClean="0"/>
              <a:t>)=1/2∑</a:t>
            </a:r>
            <a:r>
              <a:rPr lang="es-ES_tradnl" sz="2400" baseline="-25000" smtClean="0"/>
              <a:t>d</a:t>
            </a:r>
            <a:r>
              <a:rPr lang="es-ES_tradnl" sz="2400" baseline="-25000" smtClean="0">
                <a:sym typeface="Symbol" pitchFamily="1" charset="2"/>
              </a:rPr>
              <a:t></a:t>
            </a:r>
            <a:r>
              <a:rPr lang="es-ES_tradnl" sz="2400" baseline="-25000" smtClean="0"/>
              <a:t>M</a:t>
            </a:r>
            <a:r>
              <a:rPr lang="es-ES_tradnl" sz="2400" smtClean="0"/>
              <a:t>(V</a:t>
            </a:r>
            <a:r>
              <a:rPr lang="es-ES_tradnl" sz="2000" baseline="-25000" smtClean="0"/>
              <a:t>ent</a:t>
            </a:r>
            <a:r>
              <a:rPr lang="es-ES_tradnl" sz="2000" smtClean="0"/>
              <a:t>-g</a:t>
            </a:r>
            <a:r>
              <a:rPr lang="es-ES_tradnl" sz="2400" smtClean="0"/>
              <a:t>)</a:t>
            </a:r>
            <a:r>
              <a:rPr lang="es-ES_tradnl" sz="2400" baseline="30000" smtClean="0"/>
              <a:t>2</a:t>
            </a:r>
            <a:endParaRPr lang="es-ES_tradnl" sz="2400" smtClean="0"/>
          </a:p>
          <a:p>
            <a:pPr lvl="1"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sz="2400" smtClean="0"/>
              <a:t>	donde V</a:t>
            </a:r>
            <a:r>
              <a:rPr lang="es-ES_tradnl" sz="2400" baseline="-25000" smtClean="0"/>
              <a:t>ent</a:t>
            </a:r>
            <a:r>
              <a:rPr lang="es-ES_tradnl" sz="2400" smtClean="0"/>
              <a:t>-g es la diferencia entre el valor de entrenamiento y el valor que da el perceptr</a:t>
            </a:r>
            <a:r>
              <a:rPr lang="es-ES_tradnl" altLang="ja-JP" sz="2400" smtClean="0">
                <a:ea typeface="ＭＳ Ｐゴシック" pitchFamily="1" charset="-128"/>
              </a:rPr>
              <a:t>ón</a:t>
            </a:r>
            <a:endParaRPr lang="es-ES_tradnl" sz="2400" smtClean="0"/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Tomamos la sumatoria del cuadrado de las diferencias para todos los ejemplos de entrenamiento y la dividimos entre dos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Es parecido al error cuadr</a:t>
            </a:r>
            <a:r>
              <a:rPr lang="es-ES_tradnl" altLang="ja-JP" sz="2400" smtClean="0">
                <a:ea typeface="ＭＳ Ｐゴシック" pitchFamily="1" charset="-128"/>
              </a:rPr>
              <a:t>ático medio, pero en lugar de dividir entre el número de ejemplos de entrenamiento, dividimos entre dos</a:t>
            </a:r>
            <a:endParaRPr lang="es-ES_tradnl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Redes Neuronales Biol</a:t>
            </a:r>
            <a:r>
              <a:rPr lang="es-ES_tradnl" altLang="ja-JP" smtClean="0">
                <a:ea typeface="ＭＳ Ｐゴシック" pitchFamily="1" charset="-128"/>
              </a:rPr>
              <a:t>ógicas</a:t>
            </a:r>
            <a:endParaRPr lang="es-ES_tradnl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z="2800" smtClean="0"/>
              <a:t>Un ser humano tiene en promedio 10</a:t>
            </a:r>
            <a:r>
              <a:rPr lang="es-ES_tradnl" sz="2800" baseline="30000" smtClean="0"/>
              <a:t>11</a:t>
            </a:r>
            <a:r>
              <a:rPr lang="es-ES_tradnl" sz="2800" smtClean="0"/>
              <a:t> neuronas</a:t>
            </a:r>
          </a:p>
          <a:p>
            <a:pPr eaLnBrk="1" hangingPunct="1"/>
            <a:r>
              <a:rPr lang="es-ES_tradnl" sz="2800" smtClean="0"/>
              <a:t>Cada una conectada con aproximadamente 10</a:t>
            </a:r>
            <a:r>
              <a:rPr lang="es-ES_tradnl" sz="2800" baseline="30000" smtClean="0"/>
              <a:t>4</a:t>
            </a:r>
            <a:r>
              <a:rPr lang="es-ES_tradnl" sz="2800" smtClean="0"/>
              <a:t> otras neuronas</a:t>
            </a:r>
          </a:p>
          <a:p>
            <a:pPr lvl="1" eaLnBrk="1" hangingPunct="1"/>
            <a:r>
              <a:rPr lang="es-ES_tradnl" sz="2400" smtClean="0"/>
              <a:t>¿Cu</a:t>
            </a:r>
            <a:r>
              <a:rPr lang="es-ES_tradnl" altLang="ja-JP" sz="2400" smtClean="0">
                <a:ea typeface="ＭＳ Ｐゴシック" pitchFamily="1" charset="-128"/>
              </a:rPr>
              <a:t>á</a:t>
            </a:r>
            <a:r>
              <a:rPr lang="es-ES_tradnl" sz="2400" smtClean="0"/>
              <a:t>ntas conexiones?</a:t>
            </a:r>
          </a:p>
          <a:p>
            <a:pPr eaLnBrk="1" hangingPunct="1"/>
            <a:r>
              <a:rPr lang="es-ES_tradnl" sz="2800" smtClean="0"/>
              <a:t>Cada neurona se activa o inhibe dependiendo de los est</a:t>
            </a:r>
            <a:r>
              <a:rPr lang="es-ES_tradnl" altLang="ja-JP" sz="2800" smtClean="0">
                <a:ea typeface="ＭＳ Ｐゴシック" pitchFamily="1" charset="-128"/>
              </a:rPr>
              <a:t>í</a:t>
            </a:r>
            <a:r>
              <a:rPr lang="es-ES_tradnl" sz="2800" smtClean="0"/>
              <a:t>mulos que obtiene de las otras neuronas conectadas a ella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La Regla Delta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Queremos modificar los pesos en la direcci</a:t>
            </a:r>
            <a:r>
              <a:rPr lang="es-ES_tradnl" altLang="ja-JP" sz="2800" smtClean="0">
                <a:ea typeface="ＭＳ Ｐゴシック" pitchFamily="1" charset="-128"/>
              </a:rPr>
              <a:t>ón que produce la disminución más rápida en el error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800" smtClean="0">
                <a:ea typeface="ＭＳ Ｐゴシック" pitchFamily="1" charset="-128"/>
              </a:rPr>
              <a:t>Para encontrar cuál es, calculamos el gradiente del error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>
                <a:sym typeface="Symbol" pitchFamily="1" charset="2"/>
              </a:rPr>
              <a:t>E(</a:t>
            </a:r>
            <a:r>
              <a:rPr lang="es-ES_tradnl" sz="2400" b="1" smtClean="0">
                <a:sym typeface="Symbol" pitchFamily="1" charset="2"/>
              </a:rPr>
              <a:t>w</a:t>
            </a:r>
            <a:r>
              <a:rPr lang="es-ES_tradnl" sz="2400" smtClean="0">
                <a:sym typeface="Symbol" pitchFamily="1" charset="2"/>
              </a:rPr>
              <a:t>)=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[</a:t>
            </a:r>
            <a:r>
              <a:rPr lang="es-ES_tradnl" altLang="ja-JP" sz="24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E/</a:t>
            </a:r>
            <a:r>
              <a:rPr lang="es-ES_tradnl" altLang="ja-JP" sz="24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o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, </a:t>
            </a:r>
            <a:r>
              <a:rPr lang="es-ES_tradnl" altLang="ja-JP" sz="24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E/</a:t>
            </a:r>
            <a:r>
              <a:rPr lang="es-ES_tradnl" altLang="ja-JP" sz="24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1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,…, </a:t>
            </a:r>
            <a:r>
              <a:rPr lang="es-ES_tradnl" altLang="ja-JP" sz="24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E/</a:t>
            </a:r>
            <a:r>
              <a:rPr lang="es-ES_tradnl" altLang="ja-JP" sz="24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n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La derivada parciales del error con respecto a cada peso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>
                <a:sym typeface="Symbol" pitchFamily="1" charset="2"/>
              </a:rPr>
              <a:t>-E(</a:t>
            </a:r>
            <a:r>
              <a:rPr lang="es-ES_tradnl" sz="2400" b="1" smtClean="0">
                <a:sym typeface="Symbol" pitchFamily="1" charset="2"/>
              </a:rPr>
              <a:t>w</a:t>
            </a:r>
            <a:r>
              <a:rPr lang="es-ES_tradnl" sz="2400" smtClean="0">
                <a:sym typeface="Symbol" pitchFamily="1" charset="2"/>
              </a:rPr>
              <a:t>) da la direcci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ó</a:t>
            </a:r>
            <a:r>
              <a:rPr lang="es-ES_tradnl" sz="2400" smtClean="0">
                <a:sym typeface="Symbol" pitchFamily="1" charset="2"/>
              </a:rPr>
              <a:t>n en que el error disminuye m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ás rápido</a:t>
            </a:r>
            <a:endParaRPr lang="es-ES_tradnl" sz="2400" smtClean="0">
              <a:sym typeface="Symbol" pitchFamily="1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La Regla Delta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Como con el regresor lineal, vamos a tomar una ruta incremental para disminuir el error, por lo que ajustaremos los pesos con cada ejemplo de entrenamiento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La regla para ajustar los pesos es entonces</a:t>
            </a:r>
          </a:p>
          <a:p>
            <a:pPr lvl="1"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altLang="ja-JP" sz="2000" smtClean="0">
                <a:ea typeface="ＭＳ Ｐゴシック" pitchFamily="1" charset="-128"/>
              </a:rPr>
              <a:t>			w</a:t>
            </a:r>
            <a:r>
              <a:rPr lang="es-ES_tradnl" altLang="ja-JP" sz="1800" baseline="-25000" smtClean="0">
                <a:ea typeface="ＭＳ Ｐゴシック" pitchFamily="1" charset="-128"/>
              </a:rPr>
              <a:t>i</a:t>
            </a:r>
            <a:r>
              <a:rPr lang="es-ES_tradnl" altLang="ja-JP" sz="2000" smtClean="0">
                <a:ea typeface="ＭＳ Ｐゴシック" pitchFamily="1" charset="-128"/>
              </a:rPr>
              <a:t>=w</a:t>
            </a:r>
            <a:r>
              <a:rPr lang="es-ES_tradnl" altLang="ja-JP" sz="2000" baseline="-25000" smtClean="0">
                <a:ea typeface="ＭＳ Ｐゴシック" pitchFamily="1" charset="-128"/>
              </a:rPr>
              <a:t>i</a:t>
            </a:r>
            <a:r>
              <a:rPr lang="es-ES_tradnl" altLang="ja-JP" sz="2000" smtClean="0">
                <a:ea typeface="ＭＳ Ｐゴシック" pitchFamily="1" charset="-128"/>
              </a:rPr>
              <a:t> + ∆w</a:t>
            </a:r>
            <a:r>
              <a:rPr lang="es-ES_tradnl" altLang="ja-JP" sz="2000" baseline="-25000" smtClean="0">
                <a:ea typeface="ＭＳ Ｐゴシック" pitchFamily="1" charset="-128"/>
              </a:rPr>
              <a:t>i</a:t>
            </a:r>
            <a:endParaRPr lang="es-ES_tradnl" altLang="ja-JP" sz="2000" smtClean="0">
              <a:ea typeface="ＭＳ Ｐゴシック" pitchFamily="1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altLang="ja-JP" sz="2000" smtClean="0">
                <a:ea typeface="ＭＳ Ｐゴシック" pitchFamily="1" charset="-128"/>
              </a:rPr>
              <a:t>donde 	</a:t>
            </a:r>
            <a:r>
              <a:rPr lang="es-ES_tradnl" altLang="ja-JP" sz="1800" smtClean="0">
                <a:ea typeface="ＭＳ Ｐゴシック" pitchFamily="1" charset="-128"/>
              </a:rPr>
              <a:t>∆w</a:t>
            </a:r>
            <a:r>
              <a:rPr lang="es-ES_tradnl" altLang="ja-JP" sz="1800" baseline="-25000" smtClean="0">
                <a:ea typeface="ＭＳ Ｐゴシック" pitchFamily="1" charset="-128"/>
              </a:rPr>
              <a:t>i</a:t>
            </a:r>
            <a:r>
              <a:rPr lang="es-ES_tradnl" sz="1800" smtClean="0">
                <a:sym typeface="Symbol" pitchFamily="1" charset="2"/>
              </a:rPr>
              <a:t> = - </a:t>
            </a:r>
            <a:r>
              <a:rPr lang="es-ES_tradnl" altLang="ja-JP" sz="18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1800" smtClean="0">
                <a:ea typeface="ＭＳ Ｐゴシック" pitchFamily="1" charset="-128"/>
                <a:sym typeface="Symbol" pitchFamily="1" charset="2"/>
              </a:rPr>
              <a:t>E/</a:t>
            </a:r>
            <a:r>
              <a:rPr lang="es-ES_tradnl" altLang="ja-JP" sz="18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1800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sz="1800" baseline="-25000" smtClean="0">
                <a:ea typeface="ＭＳ Ｐゴシック" pitchFamily="1" charset="-128"/>
                <a:sym typeface="Symbol" pitchFamily="1" charset="2"/>
              </a:rPr>
              <a:t>i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_tradnl" sz="2400" smtClean="0">
                <a:sym typeface="Symbol" pitchFamily="1" charset="2"/>
              </a:rPr>
              <a:t>Para poder usar esta regla necesitamos calcular las derivadas parciales del error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ja-JP" sz="2400" smtClean="0">
                <a:latin typeface="Bradley Hand ITC TT-Bold" pitchFamily="1" charset="0"/>
                <a:ea typeface="ＭＳ Ｐゴシック" pitchFamily="1" charset="-128"/>
              </a:rPr>
              <a:t>	</a:t>
            </a:r>
            <a:r>
              <a:rPr lang="es-ES_tradnl" altLang="ja-JP" sz="20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000" smtClean="0">
                <a:ea typeface="ＭＳ Ｐゴシック" pitchFamily="1" charset="-128"/>
                <a:sym typeface="Symbol" pitchFamily="1" charset="2"/>
              </a:rPr>
              <a:t>E/</a:t>
            </a:r>
            <a:r>
              <a:rPr lang="es-ES_tradnl" altLang="ja-JP" sz="20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000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sz="2000" baseline="-25000" smtClean="0">
                <a:ea typeface="ＭＳ Ｐゴシック" pitchFamily="1" charset="-128"/>
                <a:sym typeface="Symbol" pitchFamily="1" charset="2"/>
              </a:rPr>
              <a:t>i</a:t>
            </a:r>
            <a:r>
              <a:rPr lang="es-ES_tradnl" altLang="ja-JP" sz="2000" smtClean="0">
                <a:ea typeface="ＭＳ Ｐゴシック" pitchFamily="1" charset="-128"/>
                <a:sym typeface="Symbol" pitchFamily="1" charset="2"/>
              </a:rPr>
              <a:t>= </a:t>
            </a:r>
            <a:r>
              <a:rPr lang="es-ES_tradnl" altLang="ja-JP" sz="20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000" smtClean="0">
                <a:ea typeface="ＭＳ Ｐゴシック" pitchFamily="1" charset="-128"/>
                <a:sym typeface="Symbol" pitchFamily="1" charset="2"/>
              </a:rPr>
              <a:t>/</a:t>
            </a:r>
            <a:r>
              <a:rPr lang="es-ES_tradnl" altLang="ja-JP" sz="20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000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sz="2000" baseline="-25000" smtClean="0">
                <a:ea typeface="ＭＳ Ｐゴシック" pitchFamily="1" charset="-128"/>
                <a:sym typeface="Symbol" pitchFamily="1" charset="2"/>
              </a:rPr>
              <a:t>i </a:t>
            </a:r>
            <a:r>
              <a:rPr lang="es-ES_tradnl" sz="2000" smtClean="0"/>
              <a:t>1/2(V</a:t>
            </a:r>
            <a:r>
              <a:rPr lang="es-ES_tradnl" sz="1800" baseline="-25000" smtClean="0"/>
              <a:t>ent</a:t>
            </a:r>
            <a:r>
              <a:rPr lang="es-ES_tradnl" sz="1800" smtClean="0"/>
              <a:t>-g</a:t>
            </a:r>
            <a:r>
              <a:rPr lang="es-ES_tradnl" sz="2000" smtClean="0"/>
              <a:t>)</a:t>
            </a:r>
            <a:r>
              <a:rPr lang="es-ES_tradnl" sz="2000" baseline="30000" smtClean="0"/>
              <a:t>2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smtClean="0"/>
              <a:t> = (V</a:t>
            </a:r>
            <a:r>
              <a:rPr lang="es-ES_tradnl" baseline="-25000" smtClean="0"/>
              <a:t>ent</a:t>
            </a:r>
            <a:r>
              <a:rPr lang="es-ES_tradnl" smtClean="0"/>
              <a:t>-g) </a:t>
            </a:r>
            <a:r>
              <a:rPr lang="es-ES_tradnl" altLang="ja-JP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mtClean="0">
                <a:ea typeface="ＭＳ Ｐゴシック" pitchFamily="1" charset="-128"/>
                <a:sym typeface="Symbol" pitchFamily="1" charset="2"/>
              </a:rPr>
              <a:t>/</a:t>
            </a:r>
            <a:r>
              <a:rPr lang="es-ES_tradnl" altLang="ja-JP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baseline="-25000" smtClean="0">
                <a:ea typeface="ＭＳ Ｐゴシック" pitchFamily="1" charset="-128"/>
                <a:sym typeface="Symbol" pitchFamily="1" charset="2"/>
              </a:rPr>
              <a:t>i </a:t>
            </a:r>
            <a:r>
              <a:rPr lang="es-ES_tradnl" altLang="ja-JP" smtClean="0">
                <a:ea typeface="ＭＳ Ｐゴシック" pitchFamily="1" charset="-128"/>
                <a:sym typeface="Symbol" pitchFamily="1" charset="2"/>
              </a:rPr>
              <a:t>(</a:t>
            </a:r>
            <a:r>
              <a:rPr lang="es-ES_tradnl" smtClean="0"/>
              <a:t>V</a:t>
            </a:r>
            <a:r>
              <a:rPr lang="es-ES_tradnl" sz="1800" baseline="-25000" smtClean="0"/>
              <a:t>ent </a:t>
            </a:r>
            <a:r>
              <a:rPr lang="es-ES_tradnl" sz="1800" smtClean="0"/>
              <a:t>-g</a:t>
            </a:r>
            <a:r>
              <a:rPr lang="es-ES_tradnl" altLang="ja-JP" smtClean="0">
                <a:ea typeface="ＭＳ Ｐゴシック" pitchFamily="1" charset="-128"/>
                <a:sym typeface="Symbol" pitchFamily="1" charset="2"/>
              </a:rPr>
              <a:t>) 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ja-JP" smtClean="0">
                <a:ea typeface="ＭＳ Ｐゴシック" pitchFamily="1" charset="-128"/>
                <a:sym typeface="Symbol" pitchFamily="1" charset="2"/>
              </a:rPr>
              <a:t>= </a:t>
            </a:r>
            <a:r>
              <a:rPr lang="es-ES_tradnl" smtClean="0"/>
              <a:t>(V</a:t>
            </a:r>
            <a:r>
              <a:rPr lang="es-ES_tradnl" baseline="-25000" smtClean="0"/>
              <a:t>ent</a:t>
            </a:r>
            <a:r>
              <a:rPr lang="es-ES_tradnl" smtClean="0"/>
              <a:t>-g)(- </a:t>
            </a:r>
            <a:r>
              <a:rPr lang="es-ES_tradnl" altLang="ja-JP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mtClean="0">
                <a:ea typeface="ＭＳ Ｐゴシック" pitchFamily="1" charset="-128"/>
                <a:sym typeface="Symbol" pitchFamily="1" charset="2"/>
              </a:rPr>
              <a:t>/</a:t>
            </a:r>
            <a:r>
              <a:rPr lang="es-ES_tradnl" altLang="ja-JP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baseline="-25000" smtClean="0">
                <a:ea typeface="ＭＳ Ｐゴシック" pitchFamily="1" charset="-128"/>
                <a:sym typeface="Symbol" pitchFamily="1" charset="2"/>
              </a:rPr>
              <a:t>i</a:t>
            </a:r>
            <a:r>
              <a:rPr lang="es-ES_tradnl" altLang="ja-JP" smtClean="0">
                <a:ea typeface="ＭＳ Ｐゴシック" pitchFamily="1" charset="-128"/>
                <a:sym typeface="Symbol" pitchFamily="1" charset="2"/>
              </a:rPr>
              <a:t>(</a:t>
            </a:r>
            <a:r>
              <a:rPr lang="es-ES_tradnl" smtClean="0"/>
              <a:t>g))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_tradnl" sz="2400" smtClean="0"/>
              <a:t>Por lo tanto</a:t>
            </a:r>
            <a:endParaRPr lang="es-ES_tradnl" sz="2800" smtClean="0"/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ja-JP" sz="2000" smtClean="0">
                <a:ea typeface="ＭＳ Ｐゴシック" pitchFamily="1" charset="-128"/>
              </a:rPr>
              <a:t>∆w</a:t>
            </a:r>
            <a:r>
              <a:rPr lang="es-ES_tradnl" altLang="ja-JP" sz="2000" baseline="-25000" smtClean="0">
                <a:ea typeface="ＭＳ Ｐゴシック" pitchFamily="1" charset="-128"/>
              </a:rPr>
              <a:t>i</a:t>
            </a:r>
            <a:r>
              <a:rPr lang="es-ES_tradnl" sz="2000" smtClean="0">
                <a:sym typeface="Symbol" pitchFamily="1" charset="2"/>
              </a:rPr>
              <a:t> = </a:t>
            </a:r>
            <a:r>
              <a:rPr lang="es-ES_tradnl" sz="2000" smtClean="0"/>
              <a:t>(V</a:t>
            </a:r>
            <a:r>
              <a:rPr lang="es-ES_tradnl" sz="2000" baseline="-25000" smtClean="0"/>
              <a:t>ent</a:t>
            </a:r>
            <a:r>
              <a:rPr lang="es-ES_tradnl" sz="2000" smtClean="0"/>
              <a:t>-g) </a:t>
            </a:r>
            <a:r>
              <a:rPr lang="es-ES_tradnl" altLang="ja-JP" sz="20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000" smtClean="0">
                <a:ea typeface="ＭＳ Ｐゴシック" pitchFamily="1" charset="-128"/>
                <a:sym typeface="Symbol" pitchFamily="1" charset="2"/>
              </a:rPr>
              <a:t>/</a:t>
            </a:r>
            <a:r>
              <a:rPr lang="es-ES_tradnl" altLang="ja-JP" sz="20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000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sz="2000" baseline="-25000" smtClean="0">
                <a:ea typeface="ＭＳ Ｐゴシック" pitchFamily="1" charset="-128"/>
                <a:sym typeface="Symbol" pitchFamily="1" charset="2"/>
              </a:rPr>
              <a:t>i </a:t>
            </a:r>
            <a:r>
              <a:rPr lang="es-ES_tradnl" sz="2000" smtClean="0"/>
              <a:t>(g)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s-ES_tradnl" sz="2400" smtClean="0">
              <a:sym typeface="Symbol" pitchFamily="1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La Regla Delta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ja-JP" sz="2800" smtClean="0">
                <a:ea typeface="ＭＳ Ｐゴシック" pitchFamily="1" charset="-128"/>
              </a:rPr>
              <a:t>¿Qué pasa cuando g es lo que usamos en el regresor lineal? i.e., g(x</a:t>
            </a:r>
            <a:r>
              <a:rPr lang="es-ES_tradnl" altLang="ja-JP" sz="2800" baseline="-25000" smtClean="0">
                <a:ea typeface="ＭＳ Ｐゴシック" pitchFamily="1" charset="-128"/>
              </a:rPr>
              <a:t>1</a:t>
            </a:r>
            <a:r>
              <a:rPr lang="es-ES_tradnl" altLang="ja-JP" sz="2800" smtClean="0">
                <a:ea typeface="ＭＳ Ｐゴシック" pitchFamily="1" charset="-128"/>
              </a:rPr>
              <a:t>,x</a:t>
            </a:r>
            <a:r>
              <a:rPr lang="es-ES_tradnl" altLang="ja-JP" sz="2800" baseline="-25000" smtClean="0">
                <a:ea typeface="ＭＳ Ｐゴシック" pitchFamily="1" charset="-128"/>
              </a:rPr>
              <a:t>2</a:t>
            </a:r>
            <a:r>
              <a:rPr lang="es-ES_tradnl" altLang="ja-JP" sz="2800" smtClean="0">
                <a:ea typeface="ＭＳ Ｐゴシック" pitchFamily="1" charset="-128"/>
              </a:rPr>
              <a:t>,…,x</a:t>
            </a:r>
            <a:r>
              <a:rPr lang="es-ES_tradnl" altLang="ja-JP" sz="2800" baseline="-25000" smtClean="0">
                <a:ea typeface="ＭＳ Ｐゴシック" pitchFamily="1" charset="-128"/>
              </a:rPr>
              <a:t>n</a:t>
            </a:r>
            <a:r>
              <a:rPr lang="es-ES_tradnl" altLang="ja-JP" sz="2800" smtClean="0">
                <a:ea typeface="ＭＳ Ｐゴシック" pitchFamily="1" charset="-128"/>
              </a:rPr>
              <a:t>)=</a:t>
            </a:r>
            <a:r>
              <a:rPr lang="es-ES_tradnl" sz="2800" smtClean="0"/>
              <a:t>∑w</a:t>
            </a:r>
            <a:r>
              <a:rPr lang="es-ES_tradnl" sz="2800" baseline="-25000" smtClean="0"/>
              <a:t>i</a:t>
            </a:r>
            <a:r>
              <a:rPr lang="es-ES_tradnl" sz="2800" smtClean="0"/>
              <a:t>x</a:t>
            </a:r>
            <a:r>
              <a:rPr lang="es-ES_tradnl" sz="2800" baseline="-25000" smtClean="0"/>
              <a:t>i</a:t>
            </a:r>
            <a:endParaRPr lang="es-ES_tradnl" altLang="ja-JP" sz="2800" smtClean="0">
              <a:ea typeface="ＭＳ Ｐゴシック" pitchFamily="1" charset="-128"/>
            </a:endParaRPr>
          </a:p>
          <a:p>
            <a:pPr lvl="1" eaLnBrk="1" hangingPunct="1"/>
            <a:r>
              <a:rPr lang="es-ES_tradnl" altLang="ja-JP" sz="2400" smtClean="0">
                <a:ea typeface="ＭＳ Ｐゴシック" pitchFamily="1" charset="-128"/>
              </a:rPr>
              <a:t>∆w</a:t>
            </a:r>
            <a:r>
              <a:rPr lang="es-ES_tradnl" altLang="ja-JP" sz="2400" baseline="-25000" smtClean="0">
                <a:ea typeface="ＭＳ Ｐゴシック" pitchFamily="1" charset="-128"/>
              </a:rPr>
              <a:t>i</a:t>
            </a:r>
            <a:r>
              <a:rPr lang="es-ES_tradnl" sz="2400" smtClean="0">
                <a:sym typeface="Symbol" pitchFamily="1" charset="2"/>
              </a:rPr>
              <a:t> = </a:t>
            </a:r>
            <a:r>
              <a:rPr lang="es-ES_tradnl" sz="2400" smtClean="0"/>
              <a:t>(V</a:t>
            </a:r>
            <a:r>
              <a:rPr lang="es-ES_tradnl" sz="2400" baseline="-25000" smtClean="0"/>
              <a:t>ent</a:t>
            </a:r>
            <a:r>
              <a:rPr lang="es-ES_tradnl" sz="2400" smtClean="0"/>
              <a:t>-g) </a:t>
            </a:r>
            <a:r>
              <a:rPr lang="es-ES_tradnl" altLang="ja-JP" sz="24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/</a:t>
            </a:r>
            <a:r>
              <a:rPr lang="es-ES_tradnl" altLang="ja-JP" sz="24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i </a:t>
            </a:r>
            <a:r>
              <a:rPr lang="es-ES_tradnl" sz="2400" smtClean="0"/>
              <a:t>(g)</a:t>
            </a:r>
          </a:p>
          <a:p>
            <a:pPr lvl="1" eaLnBrk="1" hangingPunct="1">
              <a:buFont typeface="Wingdings" pitchFamily="1" charset="2"/>
              <a:buNone/>
            </a:pPr>
            <a:r>
              <a:rPr lang="es-ES_tradnl" sz="2400" smtClean="0">
                <a:sym typeface="Symbol" pitchFamily="1" charset="2"/>
              </a:rPr>
              <a:t>		    	= </a:t>
            </a:r>
            <a:r>
              <a:rPr lang="es-ES_tradnl" sz="2400" smtClean="0"/>
              <a:t>(V</a:t>
            </a:r>
            <a:r>
              <a:rPr lang="es-ES_tradnl" sz="2400" baseline="-25000" smtClean="0"/>
              <a:t>ent</a:t>
            </a:r>
            <a:r>
              <a:rPr lang="es-ES_tradnl" sz="2400" smtClean="0"/>
              <a:t>- ∑w</a:t>
            </a:r>
            <a:r>
              <a:rPr lang="es-ES_tradnl" sz="2400" baseline="-25000" smtClean="0"/>
              <a:t>i</a:t>
            </a:r>
            <a:r>
              <a:rPr lang="es-ES_tradnl" sz="2400" smtClean="0"/>
              <a:t>x</a:t>
            </a:r>
            <a:r>
              <a:rPr lang="es-ES_tradnl" sz="2400" baseline="-25000" smtClean="0"/>
              <a:t>i</a:t>
            </a:r>
            <a:r>
              <a:rPr lang="es-ES_tradnl" sz="2400" smtClean="0"/>
              <a:t>) </a:t>
            </a:r>
            <a:r>
              <a:rPr lang="es-ES_tradnl" altLang="ja-JP" sz="24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/</a:t>
            </a:r>
            <a:r>
              <a:rPr lang="es-ES_tradnl" altLang="ja-JP" sz="24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i </a:t>
            </a:r>
            <a:r>
              <a:rPr lang="es-ES_tradnl" sz="2400" smtClean="0"/>
              <a:t>(∑w</a:t>
            </a:r>
            <a:r>
              <a:rPr lang="es-ES_tradnl" sz="2400" baseline="-25000" smtClean="0"/>
              <a:t>i</a:t>
            </a:r>
            <a:r>
              <a:rPr lang="es-ES_tradnl" sz="2400" smtClean="0"/>
              <a:t>x</a:t>
            </a:r>
            <a:r>
              <a:rPr lang="es-ES_tradnl" sz="2400" baseline="-25000" smtClean="0"/>
              <a:t>i</a:t>
            </a:r>
            <a:r>
              <a:rPr lang="es-ES_tradnl" sz="2400" smtClean="0"/>
              <a:t>)</a:t>
            </a:r>
          </a:p>
          <a:p>
            <a:pPr lvl="1" eaLnBrk="1" hangingPunct="1">
              <a:buFont typeface="Wingdings" pitchFamily="1" charset="2"/>
              <a:buNone/>
            </a:pPr>
            <a:r>
              <a:rPr lang="es-ES_tradnl" sz="2400" smtClean="0">
                <a:sym typeface="Symbol" pitchFamily="1" charset="2"/>
              </a:rPr>
              <a:t>			= </a:t>
            </a:r>
            <a:r>
              <a:rPr lang="es-ES_tradnl" sz="2400" smtClean="0"/>
              <a:t>(V</a:t>
            </a:r>
            <a:r>
              <a:rPr lang="es-ES_tradnl" sz="2400" baseline="-25000" smtClean="0"/>
              <a:t>ent</a:t>
            </a:r>
            <a:r>
              <a:rPr lang="es-ES_tradnl" sz="2400" smtClean="0"/>
              <a:t>- ∑w</a:t>
            </a:r>
            <a:r>
              <a:rPr lang="es-ES_tradnl" sz="2400" baseline="-25000" smtClean="0"/>
              <a:t>i</a:t>
            </a:r>
            <a:r>
              <a:rPr lang="es-ES_tradnl" sz="2400" smtClean="0"/>
              <a:t>x</a:t>
            </a:r>
            <a:r>
              <a:rPr lang="es-ES_tradnl" sz="2400" baseline="-25000" smtClean="0"/>
              <a:t>i</a:t>
            </a:r>
            <a:r>
              <a:rPr lang="es-ES_tradnl" sz="2400" smtClean="0"/>
              <a:t>)x</a:t>
            </a:r>
            <a:r>
              <a:rPr lang="es-ES_tradnl" sz="2400" baseline="-25000" smtClean="0"/>
              <a:t>i</a:t>
            </a:r>
            <a:endParaRPr lang="es-ES_tradnl" sz="2400" smtClean="0"/>
          </a:p>
          <a:p>
            <a:pPr eaLnBrk="1" hangingPunct="1"/>
            <a:r>
              <a:rPr lang="es-ES_tradnl" sz="2800" smtClean="0"/>
              <a:t>Esta es la regla LMS que usamos!</a:t>
            </a:r>
          </a:p>
          <a:p>
            <a:pPr lvl="1" eaLnBrk="1" hangingPunct="1"/>
            <a:r>
              <a:rPr lang="es-ES_tradnl" sz="2400" smtClean="0"/>
              <a:t>Se le conoce tambi</a:t>
            </a:r>
            <a:r>
              <a:rPr lang="es-ES_tradnl" altLang="ja-JP" sz="2400" smtClean="0">
                <a:ea typeface="ＭＳ Ｐゴシック" pitchFamily="1" charset="-128"/>
              </a:rPr>
              <a:t>én como la regla Delta, la regla Adeline, o la regla Widrow-Hoff</a:t>
            </a:r>
            <a:endParaRPr lang="es-ES_tradnl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Como Entrenar una Red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z="2400" dirty="0" smtClean="0"/>
              <a:t>Queremos poder clasificar eficientemente conjuntos no lineales</a:t>
            </a:r>
          </a:p>
          <a:p>
            <a:pPr lvl="1" eaLnBrk="1" hangingPunct="1"/>
            <a:r>
              <a:rPr lang="es-ES_tradnl" sz="2000" dirty="0" smtClean="0"/>
              <a:t>El problema de usar la g que usamos con el </a:t>
            </a:r>
            <a:r>
              <a:rPr lang="es-ES_tradnl" sz="2000" dirty="0" err="1" smtClean="0"/>
              <a:t>regresor</a:t>
            </a:r>
            <a:r>
              <a:rPr lang="es-ES_tradnl" sz="2000" dirty="0" smtClean="0"/>
              <a:t> lineal es que es lineal y una red </a:t>
            </a:r>
            <a:r>
              <a:rPr lang="es-ES_tradnl" sz="2000" dirty="0" err="1" smtClean="0"/>
              <a:t>feedforward</a:t>
            </a:r>
            <a:r>
              <a:rPr lang="es-ES_tradnl" sz="2000" dirty="0" smtClean="0"/>
              <a:t> es una combinaci</a:t>
            </a:r>
            <a:r>
              <a:rPr lang="es-ES_tradnl" altLang="ja-JP" sz="2000" dirty="0" smtClean="0">
                <a:ea typeface="ＭＳ Ｐゴシック" pitchFamily="1" charset="-128"/>
              </a:rPr>
              <a:t>ón lineal de neuronas, por lo tanto, toda la red sería lineal</a:t>
            </a:r>
            <a:endParaRPr lang="es-ES_tradnl" sz="2000" dirty="0" smtClean="0"/>
          </a:p>
          <a:p>
            <a:pPr eaLnBrk="1" hangingPunct="1"/>
            <a:r>
              <a:rPr lang="es-ES_tradnl" sz="2400" dirty="0" smtClean="0"/>
              <a:t>El  algoritmo para entrenar redes neuronales </a:t>
            </a:r>
            <a:r>
              <a:rPr lang="es-ES_tradnl" sz="2400" dirty="0" err="1" smtClean="0"/>
              <a:t>multi</a:t>
            </a:r>
            <a:r>
              <a:rPr lang="es-ES_tradnl" sz="2400" dirty="0" smtClean="0"/>
              <a:t>-nivel que vamos a ver necesita que g sea diferenciable</a:t>
            </a:r>
          </a:p>
          <a:p>
            <a:pPr lvl="1" eaLnBrk="1" hangingPunct="1"/>
            <a:r>
              <a:rPr lang="es-ES_tradnl" sz="2000" dirty="0" smtClean="0"/>
              <a:t>El problema del </a:t>
            </a:r>
            <a:r>
              <a:rPr lang="es-ES_tradnl" sz="2000" dirty="0" err="1" smtClean="0"/>
              <a:t>perceptr</a:t>
            </a:r>
            <a:r>
              <a:rPr lang="es-ES_tradnl" altLang="ja-JP" sz="2000" dirty="0" err="1" smtClean="0">
                <a:ea typeface="ＭＳ Ｐゴシック" pitchFamily="1" charset="-128"/>
              </a:rPr>
              <a:t>ó</a:t>
            </a:r>
            <a:r>
              <a:rPr lang="es-ES_tradnl" sz="2000" dirty="0" err="1" smtClean="0"/>
              <a:t>n</a:t>
            </a:r>
            <a:r>
              <a:rPr lang="es-ES_tradnl" sz="2000" dirty="0" smtClean="0"/>
              <a:t> con la funci</a:t>
            </a:r>
            <a:r>
              <a:rPr lang="es-ES_tradnl" altLang="ja-JP" sz="2000" dirty="0" smtClean="0">
                <a:ea typeface="ＭＳ Ｐゴシック" pitchFamily="1" charset="-128"/>
              </a:rPr>
              <a:t>ón g de escalón es que es discontinua y por lo tanto no diferenciable</a:t>
            </a:r>
            <a:endParaRPr lang="es-ES_tradnl" sz="2400" dirty="0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Puntos No Linealmente Separables 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685800" y="2362200"/>
            <a:ext cx="7772400" cy="403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9940" name="AutoShape 6"/>
          <p:cNvSpPr>
            <a:spLocks noChangeArrowheads="1"/>
          </p:cNvSpPr>
          <p:nvPr/>
        </p:nvSpPr>
        <p:spPr bwMode="auto">
          <a:xfrm>
            <a:off x="1981200" y="3505200"/>
            <a:ext cx="3048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9941" name="AutoShape 7"/>
          <p:cNvSpPr>
            <a:spLocks noChangeArrowheads="1"/>
          </p:cNvSpPr>
          <p:nvPr/>
        </p:nvSpPr>
        <p:spPr bwMode="auto">
          <a:xfrm>
            <a:off x="2057400" y="4114800"/>
            <a:ext cx="3048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9942" name="AutoShape 8"/>
          <p:cNvSpPr>
            <a:spLocks noChangeArrowheads="1"/>
          </p:cNvSpPr>
          <p:nvPr/>
        </p:nvSpPr>
        <p:spPr bwMode="auto">
          <a:xfrm>
            <a:off x="2971800" y="3429000"/>
            <a:ext cx="3048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9943" name="AutoShape 9"/>
          <p:cNvSpPr>
            <a:spLocks noChangeArrowheads="1"/>
          </p:cNvSpPr>
          <p:nvPr/>
        </p:nvSpPr>
        <p:spPr bwMode="auto">
          <a:xfrm>
            <a:off x="3886200" y="4648200"/>
            <a:ext cx="3048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9944" name="AutoShape 10"/>
          <p:cNvSpPr>
            <a:spLocks noChangeArrowheads="1"/>
          </p:cNvSpPr>
          <p:nvPr/>
        </p:nvSpPr>
        <p:spPr bwMode="auto">
          <a:xfrm>
            <a:off x="3962400" y="2971800"/>
            <a:ext cx="3048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9945" name="AutoShape 11"/>
          <p:cNvSpPr>
            <a:spLocks noChangeArrowheads="1"/>
          </p:cNvSpPr>
          <p:nvPr/>
        </p:nvSpPr>
        <p:spPr bwMode="auto">
          <a:xfrm>
            <a:off x="3200400" y="5410200"/>
            <a:ext cx="3048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9946" name="AutoShape 12"/>
          <p:cNvSpPr>
            <a:spLocks noChangeArrowheads="1"/>
          </p:cNvSpPr>
          <p:nvPr/>
        </p:nvSpPr>
        <p:spPr bwMode="auto">
          <a:xfrm>
            <a:off x="4648200" y="3657600"/>
            <a:ext cx="3048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9947" name="AutoShape 13"/>
          <p:cNvSpPr>
            <a:spLocks noChangeArrowheads="1"/>
          </p:cNvSpPr>
          <p:nvPr/>
        </p:nvSpPr>
        <p:spPr bwMode="auto">
          <a:xfrm>
            <a:off x="4953000" y="5029200"/>
            <a:ext cx="3048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62478" name="AutoShape 14"/>
          <p:cNvSpPr>
            <a:spLocks noChangeArrowheads="1"/>
          </p:cNvSpPr>
          <p:nvPr/>
        </p:nvSpPr>
        <p:spPr bwMode="auto">
          <a:xfrm>
            <a:off x="6553200" y="4191000"/>
            <a:ext cx="304800" cy="304800"/>
          </a:xfrm>
          <a:prstGeom prst="star5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62479" name="AutoShape 15"/>
          <p:cNvSpPr>
            <a:spLocks noChangeArrowheads="1"/>
          </p:cNvSpPr>
          <p:nvPr/>
        </p:nvSpPr>
        <p:spPr bwMode="auto">
          <a:xfrm>
            <a:off x="4038600" y="3810000"/>
            <a:ext cx="304800" cy="304800"/>
          </a:xfrm>
          <a:prstGeom prst="star5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62480" name="AutoShape 16"/>
          <p:cNvSpPr>
            <a:spLocks noChangeArrowheads="1"/>
          </p:cNvSpPr>
          <p:nvPr/>
        </p:nvSpPr>
        <p:spPr bwMode="auto">
          <a:xfrm>
            <a:off x="5105400" y="4267200"/>
            <a:ext cx="304800" cy="304800"/>
          </a:xfrm>
          <a:prstGeom prst="star5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62481" name="AutoShape 17"/>
          <p:cNvSpPr>
            <a:spLocks noChangeArrowheads="1"/>
          </p:cNvSpPr>
          <p:nvPr/>
        </p:nvSpPr>
        <p:spPr bwMode="auto">
          <a:xfrm>
            <a:off x="4800600" y="2895600"/>
            <a:ext cx="304800" cy="304800"/>
          </a:xfrm>
          <a:prstGeom prst="star5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62482" name="AutoShape 18"/>
          <p:cNvSpPr>
            <a:spLocks noChangeArrowheads="1"/>
          </p:cNvSpPr>
          <p:nvPr/>
        </p:nvSpPr>
        <p:spPr bwMode="auto">
          <a:xfrm>
            <a:off x="6400800" y="5334000"/>
            <a:ext cx="304800" cy="304800"/>
          </a:xfrm>
          <a:prstGeom prst="star5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62483" name="AutoShape 19"/>
          <p:cNvSpPr>
            <a:spLocks noChangeArrowheads="1"/>
          </p:cNvSpPr>
          <p:nvPr/>
        </p:nvSpPr>
        <p:spPr bwMode="auto">
          <a:xfrm>
            <a:off x="4800600" y="5715000"/>
            <a:ext cx="304800" cy="304800"/>
          </a:xfrm>
          <a:prstGeom prst="star5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62484" name="AutoShape 20"/>
          <p:cNvSpPr>
            <a:spLocks noChangeArrowheads="1"/>
          </p:cNvSpPr>
          <p:nvPr/>
        </p:nvSpPr>
        <p:spPr bwMode="auto">
          <a:xfrm>
            <a:off x="6096000" y="3352800"/>
            <a:ext cx="3048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39955" name="Freeform 24"/>
          <p:cNvSpPr>
            <a:spLocks/>
          </p:cNvSpPr>
          <p:nvPr/>
        </p:nvSpPr>
        <p:spPr bwMode="auto">
          <a:xfrm>
            <a:off x="3881438" y="2409825"/>
            <a:ext cx="2627312" cy="3997325"/>
          </a:xfrm>
          <a:custGeom>
            <a:avLst/>
            <a:gdLst>
              <a:gd name="T0" fmla="*/ 1786789914 w 1655"/>
              <a:gd name="T1" fmla="*/ 0 h 2518"/>
              <a:gd name="T2" fmla="*/ 1466730623 w 1655"/>
              <a:gd name="T3" fmla="*/ 320059025 h 2518"/>
              <a:gd name="T4" fmla="*/ 1192032931 w 1655"/>
              <a:gd name="T5" fmla="*/ 665321190 h 2518"/>
              <a:gd name="T6" fmla="*/ 894654638 w 1655"/>
              <a:gd name="T7" fmla="*/ 1030743110 h 2518"/>
              <a:gd name="T8" fmla="*/ 778727308 w 1655"/>
              <a:gd name="T9" fmla="*/ 1214715238 h 2518"/>
              <a:gd name="T10" fmla="*/ 526711805 w 1655"/>
              <a:gd name="T11" fmla="*/ 1602819150 h 2518"/>
              <a:gd name="T12" fmla="*/ 367942733 w 1655"/>
              <a:gd name="T13" fmla="*/ 1854835074 h 2518"/>
              <a:gd name="T14" fmla="*/ 115927181 w 1655"/>
              <a:gd name="T15" fmla="*/ 2147483647 h 2518"/>
              <a:gd name="T16" fmla="*/ 70564366 w 1655"/>
              <a:gd name="T17" fmla="*/ 2147483647 h 2518"/>
              <a:gd name="T18" fmla="*/ 22680608 w 1655"/>
              <a:gd name="T19" fmla="*/ 2147483647 h 2518"/>
              <a:gd name="T20" fmla="*/ 0 w 1655"/>
              <a:gd name="T21" fmla="*/ 2147483647 h 2518"/>
              <a:gd name="T22" fmla="*/ 733364518 w 1655"/>
              <a:gd name="T23" fmla="*/ 2147483647 h 2518"/>
              <a:gd name="T24" fmla="*/ 894654638 w 1655"/>
              <a:gd name="T25" fmla="*/ 2147483647 h 2518"/>
              <a:gd name="T26" fmla="*/ 940017428 w 1655"/>
              <a:gd name="T27" fmla="*/ 2147483647 h 2518"/>
              <a:gd name="T28" fmla="*/ 962699617 w 1655"/>
              <a:gd name="T29" fmla="*/ 2147483647 h 2518"/>
              <a:gd name="T30" fmla="*/ 1055944559 w 1655"/>
              <a:gd name="T31" fmla="*/ 2147483647 h 2518"/>
              <a:gd name="T32" fmla="*/ 1169352329 w 1655"/>
              <a:gd name="T33" fmla="*/ 2106850602 h 2518"/>
              <a:gd name="T34" fmla="*/ 1330642251 w 1655"/>
              <a:gd name="T35" fmla="*/ 1993442821 h 2518"/>
              <a:gd name="T36" fmla="*/ 1421367832 w 1655"/>
              <a:gd name="T37" fmla="*/ 1948080026 h 2518"/>
              <a:gd name="T38" fmla="*/ 1673383732 w 1655"/>
              <a:gd name="T39" fmla="*/ 1832152883 h 2518"/>
              <a:gd name="T40" fmla="*/ 1880036444 w 1655"/>
              <a:gd name="T41" fmla="*/ 1741427293 h 2518"/>
              <a:gd name="T42" fmla="*/ 2038805417 w 1655"/>
              <a:gd name="T43" fmla="*/ 1648181945 h 2518"/>
              <a:gd name="T44" fmla="*/ 2147483647 w 1655"/>
              <a:gd name="T45" fmla="*/ 1489412957 h 2518"/>
              <a:gd name="T46" fmla="*/ 2147483647 w 1655"/>
              <a:gd name="T47" fmla="*/ 1328123019 h 2518"/>
              <a:gd name="T48" fmla="*/ 2147483647 w 1655"/>
              <a:gd name="T49" fmla="*/ 1260078033 h 2518"/>
              <a:gd name="T50" fmla="*/ 2147483647 w 1655"/>
              <a:gd name="T51" fmla="*/ 1328123019 h 2518"/>
              <a:gd name="T52" fmla="*/ 2147483647 w 1655"/>
              <a:gd name="T53" fmla="*/ 1444050162 h 2518"/>
              <a:gd name="T54" fmla="*/ 2147483647 w 1655"/>
              <a:gd name="T55" fmla="*/ 1512093560 h 2518"/>
              <a:gd name="T56" fmla="*/ 2147483647 w 1655"/>
              <a:gd name="T57" fmla="*/ 1557456355 h 2518"/>
              <a:gd name="T58" fmla="*/ 2147483647 w 1655"/>
              <a:gd name="T59" fmla="*/ 1741427293 h 2518"/>
              <a:gd name="T60" fmla="*/ 2147483647 w 1655"/>
              <a:gd name="T61" fmla="*/ 2147483647 h 2518"/>
              <a:gd name="T62" fmla="*/ 2147483647 w 1655"/>
              <a:gd name="T63" fmla="*/ 2147483647 h 2518"/>
              <a:gd name="T64" fmla="*/ 2147483647 w 1655"/>
              <a:gd name="T65" fmla="*/ 2147483647 h 2518"/>
              <a:gd name="T66" fmla="*/ 2147483647 w 1655"/>
              <a:gd name="T67" fmla="*/ 2147483647 h 2518"/>
              <a:gd name="T68" fmla="*/ 2147483647 w 1655"/>
              <a:gd name="T69" fmla="*/ 2147483647 h 2518"/>
              <a:gd name="T70" fmla="*/ 2147483647 w 1655"/>
              <a:gd name="T71" fmla="*/ 2147483647 h 2518"/>
              <a:gd name="T72" fmla="*/ 2064006967 w 1655"/>
              <a:gd name="T73" fmla="*/ 2147483647 h 2518"/>
              <a:gd name="T74" fmla="*/ 1650701146 w 1655"/>
              <a:gd name="T75" fmla="*/ 2147483647 h 2518"/>
              <a:gd name="T76" fmla="*/ 1628020544 w 1655"/>
              <a:gd name="T77" fmla="*/ 2147483647 h 2518"/>
              <a:gd name="T78" fmla="*/ 2064006967 w 1655"/>
              <a:gd name="T79" fmla="*/ 2147483647 h 2518"/>
              <a:gd name="T80" fmla="*/ 2147483647 w 1655"/>
              <a:gd name="T81" fmla="*/ 2147483647 h 2518"/>
              <a:gd name="T82" fmla="*/ 2147483647 w 1655"/>
              <a:gd name="T83" fmla="*/ 2147483647 h 2518"/>
              <a:gd name="T84" fmla="*/ 2147483647 w 1655"/>
              <a:gd name="T85" fmla="*/ 2147483647 h 2518"/>
              <a:gd name="T86" fmla="*/ 1970762025 w 1655"/>
              <a:gd name="T87" fmla="*/ 2147483647 h 2518"/>
              <a:gd name="T88" fmla="*/ 1925399234 w 1655"/>
              <a:gd name="T89" fmla="*/ 2147483647 h 2518"/>
              <a:gd name="T90" fmla="*/ 1786789914 w 1655"/>
              <a:gd name="T91" fmla="*/ 2147483647 h 2518"/>
              <a:gd name="T92" fmla="*/ 1696064333 w 1655"/>
              <a:gd name="T93" fmla="*/ 2147483647 h 2518"/>
              <a:gd name="T94" fmla="*/ 1512093413 w 1655"/>
              <a:gd name="T95" fmla="*/ 2147483647 h 2518"/>
              <a:gd name="T96" fmla="*/ 1214715120 w 1655"/>
              <a:gd name="T97" fmla="*/ 2147483647 h 2518"/>
              <a:gd name="T98" fmla="*/ 1169352329 w 1655"/>
              <a:gd name="T99" fmla="*/ 2147483647 h 2518"/>
              <a:gd name="T100" fmla="*/ 1146670140 w 1655"/>
              <a:gd name="T101" fmla="*/ 2147483647 h 2518"/>
              <a:gd name="T102" fmla="*/ 1055944559 w 1655"/>
              <a:gd name="T103" fmla="*/ 2147483647 h 2518"/>
              <a:gd name="T104" fmla="*/ 826611047 w 1655"/>
              <a:gd name="T105" fmla="*/ 2147483647 h 2518"/>
              <a:gd name="T106" fmla="*/ 803928858 w 1655"/>
              <a:gd name="T107" fmla="*/ 2147483647 h 251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655"/>
              <a:gd name="T163" fmla="*/ 0 h 2518"/>
              <a:gd name="T164" fmla="*/ 1655 w 1655"/>
              <a:gd name="T165" fmla="*/ 2518 h 2518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655" h="2518">
                <a:moveTo>
                  <a:pt x="709" y="0"/>
                </a:moveTo>
                <a:cubicBezTo>
                  <a:pt x="657" y="34"/>
                  <a:pt x="618" y="78"/>
                  <a:pt x="582" y="127"/>
                </a:cubicBezTo>
                <a:cubicBezTo>
                  <a:pt x="560" y="192"/>
                  <a:pt x="541" y="241"/>
                  <a:pt x="473" y="264"/>
                </a:cubicBezTo>
                <a:cubicBezTo>
                  <a:pt x="437" y="317"/>
                  <a:pt x="400" y="363"/>
                  <a:pt x="355" y="409"/>
                </a:cubicBezTo>
                <a:cubicBezTo>
                  <a:pt x="344" y="439"/>
                  <a:pt x="332" y="459"/>
                  <a:pt x="309" y="482"/>
                </a:cubicBezTo>
                <a:cubicBezTo>
                  <a:pt x="290" y="536"/>
                  <a:pt x="251" y="595"/>
                  <a:pt x="209" y="636"/>
                </a:cubicBezTo>
                <a:cubicBezTo>
                  <a:pt x="192" y="686"/>
                  <a:pt x="190" y="706"/>
                  <a:pt x="146" y="736"/>
                </a:cubicBezTo>
                <a:cubicBezTo>
                  <a:pt x="117" y="780"/>
                  <a:pt x="76" y="810"/>
                  <a:pt x="46" y="854"/>
                </a:cubicBezTo>
                <a:cubicBezTo>
                  <a:pt x="39" y="863"/>
                  <a:pt x="32" y="871"/>
                  <a:pt x="28" y="882"/>
                </a:cubicBezTo>
                <a:cubicBezTo>
                  <a:pt x="20" y="899"/>
                  <a:pt x="9" y="936"/>
                  <a:pt x="9" y="936"/>
                </a:cubicBezTo>
                <a:cubicBezTo>
                  <a:pt x="6" y="972"/>
                  <a:pt x="0" y="1008"/>
                  <a:pt x="0" y="1045"/>
                </a:cubicBezTo>
                <a:cubicBezTo>
                  <a:pt x="0" y="1182"/>
                  <a:pt x="231" y="1133"/>
                  <a:pt x="291" y="1136"/>
                </a:cubicBezTo>
                <a:cubicBezTo>
                  <a:pt x="335" y="1071"/>
                  <a:pt x="312" y="1097"/>
                  <a:pt x="355" y="1054"/>
                </a:cubicBezTo>
                <a:cubicBezTo>
                  <a:pt x="361" y="1036"/>
                  <a:pt x="370" y="1018"/>
                  <a:pt x="373" y="1000"/>
                </a:cubicBezTo>
                <a:cubicBezTo>
                  <a:pt x="376" y="975"/>
                  <a:pt x="373" y="950"/>
                  <a:pt x="382" y="927"/>
                </a:cubicBezTo>
                <a:cubicBezTo>
                  <a:pt x="389" y="906"/>
                  <a:pt x="419" y="873"/>
                  <a:pt x="419" y="873"/>
                </a:cubicBezTo>
                <a:cubicBezTo>
                  <a:pt x="435" y="820"/>
                  <a:pt x="413" y="863"/>
                  <a:pt x="464" y="836"/>
                </a:cubicBezTo>
                <a:cubicBezTo>
                  <a:pt x="486" y="823"/>
                  <a:pt x="504" y="802"/>
                  <a:pt x="528" y="791"/>
                </a:cubicBezTo>
                <a:cubicBezTo>
                  <a:pt x="540" y="785"/>
                  <a:pt x="552" y="779"/>
                  <a:pt x="564" y="773"/>
                </a:cubicBezTo>
                <a:cubicBezTo>
                  <a:pt x="592" y="742"/>
                  <a:pt x="631" y="748"/>
                  <a:pt x="664" y="727"/>
                </a:cubicBezTo>
                <a:cubicBezTo>
                  <a:pt x="744" y="673"/>
                  <a:pt x="613" y="757"/>
                  <a:pt x="746" y="691"/>
                </a:cubicBezTo>
                <a:cubicBezTo>
                  <a:pt x="767" y="680"/>
                  <a:pt x="786" y="663"/>
                  <a:pt x="809" y="654"/>
                </a:cubicBezTo>
                <a:cubicBezTo>
                  <a:pt x="877" y="625"/>
                  <a:pt x="954" y="603"/>
                  <a:pt x="1028" y="591"/>
                </a:cubicBezTo>
                <a:cubicBezTo>
                  <a:pt x="1087" y="571"/>
                  <a:pt x="1142" y="550"/>
                  <a:pt x="1200" y="527"/>
                </a:cubicBezTo>
                <a:cubicBezTo>
                  <a:pt x="1226" y="516"/>
                  <a:pt x="1282" y="500"/>
                  <a:pt x="1282" y="500"/>
                </a:cubicBezTo>
                <a:cubicBezTo>
                  <a:pt x="1376" y="503"/>
                  <a:pt x="1497" y="459"/>
                  <a:pt x="1564" y="527"/>
                </a:cubicBezTo>
                <a:cubicBezTo>
                  <a:pt x="1623" y="587"/>
                  <a:pt x="1537" y="525"/>
                  <a:pt x="1609" y="573"/>
                </a:cubicBezTo>
                <a:cubicBezTo>
                  <a:pt x="1612" y="582"/>
                  <a:pt x="1612" y="591"/>
                  <a:pt x="1618" y="600"/>
                </a:cubicBezTo>
                <a:cubicBezTo>
                  <a:pt x="1622" y="607"/>
                  <a:pt x="1633" y="610"/>
                  <a:pt x="1637" y="618"/>
                </a:cubicBezTo>
                <a:cubicBezTo>
                  <a:pt x="1647" y="640"/>
                  <a:pt x="1647" y="667"/>
                  <a:pt x="1655" y="691"/>
                </a:cubicBezTo>
                <a:cubicBezTo>
                  <a:pt x="1653" y="701"/>
                  <a:pt x="1645" y="846"/>
                  <a:pt x="1628" y="864"/>
                </a:cubicBezTo>
                <a:cubicBezTo>
                  <a:pt x="1621" y="870"/>
                  <a:pt x="1609" y="870"/>
                  <a:pt x="1600" y="873"/>
                </a:cubicBezTo>
                <a:cubicBezTo>
                  <a:pt x="1530" y="919"/>
                  <a:pt x="1440" y="919"/>
                  <a:pt x="1364" y="954"/>
                </a:cubicBezTo>
                <a:cubicBezTo>
                  <a:pt x="1322" y="972"/>
                  <a:pt x="1274" y="984"/>
                  <a:pt x="1237" y="1009"/>
                </a:cubicBezTo>
                <a:cubicBezTo>
                  <a:pt x="1211" y="1025"/>
                  <a:pt x="1226" y="1032"/>
                  <a:pt x="1191" y="1036"/>
                </a:cubicBezTo>
                <a:cubicBezTo>
                  <a:pt x="1109" y="1044"/>
                  <a:pt x="946" y="1054"/>
                  <a:pt x="946" y="1054"/>
                </a:cubicBezTo>
                <a:cubicBezTo>
                  <a:pt x="932" y="1062"/>
                  <a:pt x="822" y="1153"/>
                  <a:pt x="819" y="1154"/>
                </a:cubicBezTo>
                <a:cubicBezTo>
                  <a:pt x="762" y="1169"/>
                  <a:pt x="710" y="1190"/>
                  <a:pt x="655" y="1209"/>
                </a:cubicBezTo>
                <a:cubicBezTo>
                  <a:pt x="619" y="1262"/>
                  <a:pt x="628" y="1237"/>
                  <a:pt x="646" y="1345"/>
                </a:cubicBezTo>
                <a:cubicBezTo>
                  <a:pt x="661" y="1441"/>
                  <a:pt x="761" y="1477"/>
                  <a:pt x="819" y="1545"/>
                </a:cubicBezTo>
                <a:cubicBezTo>
                  <a:pt x="851" y="1583"/>
                  <a:pt x="873" y="1627"/>
                  <a:pt x="909" y="1663"/>
                </a:cubicBezTo>
                <a:cubicBezTo>
                  <a:pt x="922" y="1726"/>
                  <a:pt x="932" y="1803"/>
                  <a:pt x="900" y="1863"/>
                </a:cubicBezTo>
                <a:cubicBezTo>
                  <a:pt x="889" y="1882"/>
                  <a:pt x="884" y="1911"/>
                  <a:pt x="864" y="1918"/>
                </a:cubicBezTo>
                <a:cubicBezTo>
                  <a:pt x="831" y="1928"/>
                  <a:pt x="809" y="1933"/>
                  <a:pt x="782" y="1963"/>
                </a:cubicBezTo>
                <a:cubicBezTo>
                  <a:pt x="776" y="1969"/>
                  <a:pt x="771" y="1978"/>
                  <a:pt x="764" y="1982"/>
                </a:cubicBezTo>
                <a:cubicBezTo>
                  <a:pt x="746" y="1990"/>
                  <a:pt x="726" y="1991"/>
                  <a:pt x="709" y="2000"/>
                </a:cubicBezTo>
                <a:cubicBezTo>
                  <a:pt x="697" y="2006"/>
                  <a:pt x="685" y="2013"/>
                  <a:pt x="673" y="2018"/>
                </a:cubicBezTo>
                <a:cubicBezTo>
                  <a:pt x="649" y="2025"/>
                  <a:pt x="600" y="2036"/>
                  <a:pt x="600" y="2036"/>
                </a:cubicBezTo>
                <a:cubicBezTo>
                  <a:pt x="562" y="2061"/>
                  <a:pt x="520" y="2065"/>
                  <a:pt x="482" y="2091"/>
                </a:cubicBezTo>
                <a:cubicBezTo>
                  <a:pt x="476" y="2100"/>
                  <a:pt x="468" y="2108"/>
                  <a:pt x="464" y="2118"/>
                </a:cubicBezTo>
                <a:cubicBezTo>
                  <a:pt x="459" y="2126"/>
                  <a:pt x="459" y="2136"/>
                  <a:pt x="455" y="2145"/>
                </a:cubicBezTo>
                <a:cubicBezTo>
                  <a:pt x="444" y="2164"/>
                  <a:pt x="419" y="2200"/>
                  <a:pt x="419" y="2200"/>
                </a:cubicBezTo>
                <a:cubicBezTo>
                  <a:pt x="398" y="2273"/>
                  <a:pt x="351" y="2337"/>
                  <a:pt x="328" y="2409"/>
                </a:cubicBezTo>
                <a:cubicBezTo>
                  <a:pt x="318" y="2511"/>
                  <a:pt x="319" y="2475"/>
                  <a:pt x="319" y="251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Representaci</a:t>
            </a:r>
            <a:r>
              <a:rPr lang="es-ES_tradnl" altLang="ja-JP" smtClean="0">
                <a:ea typeface="ＭＳ Ｐゴシック" pitchFamily="1" charset="-128"/>
              </a:rPr>
              <a:t>ón No-lineal</a:t>
            </a:r>
            <a:endParaRPr lang="es-ES_tradnl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La soluci</a:t>
            </a:r>
            <a:r>
              <a:rPr lang="es-ES_tradnl" altLang="ja-JP" smtClean="0">
                <a:ea typeface="ＭＳ Ｐゴシック" pitchFamily="1" charset="-128"/>
              </a:rPr>
              <a:t>ón a nuestros requerimientos es usar una función g que sea no-lineal y diferenciable</a:t>
            </a:r>
            <a:endParaRPr lang="es-ES_tradnl" smtClean="0"/>
          </a:p>
          <a:p>
            <a:pPr eaLnBrk="1" hangingPunct="1"/>
            <a:r>
              <a:rPr lang="es-ES_tradnl" smtClean="0"/>
              <a:t>Una alternativa es usar la funci</a:t>
            </a:r>
            <a:r>
              <a:rPr lang="es-ES_tradnl" altLang="ja-JP" smtClean="0">
                <a:ea typeface="ＭＳ Ｐゴシック" pitchFamily="1" charset="-128"/>
              </a:rPr>
              <a:t>ón sigmoide </a:t>
            </a:r>
            <a:r>
              <a:rPr lang="es-ES_tradnl" altLang="ja-JP" smtClean="0">
                <a:ea typeface="ＭＳ Ｐゴシック" pitchFamily="1" charset="-128"/>
                <a:sym typeface="Symbol" pitchFamily="1" charset="2"/>
              </a:rPr>
              <a:t></a:t>
            </a:r>
          </a:p>
          <a:p>
            <a:pPr eaLnBrk="1" hangingPunct="1"/>
            <a:r>
              <a:rPr lang="es-ES_tradnl" sz="2800" smtClean="0">
                <a:ea typeface="ＭＳ Ｐゴシック" pitchFamily="1" charset="-128"/>
              </a:rPr>
              <a:t>g(x</a:t>
            </a:r>
            <a:r>
              <a:rPr lang="es-ES_tradnl" sz="2800" baseline="-25000" smtClean="0">
                <a:ea typeface="ＭＳ Ｐゴシック" pitchFamily="1" charset="-128"/>
              </a:rPr>
              <a:t>1</a:t>
            </a:r>
            <a:r>
              <a:rPr lang="es-ES_tradnl" sz="2800" smtClean="0">
                <a:ea typeface="ＭＳ Ｐゴシック" pitchFamily="1" charset="-128"/>
              </a:rPr>
              <a:t>,x</a:t>
            </a:r>
            <a:r>
              <a:rPr lang="es-ES_tradnl" sz="2800" baseline="-25000" smtClean="0">
                <a:ea typeface="ＭＳ Ｐゴシック" pitchFamily="1" charset="-128"/>
              </a:rPr>
              <a:t>2</a:t>
            </a:r>
            <a:r>
              <a:rPr lang="es-ES_tradnl" sz="2800" smtClean="0">
                <a:ea typeface="ＭＳ Ｐゴシック" pitchFamily="1" charset="-128"/>
              </a:rPr>
              <a:t>,…,x</a:t>
            </a:r>
            <a:r>
              <a:rPr lang="es-ES_tradnl" sz="2800" baseline="-25000" smtClean="0">
                <a:ea typeface="ＭＳ Ｐゴシック" pitchFamily="1" charset="-128"/>
              </a:rPr>
              <a:t>n</a:t>
            </a:r>
            <a:r>
              <a:rPr lang="es-ES_tradnl" sz="2800" smtClean="0">
                <a:ea typeface="ＭＳ Ｐゴシック" pitchFamily="1" charset="-128"/>
              </a:rPr>
              <a:t>)= </a:t>
            </a:r>
            <a:r>
              <a:rPr lang="es-ES_tradnl" altLang="ja-JP" sz="2800" smtClean="0">
                <a:ea typeface="ＭＳ Ｐゴシック" pitchFamily="1" charset="-128"/>
                <a:sym typeface="Symbol" pitchFamily="1" charset="2"/>
              </a:rPr>
              <a:t>(</a:t>
            </a:r>
            <a:r>
              <a:rPr lang="es-ES_tradnl" altLang="ja-JP" sz="2800" smtClean="0">
                <a:ea typeface="ＭＳ Ｐゴシック" pitchFamily="1" charset="-128"/>
              </a:rPr>
              <a:t>∑</a:t>
            </a:r>
            <a:r>
              <a:rPr lang="es-ES_tradnl" altLang="ja-JP" sz="2800" baseline="-25000" smtClean="0">
                <a:ea typeface="ＭＳ Ｐゴシック" pitchFamily="1" charset="-128"/>
              </a:rPr>
              <a:t>i=0,n</a:t>
            </a:r>
            <a:r>
              <a:rPr lang="es-ES_tradnl" altLang="ja-JP" sz="2800" smtClean="0">
                <a:ea typeface="ＭＳ Ｐゴシック" pitchFamily="1" charset="-128"/>
              </a:rPr>
              <a:t>w</a:t>
            </a:r>
            <a:r>
              <a:rPr lang="es-ES_tradnl" altLang="ja-JP" sz="2400" baseline="-25000" smtClean="0">
                <a:ea typeface="ＭＳ Ｐゴシック" pitchFamily="1" charset="-128"/>
              </a:rPr>
              <a:t>i</a:t>
            </a:r>
            <a:r>
              <a:rPr lang="es-ES_tradnl" altLang="ja-JP" sz="2800" smtClean="0">
                <a:ea typeface="ＭＳ Ｐゴシック" pitchFamily="1" charset="-128"/>
              </a:rPr>
              <a:t>x</a:t>
            </a:r>
            <a:r>
              <a:rPr lang="es-ES_tradnl" altLang="ja-JP" sz="2400" baseline="-25000" smtClean="0">
                <a:ea typeface="ＭＳ Ｐゴシック" pitchFamily="1" charset="-128"/>
              </a:rPr>
              <a:t>i</a:t>
            </a:r>
            <a:r>
              <a:rPr lang="es-ES_tradnl" altLang="ja-JP" sz="2800" smtClean="0">
                <a:ea typeface="ＭＳ Ｐゴシック" pitchFamily="1" charset="-128"/>
                <a:sym typeface="Symbol" pitchFamily="1" charset="2"/>
              </a:rPr>
              <a:t>)</a:t>
            </a:r>
            <a:r>
              <a:rPr lang="es-ES_tradnl" sz="2800" smtClean="0"/>
              <a:t> =</a:t>
            </a:r>
            <a:r>
              <a:rPr lang="es-ES_tradnl" sz="2800" smtClean="0">
                <a:ea typeface="ＭＳ Ｐゴシック" pitchFamily="1" charset="-128"/>
              </a:rPr>
              <a:t>(1+e</a:t>
            </a:r>
            <a:r>
              <a:rPr lang="es-ES_tradnl" sz="2800" baseline="30000" smtClean="0">
                <a:ea typeface="ＭＳ Ｐゴシック" pitchFamily="1" charset="-128"/>
              </a:rPr>
              <a:t>(-</a:t>
            </a:r>
            <a:r>
              <a:rPr lang="es-ES_tradnl" altLang="ja-JP" sz="2800" baseline="30000" smtClean="0">
                <a:ea typeface="ＭＳ Ｐゴシック" pitchFamily="1" charset="-128"/>
              </a:rPr>
              <a:t>∑w</a:t>
            </a:r>
            <a:r>
              <a:rPr lang="es-ES_tradnl" altLang="ja-JP" sz="2400" baseline="30000" smtClean="0">
                <a:ea typeface="ＭＳ Ｐゴシック" pitchFamily="1" charset="-128"/>
              </a:rPr>
              <a:t>i</a:t>
            </a:r>
            <a:r>
              <a:rPr lang="es-ES_tradnl" altLang="ja-JP" sz="2800" baseline="30000" smtClean="0">
                <a:ea typeface="ＭＳ Ｐゴシック" pitchFamily="1" charset="-128"/>
              </a:rPr>
              <a:t>x</a:t>
            </a:r>
            <a:r>
              <a:rPr lang="es-ES_tradnl" altLang="ja-JP" sz="2400" baseline="30000" smtClean="0">
                <a:ea typeface="ＭＳ Ｐゴシック" pitchFamily="1" charset="-128"/>
              </a:rPr>
              <a:t>i</a:t>
            </a:r>
            <a:r>
              <a:rPr lang="es-ES_tradnl" sz="2800" baseline="30000" smtClean="0">
                <a:ea typeface="ＭＳ Ｐゴシック" pitchFamily="1" charset="-128"/>
              </a:rPr>
              <a:t>)</a:t>
            </a:r>
            <a:r>
              <a:rPr lang="es-ES_tradnl" sz="2800" smtClean="0">
                <a:ea typeface="ＭＳ Ｐゴシック" pitchFamily="1" charset="-128"/>
              </a:rPr>
              <a:t>)</a:t>
            </a:r>
            <a:r>
              <a:rPr lang="es-ES_tradnl" sz="2800" baseline="30000" smtClean="0">
                <a:ea typeface="ＭＳ Ｐゴシック" pitchFamily="1" charset="-128"/>
              </a:rPr>
              <a:t>-1</a:t>
            </a:r>
            <a:endParaRPr lang="es-ES_tradnl" sz="2800" smtClean="0">
              <a:ea typeface="ＭＳ Ｐゴシック" pitchFamily="1" charset="-128"/>
            </a:endParaRPr>
          </a:p>
          <a:p>
            <a:pPr eaLnBrk="1" hangingPunct="1">
              <a:buFont typeface="Wingdings" pitchFamily="1" charset="2"/>
              <a:buNone/>
            </a:pPr>
            <a:endParaRPr lang="es-ES_tradnl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La Funci</a:t>
            </a:r>
            <a:r>
              <a:rPr lang="es-ES_tradnl" altLang="ja-JP" smtClean="0">
                <a:ea typeface="ＭＳ Ｐゴシック" pitchFamily="1" charset="-128"/>
              </a:rPr>
              <a:t>ón Sigmoide</a:t>
            </a:r>
            <a:endParaRPr lang="es-ES_tradnl" smtClean="0"/>
          </a:p>
        </p:txBody>
      </p:sp>
      <p:pic>
        <p:nvPicPr>
          <p:cNvPr id="41987" name="Picture 4" descr="sigmoi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217738"/>
            <a:ext cx="6080125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Regla Delta (no-lineal)</a:t>
            </a:r>
            <a:br>
              <a:rPr lang="es-ES_tradnl" smtClean="0"/>
            </a:br>
            <a:r>
              <a:rPr lang="es-ES_tradnl" sz="4000" smtClean="0"/>
              <a:t>Entrenar una Neurona</a:t>
            </a:r>
            <a:endParaRPr lang="es-ES_tradnl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sz="2800" dirty="0" smtClean="0">
                <a:ea typeface="ＭＳ Ｐゴシック" pitchFamily="1" charset="-128"/>
              </a:rPr>
              <a:t>La derivada parcial, g</a:t>
            </a:r>
            <a:r>
              <a:rPr lang="es-ES_tradnl" altLang="ja-JP" sz="2800" dirty="0" smtClean="0">
                <a:ea typeface="ＭＳ Ｐゴシック" pitchFamily="1" charset="-128"/>
              </a:rPr>
              <a:t>´,</a:t>
            </a:r>
            <a:r>
              <a:rPr lang="es-ES_tradnl" sz="2800" dirty="0" smtClean="0">
                <a:ea typeface="ＭＳ Ｐゴシック" pitchFamily="1" charset="-128"/>
              </a:rPr>
              <a:t> con respecto a </a:t>
            </a:r>
            <a:r>
              <a:rPr lang="es-ES_tradnl" sz="2800" dirty="0" err="1" smtClean="0">
                <a:ea typeface="ＭＳ Ｐゴシック" pitchFamily="1" charset="-128"/>
              </a:rPr>
              <a:t>w</a:t>
            </a:r>
            <a:r>
              <a:rPr lang="es-ES_tradnl" sz="2800" baseline="-25000" dirty="0" err="1" smtClean="0">
                <a:ea typeface="ＭＳ Ｐゴシック" pitchFamily="1" charset="-128"/>
              </a:rPr>
              <a:t>i</a:t>
            </a:r>
            <a:endParaRPr lang="es-ES_tradnl" sz="2800" dirty="0" smtClean="0">
              <a:ea typeface="ＭＳ Ｐゴシック" pitchFamily="1" charset="-128"/>
            </a:endParaRPr>
          </a:p>
          <a:p>
            <a:pPr lvl="1" eaLnBrk="1" hangingPunct="1">
              <a:lnSpc>
                <a:spcPct val="80000"/>
              </a:lnSpc>
              <a:buFont typeface="Wingdings" pitchFamily="1" charset="2"/>
              <a:buNone/>
            </a:pPr>
            <a:r>
              <a:rPr lang="es-ES_tradnl" altLang="ja-JP" sz="2400" dirty="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dirty="0" smtClean="0">
                <a:ea typeface="ＭＳ Ｐゴシック" pitchFamily="1" charset="-128"/>
                <a:sym typeface="Symbol" pitchFamily="1" charset="2"/>
              </a:rPr>
              <a:t>/</a:t>
            </a:r>
            <a:r>
              <a:rPr lang="es-ES_tradnl" altLang="ja-JP" sz="2400" dirty="0" err="1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dirty="0" err="1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sz="2400" baseline="-25000" dirty="0" err="1" smtClean="0">
                <a:ea typeface="ＭＳ Ｐゴシック" pitchFamily="1" charset="-128"/>
                <a:sym typeface="Symbol" pitchFamily="1" charset="2"/>
              </a:rPr>
              <a:t>i</a:t>
            </a:r>
            <a:r>
              <a:rPr lang="es-ES_tradnl" altLang="ja-JP" sz="2400" dirty="0" smtClean="0">
                <a:ea typeface="ＭＳ Ｐゴシック" pitchFamily="1" charset="-128"/>
                <a:sym typeface="Symbol" pitchFamily="1" charset="2"/>
              </a:rPr>
              <a:t>=</a:t>
            </a:r>
            <a:r>
              <a:rPr lang="es-ES_tradnl" sz="2400" dirty="0" smtClean="0">
                <a:ea typeface="ＭＳ Ｐゴシック" pitchFamily="1" charset="-128"/>
              </a:rPr>
              <a:t>(1+e</a:t>
            </a:r>
            <a:r>
              <a:rPr lang="es-ES_tradnl" sz="2400" baseline="30000" dirty="0" smtClean="0">
                <a:ea typeface="ＭＳ Ｐゴシック" pitchFamily="1" charset="-128"/>
              </a:rPr>
              <a:t>(-</a:t>
            </a:r>
            <a:r>
              <a:rPr lang="es-ES_tradnl" altLang="ja-JP" sz="2400" baseline="30000" dirty="0" smtClean="0">
                <a:ea typeface="ＭＳ Ｐゴシック" pitchFamily="1" charset="-128"/>
              </a:rPr>
              <a:t>∑</a:t>
            </a:r>
            <a:r>
              <a:rPr lang="es-ES_tradnl" altLang="ja-JP" sz="2400" baseline="30000" dirty="0" err="1" smtClean="0">
                <a:ea typeface="ＭＳ Ｐゴシック" pitchFamily="1" charset="-128"/>
              </a:rPr>
              <a:t>w</a:t>
            </a:r>
            <a:r>
              <a:rPr lang="es-ES_tradnl" altLang="ja-JP" sz="2000" baseline="30000" dirty="0" err="1" smtClean="0">
                <a:ea typeface="ＭＳ Ｐゴシック" pitchFamily="1" charset="-128"/>
              </a:rPr>
              <a:t>i</a:t>
            </a:r>
            <a:r>
              <a:rPr lang="es-ES_tradnl" altLang="ja-JP" sz="2400" baseline="30000" dirty="0" err="1" smtClean="0">
                <a:ea typeface="ＭＳ Ｐゴシック" pitchFamily="1" charset="-128"/>
              </a:rPr>
              <a:t>x</a:t>
            </a:r>
            <a:r>
              <a:rPr lang="es-ES_tradnl" altLang="ja-JP" sz="2000" baseline="30000" dirty="0" err="1" smtClean="0">
                <a:ea typeface="ＭＳ Ｐゴシック" pitchFamily="1" charset="-128"/>
              </a:rPr>
              <a:t>i</a:t>
            </a:r>
            <a:r>
              <a:rPr lang="es-ES_tradnl" sz="2400" baseline="30000" dirty="0" smtClean="0">
                <a:ea typeface="ＭＳ Ｐゴシック" pitchFamily="1" charset="-128"/>
              </a:rPr>
              <a:t>)</a:t>
            </a:r>
            <a:r>
              <a:rPr lang="es-ES_tradnl" sz="2400" dirty="0" smtClean="0">
                <a:ea typeface="ＭＳ Ｐゴシック" pitchFamily="1" charset="-128"/>
              </a:rPr>
              <a:t>)</a:t>
            </a:r>
            <a:r>
              <a:rPr lang="es-ES_tradnl" sz="2400" baseline="30000" dirty="0" smtClean="0">
                <a:ea typeface="ＭＳ Ｐゴシック" pitchFamily="1" charset="-128"/>
              </a:rPr>
              <a:t>-1</a:t>
            </a:r>
            <a:r>
              <a:rPr lang="es-ES_tradnl" sz="2400" dirty="0" smtClean="0">
                <a:ea typeface="ＭＳ Ｐゴシック" pitchFamily="1" charset="-128"/>
              </a:rPr>
              <a:t>(1-(1+e</a:t>
            </a:r>
            <a:r>
              <a:rPr lang="es-ES_tradnl" sz="2400" baseline="30000" dirty="0" smtClean="0">
                <a:ea typeface="ＭＳ Ｐゴシック" pitchFamily="1" charset="-128"/>
              </a:rPr>
              <a:t>(-</a:t>
            </a:r>
            <a:r>
              <a:rPr lang="es-ES_tradnl" altLang="ja-JP" sz="2400" baseline="30000" dirty="0" smtClean="0">
                <a:ea typeface="ＭＳ Ｐゴシック" pitchFamily="1" charset="-128"/>
              </a:rPr>
              <a:t>∑</a:t>
            </a:r>
            <a:r>
              <a:rPr lang="es-ES_tradnl" altLang="ja-JP" sz="2400" baseline="30000" dirty="0" err="1" smtClean="0">
                <a:ea typeface="ＭＳ Ｐゴシック" pitchFamily="1" charset="-128"/>
              </a:rPr>
              <a:t>w</a:t>
            </a:r>
            <a:r>
              <a:rPr lang="es-ES_tradnl" altLang="ja-JP" sz="2000" baseline="30000" dirty="0" err="1" smtClean="0">
                <a:ea typeface="ＭＳ Ｐゴシック" pitchFamily="1" charset="-128"/>
              </a:rPr>
              <a:t>i</a:t>
            </a:r>
            <a:r>
              <a:rPr lang="es-ES_tradnl" altLang="ja-JP" sz="2400" baseline="30000" dirty="0" err="1" smtClean="0">
                <a:ea typeface="ＭＳ Ｐゴシック" pitchFamily="1" charset="-128"/>
              </a:rPr>
              <a:t>x</a:t>
            </a:r>
            <a:r>
              <a:rPr lang="es-ES_tradnl" altLang="ja-JP" sz="2000" baseline="30000" dirty="0" err="1" smtClean="0">
                <a:ea typeface="ＭＳ Ｐゴシック" pitchFamily="1" charset="-128"/>
              </a:rPr>
              <a:t>i</a:t>
            </a:r>
            <a:r>
              <a:rPr lang="es-ES_tradnl" sz="2400" baseline="30000" dirty="0" smtClean="0">
                <a:ea typeface="ＭＳ Ｐゴシック" pitchFamily="1" charset="-128"/>
              </a:rPr>
              <a:t>)</a:t>
            </a:r>
            <a:r>
              <a:rPr lang="es-ES_tradnl" sz="2400" dirty="0" smtClean="0">
                <a:ea typeface="ＭＳ Ｐゴシック" pitchFamily="1" charset="-128"/>
              </a:rPr>
              <a:t>)</a:t>
            </a:r>
            <a:r>
              <a:rPr lang="es-ES_tradnl" sz="2400" baseline="30000" dirty="0" smtClean="0">
                <a:ea typeface="ＭＳ Ｐゴシック" pitchFamily="1" charset="-128"/>
              </a:rPr>
              <a:t>-1</a:t>
            </a:r>
            <a:r>
              <a:rPr lang="es-ES_tradnl" sz="2400" dirty="0" smtClean="0">
                <a:ea typeface="ＭＳ Ｐゴシック" pitchFamily="1" charset="-128"/>
              </a:rPr>
              <a:t>)x</a:t>
            </a:r>
            <a:r>
              <a:rPr lang="es-ES_tradnl" sz="2400" baseline="-25000" dirty="0" smtClean="0">
                <a:ea typeface="ＭＳ Ｐゴシック" pitchFamily="1" charset="-128"/>
              </a:rPr>
              <a:t>i</a:t>
            </a:r>
          </a:p>
          <a:p>
            <a:pPr lvl="1" eaLnBrk="1" hangingPunct="1">
              <a:lnSpc>
                <a:spcPct val="80000"/>
              </a:lnSpc>
              <a:buFont typeface="Wingdings" pitchFamily="1" charset="2"/>
              <a:buNone/>
            </a:pPr>
            <a:r>
              <a:rPr lang="es-ES_tradnl" sz="2400" baseline="-25000" dirty="0" smtClean="0">
                <a:ea typeface="ＭＳ Ｐゴシック" pitchFamily="1" charset="-128"/>
              </a:rPr>
              <a:t>              </a:t>
            </a:r>
            <a:r>
              <a:rPr lang="es-ES_tradnl" sz="2400" dirty="0" smtClean="0">
                <a:ea typeface="ＭＳ Ｐゴシック" pitchFamily="1" charset="-128"/>
              </a:rPr>
              <a:t>= </a:t>
            </a:r>
            <a:r>
              <a:rPr lang="es-ES_tradnl" altLang="ja-JP" sz="2400" dirty="0" smtClean="0">
                <a:ea typeface="ＭＳ Ｐゴシック" pitchFamily="1" charset="-128"/>
                <a:sym typeface="Symbol" pitchFamily="1" charset="2"/>
              </a:rPr>
              <a:t>(1-) </a:t>
            </a:r>
            <a:r>
              <a:rPr lang="es-ES_tradnl" sz="2400" dirty="0" smtClean="0">
                <a:ea typeface="ＭＳ Ｐゴシック" pitchFamily="1" charset="-128"/>
              </a:rPr>
              <a:t>x</a:t>
            </a:r>
            <a:r>
              <a:rPr lang="es-ES_tradnl" sz="2400" baseline="-25000" dirty="0" smtClean="0">
                <a:ea typeface="ＭＳ Ｐゴシック" pitchFamily="1" charset="-128"/>
              </a:rPr>
              <a:t>i</a:t>
            </a:r>
            <a:endParaRPr lang="es-ES_tradnl" sz="2400" dirty="0" smtClean="0">
              <a:ea typeface="ＭＳ Ｐゴシック" pitchFamily="1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s-ES_tradnl" sz="2800" dirty="0" smtClean="0">
                <a:ea typeface="ＭＳ Ｐゴシック" pitchFamily="1" charset="-128"/>
              </a:rPr>
              <a:t>Con esto, el algoritmo para entrenar una neurona se convierte en:</a:t>
            </a:r>
          </a:p>
          <a:p>
            <a:pPr lvl="1" eaLnBrk="1" hangingPunct="1">
              <a:lnSpc>
                <a:spcPct val="80000"/>
              </a:lnSpc>
              <a:buFont typeface="Wingdings" pitchFamily="1" charset="2"/>
              <a:buNone/>
            </a:pPr>
            <a:r>
              <a:rPr lang="es-ES_tradnl" altLang="ja-JP" sz="2000" dirty="0" smtClean="0">
                <a:ea typeface="ＭＳ Ｐゴシック" pitchFamily="1" charset="-128"/>
              </a:rPr>
              <a:t>			</a:t>
            </a:r>
            <a:r>
              <a:rPr lang="es-ES_tradnl" altLang="ja-JP" sz="2400" dirty="0" err="1" smtClean="0">
                <a:ea typeface="ＭＳ Ｐゴシック" pitchFamily="1" charset="-128"/>
              </a:rPr>
              <a:t>w</a:t>
            </a:r>
            <a:r>
              <a:rPr lang="es-ES_tradnl" altLang="ja-JP" sz="2000" baseline="-25000" dirty="0" err="1" smtClean="0">
                <a:ea typeface="ＭＳ Ｐゴシック" pitchFamily="1" charset="-128"/>
              </a:rPr>
              <a:t>i</a:t>
            </a:r>
            <a:r>
              <a:rPr lang="es-ES_tradnl" altLang="ja-JP" sz="2400" dirty="0" smtClean="0">
                <a:ea typeface="ＭＳ Ｐゴシック" pitchFamily="1" charset="-128"/>
              </a:rPr>
              <a:t>=</a:t>
            </a:r>
            <a:r>
              <a:rPr lang="es-ES_tradnl" altLang="ja-JP" sz="2400" dirty="0" err="1" smtClean="0">
                <a:ea typeface="ＭＳ Ｐゴシック" pitchFamily="1" charset="-128"/>
              </a:rPr>
              <a:t>w</a:t>
            </a:r>
            <a:r>
              <a:rPr lang="es-ES_tradnl" altLang="ja-JP" sz="2400" baseline="-25000" dirty="0" err="1" smtClean="0">
                <a:ea typeface="ＭＳ Ｐゴシック" pitchFamily="1" charset="-128"/>
              </a:rPr>
              <a:t>i</a:t>
            </a:r>
            <a:r>
              <a:rPr lang="es-ES_tradnl" altLang="ja-JP" sz="2400" dirty="0" smtClean="0">
                <a:ea typeface="ＭＳ Ｐゴシック" pitchFamily="1" charset="-128"/>
              </a:rPr>
              <a:t> + ∆</a:t>
            </a:r>
            <a:r>
              <a:rPr lang="es-ES_tradnl" altLang="ja-JP" sz="2400" dirty="0" err="1" smtClean="0">
                <a:ea typeface="ＭＳ Ｐゴシック" pitchFamily="1" charset="-128"/>
              </a:rPr>
              <a:t>w</a:t>
            </a:r>
            <a:r>
              <a:rPr lang="es-ES_tradnl" altLang="ja-JP" sz="2400" baseline="-25000" dirty="0" err="1" smtClean="0">
                <a:ea typeface="ＭＳ Ｐゴシック" pitchFamily="1" charset="-128"/>
              </a:rPr>
              <a:t>i</a:t>
            </a:r>
            <a:endParaRPr lang="es-ES_tradnl" altLang="ja-JP" sz="2400" baseline="-25000" dirty="0" smtClean="0">
              <a:ea typeface="ＭＳ Ｐゴシック" pitchFamily="1" charset="-128"/>
            </a:endParaRPr>
          </a:p>
          <a:p>
            <a:pPr eaLnBrk="1" hangingPunct="1">
              <a:lnSpc>
                <a:spcPct val="80000"/>
              </a:lnSpc>
              <a:buFont typeface="Wingdings" pitchFamily="1" charset="2"/>
              <a:buNone/>
            </a:pPr>
            <a:r>
              <a:rPr lang="es-ES_tradnl" altLang="ja-JP" sz="2400" dirty="0" smtClean="0">
                <a:ea typeface="ＭＳ Ｐゴシック" pitchFamily="1" charset="-128"/>
              </a:rPr>
              <a:t>	donde	∆</a:t>
            </a:r>
            <a:r>
              <a:rPr lang="es-ES_tradnl" altLang="ja-JP" sz="2400" dirty="0" err="1" smtClean="0">
                <a:ea typeface="ＭＳ Ｐゴシック" pitchFamily="1" charset="-128"/>
              </a:rPr>
              <a:t>w</a:t>
            </a:r>
            <a:r>
              <a:rPr lang="es-ES_tradnl" altLang="ja-JP" sz="2400" baseline="-25000" dirty="0" err="1" smtClean="0">
                <a:ea typeface="ＭＳ Ｐゴシック" pitchFamily="1" charset="-128"/>
              </a:rPr>
              <a:t>i</a:t>
            </a:r>
            <a:r>
              <a:rPr lang="es-ES_tradnl" sz="2400" dirty="0" smtClean="0">
                <a:sym typeface="Symbol" pitchFamily="1" charset="2"/>
              </a:rPr>
              <a:t> = </a:t>
            </a:r>
            <a:r>
              <a:rPr lang="es-ES_tradnl" sz="2400" dirty="0" smtClean="0"/>
              <a:t>(</a:t>
            </a:r>
            <a:r>
              <a:rPr lang="es-ES_tradnl" sz="2400" dirty="0" err="1" smtClean="0"/>
              <a:t>V</a:t>
            </a:r>
            <a:r>
              <a:rPr lang="es-ES_tradnl" sz="2400" baseline="-25000" dirty="0" err="1" smtClean="0"/>
              <a:t>ent</a:t>
            </a:r>
            <a:r>
              <a:rPr lang="es-ES_tradnl" sz="2400" dirty="0" smtClean="0"/>
              <a:t>-</a:t>
            </a:r>
            <a:r>
              <a:rPr lang="es-ES_tradnl" altLang="ja-JP" sz="2800" dirty="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sz="2400" dirty="0" smtClean="0"/>
              <a:t>) </a:t>
            </a:r>
            <a:r>
              <a:rPr lang="es-ES_tradnl" altLang="ja-JP" sz="2800" dirty="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sz="2800" dirty="0" smtClean="0">
                <a:ea typeface="ＭＳ Ｐゴシック" pitchFamily="1" charset="-128"/>
              </a:rPr>
              <a:t>(1- </a:t>
            </a:r>
            <a:r>
              <a:rPr lang="es-ES_tradnl" altLang="ja-JP" sz="2800" dirty="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sz="2800" dirty="0" smtClean="0">
                <a:ea typeface="ＭＳ Ｐゴシック" pitchFamily="1" charset="-128"/>
              </a:rPr>
              <a:t>) x</a:t>
            </a:r>
            <a:r>
              <a:rPr lang="es-ES_tradnl" sz="2800" baseline="-25000" dirty="0" smtClean="0">
                <a:ea typeface="ＭＳ Ｐゴシック" pitchFamily="1" charset="-128"/>
              </a:rPr>
              <a:t>i</a:t>
            </a:r>
            <a:endParaRPr lang="es-ES_tradnl" sz="2800" dirty="0" smtClean="0">
              <a:ea typeface="ＭＳ Ｐゴシック" pitchFamily="1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s-ES_tradnl" altLang="ja-JP" sz="2800" dirty="0" smtClean="0">
                <a:ea typeface="ＭＳ Ｐゴシック" pitchFamily="1" charset="-128"/>
              </a:rPr>
              <a:t>¿Q</a:t>
            </a:r>
            <a:r>
              <a:rPr lang="es-ES_tradnl" sz="2800" dirty="0" smtClean="0">
                <a:ea typeface="ＭＳ Ｐゴシック" pitchFamily="1" charset="-128"/>
              </a:rPr>
              <a:t>u</a:t>
            </a:r>
            <a:r>
              <a:rPr lang="es-ES_tradnl" altLang="ja-JP" sz="2800" dirty="0" smtClean="0">
                <a:ea typeface="ＭＳ Ｐゴシック" pitchFamily="1" charset="-128"/>
              </a:rPr>
              <a:t>é cambió?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2400" dirty="0" smtClean="0">
                <a:ea typeface="ＭＳ Ｐゴシック" pitchFamily="1" charset="-128"/>
              </a:rPr>
              <a:t>La función de transferencia y por lo tanto la manera en que cambia éste con respecto al error</a:t>
            </a:r>
            <a:endParaRPr lang="es-ES_tradnl" sz="2800" baseline="30000" dirty="0" smtClean="0">
              <a:ea typeface="ＭＳ Ｐゴシック" pitchFamily="1" charset="-128"/>
            </a:endParaRPr>
          </a:p>
          <a:p>
            <a:pPr eaLnBrk="1" hangingPunct="1">
              <a:lnSpc>
                <a:spcPct val="80000"/>
              </a:lnSpc>
              <a:buFont typeface="Wingdings" pitchFamily="1" charset="2"/>
              <a:buNone/>
            </a:pPr>
            <a:endParaRPr lang="es-ES_tradnl" sz="2800" baseline="30000" dirty="0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Como Entrenar una Red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¿Pero c</a:t>
            </a:r>
            <a:r>
              <a:rPr lang="es-ES_tradnl" altLang="ja-JP" sz="2800" smtClean="0">
                <a:ea typeface="ＭＳ Ｐゴシック" pitchFamily="1" charset="-128"/>
              </a:rPr>
              <a:t>ó</a:t>
            </a:r>
            <a:r>
              <a:rPr lang="es-ES_tradnl" sz="2800" smtClean="0"/>
              <a:t>mo entreno toda una red?</a:t>
            </a:r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endParaRPr lang="es-ES_tradnl" altLang="ja-JP" sz="2800" smtClean="0">
              <a:ea typeface="ＭＳ Ｐゴシック" pitchFamily="1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altLang="ja-JP" sz="2400" smtClean="0">
                <a:ea typeface="ＭＳ Ｐゴシック" pitchFamily="1" charset="-128"/>
              </a:rPr>
              <a:t> </a:t>
            </a:r>
            <a:endParaRPr lang="es-ES_tradnl" sz="2400" smtClean="0"/>
          </a:p>
        </p:txBody>
      </p:sp>
      <p:sp>
        <p:nvSpPr>
          <p:cNvPr id="44036" name="Oval 6"/>
          <p:cNvSpPr>
            <a:spLocks noChangeArrowheads="1"/>
          </p:cNvSpPr>
          <p:nvPr/>
        </p:nvSpPr>
        <p:spPr bwMode="auto">
          <a:xfrm>
            <a:off x="3886200" y="2743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37" name="Text Box 7"/>
          <p:cNvSpPr txBox="1">
            <a:spLocks noChangeArrowheads="1"/>
          </p:cNvSpPr>
          <p:nvPr/>
        </p:nvSpPr>
        <p:spPr bwMode="auto">
          <a:xfrm>
            <a:off x="3946525" y="2790825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4038" name="Oval 8"/>
          <p:cNvSpPr>
            <a:spLocks noChangeArrowheads="1"/>
          </p:cNvSpPr>
          <p:nvPr/>
        </p:nvSpPr>
        <p:spPr bwMode="auto">
          <a:xfrm>
            <a:off x="5562600" y="2819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39" name="Text Box 9"/>
          <p:cNvSpPr txBox="1">
            <a:spLocks noChangeArrowheads="1"/>
          </p:cNvSpPr>
          <p:nvPr/>
        </p:nvSpPr>
        <p:spPr bwMode="auto">
          <a:xfrm>
            <a:off x="5622925" y="28670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4040" name="Line 11"/>
          <p:cNvSpPr>
            <a:spLocks noChangeShapeType="1"/>
          </p:cNvSpPr>
          <p:nvPr/>
        </p:nvSpPr>
        <p:spPr bwMode="auto">
          <a:xfrm>
            <a:off x="6096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41" name="Oval 12"/>
          <p:cNvSpPr>
            <a:spLocks noChangeArrowheads="1"/>
          </p:cNvSpPr>
          <p:nvPr/>
        </p:nvSpPr>
        <p:spPr bwMode="auto">
          <a:xfrm>
            <a:off x="5638800" y="4114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42" name="Text Box 13"/>
          <p:cNvSpPr txBox="1">
            <a:spLocks noChangeArrowheads="1"/>
          </p:cNvSpPr>
          <p:nvPr/>
        </p:nvSpPr>
        <p:spPr bwMode="auto">
          <a:xfrm>
            <a:off x="5699125" y="41624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4043" name="Line 15"/>
          <p:cNvSpPr>
            <a:spLocks noChangeShapeType="1"/>
          </p:cNvSpPr>
          <p:nvPr/>
        </p:nvSpPr>
        <p:spPr bwMode="auto">
          <a:xfrm>
            <a:off x="61722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44" name="Line 16"/>
          <p:cNvSpPr>
            <a:spLocks noChangeShapeType="1"/>
          </p:cNvSpPr>
          <p:nvPr/>
        </p:nvSpPr>
        <p:spPr bwMode="auto">
          <a:xfrm>
            <a:off x="4419600" y="3048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45" name="Line 17"/>
          <p:cNvSpPr>
            <a:spLocks noChangeShapeType="1"/>
          </p:cNvSpPr>
          <p:nvPr/>
        </p:nvSpPr>
        <p:spPr bwMode="auto">
          <a:xfrm>
            <a:off x="4419600" y="3048000"/>
            <a:ext cx="1219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46" name="Oval 20"/>
          <p:cNvSpPr>
            <a:spLocks noChangeArrowheads="1"/>
          </p:cNvSpPr>
          <p:nvPr/>
        </p:nvSpPr>
        <p:spPr bwMode="auto">
          <a:xfrm>
            <a:off x="3886200" y="3733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47" name="Text Box 21"/>
          <p:cNvSpPr txBox="1">
            <a:spLocks noChangeArrowheads="1"/>
          </p:cNvSpPr>
          <p:nvPr/>
        </p:nvSpPr>
        <p:spPr bwMode="auto">
          <a:xfrm>
            <a:off x="3886200" y="38100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4048" name="Oval 22"/>
          <p:cNvSpPr>
            <a:spLocks noChangeArrowheads="1"/>
          </p:cNvSpPr>
          <p:nvPr/>
        </p:nvSpPr>
        <p:spPr bwMode="auto">
          <a:xfrm>
            <a:off x="3962400" y="4800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49" name="Text Box 23"/>
          <p:cNvSpPr txBox="1">
            <a:spLocks noChangeArrowheads="1"/>
          </p:cNvSpPr>
          <p:nvPr/>
        </p:nvSpPr>
        <p:spPr bwMode="auto">
          <a:xfrm>
            <a:off x="3962400" y="48768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n</a:t>
            </a:r>
            <a:endParaRPr lang="es-ES_tradnl"/>
          </a:p>
        </p:txBody>
      </p:sp>
      <p:sp>
        <p:nvSpPr>
          <p:cNvPr id="44050" name="Line 24"/>
          <p:cNvSpPr>
            <a:spLocks noChangeShapeType="1"/>
          </p:cNvSpPr>
          <p:nvPr/>
        </p:nvSpPr>
        <p:spPr bwMode="auto">
          <a:xfrm flipV="1">
            <a:off x="4419600" y="32766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51" name="Line 25"/>
          <p:cNvSpPr>
            <a:spLocks noChangeShapeType="1"/>
          </p:cNvSpPr>
          <p:nvPr/>
        </p:nvSpPr>
        <p:spPr bwMode="auto">
          <a:xfrm flipV="1">
            <a:off x="4495800" y="4495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52" name="Line 26"/>
          <p:cNvSpPr>
            <a:spLocks noChangeShapeType="1"/>
          </p:cNvSpPr>
          <p:nvPr/>
        </p:nvSpPr>
        <p:spPr bwMode="auto">
          <a:xfrm>
            <a:off x="4419600" y="40386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53" name="Line 27"/>
          <p:cNvSpPr>
            <a:spLocks noChangeShapeType="1"/>
          </p:cNvSpPr>
          <p:nvPr/>
        </p:nvSpPr>
        <p:spPr bwMode="auto">
          <a:xfrm flipV="1">
            <a:off x="4495800" y="34290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54" name="Oval 28"/>
          <p:cNvSpPr>
            <a:spLocks noChangeArrowheads="1"/>
          </p:cNvSpPr>
          <p:nvPr/>
        </p:nvSpPr>
        <p:spPr bwMode="auto">
          <a:xfrm>
            <a:off x="2667000" y="3657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55" name="Text Box 29"/>
          <p:cNvSpPr txBox="1">
            <a:spLocks noChangeArrowheads="1"/>
          </p:cNvSpPr>
          <p:nvPr/>
        </p:nvSpPr>
        <p:spPr bwMode="auto">
          <a:xfrm>
            <a:off x="2667000" y="37338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4056" name="Oval 30"/>
          <p:cNvSpPr>
            <a:spLocks noChangeArrowheads="1"/>
          </p:cNvSpPr>
          <p:nvPr/>
        </p:nvSpPr>
        <p:spPr bwMode="auto">
          <a:xfrm>
            <a:off x="2590800" y="26670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57" name="Text Box 31"/>
          <p:cNvSpPr txBox="1">
            <a:spLocks noChangeArrowheads="1"/>
          </p:cNvSpPr>
          <p:nvPr/>
        </p:nvSpPr>
        <p:spPr bwMode="auto">
          <a:xfrm>
            <a:off x="2590800" y="27432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4058" name="Oval 32"/>
          <p:cNvSpPr>
            <a:spLocks noChangeArrowheads="1"/>
          </p:cNvSpPr>
          <p:nvPr/>
        </p:nvSpPr>
        <p:spPr bwMode="auto">
          <a:xfrm>
            <a:off x="2667000" y="4876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59" name="Text Box 33"/>
          <p:cNvSpPr txBox="1">
            <a:spLocks noChangeArrowheads="1"/>
          </p:cNvSpPr>
          <p:nvPr/>
        </p:nvSpPr>
        <p:spPr bwMode="auto">
          <a:xfrm>
            <a:off x="2667000" y="4953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m</a:t>
            </a:r>
            <a:endParaRPr lang="es-ES_tradnl"/>
          </a:p>
        </p:txBody>
      </p:sp>
      <p:sp>
        <p:nvSpPr>
          <p:cNvPr id="44060" name="Line 34"/>
          <p:cNvSpPr>
            <a:spLocks noChangeShapeType="1"/>
          </p:cNvSpPr>
          <p:nvPr/>
        </p:nvSpPr>
        <p:spPr bwMode="auto">
          <a:xfrm flipV="1">
            <a:off x="3124200" y="30480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61" name="Line 35"/>
          <p:cNvSpPr>
            <a:spLocks noChangeShapeType="1"/>
          </p:cNvSpPr>
          <p:nvPr/>
        </p:nvSpPr>
        <p:spPr bwMode="auto">
          <a:xfrm flipV="1">
            <a:off x="3200400" y="4343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62" name="Line 36"/>
          <p:cNvSpPr>
            <a:spLocks noChangeShapeType="1"/>
          </p:cNvSpPr>
          <p:nvPr/>
        </p:nvSpPr>
        <p:spPr bwMode="auto">
          <a:xfrm>
            <a:off x="3124200" y="29718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63" name="Line 37"/>
          <p:cNvSpPr>
            <a:spLocks noChangeShapeType="1"/>
          </p:cNvSpPr>
          <p:nvPr/>
        </p:nvSpPr>
        <p:spPr bwMode="auto">
          <a:xfrm>
            <a:off x="3200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64" name="Line 38"/>
          <p:cNvSpPr>
            <a:spLocks noChangeShapeType="1"/>
          </p:cNvSpPr>
          <p:nvPr/>
        </p:nvSpPr>
        <p:spPr bwMode="auto">
          <a:xfrm>
            <a:off x="3200400" y="4038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65" name="Line 39"/>
          <p:cNvSpPr>
            <a:spLocks noChangeShapeType="1"/>
          </p:cNvSpPr>
          <p:nvPr/>
        </p:nvSpPr>
        <p:spPr bwMode="auto">
          <a:xfrm>
            <a:off x="3124200" y="3048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66" name="Line 40"/>
          <p:cNvSpPr>
            <a:spLocks noChangeShapeType="1"/>
          </p:cNvSpPr>
          <p:nvPr/>
        </p:nvSpPr>
        <p:spPr bwMode="auto">
          <a:xfrm flipV="1">
            <a:off x="3200400" y="31242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67" name="Line 41"/>
          <p:cNvSpPr>
            <a:spLocks noChangeShapeType="1"/>
          </p:cNvSpPr>
          <p:nvPr/>
        </p:nvSpPr>
        <p:spPr bwMode="auto">
          <a:xfrm flipV="1">
            <a:off x="3276600" y="5105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68" name="Line 43"/>
          <p:cNvSpPr>
            <a:spLocks noChangeShapeType="1"/>
          </p:cNvSpPr>
          <p:nvPr/>
        </p:nvSpPr>
        <p:spPr bwMode="auto">
          <a:xfrm>
            <a:off x="19050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69" name="Line 44"/>
          <p:cNvSpPr>
            <a:spLocks noChangeShapeType="1"/>
          </p:cNvSpPr>
          <p:nvPr/>
        </p:nvSpPr>
        <p:spPr bwMode="auto">
          <a:xfrm>
            <a:off x="19812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70" name="Line 45"/>
          <p:cNvSpPr>
            <a:spLocks noChangeShapeType="1"/>
          </p:cNvSpPr>
          <p:nvPr/>
        </p:nvSpPr>
        <p:spPr bwMode="auto">
          <a:xfrm>
            <a:off x="19812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71" name="Text Box 46"/>
          <p:cNvSpPr txBox="1">
            <a:spLocks noChangeArrowheads="1"/>
          </p:cNvSpPr>
          <p:nvPr/>
        </p:nvSpPr>
        <p:spPr bwMode="auto">
          <a:xfrm>
            <a:off x="1600200" y="26670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4072" name="Text Box 47"/>
          <p:cNvSpPr txBox="1">
            <a:spLocks noChangeArrowheads="1"/>
          </p:cNvSpPr>
          <p:nvPr/>
        </p:nvSpPr>
        <p:spPr bwMode="auto">
          <a:xfrm>
            <a:off x="1600200" y="37338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4073" name="Text Box 48"/>
          <p:cNvSpPr txBox="1">
            <a:spLocks noChangeArrowheads="1"/>
          </p:cNvSpPr>
          <p:nvPr/>
        </p:nvSpPr>
        <p:spPr bwMode="auto">
          <a:xfrm>
            <a:off x="1608138" y="4953000"/>
            <a:ext cx="449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3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Como Entrenar una Red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400" smtClean="0"/>
              <a:t>Comenzamos por las neuronas de salida</a:t>
            </a:r>
          </a:p>
          <a:p>
            <a:pPr eaLnBrk="1" hangingPunct="1">
              <a:lnSpc>
                <a:spcPct val="90000"/>
              </a:lnSpc>
            </a:pPr>
            <a:endParaRPr lang="es-ES_tradnl" sz="2400" smtClean="0"/>
          </a:p>
          <a:p>
            <a:pPr eaLnBrk="1" hangingPunct="1">
              <a:lnSpc>
                <a:spcPct val="90000"/>
              </a:lnSpc>
            </a:pPr>
            <a:endParaRPr lang="es-ES_tradnl" sz="2400" smtClean="0"/>
          </a:p>
          <a:p>
            <a:pPr eaLnBrk="1" hangingPunct="1">
              <a:lnSpc>
                <a:spcPct val="90000"/>
              </a:lnSpc>
            </a:pPr>
            <a:endParaRPr lang="es-ES_tradnl" sz="2400" smtClean="0"/>
          </a:p>
          <a:p>
            <a:pPr eaLnBrk="1" hangingPunct="1">
              <a:lnSpc>
                <a:spcPct val="90000"/>
              </a:lnSpc>
            </a:pPr>
            <a:endParaRPr lang="es-ES_tradnl" sz="2400" smtClean="0"/>
          </a:p>
          <a:p>
            <a:pPr eaLnBrk="1" hangingPunct="1">
              <a:lnSpc>
                <a:spcPct val="90000"/>
              </a:lnSpc>
            </a:pPr>
            <a:endParaRPr lang="es-ES_tradnl" sz="2400" smtClean="0"/>
          </a:p>
          <a:p>
            <a:pPr eaLnBrk="1" hangingPunct="1">
              <a:lnSpc>
                <a:spcPct val="90000"/>
              </a:lnSpc>
            </a:pPr>
            <a:endParaRPr lang="es-ES_tradnl" sz="2400" smtClean="0"/>
          </a:p>
          <a:p>
            <a:pPr eaLnBrk="1" hangingPunct="1">
              <a:lnSpc>
                <a:spcPct val="90000"/>
              </a:lnSpc>
            </a:pPr>
            <a:endParaRPr lang="es-ES_tradnl" altLang="ja-JP" sz="2400" smtClean="0">
              <a:ea typeface="ＭＳ Ｐゴシック" pitchFamily="1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altLang="ja-JP" sz="2000" smtClean="0">
                <a:ea typeface="ＭＳ Ｐゴシック" pitchFamily="1" charset="-128"/>
              </a:rPr>
              <a:t> </a:t>
            </a:r>
            <a:endParaRPr lang="es-ES_tradnl" sz="2000" smtClean="0"/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3886200" y="2743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946525" y="2790825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5562600" y="2819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622925" y="28670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5410200" y="25146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1</a:t>
            </a:r>
            <a:r>
              <a:rPr lang="es-ES_tradnl" sz="1600"/>
              <a:t>=?</a:t>
            </a:r>
            <a:endParaRPr lang="es-ES_tradnl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6096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5638800" y="4114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5699125" y="41624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5257800" y="385445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1</a:t>
            </a:r>
            <a:r>
              <a:rPr lang="es-ES_tradnl" sz="1600"/>
              <a:t>=?</a:t>
            </a:r>
            <a:endParaRPr lang="es-ES_tradnl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61722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4419600" y="3048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4419600" y="3048000"/>
            <a:ext cx="1219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72" name="Oval 18"/>
          <p:cNvSpPr>
            <a:spLocks noChangeArrowheads="1"/>
          </p:cNvSpPr>
          <p:nvPr/>
        </p:nvSpPr>
        <p:spPr bwMode="auto">
          <a:xfrm>
            <a:off x="3886200" y="3733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73" name="Text Box 19"/>
          <p:cNvSpPr txBox="1">
            <a:spLocks noChangeArrowheads="1"/>
          </p:cNvSpPr>
          <p:nvPr/>
        </p:nvSpPr>
        <p:spPr bwMode="auto">
          <a:xfrm>
            <a:off x="3886200" y="38100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5074" name="Oval 20"/>
          <p:cNvSpPr>
            <a:spLocks noChangeArrowheads="1"/>
          </p:cNvSpPr>
          <p:nvPr/>
        </p:nvSpPr>
        <p:spPr bwMode="auto">
          <a:xfrm>
            <a:off x="3962400" y="4800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75" name="Text Box 21"/>
          <p:cNvSpPr txBox="1">
            <a:spLocks noChangeArrowheads="1"/>
          </p:cNvSpPr>
          <p:nvPr/>
        </p:nvSpPr>
        <p:spPr bwMode="auto">
          <a:xfrm>
            <a:off x="3962400" y="48768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n</a:t>
            </a:r>
            <a:endParaRPr lang="es-ES_tradnl"/>
          </a:p>
        </p:txBody>
      </p:sp>
      <p:sp>
        <p:nvSpPr>
          <p:cNvPr id="45076" name="Line 22"/>
          <p:cNvSpPr>
            <a:spLocks noChangeShapeType="1"/>
          </p:cNvSpPr>
          <p:nvPr/>
        </p:nvSpPr>
        <p:spPr bwMode="auto">
          <a:xfrm flipV="1">
            <a:off x="4419600" y="32766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77" name="Line 23"/>
          <p:cNvSpPr>
            <a:spLocks noChangeShapeType="1"/>
          </p:cNvSpPr>
          <p:nvPr/>
        </p:nvSpPr>
        <p:spPr bwMode="auto">
          <a:xfrm flipV="1">
            <a:off x="4495800" y="4495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78" name="Line 24"/>
          <p:cNvSpPr>
            <a:spLocks noChangeShapeType="1"/>
          </p:cNvSpPr>
          <p:nvPr/>
        </p:nvSpPr>
        <p:spPr bwMode="auto">
          <a:xfrm>
            <a:off x="4419600" y="40386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79" name="Line 25"/>
          <p:cNvSpPr>
            <a:spLocks noChangeShapeType="1"/>
          </p:cNvSpPr>
          <p:nvPr/>
        </p:nvSpPr>
        <p:spPr bwMode="auto">
          <a:xfrm flipV="1">
            <a:off x="4495800" y="34290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80" name="Oval 26"/>
          <p:cNvSpPr>
            <a:spLocks noChangeArrowheads="1"/>
          </p:cNvSpPr>
          <p:nvPr/>
        </p:nvSpPr>
        <p:spPr bwMode="auto">
          <a:xfrm>
            <a:off x="2667000" y="3657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81" name="Text Box 27"/>
          <p:cNvSpPr txBox="1">
            <a:spLocks noChangeArrowheads="1"/>
          </p:cNvSpPr>
          <p:nvPr/>
        </p:nvSpPr>
        <p:spPr bwMode="auto">
          <a:xfrm>
            <a:off x="2667000" y="37338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5082" name="Oval 28"/>
          <p:cNvSpPr>
            <a:spLocks noChangeArrowheads="1"/>
          </p:cNvSpPr>
          <p:nvPr/>
        </p:nvSpPr>
        <p:spPr bwMode="auto">
          <a:xfrm>
            <a:off x="2590800" y="26670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83" name="Text Box 29"/>
          <p:cNvSpPr txBox="1">
            <a:spLocks noChangeArrowheads="1"/>
          </p:cNvSpPr>
          <p:nvPr/>
        </p:nvSpPr>
        <p:spPr bwMode="auto">
          <a:xfrm>
            <a:off x="2590800" y="27432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5084" name="Oval 30"/>
          <p:cNvSpPr>
            <a:spLocks noChangeArrowheads="1"/>
          </p:cNvSpPr>
          <p:nvPr/>
        </p:nvSpPr>
        <p:spPr bwMode="auto">
          <a:xfrm>
            <a:off x="2667000" y="4876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85" name="Text Box 31"/>
          <p:cNvSpPr txBox="1">
            <a:spLocks noChangeArrowheads="1"/>
          </p:cNvSpPr>
          <p:nvPr/>
        </p:nvSpPr>
        <p:spPr bwMode="auto">
          <a:xfrm>
            <a:off x="2667000" y="4953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m</a:t>
            </a:r>
            <a:endParaRPr lang="es-ES_tradnl"/>
          </a:p>
        </p:txBody>
      </p:sp>
      <p:sp>
        <p:nvSpPr>
          <p:cNvPr id="45086" name="Line 32"/>
          <p:cNvSpPr>
            <a:spLocks noChangeShapeType="1"/>
          </p:cNvSpPr>
          <p:nvPr/>
        </p:nvSpPr>
        <p:spPr bwMode="auto">
          <a:xfrm flipV="1">
            <a:off x="3124200" y="30480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87" name="Line 33"/>
          <p:cNvSpPr>
            <a:spLocks noChangeShapeType="1"/>
          </p:cNvSpPr>
          <p:nvPr/>
        </p:nvSpPr>
        <p:spPr bwMode="auto">
          <a:xfrm flipV="1">
            <a:off x="3200400" y="4343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88" name="Line 34"/>
          <p:cNvSpPr>
            <a:spLocks noChangeShapeType="1"/>
          </p:cNvSpPr>
          <p:nvPr/>
        </p:nvSpPr>
        <p:spPr bwMode="auto">
          <a:xfrm>
            <a:off x="3124200" y="29718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89" name="Line 35"/>
          <p:cNvSpPr>
            <a:spLocks noChangeShapeType="1"/>
          </p:cNvSpPr>
          <p:nvPr/>
        </p:nvSpPr>
        <p:spPr bwMode="auto">
          <a:xfrm>
            <a:off x="3200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90" name="Line 36"/>
          <p:cNvSpPr>
            <a:spLocks noChangeShapeType="1"/>
          </p:cNvSpPr>
          <p:nvPr/>
        </p:nvSpPr>
        <p:spPr bwMode="auto">
          <a:xfrm>
            <a:off x="3200400" y="4038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91" name="Line 37"/>
          <p:cNvSpPr>
            <a:spLocks noChangeShapeType="1"/>
          </p:cNvSpPr>
          <p:nvPr/>
        </p:nvSpPr>
        <p:spPr bwMode="auto">
          <a:xfrm>
            <a:off x="3124200" y="3048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92" name="Line 38"/>
          <p:cNvSpPr>
            <a:spLocks noChangeShapeType="1"/>
          </p:cNvSpPr>
          <p:nvPr/>
        </p:nvSpPr>
        <p:spPr bwMode="auto">
          <a:xfrm flipV="1">
            <a:off x="3200400" y="31242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93" name="Line 39"/>
          <p:cNvSpPr>
            <a:spLocks noChangeShapeType="1"/>
          </p:cNvSpPr>
          <p:nvPr/>
        </p:nvSpPr>
        <p:spPr bwMode="auto">
          <a:xfrm flipV="1">
            <a:off x="3276600" y="5105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94" name="Line 40"/>
          <p:cNvSpPr>
            <a:spLocks noChangeShapeType="1"/>
          </p:cNvSpPr>
          <p:nvPr/>
        </p:nvSpPr>
        <p:spPr bwMode="auto">
          <a:xfrm>
            <a:off x="19050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95" name="Line 41"/>
          <p:cNvSpPr>
            <a:spLocks noChangeShapeType="1"/>
          </p:cNvSpPr>
          <p:nvPr/>
        </p:nvSpPr>
        <p:spPr bwMode="auto">
          <a:xfrm>
            <a:off x="19812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96" name="Line 42"/>
          <p:cNvSpPr>
            <a:spLocks noChangeShapeType="1"/>
          </p:cNvSpPr>
          <p:nvPr/>
        </p:nvSpPr>
        <p:spPr bwMode="auto">
          <a:xfrm>
            <a:off x="19812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97" name="Text Box 43"/>
          <p:cNvSpPr txBox="1">
            <a:spLocks noChangeArrowheads="1"/>
          </p:cNvSpPr>
          <p:nvPr/>
        </p:nvSpPr>
        <p:spPr bwMode="auto">
          <a:xfrm>
            <a:off x="1600200" y="26670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5098" name="Text Box 44"/>
          <p:cNvSpPr txBox="1">
            <a:spLocks noChangeArrowheads="1"/>
          </p:cNvSpPr>
          <p:nvPr/>
        </p:nvSpPr>
        <p:spPr bwMode="auto">
          <a:xfrm>
            <a:off x="1600200" y="37338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5099" name="Text Box 45"/>
          <p:cNvSpPr txBox="1">
            <a:spLocks noChangeArrowheads="1"/>
          </p:cNvSpPr>
          <p:nvPr/>
        </p:nvSpPr>
        <p:spPr bwMode="auto">
          <a:xfrm>
            <a:off x="1608138" y="4953000"/>
            <a:ext cx="449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3</a:t>
            </a:r>
            <a:endParaRPr lang="es-ES_tradnl"/>
          </a:p>
        </p:txBody>
      </p:sp>
      <p:sp>
        <p:nvSpPr>
          <p:cNvPr id="45100" name="Rectangle 46"/>
          <p:cNvSpPr>
            <a:spLocks noChangeArrowheads="1"/>
          </p:cNvSpPr>
          <p:nvPr/>
        </p:nvSpPr>
        <p:spPr bwMode="auto">
          <a:xfrm>
            <a:off x="5257800" y="2362200"/>
            <a:ext cx="1219200" cy="2895600"/>
          </a:xfrm>
          <a:prstGeom prst="rect">
            <a:avLst/>
          </a:prstGeom>
          <a:solidFill>
            <a:srgbClr val="FF0000">
              <a:alpha val="1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Redes Neuronales Biol</a:t>
            </a:r>
            <a:r>
              <a:rPr lang="es-ES_tradnl" altLang="ja-JP" smtClean="0">
                <a:ea typeface="ＭＳ Ｐゴシック" pitchFamily="1" charset="-128"/>
              </a:rPr>
              <a:t>ógicas</a:t>
            </a:r>
            <a:endParaRPr lang="es-ES_tradnl" smtClean="0">
              <a:ea typeface="ＭＳ Ｐゴシック" pitchFamily="1" charset="-128"/>
            </a:endParaRPr>
          </a:p>
        </p:txBody>
      </p:sp>
      <p:sp>
        <p:nvSpPr>
          <p:cNvPr id="8195" name="Freeform 4"/>
          <p:cNvSpPr>
            <a:spLocks/>
          </p:cNvSpPr>
          <p:nvPr/>
        </p:nvSpPr>
        <p:spPr bwMode="auto">
          <a:xfrm>
            <a:off x="3073400" y="2921000"/>
            <a:ext cx="965200" cy="901700"/>
          </a:xfrm>
          <a:custGeom>
            <a:avLst/>
            <a:gdLst>
              <a:gd name="T0" fmla="*/ 165825481 w 424"/>
              <a:gd name="T1" fmla="*/ 322579961 h 568"/>
              <a:gd name="T2" fmla="*/ 165825481 w 424"/>
              <a:gd name="T3" fmla="*/ 80644990 h 568"/>
              <a:gd name="T4" fmla="*/ 1160782706 w 424"/>
              <a:gd name="T5" fmla="*/ 80644990 h 568"/>
              <a:gd name="T6" fmla="*/ 2147483647 w 424"/>
              <a:gd name="T7" fmla="*/ 564514956 h 568"/>
              <a:gd name="T8" fmla="*/ 1409522243 w 424"/>
              <a:gd name="T9" fmla="*/ 1290319842 h 568"/>
              <a:gd name="T10" fmla="*/ 414564805 w 424"/>
              <a:gd name="T11" fmla="*/ 1290319842 h 568"/>
              <a:gd name="T12" fmla="*/ 165825481 w 424"/>
              <a:gd name="T13" fmla="*/ 322579961 h 5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24"/>
              <a:gd name="T22" fmla="*/ 0 h 568"/>
              <a:gd name="T23" fmla="*/ 424 w 424"/>
              <a:gd name="T24" fmla="*/ 568 h 5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24" h="568">
                <a:moveTo>
                  <a:pt x="32" y="128"/>
                </a:moveTo>
                <a:cubicBezTo>
                  <a:pt x="24" y="48"/>
                  <a:pt x="0" y="48"/>
                  <a:pt x="32" y="32"/>
                </a:cubicBezTo>
                <a:cubicBezTo>
                  <a:pt x="64" y="16"/>
                  <a:pt x="160" y="0"/>
                  <a:pt x="224" y="32"/>
                </a:cubicBezTo>
                <a:cubicBezTo>
                  <a:pt x="288" y="64"/>
                  <a:pt x="408" y="144"/>
                  <a:pt x="416" y="224"/>
                </a:cubicBezTo>
                <a:cubicBezTo>
                  <a:pt x="424" y="304"/>
                  <a:pt x="328" y="464"/>
                  <a:pt x="272" y="512"/>
                </a:cubicBezTo>
                <a:cubicBezTo>
                  <a:pt x="216" y="560"/>
                  <a:pt x="120" y="568"/>
                  <a:pt x="80" y="512"/>
                </a:cubicBezTo>
                <a:cubicBezTo>
                  <a:pt x="40" y="456"/>
                  <a:pt x="40" y="208"/>
                  <a:pt x="32" y="128"/>
                </a:cubicBezTo>
                <a:close/>
              </a:path>
            </a:pathLst>
          </a:cu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196" name="Line 5"/>
          <p:cNvSpPr>
            <a:spLocks noChangeShapeType="1"/>
          </p:cNvSpPr>
          <p:nvPr/>
        </p:nvSpPr>
        <p:spPr bwMode="auto">
          <a:xfrm>
            <a:off x="4038600" y="3276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 flipH="1" flipV="1">
            <a:off x="2438400" y="2590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198" name="Line 8"/>
          <p:cNvSpPr>
            <a:spLocks noChangeShapeType="1"/>
          </p:cNvSpPr>
          <p:nvPr/>
        </p:nvSpPr>
        <p:spPr bwMode="auto">
          <a:xfrm flipH="1">
            <a:off x="2133600" y="2590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199" name="Line 10"/>
          <p:cNvSpPr>
            <a:spLocks noChangeShapeType="1"/>
          </p:cNvSpPr>
          <p:nvPr/>
        </p:nvSpPr>
        <p:spPr bwMode="auto">
          <a:xfrm flipH="1" flipV="1">
            <a:off x="2133600" y="2286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00" name="Line 12"/>
          <p:cNvSpPr>
            <a:spLocks noChangeShapeType="1"/>
          </p:cNvSpPr>
          <p:nvPr/>
        </p:nvSpPr>
        <p:spPr bwMode="auto">
          <a:xfrm flipH="1">
            <a:off x="1981200" y="23622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01" name="Line 14"/>
          <p:cNvSpPr>
            <a:spLocks noChangeShapeType="1"/>
          </p:cNvSpPr>
          <p:nvPr/>
        </p:nvSpPr>
        <p:spPr bwMode="auto">
          <a:xfrm flipH="1" flipV="1">
            <a:off x="2362200" y="32004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02" name="Line 15"/>
          <p:cNvSpPr>
            <a:spLocks noChangeShapeType="1"/>
          </p:cNvSpPr>
          <p:nvPr/>
        </p:nvSpPr>
        <p:spPr bwMode="auto">
          <a:xfrm flipH="1">
            <a:off x="2057400" y="3200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03" name="Line 16"/>
          <p:cNvSpPr>
            <a:spLocks noChangeShapeType="1"/>
          </p:cNvSpPr>
          <p:nvPr/>
        </p:nvSpPr>
        <p:spPr bwMode="auto">
          <a:xfrm flipH="1" flipV="1">
            <a:off x="2057400" y="2895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04" name="Line 17"/>
          <p:cNvSpPr>
            <a:spLocks noChangeShapeType="1"/>
          </p:cNvSpPr>
          <p:nvPr/>
        </p:nvSpPr>
        <p:spPr bwMode="auto">
          <a:xfrm flipH="1">
            <a:off x="1905000" y="2971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05" name="Line 19"/>
          <p:cNvSpPr>
            <a:spLocks noChangeShapeType="1"/>
          </p:cNvSpPr>
          <p:nvPr/>
        </p:nvSpPr>
        <p:spPr bwMode="auto">
          <a:xfrm flipH="1" flipV="1">
            <a:off x="1981200" y="3124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06" name="Line 20"/>
          <p:cNvSpPr>
            <a:spLocks noChangeShapeType="1"/>
          </p:cNvSpPr>
          <p:nvPr/>
        </p:nvSpPr>
        <p:spPr bwMode="auto">
          <a:xfrm flipH="1">
            <a:off x="2514600" y="3657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07" name="Line 22"/>
          <p:cNvSpPr>
            <a:spLocks noChangeShapeType="1"/>
          </p:cNvSpPr>
          <p:nvPr/>
        </p:nvSpPr>
        <p:spPr bwMode="auto">
          <a:xfrm flipH="1" flipV="1">
            <a:off x="2362200" y="3657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08" name="Line 23"/>
          <p:cNvSpPr>
            <a:spLocks noChangeShapeType="1"/>
          </p:cNvSpPr>
          <p:nvPr/>
        </p:nvSpPr>
        <p:spPr bwMode="auto">
          <a:xfrm flipH="1">
            <a:off x="2286000" y="3810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09" name="Freeform 25"/>
          <p:cNvSpPr>
            <a:spLocks/>
          </p:cNvSpPr>
          <p:nvPr/>
        </p:nvSpPr>
        <p:spPr bwMode="auto">
          <a:xfrm>
            <a:off x="3479800" y="3098800"/>
            <a:ext cx="330200" cy="444500"/>
          </a:xfrm>
          <a:custGeom>
            <a:avLst/>
            <a:gdLst>
              <a:gd name="T0" fmla="*/ 40322501 w 208"/>
              <a:gd name="T1" fmla="*/ 161289979 h 280"/>
              <a:gd name="T2" fmla="*/ 282257516 w 208"/>
              <a:gd name="T3" fmla="*/ 40322495 h 280"/>
              <a:gd name="T4" fmla="*/ 524192545 w 208"/>
              <a:gd name="T5" fmla="*/ 403224923 h 280"/>
              <a:gd name="T6" fmla="*/ 282257516 w 208"/>
              <a:gd name="T7" fmla="*/ 645159917 h 280"/>
              <a:gd name="T8" fmla="*/ 40322501 w 208"/>
              <a:gd name="T9" fmla="*/ 645159917 h 280"/>
              <a:gd name="T10" fmla="*/ 40322501 w 208"/>
              <a:gd name="T11" fmla="*/ 161289979 h 2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8"/>
              <a:gd name="T19" fmla="*/ 0 h 280"/>
              <a:gd name="T20" fmla="*/ 208 w 208"/>
              <a:gd name="T21" fmla="*/ 280 h 2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8" h="280">
                <a:moveTo>
                  <a:pt x="16" y="64"/>
                </a:moveTo>
                <a:cubicBezTo>
                  <a:pt x="32" y="24"/>
                  <a:pt x="80" y="0"/>
                  <a:pt x="112" y="16"/>
                </a:cubicBezTo>
                <a:cubicBezTo>
                  <a:pt x="144" y="32"/>
                  <a:pt x="208" y="120"/>
                  <a:pt x="208" y="160"/>
                </a:cubicBezTo>
                <a:cubicBezTo>
                  <a:pt x="208" y="200"/>
                  <a:pt x="144" y="240"/>
                  <a:pt x="112" y="256"/>
                </a:cubicBezTo>
                <a:cubicBezTo>
                  <a:pt x="80" y="272"/>
                  <a:pt x="32" y="280"/>
                  <a:pt x="16" y="256"/>
                </a:cubicBezTo>
                <a:cubicBezTo>
                  <a:pt x="0" y="232"/>
                  <a:pt x="0" y="104"/>
                  <a:pt x="16" y="64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10" name="Text Box 26"/>
          <p:cNvSpPr txBox="1">
            <a:spLocks noChangeArrowheads="1"/>
          </p:cNvSpPr>
          <p:nvPr/>
        </p:nvSpPr>
        <p:spPr bwMode="auto">
          <a:xfrm>
            <a:off x="4556125" y="4086225"/>
            <a:ext cx="879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Ax</a:t>
            </a:r>
            <a:r>
              <a:rPr lang="es-ES_tradnl" altLang="ja-JP"/>
              <a:t>ó</a:t>
            </a:r>
            <a:r>
              <a:rPr lang="es-ES_tradnl"/>
              <a:t>n</a:t>
            </a:r>
          </a:p>
        </p:txBody>
      </p:sp>
      <p:sp>
        <p:nvSpPr>
          <p:cNvPr id="8211" name="Text Box 27"/>
          <p:cNvSpPr txBox="1">
            <a:spLocks noChangeArrowheads="1"/>
          </p:cNvSpPr>
          <p:nvPr/>
        </p:nvSpPr>
        <p:spPr bwMode="auto">
          <a:xfrm>
            <a:off x="974725" y="4391025"/>
            <a:ext cx="148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Dendritas</a:t>
            </a:r>
          </a:p>
        </p:txBody>
      </p:sp>
      <p:sp>
        <p:nvSpPr>
          <p:cNvPr id="8212" name="Text Box 28"/>
          <p:cNvSpPr txBox="1">
            <a:spLocks noChangeArrowheads="1"/>
          </p:cNvSpPr>
          <p:nvPr/>
        </p:nvSpPr>
        <p:spPr bwMode="auto">
          <a:xfrm>
            <a:off x="3870325" y="2105025"/>
            <a:ext cx="225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Soma o cuerpo</a:t>
            </a:r>
          </a:p>
        </p:txBody>
      </p:sp>
      <p:sp>
        <p:nvSpPr>
          <p:cNvPr id="8213" name="Line 29"/>
          <p:cNvSpPr>
            <a:spLocks noChangeShapeType="1"/>
          </p:cNvSpPr>
          <p:nvPr/>
        </p:nvSpPr>
        <p:spPr bwMode="auto">
          <a:xfrm flipV="1">
            <a:off x="1524000" y="3276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14" name="Line 30"/>
          <p:cNvSpPr>
            <a:spLocks noChangeShapeType="1"/>
          </p:cNvSpPr>
          <p:nvPr/>
        </p:nvSpPr>
        <p:spPr bwMode="auto">
          <a:xfrm flipV="1">
            <a:off x="1600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15" name="Line 31"/>
          <p:cNvSpPr>
            <a:spLocks noChangeShapeType="1"/>
          </p:cNvSpPr>
          <p:nvPr/>
        </p:nvSpPr>
        <p:spPr bwMode="auto">
          <a:xfrm flipV="1">
            <a:off x="1447800" y="2590800"/>
            <a:ext cx="457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16" name="Line 32"/>
          <p:cNvSpPr>
            <a:spLocks noChangeShapeType="1"/>
          </p:cNvSpPr>
          <p:nvPr/>
        </p:nvSpPr>
        <p:spPr bwMode="auto">
          <a:xfrm flipH="1">
            <a:off x="3810000" y="2438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17" name="Line 33"/>
          <p:cNvSpPr>
            <a:spLocks noChangeShapeType="1"/>
          </p:cNvSpPr>
          <p:nvPr/>
        </p:nvSpPr>
        <p:spPr bwMode="auto">
          <a:xfrm flipV="1">
            <a:off x="4953000" y="3352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Asignaci</a:t>
            </a:r>
            <a:r>
              <a:rPr lang="es-ES_tradnl" altLang="ja-JP" smtClean="0">
                <a:ea typeface="ＭＳ Ｐゴシック" pitchFamily="1" charset="-128"/>
              </a:rPr>
              <a:t>ón de Crédito</a:t>
            </a:r>
            <a:endParaRPr lang="es-ES_tradnl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Neuronas de salida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El error para cada neurona de salida O es </a:t>
            </a:r>
          </a:p>
          <a:p>
            <a:pPr lvl="1"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sz="2400" smtClean="0"/>
              <a:t>		E</a:t>
            </a:r>
            <a:r>
              <a:rPr lang="es-ES_tradnl" sz="2400" baseline="-25000" smtClean="0"/>
              <a:t>s</a:t>
            </a:r>
            <a:r>
              <a:rPr lang="es-ES_tradnl" sz="2400" smtClean="0"/>
              <a:t>= </a:t>
            </a:r>
            <a:r>
              <a:rPr lang="es-ES_tradnl" sz="2000" smtClean="0"/>
              <a:t>(V</a:t>
            </a:r>
            <a:r>
              <a:rPr lang="es-ES_tradnl" sz="2000" baseline="-25000" smtClean="0"/>
              <a:t>ent,s</a:t>
            </a:r>
            <a:r>
              <a:rPr lang="es-ES_tradnl" sz="2000" smtClean="0"/>
              <a:t>-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s</a:t>
            </a:r>
            <a:r>
              <a:rPr lang="es-ES_tradnl" sz="2000" smtClean="0"/>
              <a:t>) 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s</a:t>
            </a:r>
            <a:r>
              <a:rPr lang="es-ES_tradnl" sz="2400" smtClean="0">
                <a:ea typeface="ＭＳ Ｐゴシック" pitchFamily="1" charset="-128"/>
              </a:rPr>
              <a:t>(1- 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s</a:t>
            </a:r>
            <a:r>
              <a:rPr lang="es-ES_tradnl" sz="2400" smtClean="0">
                <a:ea typeface="ＭＳ Ｐゴシック" pitchFamily="1" charset="-128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>
                <a:ea typeface="ＭＳ Ｐゴシック" pitchFamily="1" charset="-128"/>
              </a:rPr>
              <a:t>Es f</a:t>
            </a:r>
            <a:r>
              <a:rPr lang="es-ES_tradnl" altLang="ja-JP" sz="2400" smtClean="0">
                <a:ea typeface="ＭＳ Ｐゴシック" pitchFamily="1" charset="-128"/>
              </a:rPr>
              <a:t>ácil pues tenemos V</a:t>
            </a:r>
            <a:r>
              <a:rPr lang="es-ES_tradnl" altLang="ja-JP" sz="2400" baseline="-25000" smtClean="0">
                <a:ea typeface="ＭＳ Ｐゴシック" pitchFamily="1" charset="-128"/>
              </a:rPr>
              <a:t>ent</a:t>
            </a:r>
            <a:r>
              <a:rPr lang="es-ES_tradnl" altLang="ja-JP" sz="2400" smtClean="0">
                <a:ea typeface="ＭＳ Ｐゴシック" pitchFamily="1" charset="-128"/>
              </a:rPr>
              <a:t>, es el valor que queremos que la red aprenda para esa neurona, para la instancia de entrenamiento actual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Los pesos se actualizan conforme a :</a:t>
            </a:r>
          </a:p>
          <a:p>
            <a:pPr lvl="1"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sz="2400" smtClean="0">
                <a:ea typeface="ＭＳ Ｐゴシック" pitchFamily="1" charset="-128"/>
              </a:rPr>
              <a:t>	w</a:t>
            </a:r>
            <a:r>
              <a:rPr lang="es-ES_tradnl" sz="2400" baseline="-25000" smtClean="0">
                <a:ea typeface="ＭＳ Ｐゴシック" pitchFamily="1" charset="-128"/>
              </a:rPr>
              <a:t>i</a:t>
            </a:r>
            <a:r>
              <a:rPr lang="es-ES_tradnl" sz="2400" smtClean="0">
                <a:ea typeface="ＭＳ Ｐゴシック" pitchFamily="1" charset="-128"/>
              </a:rPr>
              <a:t> &lt;---w</a:t>
            </a:r>
            <a:r>
              <a:rPr lang="es-ES_tradnl" sz="2400" baseline="-25000" smtClean="0">
                <a:ea typeface="ＭＳ Ｐゴシック" pitchFamily="1" charset="-128"/>
              </a:rPr>
              <a:t>i</a:t>
            </a:r>
            <a:r>
              <a:rPr lang="es-ES_tradnl" sz="2400" smtClean="0">
                <a:ea typeface="ＭＳ Ｐゴシック" pitchFamily="1" charset="-128"/>
              </a:rPr>
              <a:t> + </a:t>
            </a:r>
            <a:r>
              <a:rPr lang="es-ES_tradnl" sz="2000" smtClean="0">
                <a:sym typeface="Symbol" pitchFamily="1" charset="2"/>
              </a:rPr>
              <a:t></a:t>
            </a:r>
            <a:r>
              <a:rPr lang="es-ES_tradnl" sz="2000" smtClean="0"/>
              <a:t>(V</a:t>
            </a:r>
            <a:r>
              <a:rPr lang="es-ES_tradnl" sz="2000" baseline="-25000" smtClean="0"/>
              <a:t>ent,s</a:t>
            </a:r>
            <a:r>
              <a:rPr lang="es-ES_tradnl" sz="2000" smtClean="0"/>
              <a:t>-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s</a:t>
            </a:r>
            <a:r>
              <a:rPr lang="es-ES_tradnl" sz="2000" smtClean="0"/>
              <a:t>) 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s</a:t>
            </a:r>
            <a:r>
              <a:rPr lang="es-ES_tradnl" sz="2400" smtClean="0">
                <a:ea typeface="ＭＳ Ｐゴシック" pitchFamily="1" charset="-128"/>
              </a:rPr>
              <a:t>(1- 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s</a:t>
            </a:r>
            <a:r>
              <a:rPr lang="es-ES_tradnl" sz="2400" smtClean="0">
                <a:ea typeface="ＭＳ Ｐゴシック" pitchFamily="1" charset="-128"/>
              </a:rPr>
              <a:t>) x</a:t>
            </a:r>
            <a:r>
              <a:rPr lang="es-ES_tradnl" sz="2400" baseline="-25000" smtClean="0">
                <a:ea typeface="ＭＳ Ｐゴシック" pitchFamily="1" charset="-128"/>
              </a:rPr>
              <a:t>i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>
                <a:sym typeface="Symbol" pitchFamily="1" charset="2"/>
              </a:rPr>
              <a:t>Como siempre, s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ó</a:t>
            </a:r>
            <a:r>
              <a:rPr lang="es-ES_tradnl" sz="2400" smtClean="0">
                <a:sym typeface="Symbol" pitchFamily="1" charset="2"/>
              </a:rPr>
              <a:t>lo que aquí las x</a:t>
            </a:r>
            <a:r>
              <a:rPr lang="es-ES_tradnl" sz="2400" baseline="-25000" smtClean="0">
                <a:sym typeface="Symbol" pitchFamily="1" charset="2"/>
              </a:rPr>
              <a:t>i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´s </a:t>
            </a:r>
            <a:r>
              <a:rPr lang="es-ES_tradnl" sz="2400" smtClean="0">
                <a:sym typeface="Symbol" pitchFamily="1" charset="2"/>
              </a:rPr>
              <a:t>se refieren a las salidas de las neuronas del nivel anterior; las x</a:t>
            </a:r>
            <a:r>
              <a:rPr lang="es-ES_tradnl" sz="2400" baseline="-25000" smtClean="0">
                <a:sym typeface="Symbol" pitchFamily="1" charset="2"/>
              </a:rPr>
              <a:t>i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´s son las entradas a las neuronas en cuestión</a:t>
            </a:r>
            <a:endParaRPr lang="es-ES_tradnl" sz="2000" smtClean="0">
              <a:sym typeface="Symbol" pitchFamily="1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Como Entrenar una Red</a:t>
            </a:r>
          </a:p>
        </p:txBody>
      </p:sp>
      <p:sp>
        <p:nvSpPr>
          <p:cNvPr id="47107" name="Oval 5"/>
          <p:cNvSpPr>
            <a:spLocks noChangeArrowheads="1"/>
          </p:cNvSpPr>
          <p:nvPr/>
        </p:nvSpPr>
        <p:spPr bwMode="auto">
          <a:xfrm>
            <a:off x="3886200" y="2743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3946525" y="2790825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7109" name="Oval 7"/>
          <p:cNvSpPr>
            <a:spLocks noChangeArrowheads="1"/>
          </p:cNvSpPr>
          <p:nvPr/>
        </p:nvSpPr>
        <p:spPr bwMode="auto">
          <a:xfrm>
            <a:off x="5562600" y="2819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5622925" y="28670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7111" name="Line 9"/>
          <p:cNvSpPr>
            <a:spLocks noChangeShapeType="1"/>
          </p:cNvSpPr>
          <p:nvPr/>
        </p:nvSpPr>
        <p:spPr bwMode="auto">
          <a:xfrm>
            <a:off x="6096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12" name="Oval 10"/>
          <p:cNvSpPr>
            <a:spLocks noChangeArrowheads="1"/>
          </p:cNvSpPr>
          <p:nvPr/>
        </p:nvSpPr>
        <p:spPr bwMode="auto">
          <a:xfrm>
            <a:off x="5638800" y="4114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13" name="Text Box 11"/>
          <p:cNvSpPr txBox="1">
            <a:spLocks noChangeArrowheads="1"/>
          </p:cNvSpPr>
          <p:nvPr/>
        </p:nvSpPr>
        <p:spPr bwMode="auto">
          <a:xfrm>
            <a:off x="5699125" y="41624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7114" name="Line 13"/>
          <p:cNvSpPr>
            <a:spLocks noChangeShapeType="1"/>
          </p:cNvSpPr>
          <p:nvPr/>
        </p:nvSpPr>
        <p:spPr bwMode="auto">
          <a:xfrm>
            <a:off x="61722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15" name="Line 14"/>
          <p:cNvSpPr>
            <a:spLocks noChangeShapeType="1"/>
          </p:cNvSpPr>
          <p:nvPr/>
        </p:nvSpPr>
        <p:spPr bwMode="auto">
          <a:xfrm>
            <a:off x="4419600" y="3048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16" name="Line 15"/>
          <p:cNvSpPr>
            <a:spLocks noChangeShapeType="1"/>
          </p:cNvSpPr>
          <p:nvPr/>
        </p:nvSpPr>
        <p:spPr bwMode="auto">
          <a:xfrm>
            <a:off x="4419600" y="3048000"/>
            <a:ext cx="1219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17" name="Oval 18"/>
          <p:cNvSpPr>
            <a:spLocks noChangeArrowheads="1"/>
          </p:cNvSpPr>
          <p:nvPr/>
        </p:nvSpPr>
        <p:spPr bwMode="auto">
          <a:xfrm>
            <a:off x="3886200" y="3733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18" name="Text Box 19"/>
          <p:cNvSpPr txBox="1">
            <a:spLocks noChangeArrowheads="1"/>
          </p:cNvSpPr>
          <p:nvPr/>
        </p:nvSpPr>
        <p:spPr bwMode="auto">
          <a:xfrm>
            <a:off x="3886200" y="38100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7119" name="Oval 20"/>
          <p:cNvSpPr>
            <a:spLocks noChangeArrowheads="1"/>
          </p:cNvSpPr>
          <p:nvPr/>
        </p:nvSpPr>
        <p:spPr bwMode="auto">
          <a:xfrm>
            <a:off x="3962400" y="4800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20" name="Text Box 21"/>
          <p:cNvSpPr txBox="1">
            <a:spLocks noChangeArrowheads="1"/>
          </p:cNvSpPr>
          <p:nvPr/>
        </p:nvSpPr>
        <p:spPr bwMode="auto">
          <a:xfrm>
            <a:off x="3962400" y="48768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n</a:t>
            </a:r>
            <a:endParaRPr lang="es-ES_tradnl"/>
          </a:p>
        </p:txBody>
      </p:sp>
      <p:sp>
        <p:nvSpPr>
          <p:cNvPr id="47121" name="Line 22"/>
          <p:cNvSpPr>
            <a:spLocks noChangeShapeType="1"/>
          </p:cNvSpPr>
          <p:nvPr/>
        </p:nvSpPr>
        <p:spPr bwMode="auto">
          <a:xfrm flipV="1">
            <a:off x="4419600" y="32766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22" name="Line 23"/>
          <p:cNvSpPr>
            <a:spLocks noChangeShapeType="1"/>
          </p:cNvSpPr>
          <p:nvPr/>
        </p:nvSpPr>
        <p:spPr bwMode="auto">
          <a:xfrm flipV="1">
            <a:off x="4495800" y="4495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23" name="Line 24"/>
          <p:cNvSpPr>
            <a:spLocks noChangeShapeType="1"/>
          </p:cNvSpPr>
          <p:nvPr/>
        </p:nvSpPr>
        <p:spPr bwMode="auto">
          <a:xfrm>
            <a:off x="4419600" y="40386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24" name="Line 25"/>
          <p:cNvSpPr>
            <a:spLocks noChangeShapeType="1"/>
          </p:cNvSpPr>
          <p:nvPr/>
        </p:nvSpPr>
        <p:spPr bwMode="auto">
          <a:xfrm flipV="1">
            <a:off x="4495800" y="34290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25" name="Oval 26"/>
          <p:cNvSpPr>
            <a:spLocks noChangeArrowheads="1"/>
          </p:cNvSpPr>
          <p:nvPr/>
        </p:nvSpPr>
        <p:spPr bwMode="auto">
          <a:xfrm>
            <a:off x="2667000" y="3657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26" name="Text Box 27"/>
          <p:cNvSpPr txBox="1">
            <a:spLocks noChangeArrowheads="1"/>
          </p:cNvSpPr>
          <p:nvPr/>
        </p:nvSpPr>
        <p:spPr bwMode="auto">
          <a:xfrm>
            <a:off x="2667000" y="37338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7127" name="Oval 28"/>
          <p:cNvSpPr>
            <a:spLocks noChangeArrowheads="1"/>
          </p:cNvSpPr>
          <p:nvPr/>
        </p:nvSpPr>
        <p:spPr bwMode="auto">
          <a:xfrm>
            <a:off x="2590800" y="26670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28" name="Text Box 29"/>
          <p:cNvSpPr txBox="1">
            <a:spLocks noChangeArrowheads="1"/>
          </p:cNvSpPr>
          <p:nvPr/>
        </p:nvSpPr>
        <p:spPr bwMode="auto">
          <a:xfrm>
            <a:off x="2590800" y="27432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7129" name="Oval 30"/>
          <p:cNvSpPr>
            <a:spLocks noChangeArrowheads="1"/>
          </p:cNvSpPr>
          <p:nvPr/>
        </p:nvSpPr>
        <p:spPr bwMode="auto">
          <a:xfrm>
            <a:off x="2667000" y="4876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30" name="Text Box 31"/>
          <p:cNvSpPr txBox="1">
            <a:spLocks noChangeArrowheads="1"/>
          </p:cNvSpPr>
          <p:nvPr/>
        </p:nvSpPr>
        <p:spPr bwMode="auto">
          <a:xfrm>
            <a:off x="2667000" y="4953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m</a:t>
            </a:r>
            <a:endParaRPr lang="es-ES_tradnl"/>
          </a:p>
        </p:txBody>
      </p:sp>
      <p:sp>
        <p:nvSpPr>
          <p:cNvPr id="47131" name="Line 32"/>
          <p:cNvSpPr>
            <a:spLocks noChangeShapeType="1"/>
          </p:cNvSpPr>
          <p:nvPr/>
        </p:nvSpPr>
        <p:spPr bwMode="auto">
          <a:xfrm flipV="1">
            <a:off x="3124200" y="30480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32" name="Line 33"/>
          <p:cNvSpPr>
            <a:spLocks noChangeShapeType="1"/>
          </p:cNvSpPr>
          <p:nvPr/>
        </p:nvSpPr>
        <p:spPr bwMode="auto">
          <a:xfrm flipV="1">
            <a:off x="3200400" y="4343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33" name="Line 34"/>
          <p:cNvSpPr>
            <a:spLocks noChangeShapeType="1"/>
          </p:cNvSpPr>
          <p:nvPr/>
        </p:nvSpPr>
        <p:spPr bwMode="auto">
          <a:xfrm>
            <a:off x="3124200" y="29718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34" name="Line 35"/>
          <p:cNvSpPr>
            <a:spLocks noChangeShapeType="1"/>
          </p:cNvSpPr>
          <p:nvPr/>
        </p:nvSpPr>
        <p:spPr bwMode="auto">
          <a:xfrm>
            <a:off x="3200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35" name="Line 36"/>
          <p:cNvSpPr>
            <a:spLocks noChangeShapeType="1"/>
          </p:cNvSpPr>
          <p:nvPr/>
        </p:nvSpPr>
        <p:spPr bwMode="auto">
          <a:xfrm>
            <a:off x="3200400" y="4038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36" name="Line 37"/>
          <p:cNvSpPr>
            <a:spLocks noChangeShapeType="1"/>
          </p:cNvSpPr>
          <p:nvPr/>
        </p:nvSpPr>
        <p:spPr bwMode="auto">
          <a:xfrm>
            <a:off x="3124200" y="3048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37" name="Line 38"/>
          <p:cNvSpPr>
            <a:spLocks noChangeShapeType="1"/>
          </p:cNvSpPr>
          <p:nvPr/>
        </p:nvSpPr>
        <p:spPr bwMode="auto">
          <a:xfrm flipV="1">
            <a:off x="3200400" y="31242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38" name="Line 39"/>
          <p:cNvSpPr>
            <a:spLocks noChangeShapeType="1"/>
          </p:cNvSpPr>
          <p:nvPr/>
        </p:nvSpPr>
        <p:spPr bwMode="auto">
          <a:xfrm flipV="1">
            <a:off x="3276600" y="5105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39" name="Line 40"/>
          <p:cNvSpPr>
            <a:spLocks noChangeShapeType="1"/>
          </p:cNvSpPr>
          <p:nvPr/>
        </p:nvSpPr>
        <p:spPr bwMode="auto">
          <a:xfrm>
            <a:off x="19050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40" name="Line 41"/>
          <p:cNvSpPr>
            <a:spLocks noChangeShapeType="1"/>
          </p:cNvSpPr>
          <p:nvPr/>
        </p:nvSpPr>
        <p:spPr bwMode="auto">
          <a:xfrm>
            <a:off x="19812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41" name="Line 42"/>
          <p:cNvSpPr>
            <a:spLocks noChangeShapeType="1"/>
          </p:cNvSpPr>
          <p:nvPr/>
        </p:nvSpPr>
        <p:spPr bwMode="auto">
          <a:xfrm>
            <a:off x="19812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42" name="Text Box 43"/>
          <p:cNvSpPr txBox="1">
            <a:spLocks noChangeArrowheads="1"/>
          </p:cNvSpPr>
          <p:nvPr/>
        </p:nvSpPr>
        <p:spPr bwMode="auto">
          <a:xfrm>
            <a:off x="1600200" y="26670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7143" name="Text Box 44"/>
          <p:cNvSpPr txBox="1">
            <a:spLocks noChangeArrowheads="1"/>
          </p:cNvSpPr>
          <p:nvPr/>
        </p:nvSpPr>
        <p:spPr bwMode="auto">
          <a:xfrm>
            <a:off x="1600200" y="37338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7144" name="Text Box 45"/>
          <p:cNvSpPr txBox="1">
            <a:spLocks noChangeArrowheads="1"/>
          </p:cNvSpPr>
          <p:nvPr/>
        </p:nvSpPr>
        <p:spPr bwMode="auto">
          <a:xfrm>
            <a:off x="1608138" y="4953000"/>
            <a:ext cx="449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3</a:t>
            </a:r>
            <a:endParaRPr lang="es-ES_tradnl"/>
          </a:p>
        </p:txBody>
      </p:sp>
      <p:sp>
        <p:nvSpPr>
          <p:cNvPr id="47145" name="Rectangle 46"/>
          <p:cNvSpPr>
            <a:spLocks noChangeArrowheads="1"/>
          </p:cNvSpPr>
          <p:nvPr/>
        </p:nvSpPr>
        <p:spPr bwMode="auto">
          <a:xfrm>
            <a:off x="3352800" y="2362200"/>
            <a:ext cx="1447800" cy="3429000"/>
          </a:xfrm>
          <a:prstGeom prst="rect">
            <a:avLst/>
          </a:prstGeom>
          <a:solidFill>
            <a:srgbClr val="FF0000">
              <a:alpha val="1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46" name="Text Box 47"/>
          <p:cNvSpPr txBox="1">
            <a:spLocks noChangeArrowheads="1"/>
          </p:cNvSpPr>
          <p:nvPr/>
        </p:nvSpPr>
        <p:spPr bwMode="auto">
          <a:xfrm>
            <a:off x="669925" y="5886450"/>
            <a:ext cx="60833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s-ES_tradnl" sz="2000"/>
              <a:t> ¿C</a:t>
            </a:r>
            <a:r>
              <a:rPr lang="es-ES_tradnl" altLang="ja-JP" sz="2000"/>
              <a:t>ómo ajustar los pesos, w</a:t>
            </a:r>
            <a:r>
              <a:rPr lang="es-ES_tradnl" altLang="ja-JP" sz="2000" baseline="-25000"/>
              <a:t>i</a:t>
            </a:r>
            <a:r>
              <a:rPr lang="es-ES_tradnl" altLang="ja-JP" sz="2000"/>
              <a:t>, para las neuronas H</a:t>
            </a:r>
            <a:r>
              <a:rPr lang="es-ES_tradnl" sz="2000"/>
              <a:t>?</a:t>
            </a:r>
          </a:p>
          <a:p>
            <a:pPr>
              <a:buFontTx/>
              <a:buChar char="•"/>
            </a:pPr>
            <a:r>
              <a:rPr lang="es-ES_tradnl" sz="2000"/>
              <a:t> ¿Cu</a:t>
            </a:r>
            <a:r>
              <a:rPr lang="es-ES_tradnl" altLang="ja-JP" sz="2000"/>
              <a:t>ál es el error?</a:t>
            </a:r>
          </a:p>
          <a:p>
            <a:pPr>
              <a:buFontTx/>
              <a:buChar char="•"/>
            </a:pPr>
            <a:r>
              <a:rPr lang="es-ES_tradnl" sz="2000"/>
              <a:t> ¿C</a:t>
            </a:r>
            <a:r>
              <a:rPr lang="es-ES_tradnl" altLang="ja-JP" sz="2000"/>
              <a:t>ómo creen?</a:t>
            </a:r>
            <a:endParaRPr lang="es-ES_tradnl" sz="2800"/>
          </a:p>
        </p:txBody>
      </p:sp>
      <p:sp>
        <p:nvSpPr>
          <p:cNvPr id="47147" name="Text Box 48"/>
          <p:cNvSpPr txBox="1">
            <a:spLocks noChangeArrowheads="1"/>
          </p:cNvSpPr>
          <p:nvPr/>
        </p:nvSpPr>
        <p:spPr bwMode="auto">
          <a:xfrm>
            <a:off x="3505200" y="23622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 b="1"/>
              <a:t>w</a:t>
            </a:r>
            <a:r>
              <a:rPr lang="es-ES_tradnl" sz="1600" baseline="-25000"/>
              <a:t>H1</a:t>
            </a:r>
            <a:r>
              <a:rPr lang="es-ES_tradnl" sz="1600"/>
              <a:t>=?</a:t>
            </a:r>
          </a:p>
        </p:txBody>
      </p:sp>
      <p:sp>
        <p:nvSpPr>
          <p:cNvPr id="47148" name="Text Box 49"/>
          <p:cNvSpPr txBox="1">
            <a:spLocks noChangeArrowheads="1"/>
          </p:cNvSpPr>
          <p:nvPr/>
        </p:nvSpPr>
        <p:spPr bwMode="auto">
          <a:xfrm>
            <a:off x="3276600" y="51816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 b="1"/>
              <a:t>w</a:t>
            </a:r>
            <a:r>
              <a:rPr lang="es-ES_tradnl" sz="1600" baseline="-25000"/>
              <a:t>H3</a:t>
            </a:r>
            <a:r>
              <a:rPr lang="es-ES_tradnl" sz="1600"/>
              <a:t>=?</a:t>
            </a:r>
            <a:endParaRPr lang="es-ES_tradnl"/>
          </a:p>
        </p:txBody>
      </p:sp>
      <p:sp>
        <p:nvSpPr>
          <p:cNvPr id="47149" name="Text Box 50"/>
          <p:cNvSpPr txBox="1">
            <a:spLocks noChangeArrowheads="1"/>
          </p:cNvSpPr>
          <p:nvPr/>
        </p:nvSpPr>
        <p:spPr bwMode="auto">
          <a:xfrm>
            <a:off x="3657600" y="34290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 b="1"/>
              <a:t>w</a:t>
            </a:r>
            <a:r>
              <a:rPr lang="es-ES_tradnl" sz="1600" baseline="-25000"/>
              <a:t>H2</a:t>
            </a:r>
            <a:r>
              <a:rPr lang="es-ES_tradnl" sz="1600"/>
              <a:t>=?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Asignaci</a:t>
            </a:r>
            <a:r>
              <a:rPr lang="es-ES_tradnl" altLang="ja-JP" smtClean="0">
                <a:ea typeface="ＭＳ Ｐゴシック" pitchFamily="1" charset="-128"/>
              </a:rPr>
              <a:t>ón de Crédito</a:t>
            </a:r>
            <a:endParaRPr lang="es-ES_tradnl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Neuronas intermedias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Tenemos el problema de asignaci</a:t>
            </a:r>
            <a:r>
              <a:rPr lang="es-ES_tradnl" altLang="ja-JP" sz="2400" smtClean="0">
                <a:ea typeface="ＭＳ Ｐゴシック" pitchFamily="1" charset="-128"/>
              </a:rPr>
              <a:t>ón de crédito pues su retroalimentación es indirecta</a:t>
            </a:r>
            <a:endParaRPr lang="es-ES_tradnl" sz="2400" smtClean="0"/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Para las neuronas intermedias, H,  no tenemos el t</a:t>
            </a:r>
            <a:r>
              <a:rPr lang="es-ES_tradnl" altLang="ja-JP" sz="2400" smtClean="0">
                <a:ea typeface="ＭＳ Ｐゴシック" pitchFamily="1" charset="-128"/>
              </a:rPr>
              <a:t>é</a:t>
            </a:r>
            <a:r>
              <a:rPr lang="es-ES_tradnl" sz="2400" smtClean="0"/>
              <a:t>rmino	 </a:t>
            </a:r>
            <a:r>
              <a:rPr lang="es-ES_tradnl" sz="2000" smtClean="0">
                <a:solidFill>
                  <a:schemeClr val="hlink"/>
                </a:solidFill>
              </a:rPr>
              <a:t>(V</a:t>
            </a:r>
            <a:r>
              <a:rPr lang="es-ES_tradnl" sz="2000" baseline="-25000" smtClean="0">
                <a:solidFill>
                  <a:schemeClr val="hlink"/>
                </a:solidFill>
              </a:rPr>
              <a:t>ent,H</a:t>
            </a:r>
            <a:r>
              <a:rPr lang="es-ES_tradnl" sz="2000" smtClean="0">
                <a:solidFill>
                  <a:schemeClr val="hlink"/>
                </a:solidFill>
              </a:rPr>
              <a:t>-</a:t>
            </a:r>
            <a:r>
              <a:rPr lang="es-ES_tradnl" altLang="ja-JP" sz="2400" smtClean="0">
                <a:solidFill>
                  <a:schemeClr val="hlink"/>
                </a:solidFill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400" baseline="-25000" smtClean="0">
                <a:solidFill>
                  <a:schemeClr val="hlink"/>
                </a:solidFill>
                <a:ea typeface="ＭＳ Ｐゴシック" pitchFamily="1" charset="-128"/>
                <a:sym typeface="Symbol" pitchFamily="1" charset="2"/>
              </a:rPr>
              <a:t>H</a:t>
            </a:r>
            <a:r>
              <a:rPr lang="es-ES_tradnl" sz="2000" smtClean="0">
                <a:solidFill>
                  <a:schemeClr val="hlink"/>
                </a:solidFill>
              </a:rPr>
              <a:t>)</a:t>
            </a:r>
            <a:r>
              <a:rPr lang="es-ES_tradnl" sz="2000" smtClean="0"/>
              <a:t> 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H</a:t>
            </a:r>
            <a:r>
              <a:rPr lang="es-ES_tradnl" sz="2400" smtClean="0">
                <a:ea typeface="ＭＳ Ｐゴシック" pitchFamily="1" charset="-128"/>
              </a:rPr>
              <a:t>(1- 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H</a:t>
            </a:r>
            <a:r>
              <a:rPr lang="es-ES_tradnl" sz="2400" smtClean="0">
                <a:ea typeface="ＭＳ Ｐゴシック" pitchFamily="1" charset="-128"/>
              </a:rPr>
              <a:t>)  para calcular el error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>
                <a:ea typeface="ＭＳ Ｐゴシック" pitchFamily="1" charset="-128"/>
              </a:rPr>
              <a:t>¿Qu</a:t>
            </a:r>
            <a:r>
              <a:rPr lang="es-ES_tradnl" altLang="ja-JP" sz="2400" smtClean="0">
                <a:ea typeface="ＭＳ Ｐゴシック" pitchFamily="1" charset="-128"/>
              </a:rPr>
              <a:t>é</a:t>
            </a:r>
            <a:r>
              <a:rPr lang="es-ES_tradnl" sz="2400" smtClean="0">
                <a:ea typeface="ＭＳ Ｐゴシック" pitchFamily="1" charset="-128"/>
              </a:rPr>
              <a:t> hacer?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>
                <a:ea typeface="ＭＳ Ｐゴシック" pitchFamily="1" charset="-128"/>
              </a:rPr>
              <a:t>Sumamos los errores de las neuronas de la etapa siguiente (las de salida en el ejemplo) a las que esta conectada H. Ponderando cada error con el peso con el que H se conecta a cada neurona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>
                <a:ea typeface="ＭＳ Ｐゴシック" pitchFamily="1" charset="-128"/>
              </a:rPr>
              <a:t>Por ejemplo:</a:t>
            </a:r>
            <a:endParaRPr lang="es-ES_tradnl" sz="2000" smtClean="0">
              <a:ea typeface="ＭＳ Ｐゴシック" pitchFamily="1" charset="-128"/>
            </a:endParaRPr>
          </a:p>
          <a:p>
            <a:pPr lvl="2" eaLnBrk="1" hangingPunct="1">
              <a:lnSpc>
                <a:spcPct val="90000"/>
              </a:lnSpc>
            </a:pPr>
            <a:endParaRPr lang="es-ES_tradnl" sz="1800" smtClean="0">
              <a:ea typeface="ＭＳ Ｐゴシック" pitchFamily="1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s-ES_tradnl" sz="2000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Asignaci</a:t>
            </a:r>
            <a:r>
              <a:rPr lang="es-ES_tradnl" altLang="ja-JP" smtClean="0">
                <a:ea typeface="ＭＳ Ｐゴシック" pitchFamily="1" charset="-128"/>
              </a:rPr>
              <a:t>ón de Crédito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altLang="ja-JP" smtClean="0">
                <a:ea typeface="ＭＳ Ｐゴシック" pitchFamily="1" charset="-128"/>
              </a:rPr>
              <a:t>Neurona Intermedia</a:t>
            </a:r>
            <a:endParaRPr lang="es-ES_tradnl" smtClean="0">
              <a:ea typeface="ＭＳ Ｐゴシック" pitchFamily="1" charset="-128"/>
            </a:endParaRPr>
          </a:p>
        </p:txBody>
      </p:sp>
      <p:sp>
        <p:nvSpPr>
          <p:cNvPr id="49155" name="Oval 8"/>
          <p:cNvSpPr>
            <a:spLocks noChangeArrowheads="1"/>
          </p:cNvSpPr>
          <p:nvPr/>
        </p:nvSpPr>
        <p:spPr bwMode="auto">
          <a:xfrm>
            <a:off x="4572000" y="2743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56" name="Text Box 9"/>
          <p:cNvSpPr txBox="1">
            <a:spLocks noChangeArrowheads="1"/>
          </p:cNvSpPr>
          <p:nvPr/>
        </p:nvSpPr>
        <p:spPr bwMode="auto">
          <a:xfrm>
            <a:off x="4632325" y="2790825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9157" name="Oval 10"/>
          <p:cNvSpPr>
            <a:spLocks noChangeArrowheads="1"/>
          </p:cNvSpPr>
          <p:nvPr/>
        </p:nvSpPr>
        <p:spPr bwMode="auto">
          <a:xfrm>
            <a:off x="6248400" y="2819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58" name="Text Box 11"/>
          <p:cNvSpPr txBox="1">
            <a:spLocks noChangeArrowheads="1"/>
          </p:cNvSpPr>
          <p:nvPr/>
        </p:nvSpPr>
        <p:spPr bwMode="auto">
          <a:xfrm>
            <a:off x="6308725" y="28670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9159" name="Text Box 24"/>
          <p:cNvSpPr txBox="1">
            <a:spLocks noChangeArrowheads="1"/>
          </p:cNvSpPr>
          <p:nvPr/>
        </p:nvSpPr>
        <p:spPr bwMode="auto">
          <a:xfrm>
            <a:off x="6096000" y="25146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1</a:t>
            </a:r>
            <a:r>
              <a:rPr lang="es-ES_tradnl" sz="1600"/>
              <a:t>=1</a:t>
            </a:r>
            <a:endParaRPr lang="es-ES_tradnl"/>
          </a:p>
        </p:txBody>
      </p:sp>
      <p:sp>
        <p:nvSpPr>
          <p:cNvPr id="49160" name="Line 26"/>
          <p:cNvSpPr>
            <a:spLocks noChangeShapeType="1"/>
          </p:cNvSpPr>
          <p:nvPr/>
        </p:nvSpPr>
        <p:spPr bwMode="auto">
          <a:xfrm>
            <a:off x="67818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61" name="Oval 34"/>
          <p:cNvSpPr>
            <a:spLocks noChangeArrowheads="1"/>
          </p:cNvSpPr>
          <p:nvPr/>
        </p:nvSpPr>
        <p:spPr bwMode="auto">
          <a:xfrm>
            <a:off x="6324600" y="4114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62" name="Text Box 35"/>
          <p:cNvSpPr txBox="1">
            <a:spLocks noChangeArrowheads="1"/>
          </p:cNvSpPr>
          <p:nvPr/>
        </p:nvSpPr>
        <p:spPr bwMode="auto">
          <a:xfrm>
            <a:off x="6384925" y="41624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9163" name="Text Box 36"/>
          <p:cNvSpPr txBox="1">
            <a:spLocks noChangeArrowheads="1"/>
          </p:cNvSpPr>
          <p:nvPr/>
        </p:nvSpPr>
        <p:spPr bwMode="auto">
          <a:xfrm>
            <a:off x="5943600" y="385445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1</a:t>
            </a:r>
            <a:r>
              <a:rPr lang="es-ES_tradnl" sz="1600"/>
              <a:t>=3</a:t>
            </a:r>
            <a:endParaRPr lang="es-ES_tradnl"/>
          </a:p>
        </p:txBody>
      </p:sp>
      <p:sp>
        <p:nvSpPr>
          <p:cNvPr id="49164" name="Line 38"/>
          <p:cNvSpPr>
            <a:spLocks noChangeShapeType="1"/>
          </p:cNvSpPr>
          <p:nvPr/>
        </p:nvSpPr>
        <p:spPr bwMode="auto">
          <a:xfrm>
            <a:off x="68580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65" name="Line 39"/>
          <p:cNvSpPr>
            <a:spLocks noChangeShapeType="1"/>
          </p:cNvSpPr>
          <p:nvPr/>
        </p:nvSpPr>
        <p:spPr bwMode="auto">
          <a:xfrm>
            <a:off x="5105400" y="3048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66" name="Line 40"/>
          <p:cNvSpPr>
            <a:spLocks noChangeShapeType="1"/>
          </p:cNvSpPr>
          <p:nvPr/>
        </p:nvSpPr>
        <p:spPr bwMode="auto">
          <a:xfrm>
            <a:off x="5105400" y="3048000"/>
            <a:ext cx="1219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67" name="Text Box 41"/>
          <p:cNvSpPr txBox="1">
            <a:spLocks noChangeArrowheads="1"/>
          </p:cNvSpPr>
          <p:nvPr/>
        </p:nvSpPr>
        <p:spPr bwMode="auto">
          <a:xfrm>
            <a:off x="7070725" y="2714625"/>
            <a:ext cx="100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E</a:t>
            </a:r>
            <a:r>
              <a:rPr lang="es-ES_tradnl" baseline="-25000"/>
              <a:t>O1</a:t>
            </a:r>
            <a:r>
              <a:rPr lang="es-ES_tradnl"/>
              <a:t>=2</a:t>
            </a:r>
          </a:p>
        </p:txBody>
      </p:sp>
      <p:sp>
        <p:nvSpPr>
          <p:cNvPr id="49168" name="Text Box 42"/>
          <p:cNvSpPr txBox="1">
            <a:spLocks noChangeArrowheads="1"/>
          </p:cNvSpPr>
          <p:nvPr/>
        </p:nvSpPr>
        <p:spPr bwMode="auto">
          <a:xfrm>
            <a:off x="7162800" y="3886200"/>
            <a:ext cx="110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E</a:t>
            </a:r>
            <a:r>
              <a:rPr lang="es-ES_tradnl" baseline="-25000"/>
              <a:t>O2</a:t>
            </a:r>
            <a:r>
              <a:rPr lang="es-ES_tradnl"/>
              <a:t>=-1</a:t>
            </a:r>
          </a:p>
        </p:txBody>
      </p:sp>
      <p:sp>
        <p:nvSpPr>
          <p:cNvPr id="49169" name="Text Box 43"/>
          <p:cNvSpPr txBox="1">
            <a:spLocks noChangeArrowheads="1"/>
          </p:cNvSpPr>
          <p:nvPr/>
        </p:nvSpPr>
        <p:spPr bwMode="auto">
          <a:xfrm>
            <a:off x="457200" y="5791200"/>
            <a:ext cx="6557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Suma de contribuciones para H</a:t>
            </a:r>
            <a:r>
              <a:rPr lang="es-ES_tradnl" baseline="-25000"/>
              <a:t>1</a:t>
            </a:r>
            <a:r>
              <a:rPr lang="es-ES_tradnl"/>
              <a:t>=1(2)+3(-1)=-1</a:t>
            </a:r>
          </a:p>
        </p:txBody>
      </p:sp>
      <p:sp>
        <p:nvSpPr>
          <p:cNvPr id="49170" name="Oval 44"/>
          <p:cNvSpPr>
            <a:spLocks noChangeArrowheads="1"/>
          </p:cNvSpPr>
          <p:nvPr/>
        </p:nvSpPr>
        <p:spPr bwMode="auto">
          <a:xfrm>
            <a:off x="4572000" y="3733800"/>
            <a:ext cx="533400" cy="6096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71" name="Text Box 45"/>
          <p:cNvSpPr txBox="1">
            <a:spLocks noChangeArrowheads="1"/>
          </p:cNvSpPr>
          <p:nvPr/>
        </p:nvSpPr>
        <p:spPr bwMode="auto">
          <a:xfrm>
            <a:off x="4632325" y="3781425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9172" name="Oval 46"/>
          <p:cNvSpPr>
            <a:spLocks noChangeArrowheads="1"/>
          </p:cNvSpPr>
          <p:nvPr/>
        </p:nvSpPr>
        <p:spPr bwMode="auto">
          <a:xfrm>
            <a:off x="4648200" y="4800600"/>
            <a:ext cx="533400" cy="6096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73" name="Text Box 47"/>
          <p:cNvSpPr txBox="1">
            <a:spLocks noChangeArrowheads="1"/>
          </p:cNvSpPr>
          <p:nvPr/>
        </p:nvSpPr>
        <p:spPr bwMode="auto">
          <a:xfrm>
            <a:off x="4708525" y="4848225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n</a:t>
            </a:r>
            <a:endParaRPr lang="es-ES_tradnl"/>
          </a:p>
        </p:txBody>
      </p:sp>
      <p:sp>
        <p:nvSpPr>
          <p:cNvPr id="49174" name="Line 48"/>
          <p:cNvSpPr>
            <a:spLocks noChangeShapeType="1"/>
          </p:cNvSpPr>
          <p:nvPr/>
        </p:nvSpPr>
        <p:spPr bwMode="auto">
          <a:xfrm flipV="1">
            <a:off x="5105400" y="3276600"/>
            <a:ext cx="11430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75" name="Line 49"/>
          <p:cNvSpPr>
            <a:spLocks noChangeShapeType="1"/>
          </p:cNvSpPr>
          <p:nvPr/>
        </p:nvSpPr>
        <p:spPr bwMode="auto">
          <a:xfrm flipV="1">
            <a:off x="5181600" y="4495800"/>
            <a:ext cx="11430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76" name="Line 50"/>
          <p:cNvSpPr>
            <a:spLocks noChangeShapeType="1"/>
          </p:cNvSpPr>
          <p:nvPr/>
        </p:nvSpPr>
        <p:spPr bwMode="auto">
          <a:xfrm>
            <a:off x="5105400" y="4038600"/>
            <a:ext cx="121920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77" name="Line 51"/>
          <p:cNvSpPr>
            <a:spLocks noChangeShapeType="1"/>
          </p:cNvSpPr>
          <p:nvPr/>
        </p:nvSpPr>
        <p:spPr bwMode="auto">
          <a:xfrm flipV="1">
            <a:off x="5181600" y="3429000"/>
            <a:ext cx="121920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78" name="Oval 53"/>
          <p:cNvSpPr>
            <a:spLocks noChangeArrowheads="1"/>
          </p:cNvSpPr>
          <p:nvPr/>
        </p:nvSpPr>
        <p:spPr bwMode="auto">
          <a:xfrm>
            <a:off x="3352800" y="3657600"/>
            <a:ext cx="533400" cy="6096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79" name="Text Box 54"/>
          <p:cNvSpPr txBox="1">
            <a:spLocks noChangeArrowheads="1"/>
          </p:cNvSpPr>
          <p:nvPr/>
        </p:nvSpPr>
        <p:spPr bwMode="auto">
          <a:xfrm>
            <a:off x="3413125" y="3705225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9180" name="Oval 55"/>
          <p:cNvSpPr>
            <a:spLocks noChangeArrowheads="1"/>
          </p:cNvSpPr>
          <p:nvPr/>
        </p:nvSpPr>
        <p:spPr bwMode="auto">
          <a:xfrm>
            <a:off x="3276600" y="2667000"/>
            <a:ext cx="533400" cy="6096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81" name="Text Box 56"/>
          <p:cNvSpPr txBox="1">
            <a:spLocks noChangeArrowheads="1"/>
          </p:cNvSpPr>
          <p:nvPr/>
        </p:nvSpPr>
        <p:spPr bwMode="auto">
          <a:xfrm>
            <a:off x="3336925" y="2714625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9182" name="Oval 57"/>
          <p:cNvSpPr>
            <a:spLocks noChangeArrowheads="1"/>
          </p:cNvSpPr>
          <p:nvPr/>
        </p:nvSpPr>
        <p:spPr bwMode="auto">
          <a:xfrm>
            <a:off x="3352800" y="4876800"/>
            <a:ext cx="533400" cy="6096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83" name="Text Box 58"/>
          <p:cNvSpPr txBox="1">
            <a:spLocks noChangeArrowheads="1"/>
          </p:cNvSpPr>
          <p:nvPr/>
        </p:nvSpPr>
        <p:spPr bwMode="auto">
          <a:xfrm>
            <a:off x="3413125" y="4924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m</a:t>
            </a:r>
            <a:endParaRPr lang="es-ES_tradnl"/>
          </a:p>
        </p:txBody>
      </p:sp>
      <p:sp>
        <p:nvSpPr>
          <p:cNvPr id="49184" name="Line 59"/>
          <p:cNvSpPr>
            <a:spLocks noChangeShapeType="1"/>
          </p:cNvSpPr>
          <p:nvPr/>
        </p:nvSpPr>
        <p:spPr bwMode="auto">
          <a:xfrm flipV="1">
            <a:off x="3810000" y="3048000"/>
            <a:ext cx="762000" cy="838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85" name="Line 60"/>
          <p:cNvSpPr>
            <a:spLocks noChangeShapeType="1"/>
          </p:cNvSpPr>
          <p:nvPr/>
        </p:nvSpPr>
        <p:spPr bwMode="auto">
          <a:xfrm flipV="1">
            <a:off x="3886200" y="4343400"/>
            <a:ext cx="762000" cy="838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86" name="Line 61"/>
          <p:cNvSpPr>
            <a:spLocks noChangeShapeType="1"/>
          </p:cNvSpPr>
          <p:nvPr/>
        </p:nvSpPr>
        <p:spPr bwMode="auto">
          <a:xfrm>
            <a:off x="3733800" y="2971800"/>
            <a:ext cx="762000" cy="76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87" name="Line 62"/>
          <p:cNvSpPr>
            <a:spLocks noChangeShapeType="1"/>
          </p:cNvSpPr>
          <p:nvPr/>
        </p:nvSpPr>
        <p:spPr bwMode="auto">
          <a:xfrm>
            <a:off x="3886200" y="3962400"/>
            <a:ext cx="685800" cy="76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88" name="Line 63"/>
          <p:cNvSpPr>
            <a:spLocks noChangeShapeType="1"/>
          </p:cNvSpPr>
          <p:nvPr/>
        </p:nvSpPr>
        <p:spPr bwMode="auto">
          <a:xfrm>
            <a:off x="3886200" y="4038600"/>
            <a:ext cx="76200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89" name="Line 64"/>
          <p:cNvSpPr>
            <a:spLocks noChangeShapeType="1"/>
          </p:cNvSpPr>
          <p:nvPr/>
        </p:nvSpPr>
        <p:spPr bwMode="auto">
          <a:xfrm>
            <a:off x="3886200" y="3048000"/>
            <a:ext cx="68580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90" name="Line 65"/>
          <p:cNvSpPr>
            <a:spLocks noChangeShapeType="1"/>
          </p:cNvSpPr>
          <p:nvPr/>
        </p:nvSpPr>
        <p:spPr bwMode="auto">
          <a:xfrm flipV="1">
            <a:off x="3886200" y="3124200"/>
            <a:ext cx="685800" cy="1905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91" name="Line 66"/>
          <p:cNvSpPr>
            <a:spLocks noChangeShapeType="1"/>
          </p:cNvSpPr>
          <p:nvPr/>
        </p:nvSpPr>
        <p:spPr bwMode="auto">
          <a:xfrm flipV="1">
            <a:off x="3962400" y="5105400"/>
            <a:ext cx="685800" cy="76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92" name="Rectangle 67"/>
          <p:cNvSpPr>
            <a:spLocks noChangeArrowheads="1"/>
          </p:cNvSpPr>
          <p:nvPr/>
        </p:nvSpPr>
        <p:spPr bwMode="auto">
          <a:xfrm>
            <a:off x="4419600" y="2514600"/>
            <a:ext cx="914400" cy="990600"/>
          </a:xfrm>
          <a:prstGeom prst="rect">
            <a:avLst/>
          </a:prstGeom>
          <a:solidFill>
            <a:schemeClr val="hlink">
              <a:alpha val="2313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Asignaci</a:t>
            </a:r>
            <a:r>
              <a:rPr lang="es-ES_tradnl" altLang="ja-JP" smtClean="0">
                <a:ea typeface="ＭＳ Ｐゴシック" pitchFamily="1" charset="-128"/>
              </a:rPr>
              <a:t>ón de Crédito</a:t>
            </a:r>
            <a:endParaRPr lang="es-ES_tradnl" smtClean="0">
              <a:ea typeface="ＭＳ Ｐゴシック" pitchFamily="1" charset="-128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El error para la neurona intermedia H es entonces 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sz="2800" smtClean="0"/>
              <a:t>		E</a:t>
            </a:r>
            <a:r>
              <a:rPr lang="es-ES_tradnl" sz="2800" baseline="-25000" smtClean="0"/>
              <a:t>H</a:t>
            </a:r>
            <a:r>
              <a:rPr lang="es-ES_tradnl" sz="2800" smtClean="0"/>
              <a:t>= </a:t>
            </a:r>
            <a:r>
              <a:rPr lang="es-ES_tradnl" altLang="ja-JP" sz="28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800" baseline="-25000" smtClean="0">
                <a:ea typeface="ＭＳ Ｐゴシック" pitchFamily="1" charset="-128"/>
                <a:sym typeface="Symbol" pitchFamily="1" charset="2"/>
              </a:rPr>
              <a:t>H</a:t>
            </a:r>
            <a:r>
              <a:rPr lang="es-ES_tradnl" sz="2800" smtClean="0">
                <a:ea typeface="ＭＳ Ｐゴシック" pitchFamily="1" charset="-128"/>
              </a:rPr>
              <a:t>(1- </a:t>
            </a:r>
            <a:r>
              <a:rPr lang="es-ES_tradnl" altLang="ja-JP" sz="28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800" baseline="-25000" smtClean="0">
                <a:ea typeface="ＭＳ Ｐゴシック" pitchFamily="1" charset="-128"/>
                <a:sym typeface="Symbol" pitchFamily="1" charset="2"/>
              </a:rPr>
              <a:t>H</a:t>
            </a:r>
            <a:r>
              <a:rPr lang="es-ES_tradnl" sz="2800" smtClean="0">
                <a:ea typeface="ＭＳ Ｐゴシック" pitchFamily="1" charset="-128"/>
              </a:rPr>
              <a:t>) ∑w</a:t>
            </a:r>
            <a:r>
              <a:rPr lang="es-ES_tradnl" sz="2800" baseline="-25000" smtClean="0">
                <a:ea typeface="ＭＳ Ｐゴシック" pitchFamily="1" charset="-128"/>
              </a:rPr>
              <a:t>Oj,H</a:t>
            </a:r>
            <a:r>
              <a:rPr lang="es-ES_tradnl" sz="2800" smtClean="0">
                <a:ea typeface="ＭＳ Ｐゴシック" pitchFamily="1" charset="-128"/>
              </a:rPr>
              <a:t>E</a:t>
            </a:r>
            <a:r>
              <a:rPr lang="es-ES_tradnl" sz="2800" baseline="-25000" smtClean="0">
                <a:ea typeface="ＭＳ Ｐゴシック" pitchFamily="1" charset="-128"/>
              </a:rPr>
              <a:t>Oi</a:t>
            </a:r>
            <a:r>
              <a:rPr lang="es-ES_tradnl" sz="2800" smtClean="0">
                <a:ea typeface="ＭＳ Ｐゴシック" pitchFamily="1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sz="2800" smtClean="0">
                <a:ea typeface="ＭＳ Ｐゴシック" pitchFamily="1" charset="-128"/>
              </a:rPr>
              <a:t>	donde la suma es sobre los neuronas a las que H tiene conexi</a:t>
            </a:r>
            <a:r>
              <a:rPr lang="es-ES_tradnl" altLang="ja-JP" sz="2800" smtClean="0">
                <a:ea typeface="ＭＳ Ｐゴシック" pitchFamily="1" charset="-128"/>
              </a:rPr>
              <a:t>ón y </a:t>
            </a:r>
            <a:r>
              <a:rPr lang="es-ES_tradnl" sz="2800" smtClean="0">
                <a:ea typeface="ＭＳ Ｐゴシック" pitchFamily="1" charset="-128"/>
              </a:rPr>
              <a:t>w</a:t>
            </a:r>
            <a:r>
              <a:rPr lang="es-ES_tradnl" sz="2800" baseline="-25000" smtClean="0">
                <a:ea typeface="ＭＳ Ｐゴシック" pitchFamily="1" charset="-128"/>
              </a:rPr>
              <a:t>Oj,H</a:t>
            </a:r>
            <a:r>
              <a:rPr lang="es-ES_tradnl" altLang="ja-JP" sz="2800" smtClean="0">
                <a:ea typeface="ＭＳ Ｐゴシック" pitchFamily="1" charset="-128"/>
              </a:rPr>
              <a:t> es el peso de la conexión entre la neurona H y la neurona O</a:t>
            </a:r>
            <a:r>
              <a:rPr lang="es-ES_tradnl" altLang="ja-JP" sz="2400" smtClean="0">
                <a:ea typeface="ＭＳ Ｐゴシック" pitchFamily="1" charset="-128"/>
              </a:rPr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800" smtClean="0">
                <a:ea typeface="ＭＳ Ｐゴシック" pitchFamily="1" charset="-128"/>
              </a:rPr>
              <a:t>El peso w</a:t>
            </a:r>
            <a:r>
              <a:rPr lang="es-ES_tradnl" altLang="ja-JP" sz="2800" baseline="-25000" smtClean="0">
                <a:ea typeface="ＭＳ Ｐゴシック" pitchFamily="1" charset="-128"/>
              </a:rPr>
              <a:t>i</a:t>
            </a:r>
            <a:r>
              <a:rPr lang="es-ES_tradnl" altLang="ja-JP" sz="2800" smtClean="0">
                <a:ea typeface="ＭＳ Ｐゴシック" pitchFamily="1" charset="-128"/>
              </a:rPr>
              <a:t> de la neurona H se actualiza conforme a: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sz="2800" smtClean="0">
                <a:ea typeface="ＭＳ Ｐゴシック" pitchFamily="1" charset="-128"/>
              </a:rPr>
              <a:t>		w</a:t>
            </a:r>
            <a:r>
              <a:rPr lang="es-ES_tradnl" sz="2800" baseline="-25000" smtClean="0">
                <a:ea typeface="ＭＳ Ｐゴシック" pitchFamily="1" charset="-128"/>
              </a:rPr>
              <a:t>i</a:t>
            </a:r>
            <a:r>
              <a:rPr lang="es-ES_tradnl" sz="2800" smtClean="0">
                <a:ea typeface="ＭＳ Ｐゴシック" pitchFamily="1" charset="-128"/>
              </a:rPr>
              <a:t> &lt;---w</a:t>
            </a:r>
            <a:r>
              <a:rPr lang="es-ES_tradnl" sz="2800" baseline="-25000" smtClean="0">
                <a:ea typeface="ＭＳ Ｐゴシック" pitchFamily="1" charset="-128"/>
              </a:rPr>
              <a:t>i</a:t>
            </a:r>
            <a:r>
              <a:rPr lang="es-ES_tradnl" sz="2800" smtClean="0">
                <a:ea typeface="ＭＳ Ｐゴシック" pitchFamily="1" charset="-128"/>
              </a:rPr>
              <a:t> + </a:t>
            </a:r>
            <a:r>
              <a:rPr lang="es-ES_tradnl" sz="2400" smtClean="0">
                <a:sym typeface="Symbol" pitchFamily="1" charset="2"/>
              </a:rPr>
              <a:t> (</a:t>
            </a:r>
            <a:r>
              <a:rPr lang="es-ES_tradnl" altLang="ja-JP" sz="28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800" baseline="-25000" smtClean="0">
                <a:ea typeface="ＭＳ Ｐゴシック" pitchFamily="1" charset="-128"/>
                <a:sym typeface="Symbol" pitchFamily="1" charset="2"/>
              </a:rPr>
              <a:t>H</a:t>
            </a:r>
            <a:r>
              <a:rPr lang="es-ES_tradnl" sz="2800" smtClean="0">
                <a:ea typeface="ＭＳ Ｐゴシック" pitchFamily="1" charset="-128"/>
              </a:rPr>
              <a:t>(1- </a:t>
            </a:r>
            <a:r>
              <a:rPr lang="es-ES_tradnl" altLang="ja-JP" sz="28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800" baseline="-25000" smtClean="0">
                <a:ea typeface="ＭＳ Ｐゴシック" pitchFamily="1" charset="-128"/>
                <a:sym typeface="Symbol" pitchFamily="1" charset="2"/>
              </a:rPr>
              <a:t>H</a:t>
            </a:r>
            <a:r>
              <a:rPr lang="es-ES_tradnl" sz="2800" smtClean="0">
                <a:ea typeface="ＭＳ Ｐゴシック" pitchFamily="1" charset="-128"/>
              </a:rPr>
              <a:t>) ∑w</a:t>
            </a:r>
            <a:r>
              <a:rPr lang="es-ES_tradnl" sz="2800" baseline="-25000" smtClean="0">
                <a:ea typeface="ＭＳ Ｐゴシック" pitchFamily="1" charset="-128"/>
              </a:rPr>
              <a:t>Oj,H</a:t>
            </a:r>
            <a:r>
              <a:rPr lang="es-ES_tradnl" sz="2800" smtClean="0">
                <a:ea typeface="ＭＳ Ｐゴシック" pitchFamily="1" charset="-128"/>
              </a:rPr>
              <a:t>E</a:t>
            </a:r>
            <a:r>
              <a:rPr lang="es-ES_tradnl" sz="2800" baseline="-25000" smtClean="0">
                <a:ea typeface="ＭＳ Ｐゴシック" pitchFamily="1" charset="-128"/>
              </a:rPr>
              <a:t>Oi</a:t>
            </a:r>
            <a:r>
              <a:rPr lang="es-ES_tradnl" sz="2800" smtClean="0">
                <a:ea typeface="ＭＳ Ｐゴシック" pitchFamily="1" charset="-128"/>
              </a:rPr>
              <a:t>) x</a:t>
            </a:r>
            <a:r>
              <a:rPr lang="es-ES_tradnl" sz="2800" baseline="-25000" smtClean="0">
                <a:ea typeface="ＭＳ Ｐゴシック" pitchFamily="1" charset="-128"/>
              </a:rPr>
              <a:t>i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sz="2800" smtClean="0">
                <a:ea typeface="ＭＳ Ｐゴシック" pitchFamily="1" charset="-128"/>
              </a:rPr>
              <a:t>	donde las x</a:t>
            </a:r>
            <a:r>
              <a:rPr lang="es-ES_tradnl" sz="2800" baseline="-25000" smtClean="0">
                <a:ea typeface="ＭＳ Ｐゴシック" pitchFamily="1" charset="-128"/>
              </a:rPr>
              <a:t>i</a:t>
            </a:r>
            <a:r>
              <a:rPr lang="es-ES_tradnl" altLang="ja-JP" sz="2800" smtClean="0">
                <a:ea typeface="ＭＳ Ｐゴシック" pitchFamily="1" charset="-128"/>
              </a:rPr>
              <a:t>´s son las entradas a la neurona (las salidas de la etapa anterior)</a:t>
            </a:r>
            <a:endParaRPr lang="es-ES_tradnl" sz="2800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4000" smtClean="0"/>
              <a:t>Algoritmo de Retropropagaci</a:t>
            </a:r>
            <a:r>
              <a:rPr lang="es-ES_tradnl" altLang="ja-JP" sz="4000" smtClean="0">
                <a:ea typeface="ＭＳ Ｐゴシック" pitchFamily="1" charset="-128"/>
              </a:rPr>
              <a:t>ón </a:t>
            </a:r>
            <a:r>
              <a:rPr lang="es-ES_tradnl" altLang="ja-JP" sz="3600" smtClean="0">
                <a:ea typeface="ＭＳ Ｐゴシック" pitchFamily="1" charset="-128"/>
              </a:rPr>
              <a:t>“</a:t>
            </a:r>
            <a:r>
              <a:rPr lang="es-ES_tradnl" altLang="ja-JP" sz="4000" smtClean="0">
                <a:ea typeface="ＭＳ Ｐゴシック" pitchFamily="1" charset="-128"/>
              </a:rPr>
              <a:t>Backpropagation”</a:t>
            </a:r>
            <a:endParaRPr lang="es-ES_tradnl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1" charset="2"/>
              <a:buNone/>
            </a:pPr>
            <a:r>
              <a:rPr lang="es-ES_tradnl" sz="2400" smtClean="0"/>
              <a:t>1.- Para cada instancia </a:t>
            </a:r>
            <a:r>
              <a:rPr lang="es-ES_tradnl" sz="2400" b="1" smtClean="0"/>
              <a:t>X (X es un vector)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2000" smtClean="0"/>
              <a:t>Calcular resultado con la entrada </a:t>
            </a:r>
            <a:r>
              <a:rPr lang="es-ES_tradnl" sz="2000" b="1" smtClean="0"/>
              <a:t>X</a:t>
            </a:r>
            <a:endParaRPr lang="es-ES_tradnl" sz="2000" smtClean="0"/>
          </a:p>
          <a:p>
            <a:pPr eaLnBrk="1" hangingPunct="1">
              <a:lnSpc>
                <a:spcPct val="80000"/>
              </a:lnSpc>
              <a:buFont typeface="Wingdings" pitchFamily="1" charset="2"/>
              <a:buNone/>
            </a:pPr>
            <a:r>
              <a:rPr lang="es-ES_tradnl" sz="2400" smtClean="0"/>
              <a:t>2.- Propagar los errores de la salida hacia “atr</a:t>
            </a:r>
            <a:r>
              <a:rPr lang="es-ES_tradnl" altLang="ja-JP" sz="2400" smtClean="0">
                <a:ea typeface="ＭＳ Ｐゴシック" pitchFamily="1" charset="-128"/>
              </a:rPr>
              <a:t>á</a:t>
            </a:r>
            <a:r>
              <a:rPr lang="es-ES_tradnl" sz="2400" smtClean="0"/>
              <a:t>s”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2000" smtClean="0"/>
              <a:t>Para cada neurona de salida O calcular</a:t>
            </a:r>
          </a:p>
          <a:p>
            <a:pPr lvl="2" eaLnBrk="1" hangingPunct="1">
              <a:lnSpc>
                <a:spcPct val="80000"/>
              </a:lnSpc>
            </a:pPr>
            <a:r>
              <a:rPr lang="es-ES_tradnl" altLang="ja-JP" sz="1800" smtClean="0">
                <a:ea typeface="ＭＳ Ｐゴシック" pitchFamily="1" charset="-128"/>
                <a:sym typeface="Symbol" pitchFamily="1" charset="2"/>
              </a:rPr>
              <a:t>E</a:t>
            </a:r>
            <a:r>
              <a:rPr lang="es-ES_tradnl" altLang="ja-JP" sz="1800" baseline="-25000" smtClean="0">
                <a:ea typeface="ＭＳ Ｐゴシック" pitchFamily="1" charset="-128"/>
                <a:sym typeface="Symbol" pitchFamily="1" charset="2"/>
              </a:rPr>
              <a:t>O</a:t>
            </a:r>
            <a:r>
              <a:rPr lang="es-ES_tradnl" altLang="ja-JP" sz="1800" smtClean="0">
                <a:ea typeface="ＭＳ Ｐゴシック" pitchFamily="1" charset="-128"/>
                <a:sym typeface="Symbol" pitchFamily="1" charset="2"/>
              </a:rPr>
              <a:t>=</a:t>
            </a:r>
            <a:r>
              <a:rPr lang="es-ES_tradnl" altLang="ja-JP" sz="1800" baseline="-25000" smtClean="0">
                <a:ea typeface="ＭＳ Ｐゴシック" pitchFamily="1" charset="-128"/>
                <a:sym typeface="Symbol" pitchFamily="1" charset="2"/>
              </a:rPr>
              <a:t>O</a:t>
            </a:r>
            <a:r>
              <a:rPr lang="es-ES_tradnl" sz="1800" smtClean="0">
                <a:ea typeface="ＭＳ Ｐゴシック" pitchFamily="1" charset="-128"/>
              </a:rPr>
              <a:t>(1- </a:t>
            </a:r>
            <a:r>
              <a:rPr lang="es-ES_tradnl" altLang="ja-JP" sz="18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1800" baseline="-25000" smtClean="0">
                <a:ea typeface="ＭＳ Ｐゴシック" pitchFamily="1" charset="-128"/>
                <a:sym typeface="Symbol" pitchFamily="1" charset="2"/>
              </a:rPr>
              <a:t>O</a:t>
            </a:r>
            <a:r>
              <a:rPr lang="es-ES_tradnl" sz="1800" smtClean="0">
                <a:ea typeface="ＭＳ Ｐゴシック" pitchFamily="1" charset="-128"/>
              </a:rPr>
              <a:t>)(V</a:t>
            </a:r>
            <a:r>
              <a:rPr lang="es-ES_tradnl" sz="1800" baseline="-25000" smtClean="0">
                <a:ea typeface="ＭＳ Ｐゴシック" pitchFamily="1" charset="-128"/>
              </a:rPr>
              <a:t>ent,O</a:t>
            </a:r>
            <a:r>
              <a:rPr lang="es-ES_tradnl" sz="1800" smtClean="0">
                <a:ea typeface="ＭＳ Ｐゴシック" pitchFamily="1" charset="-128"/>
              </a:rPr>
              <a:t>- </a:t>
            </a:r>
            <a:r>
              <a:rPr lang="es-ES_tradnl" altLang="ja-JP" sz="18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1800" baseline="-25000" smtClean="0">
                <a:ea typeface="ＭＳ Ｐゴシック" pitchFamily="1" charset="-128"/>
                <a:sym typeface="Symbol" pitchFamily="1" charset="2"/>
              </a:rPr>
              <a:t>O</a:t>
            </a:r>
            <a:r>
              <a:rPr lang="es-ES_tradnl" sz="1800" smtClean="0">
                <a:ea typeface="ＭＳ Ｐゴシック" pitchFamily="1" charset="-128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2000" smtClean="0">
                <a:ea typeface="ＭＳ Ｐゴシック" pitchFamily="1" charset="-128"/>
              </a:rPr>
              <a:t>Para cada neurona intermedia h</a:t>
            </a:r>
          </a:p>
          <a:p>
            <a:pPr lvl="2" eaLnBrk="1" hangingPunct="1">
              <a:lnSpc>
                <a:spcPct val="80000"/>
              </a:lnSpc>
            </a:pPr>
            <a:r>
              <a:rPr lang="es-ES_tradnl" sz="1800" smtClean="0"/>
              <a:t>E</a:t>
            </a:r>
            <a:r>
              <a:rPr lang="es-ES_tradnl" sz="1800" baseline="-25000" smtClean="0"/>
              <a:t>h</a:t>
            </a:r>
            <a:r>
              <a:rPr lang="es-ES_tradnl" sz="1800" smtClean="0"/>
              <a:t>= </a:t>
            </a:r>
            <a:r>
              <a:rPr lang="es-ES_tradnl" altLang="ja-JP" sz="18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1800" baseline="-25000" smtClean="0">
                <a:ea typeface="ＭＳ Ｐゴシック" pitchFamily="1" charset="-128"/>
                <a:sym typeface="Symbol" pitchFamily="1" charset="2"/>
              </a:rPr>
              <a:t>h</a:t>
            </a:r>
            <a:r>
              <a:rPr lang="es-ES_tradnl" sz="1800" smtClean="0">
                <a:ea typeface="ＭＳ Ｐゴシック" pitchFamily="1" charset="-128"/>
              </a:rPr>
              <a:t>(1- </a:t>
            </a:r>
            <a:r>
              <a:rPr lang="es-ES_tradnl" altLang="ja-JP" sz="18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1800" baseline="-25000" smtClean="0">
                <a:ea typeface="ＭＳ Ｐゴシック" pitchFamily="1" charset="-128"/>
                <a:sym typeface="Symbol" pitchFamily="1" charset="2"/>
              </a:rPr>
              <a:t>h</a:t>
            </a:r>
            <a:r>
              <a:rPr lang="es-ES_tradnl" sz="1800" smtClean="0">
                <a:ea typeface="ＭＳ Ｐゴシック" pitchFamily="1" charset="-128"/>
              </a:rPr>
              <a:t>) ∑w</a:t>
            </a:r>
            <a:r>
              <a:rPr lang="es-ES_tradnl" sz="1800" baseline="-25000" smtClean="0">
                <a:ea typeface="ＭＳ Ｐゴシック" pitchFamily="1" charset="-128"/>
              </a:rPr>
              <a:t>kh</a:t>
            </a:r>
            <a:r>
              <a:rPr lang="es-ES_tradnl" sz="1800" smtClean="0">
                <a:ea typeface="ＭＳ Ｐゴシック" pitchFamily="1" charset="-128"/>
              </a:rPr>
              <a:t>E</a:t>
            </a:r>
            <a:r>
              <a:rPr lang="es-ES_tradnl" sz="1800" baseline="-25000" smtClean="0">
                <a:ea typeface="ＭＳ Ｐゴシック" pitchFamily="1" charset="-128"/>
              </a:rPr>
              <a:t>k  </a:t>
            </a:r>
            <a:r>
              <a:rPr lang="es-ES_tradnl" sz="1800" smtClean="0">
                <a:ea typeface="ＭＳ Ｐゴシック" pitchFamily="1" charset="-128"/>
              </a:rPr>
              <a:t>, donde k son las neuronas de la etapa siguiente</a:t>
            </a:r>
            <a:r>
              <a:rPr lang="es-ES_tradnl" sz="1800" baseline="-25000" smtClean="0">
                <a:ea typeface="ＭＳ Ｐゴシック" pitchFamily="1" charset="-128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2000" smtClean="0">
                <a:ea typeface="ＭＳ Ｐゴシック" pitchFamily="1" charset="-128"/>
              </a:rPr>
              <a:t>Para cada neurona j y peso w</a:t>
            </a:r>
            <a:r>
              <a:rPr lang="es-ES_tradnl" sz="2000" baseline="-25000" smtClean="0">
                <a:ea typeface="ＭＳ Ｐゴシック" pitchFamily="1" charset="-128"/>
              </a:rPr>
              <a:t>ji</a:t>
            </a:r>
          </a:p>
          <a:p>
            <a:pPr eaLnBrk="1" hangingPunct="1">
              <a:lnSpc>
                <a:spcPct val="80000"/>
              </a:lnSpc>
              <a:buFont typeface="Wingdings" pitchFamily="1" charset="2"/>
              <a:buNone/>
            </a:pPr>
            <a:r>
              <a:rPr lang="es-ES_tradnl" sz="2000" smtClean="0">
                <a:ea typeface="ＭＳ Ｐゴシック" pitchFamily="1" charset="-128"/>
              </a:rPr>
              <a:t>		w</a:t>
            </a:r>
            <a:r>
              <a:rPr lang="es-ES_tradnl" sz="2000" baseline="-25000" smtClean="0">
                <a:ea typeface="ＭＳ Ｐゴシック" pitchFamily="1" charset="-128"/>
              </a:rPr>
              <a:t>ji</a:t>
            </a:r>
            <a:r>
              <a:rPr lang="es-ES_tradnl" sz="2000" smtClean="0">
                <a:ea typeface="ＭＳ Ｐゴシック" pitchFamily="1" charset="-128"/>
              </a:rPr>
              <a:t> &lt;---w</a:t>
            </a:r>
            <a:r>
              <a:rPr lang="es-ES_tradnl" sz="2000" baseline="-25000" smtClean="0">
                <a:ea typeface="ＭＳ Ｐゴシック" pitchFamily="1" charset="-128"/>
              </a:rPr>
              <a:t>ji</a:t>
            </a:r>
            <a:r>
              <a:rPr lang="es-ES_tradnl" sz="2000" smtClean="0">
                <a:ea typeface="ＭＳ Ｐゴシック" pitchFamily="1" charset="-128"/>
              </a:rPr>
              <a:t> + </a:t>
            </a:r>
            <a:r>
              <a:rPr lang="es-ES_tradnl" sz="1800" smtClean="0">
                <a:sym typeface="Symbol" pitchFamily="1" charset="2"/>
              </a:rPr>
              <a:t> E</a:t>
            </a:r>
            <a:r>
              <a:rPr lang="es-ES_tradnl" sz="1800" baseline="-25000" smtClean="0">
                <a:sym typeface="Symbol" pitchFamily="1" charset="2"/>
              </a:rPr>
              <a:t>j</a:t>
            </a:r>
            <a:r>
              <a:rPr lang="es-ES_tradnl" sz="2000" smtClean="0">
                <a:ea typeface="ＭＳ Ｐゴシック" pitchFamily="1" charset="-128"/>
              </a:rPr>
              <a:t>x</a:t>
            </a:r>
            <a:r>
              <a:rPr lang="es-ES_tradnl" sz="2000" baseline="-25000" smtClean="0">
                <a:ea typeface="ＭＳ Ｐゴシック" pitchFamily="1" charset="-128"/>
              </a:rPr>
              <a:t>ji</a:t>
            </a:r>
          </a:p>
          <a:p>
            <a:pPr eaLnBrk="1" hangingPunct="1">
              <a:lnSpc>
                <a:spcPct val="80000"/>
              </a:lnSpc>
              <a:buFont typeface="Wingdings" pitchFamily="1" charset="2"/>
              <a:buNone/>
            </a:pPr>
            <a:r>
              <a:rPr lang="es-ES_tradnl" sz="1800" smtClean="0">
                <a:ea typeface="ＭＳ Ｐゴシック" pitchFamily="1" charset="-128"/>
              </a:rPr>
              <a:t>	donde x</a:t>
            </a:r>
            <a:r>
              <a:rPr lang="es-ES_tradnl" sz="1800" baseline="-25000" smtClean="0">
                <a:ea typeface="ＭＳ Ｐゴシック" pitchFamily="1" charset="-128"/>
              </a:rPr>
              <a:t>ji</a:t>
            </a:r>
            <a:r>
              <a:rPr lang="es-ES_tradnl" sz="1800" smtClean="0">
                <a:ea typeface="ＭＳ Ｐゴシック" pitchFamily="1" charset="-128"/>
              </a:rPr>
              <a:t> es la entrada a la neurona j de la neurona i y w</a:t>
            </a:r>
            <a:r>
              <a:rPr lang="es-ES_tradnl" sz="1800" baseline="-25000" smtClean="0">
                <a:ea typeface="ＭＳ Ｐゴシック" pitchFamily="1" charset="-128"/>
              </a:rPr>
              <a:t>ji</a:t>
            </a:r>
            <a:r>
              <a:rPr lang="es-ES_tradnl" sz="1800" smtClean="0">
                <a:ea typeface="ＭＳ Ｐゴシック" pitchFamily="1" charset="-128"/>
              </a:rPr>
              <a:t> es el peso de esa conexi</a:t>
            </a:r>
            <a:r>
              <a:rPr lang="es-ES_tradnl" altLang="ja-JP" sz="1800" smtClean="0">
                <a:ea typeface="ＭＳ Ｐゴシック" pitchFamily="1" charset="-128"/>
              </a:rPr>
              <a:t>ó</a:t>
            </a:r>
            <a:r>
              <a:rPr lang="es-ES_tradnl" sz="1800" smtClean="0">
                <a:ea typeface="ＭＳ Ｐゴシック" pitchFamily="1" charset="-128"/>
              </a:rPr>
              <a:t>n</a:t>
            </a:r>
            <a:endParaRPr lang="es-ES_tradnl" sz="2000" smtClean="0">
              <a:ea typeface="ＭＳ Ｐゴシック" pitchFamily="1" charset="-128"/>
            </a:endParaRPr>
          </a:p>
          <a:p>
            <a:pPr eaLnBrk="1" hangingPunct="1">
              <a:lnSpc>
                <a:spcPct val="80000"/>
              </a:lnSpc>
              <a:buFont typeface="Wingdings" pitchFamily="1" charset="2"/>
              <a:buNone/>
            </a:pPr>
            <a:r>
              <a:rPr lang="es-ES_tradnl" sz="2000" smtClean="0">
                <a:ea typeface="ＭＳ Ｐゴシック" pitchFamily="1" charset="-128"/>
              </a:rPr>
              <a:t>3.- Repetir hasta lograr el error deseado o por un n</a:t>
            </a:r>
            <a:r>
              <a:rPr lang="es-ES_tradnl" altLang="ja-JP" sz="2000" smtClean="0">
                <a:ea typeface="ＭＳ Ｐゴシック" pitchFamily="1" charset="-128"/>
              </a:rPr>
              <a:t>úmero predeterminado de iteraciones</a:t>
            </a:r>
            <a:endParaRPr lang="es-ES_tradnl" sz="2000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Representaci</a:t>
            </a:r>
            <a:r>
              <a:rPr lang="es-ES_tradnl" altLang="ja-JP" smtClean="0">
                <a:ea typeface="ＭＳ Ｐゴシック" pitchFamily="1" charset="-128"/>
              </a:rPr>
              <a:t>ón Interna</a:t>
            </a:r>
            <a:endParaRPr lang="es-ES_tradnl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400" smtClean="0"/>
              <a:t>Una propiedad interesante de este tipo de RN es la habilidad de encontrar representaciones </a:t>
            </a:r>
            <a:r>
              <a:rPr lang="es-ES_tradnl" altLang="ja-JP" sz="2400" smtClean="0">
                <a:ea typeface="ＭＳ Ｐゴシック" pitchFamily="1" charset="-128"/>
              </a:rPr>
              <a:t>útiles en las capas intermedias.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Pueden encontrar patrones  que no están explícitamente en los datos de entrada, pero que son útiles para la labor de clasificación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De igual manera, si los datos de entrada contienen atributos aleatorios, i.e., que no contribuyen para la clasificación, esperamos que estos sean eliminados (su importancia reducida) en las capas intermedias </a:t>
            </a:r>
            <a:endParaRPr lang="es-ES_tradnl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Representaci</a:t>
            </a:r>
            <a:r>
              <a:rPr lang="es-ES_tradnl" altLang="ja-JP" smtClean="0">
                <a:ea typeface="ＭＳ Ｐゴシック" pitchFamily="1" charset="-128"/>
              </a:rPr>
              <a:t>ón Interna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altLang="ja-JP" sz="4000" smtClean="0">
                <a:ea typeface="ＭＳ Ｐゴシック" pitchFamily="1" charset="-128"/>
              </a:rPr>
              <a:t>Ejemplo</a:t>
            </a:r>
            <a:endParaRPr lang="es-ES_tradnl" sz="4000" smtClean="0">
              <a:ea typeface="ＭＳ Ｐゴシック" pitchFamily="1" charset="-128"/>
            </a:endParaRPr>
          </a:p>
        </p:txBody>
      </p:sp>
      <p:sp>
        <p:nvSpPr>
          <p:cNvPr id="53251" name="Oval 6"/>
          <p:cNvSpPr>
            <a:spLocks noChangeArrowheads="1"/>
          </p:cNvSpPr>
          <p:nvPr/>
        </p:nvSpPr>
        <p:spPr bwMode="auto">
          <a:xfrm>
            <a:off x="5791200" y="2362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52" name="Text Box 7"/>
          <p:cNvSpPr txBox="1">
            <a:spLocks noChangeArrowheads="1"/>
          </p:cNvSpPr>
          <p:nvPr/>
        </p:nvSpPr>
        <p:spPr bwMode="auto">
          <a:xfrm>
            <a:off x="5851525" y="24098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53253" name="Line 8"/>
          <p:cNvSpPr>
            <a:spLocks noChangeShapeType="1"/>
          </p:cNvSpPr>
          <p:nvPr/>
        </p:nvSpPr>
        <p:spPr bwMode="auto">
          <a:xfrm>
            <a:off x="63246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54" name="Oval 9"/>
          <p:cNvSpPr>
            <a:spLocks noChangeArrowheads="1"/>
          </p:cNvSpPr>
          <p:nvPr/>
        </p:nvSpPr>
        <p:spPr bwMode="auto">
          <a:xfrm>
            <a:off x="5867400" y="3657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55" name="Text Box 10"/>
          <p:cNvSpPr txBox="1">
            <a:spLocks noChangeArrowheads="1"/>
          </p:cNvSpPr>
          <p:nvPr/>
        </p:nvSpPr>
        <p:spPr bwMode="auto">
          <a:xfrm>
            <a:off x="5927725" y="37052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53256" name="Line 12"/>
          <p:cNvSpPr>
            <a:spLocks noChangeShapeType="1"/>
          </p:cNvSpPr>
          <p:nvPr/>
        </p:nvSpPr>
        <p:spPr bwMode="auto">
          <a:xfrm>
            <a:off x="64008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57" name="Oval 15"/>
          <p:cNvSpPr>
            <a:spLocks noChangeArrowheads="1"/>
          </p:cNvSpPr>
          <p:nvPr/>
        </p:nvSpPr>
        <p:spPr bwMode="auto">
          <a:xfrm>
            <a:off x="4114800" y="3276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58" name="Text Box 16"/>
          <p:cNvSpPr txBox="1">
            <a:spLocks noChangeArrowheads="1"/>
          </p:cNvSpPr>
          <p:nvPr/>
        </p:nvSpPr>
        <p:spPr bwMode="auto">
          <a:xfrm>
            <a:off x="4114800" y="33528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53259" name="Oval 17"/>
          <p:cNvSpPr>
            <a:spLocks noChangeArrowheads="1"/>
          </p:cNvSpPr>
          <p:nvPr/>
        </p:nvSpPr>
        <p:spPr bwMode="auto">
          <a:xfrm>
            <a:off x="4191000" y="4343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60" name="Text Box 18"/>
          <p:cNvSpPr txBox="1">
            <a:spLocks noChangeArrowheads="1"/>
          </p:cNvSpPr>
          <p:nvPr/>
        </p:nvSpPr>
        <p:spPr bwMode="auto">
          <a:xfrm>
            <a:off x="4191000" y="44196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53261" name="Line 19"/>
          <p:cNvSpPr>
            <a:spLocks noChangeShapeType="1"/>
          </p:cNvSpPr>
          <p:nvPr/>
        </p:nvSpPr>
        <p:spPr bwMode="auto">
          <a:xfrm flipV="1">
            <a:off x="46482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62" name="Line 20"/>
          <p:cNvSpPr>
            <a:spLocks noChangeShapeType="1"/>
          </p:cNvSpPr>
          <p:nvPr/>
        </p:nvSpPr>
        <p:spPr bwMode="auto">
          <a:xfrm flipV="1">
            <a:off x="4724400" y="40386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63" name="Line 21"/>
          <p:cNvSpPr>
            <a:spLocks noChangeShapeType="1"/>
          </p:cNvSpPr>
          <p:nvPr/>
        </p:nvSpPr>
        <p:spPr bwMode="auto">
          <a:xfrm>
            <a:off x="4648200" y="35814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64" name="Line 22"/>
          <p:cNvSpPr>
            <a:spLocks noChangeShapeType="1"/>
          </p:cNvSpPr>
          <p:nvPr/>
        </p:nvSpPr>
        <p:spPr bwMode="auto">
          <a:xfrm flipV="1">
            <a:off x="4724400" y="29718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65" name="Oval 23"/>
          <p:cNvSpPr>
            <a:spLocks noChangeArrowheads="1"/>
          </p:cNvSpPr>
          <p:nvPr/>
        </p:nvSpPr>
        <p:spPr bwMode="auto">
          <a:xfrm>
            <a:off x="2895600" y="3200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66" name="Text Box 24"/>
          <p:cNvSpPr txBox="1">
            <a:spLocks noChangeArrowheads="1"/>
          </p:cNvSpPr>
          <p:nvPr/>
        </p:nvSpPr>
        <p:spPr bwMode="auto">
          <a:xfrm>
            <a:off x="2895600" y="32766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53267" name="Oval 25"/>
          <p:cNvSpPr>
            <a:spLocks noChangeArrowheads="1"/>
          </p:cNvSpPr>
          <p:nvPr/>
        </p:nvSpPr>
        <p:spPr bwMode="auto">
          <a:xfrm>
            <a:off x="2819400" y="2209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68" name="Text Box 26"/>
          <p:cNvSpPr txBox="1">
            <a:spLocks noChangeArrowheads="1"/>
          </p:cNvSpPr>
          <p:nvPr/>
        </p:nvSpPr>
        <p:spPr bwMode="auto">
          <a:xfrm>
            <a:off x="2819400" y="22860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53269" name="Oval 27"/>
          <p:cNvSpPr>
            <a:spLocks noChangeArrowheads="1"/>
          </p:cNvSpPr>
          <p:nvPr/>
        </p:nvSpPr>
        <p:spPr bwMode="auto">
          <a:xfrm>
            <a:off x="2895600" y="4419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70" name="Text Box 28"/>
          <p:cNvSpPr txBox="1">
            <a:spLocks noChangeArrowheads="1"/>
          </p:cNvSpPr>
          <p:nvPr/>
        </p:nvSpPr>
        <p:spPr bwMode="auto">
          <a:xfrm>
            <a:off x="2895600" y="44958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3</a:t>
            </a:r>
            <a:endParaRPr lang="es-ES_tradnl"/>
          </a:p>
        </p:txBody>
      </p:sp>
      <p:sp>
        <p:nvSpPr>
          <p:cNvPr id="53271" name="Line 30"/>
          <p:cNvSpPr>
            <a:spLocks noChangeShapeType="1"/>
          </p:cNvSpPr>
          <p:nvPr/>
        </p:nvSpPr>
        <p:spPr bwMode="auto">
          <a:xfrm flipV="1">
            <a:off x="34290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72" name="Line 32"/>
          <p:cNvSpPr>
            <a:spLocks noChangeShapeType="1"/>
          </p:cNvSpPr>
          <p:nvPr/>
        </p:nvSpPr>
        <p:spPr bwMode="auto">
          <a:xfrm>
            <a:off x="3429000" y="35052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73" name="Line 33"/>
          <p:cNvSpPr>
            <a:spLocks noChangeShapeType="1"/>
          </p:cNvSpPr>
          <p:nvPr/>
        </p:nvSpPr>
        <p:spPr bwMode="auto">
          <a:xfrm>
            <a:off x="3429000" y="3581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74" name="Line 34"/>
          <p:cNvSpPr>
            <a:spLocks noChangeShapeType="1"/>
          </p:cNvSpPr>
          <p:nvPr/>
        </p:nvSpPr>
        <p:spPr bwMode="auto">
          <a:xfrm>
            <a:off x="3352800" y="25908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75" name="Line 36"/>
          <p:cNvSpPr>
            <a:spLocks noChangeShapeType="1"/>
          </p:cNvSpPr>
          <p:nvPr/>
        </p:nvSpPr>
        <p:spPr bwMode="auto">
          <a:xfrm flipV="1">
            <a:off x="3505200" y="46482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76" name="Line 37"/>
          <p:cNvSpPr>
            <a:spLocks noChangeShapeType="1"/>
          </p:cNvSpPr>
          <p:nvPr/>
        </p:nvSpPr>
        <p:spPr bwMode="auto">
          <a:xfrm>
            <a:off x="2133600" y="243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77" name="Line 38"/>
          <p:cNvSpPr>
            <a:spLocks noChangeShapeType="1"/>
          </p:cNvSpPr>
          <p:nvPr/>
        </p:nvSpPr>
        <p:spPr bwMode="auto">
          <a:xfrm>
            <a:off x="22098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78" name="Line 39"/>
          <p:cNvSpPr>
            <a:spLocks noChangeShapeType="1"/>
          </p:cNvSpPr>
          <p:nvPr/>
        </p:nvSpPr>
        <p:spPr bwMode="auto">
          <a:xfrm>
            <a:off x="22098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79" name="Text Box 40"/>
          <p:cNvSpPr txBox="1">
            <a:spLocks noChangeArrowheads="1"/>
          </p:cNvSpPr>
          <p:nvPr/>
        </p:nvSpPr>
        <p:spPr bwMode="auto">
          <a:xfrm>
            <a:off x="1828800" y="22098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53280" name="Text Box 41"/>
          <p:cNvSpPr txBox="1">
            <a:spLocks noChangeArrowheads="1"/>
          </p:cNvSpPr>
          <p:nvPr/>
        </p:nvSpPr>
        <p:spPr bwMode="auto">
          <a:xfrm>
            <a:off x="1828800" y="32766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53281" name="Text Box 42"/>
          <p:cNvSpPr txBox="1">
            <a:spLocks noChangeArrowheads="1"/>
          </p:cNvSpPr>
          <p:nvPr/>
        </p:nvSpPr>
        <p:spPr bwMode="auto">
          <a:xfrm>
            <a:off x="1836738" y="4495800"/>
            <a:ext cx="449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3</a:t>
            </a:r>
            <a:endParaRPr lang="es-ES_tradnl"/>
          </a:p>
        </p:txBody>
      </p:sp>
      <p:sp>
        <p:nvSpPr>
          <p:cNvPr id="53282" name="Oval 43"/>
          <p:cNvSpPr>
            <a:spLocks noChangeArrowheads="1"/>
          </p:cNvSpPr>
          <p:nvPr/>
        </p:nvSpPr>
        <p:spPr bwMode="auto">
          <a:xfrm>
            <a:off x="2895600" y="5410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83" name="Text Box 44"/>
          <p:cNvSpPr txBox="1">
            <a:spLocks noChangeArrowheads="1"/>
          </p:cNvSpPr>
          <p:nvPr/>
        </p:nvSpPr>
        <p:spPr bwMode="auto">
          <a:xfrm>
            <a:off x="2895600" y="54864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4</a:t>
            </a:r>
            <a:endParaRPr lang="es-ES_tradnl"/>
          </a:p>
        </p:txBody>
      </p:sp>
      <p:sp>
        <p:nvSpPr>
          <p:cNvPr id="53284" name="Line 47"/>
          <p:cNvSpPr>
            <a:spLocks noChangeShapeType="1"/>
          </p:cNvSpPr>
          <p:nvPr/>
        </p:nvSpPr>
        <p:spPr bwMode="auto">
          <a:xfrm flipV="1">
            <a:off x="3429000" y="3886200"/>
            <a:ext cx="838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85" name="Line 48"/>
          <p:cNvSpPr>
            <a:spLocks noChangeShapeType="1"/>
          </p:cNvSpPr>
          <p:nvPr/>
        </p:nvSpPr>
        <p:spPr bwMode="auto">
          <a:xfrm flipV="1">
            <a:off x="3429000" y="4876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86" name="Oval 49"/>
          <p:cNvSpPr>
            <a:spLocks noChangeArrowheads="1"/>
          </p:cNvSpPr>
          <p:nvPr/>
        </p:nvSpPr>
        <p:spPr bwMode="auto">
          <a:xfrm>
            <a:off x="5867400" y="4419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87" name="Text Box 50"/>
          <p:cNvSpPr txBox="1">
            <a:spLocks noChangeArrowheads="1"/>
          </p:cNvSpPr>
          <p:nvPr/>
        </p:nvSpPr>
        <p:spPr bwMode="auto">
          <a:xfrm>
            <a:off x="5927725" y="44672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53288" name="Line 51"/>
          <p:cNvSpPr>
            <a:spLocks noChangeShapeType="1"/>
          </p:cNvSpPr>
          <p:nvPr/>
        </p:nvSpPr>
        <p:spPr bwMode="auto">
          <a:xfrm>
            <a:off x="6400800" y="472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89" name="Oval 52"/>
          <p:cNvSpPr>
            <a:spLocks noChangeArrowheads="1"/>
          </p:cNvSpPr>
          <p:nvPr/>
        </p:nvSpPr>
        <p:spPr bwMode="auto">
          <a:xfrm>
            <a:off x="5867400" y="53340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90" name="Text Box 53"/>
          <p:cNvSpPr txBox="1">
            <a:spLocks noChangeArrowheads="1"/>
          </p:cNvSpPr>
          <p:nvPr/>
        </p:nvSpPr>
        <p:spPr bwMode="auto">
          <a:xfrm>
            <a:off x="5927725" y="53816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3</a:t>
            </a:r>
            <a:endParaRPr lang="es-ES_tradnl"/>
          </a:p>
        </p:txBody>
      </p:sp>
      <p:sp>
        <p:nvSpPr>
          <p:cNvPr id="53291" name="Line 55"/>
          <p:cNvSpPr>
            <a:spLocks noChangeShapeType="1"/>
          </p:cNvSpPr>
          <p:nvPr/>
        </p:nvSpPr>
        <p:spPr bwMode="auto">
          <a:xfrm>
            <a:off x="6400800" y="563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92" name="Line 56"/>
          <p:cNvSpPr>
            <a:spLocks noChangeShapeType="1"/>
          </p:cNvSpPr>
          <p:nvPr/>
        </p:nvSpPr>
        <p:spPr bwMode="auto">
          <a:xfrm>
            <a:off x="4648200" y="3581400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93" name="Line 57"/>
          <p:cNvSpPr>
            <a:spLocks noChangeShapeType="1"/>
          </p:cNvSpPr>
          <p:nvPr/>
        </p:nvSpPr>
        <p:spPr bwMode="auto">
          <a:xfrm>
            <a:off x="4724400" y="48006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94" name="Line 58"/>
          <p:cNvSpPr>
            <a:spLocks noChangeShapeType="1"/>
          </p:cNvSpPr>
          <p:nvPr/>
        </p:nvSpPr>
        <p:spPr bwMode="auto">
          <a:xfrm>
            <a:off x="4648200" y="3657600"/>
            <a:ext cx="1295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95" name="Line 59"/>
          <p:cNvSpPr>
            <a:spLocks noChangeShapeType="1"/>
          </p:cNvSpPr>
          <p:nvPr/>
        </p:nvSpPr>
        <p:spPr bwMode="auto">
          <a:xfrm flipV="1">
            <a:off x="4724400" y="4724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96" name="Line 60"/>
          <p:cNvSpPr>
            <a:spLocks noChangeShapeType="1"/>
          </p:cNvSpPr>
          <p:nvPr/>
        </p:nvSpPr>
        <p:spPr bwMode="auto">
          <a:xfrm>
            <a:off x="2201863" y="5715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97" name="Text Box 61"/>
          <p:cNvSpPr txBox="1">
            <a:spLocks noChangeArrowheads="1"/>
          </p:cNvSpPr>
          <p:nvPr/>
        </p:nvSpPr>
        <p:spPr bwMode="auto">
          <a:xfrm>
            <a:off x="1828800" y="54864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4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Representaci</a:t>
            </a:r>
            <a:r>
              <a:rPr lang="es-ES_tradnl" altLang="ja-JP" smtClean="0">
                <a:ea typeface="ＭＳ Ｐゴシック" pitchFamily="1" charset="-128"/>
              </a:rPr>
              <a:t>ón Interna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altLang="ja-JP" sz="4000" smtClean="0">
                <a:ea typeface="ＭＳ Ｐゴシック" pitchFamily="1" charset="-128"/>
              </a:rPr>
              <a:t>Ejemplo</a:t>
            </a:r>
            <a:endParaRPr lang="es-ES_tradnl" smtClean="0"/>
          </a:p>
        </p:txBody>
      </p:sp>
      <p:graphicFrame>
        <p:nvGraphicFramePr>
          <p:cNvPr id="123013" name="Group 133"/>
          <p:cNvGraphicFramePr>
            <a:graphicFrameLocks noGrp="1"/>
          </p:cNvGraphicFramePr>
          <p:nvPr/>
        </p:nvGraphicFramePr>
        <p:xfrm>
          <a:off x="1143000" y="2133600"/>
          <a:ext cx="6477000" cy="2286000"/>
        </p:xfrm>
        <a:graphic>
          <a:graphicData uri="http://schemas.openxmlformats.org/drawingml/2006/table">
            <a:tbl>
              <a:tblPr/>
              <a:tblGrid>
                <a:gridCol w="2408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Entrada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Intermedio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Salida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.00 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.09 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.98 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.96 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313" name="Text Box 131"/>
          <p:cNvSpPr txBox="1">
            <a:spLocks noChangeArrowheads="1"/>
          </p:cNvSpPr>
          <p:nvPr/>
        </p:nvSpPr>
        <p:spPr bwMode="auto">
          <a:xfrm>
            <a:off x="288925" y="6443663"/>
            <a:ext cx="7464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/>
              <a:t>* Ejemplo generado con el Neural Applet Version 4.3.0 (www.cs.ubc.ca)</a:t>
            </a:r>
            <a:endParaRPr lang="es-ES_tradnl"/>
          </a:p>
        </p:txBody>
      </p:sp>
      <p:sp>
        <p:nvSpPr>
          <p:cNvPr id="54314" name="Text Box 134"/>
          <p:cNvSpPr txBox="1">
            <a:spLocks noChangeArrowheads="1"/>
          </p:cNvSpPr>
          <p:nvPr/>
        </p:nvSpPr>
        <p:spPr bwMode="auto">
          <a:xfrm>
            <a:off x="517525" y="5076825"/>
            <a:ext cx="82200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s-ES_tradnl" altLang="ja-JP"/>
              <a:t> Note que si redondeamos al entero más cercano tenemos</a:t>
            </a:r>
          </a:p>
          <a:p>
            <a:r>
              <a:rPr lang="es-ES_tradnl" altLang="ja-JP"/>
              <a:t>un código binario. La red descubre esta representación </a:t>
            </a:r>
          </a:p>
          <a:p>
            <a:r>
              <a:rPr lang="es-ES_tradnl" altLang="ja-JP"/>
              <a:t>eficiente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Ejercicios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s-ES_tradnl" sz="2800" dirty="0" smtClean="0"/>
              <a:t>Entrene una red neuronal para resolver el problema de XOR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2400" dirty="0" smtClean="0"/>
              <a:t>Haga una visualización que permita observar, aunque sea aproximadamente, la(s) frontera(s) de decisión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>
                <a:latin typeface="Tahoma" charset="0"/>
              </a:rPr>
              <a:t>Haga una red </a:t>
            </a:r>
            <a:r>
              <a:rPr lang="es-ES" sz="2800" dirty="0">
                <a:latin typeface="Tahoma" charset="0"/>
              </a:rPr>
              <a:t>neuronal que identifique puntos dentro de un círculo (genere usted los datos)</a:t>
            </a:r>
          </a:p>
          <a:p>
            <a:pPr lvl="1"/>
            <a:r>
              <a:rPr lang="es-ES" sz="2400" dirty="0">
                <a:latin typeface="Tahoma" charset="0"/>
              </a:rPr>
              <a:t>Cambie el número de neuronas de las capas </a:t>
            </a:r>
            <a:r>
              <a:rPr lang="es-ES" sz="2400" dirty="0" smtClean="0">
                <a:latin typeface="Tahoma" charset="0"/>
              </a:rPr>
              <a:t>intermedias</a:t>
            </a:r>
          </a:p>
          <a:p>
            <a:pPr lvl="1"/>
            <a:r>
              <a:rPr lang="es-ES" sz="2400" dirty="0" smtClean="0">
                <a:latin typeface="Tahoma" charset="0"/>
              </a:rPr>
              <a:t>Grafique el error vs la complejidad del modelo</a:t>
            </a:r>
            <a:endParaRPr lang="es-ES" sz="24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s-ES_tradnl" sz="2800" dirty="0" smtClean="0"/>
          </a:p>
          <a:p>
            <a:pPr eaLnBrk="1" hangingPunct="1">
              <a:lnSpc>
                <a:spcPct val="80000"/>
              </a:lnSpc>
            </a:pPr>
            <a:endParaRPr lang="es-ES_tradnl" sz="2400" dirty="0" smtClean="0"/>
          </a:p>
          <a:p>
            <a:pPr lvl="1" eaLnBrk="1" hangingPunct="1">
              <a:lnSpc>
                <a:spcPct val="80000"/>
              </a:lnSpc>
            </a:pPr>
            <a:endParaRPr lang="es-ES_tradnl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Redes Neuronales Biol</a:t>
            </a:r>
            <a:r>
              <a:rPr lang="es-ES_tradnl" altLang="ja-JP" smtClean="0">
                <a:ea typeface="ＭＳ Ｐゴシック" pitchFamily="1" charset="-128"/>
              </a:rPr>
              <a:t>ógicas</a:t>
            </a:r>
            <a:endParaRPr lang="es-ES_tradnl" smtClean="0">
              <a:ea typeface="ＭＳ Ｐゴシック" pitchFamily="1" charset="-128"/>
            </a:endParaRPr>
          </a:p>
        </p:txBody>
      </p:sp>
      <p:pic>
        <p:nvPicPr>
          <p:cNvPr id="9219" name="Picture 6" descr="sinapan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2463" y="2163763"/>
            <a:ext cx="5299075" cy="385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</a:t>
            </a:r>
            <a:r>
              <a:rPr lang="es-ES" dirty="0" err="1" smtClean="0"/>
              <a:t>Pybrain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2083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Ejercicio Red en </a:t>
            </a:r>
            <a:r>
              <a:rPr lang="es-ES" dirty="0" err="1" smtClean="0"/>
              <a:t>Pybrain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Entrenamiento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pybrain.tools.shortcuts</a:t>
            </a:r>
            <a:r>
              <a:rPr lang="es-ES" sz="2000" dirty="0"/>
              <a:t> </a:t>
            </a:r>
            <a:r>
              <a:rPr lang="es-ES" sz="2000" dirty="0" err="1"/>
              <a:t>import</a:t>
            </a:r>
            <a:r>
              <a:rPr lang="es-ES" sz="2000" dirty="0"/>
              <a:t> </a:t>
            </a:r>
            <a:r>
              <a:rPr lang="es-ES" sz="2000" dirty="0" err="1"/>
              <a:t>buildNetwork</a:t>
            </a:r>
            <a:endParaRPr lang="es-ES" sz="2000" dirty="0"/>
          </a:p>
          <a:p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pybrain.datasets</a:t>
            </a:r>
            <a:r>
              <a:rPr lang="es-ES" sz="2000" dirty="0"/>
              <a:t> </a:t>
            </a:r>
            <a:r>
              <a:rPr lang="es-ES" sz="2000" dirty="0" err="1"/>
              <a:t>import</a:t>
            </a:r>
            <a:r>
              <a:rPr lang="es-ES" sz="2000" dirty="0"/>
              <a:t> </a:t>
            </a:r>
            <a:r>
              <a:rPr lang="es-ES" sz="2000" dirty="0" err="1"/>
              <a:t>SupervisedDataSet</a:t>
            </a:r>
            <a:endParaRPr lang="es-ES" sz="2000" dirty="0"/>
          </a:p>
          <a:p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pybrain.supervised.trainers</a:t>
            </a:r>
            <a:r>
              <a:rPr lang="es-ES" sz="2000" dirty="0"/>
              <a:t> </a:t>
            </a:r>
            <a:r>
              <a:rPr lang="es-ES" sz="2000" dirty="0" err="1"/>
              <a:t>import</a:t>
            </a:r>
            <a:r>
              <a:rPr lang="es-ES" sz="2000" dirty="0"/>
              <a:t> </a:t>
            </a:r>
            <a:r>
              <a:rPr lang="es-ES" sz="2000" dirty="0" err="1"/>
              <a:t>BackpropTrainer</a:t>
            </a:r>
            <a:endParaRPr lang="es-ES" sz="2000" dirty="0"/>
          </a:p>
          <a:p>
            <a:r>
              <a:rPr lang="es-ES" sz="2000" dirty="0"/>
              <a:t>X,Y=</a:t>
            </a:r>
            <a:r>
              <a:rPr lang="es-ES" sz="2000" dirty="0" err="1"/>
              <a:t>samples</a:t>
            </a:r>
            <a:r>
              <a:rPr lang="es-ES" sz="2000" dirty="0"/>
              <a:t>(10000</a:t>
            </a:r>
            <a:r>
              <a:rPr lang="es-ES" sz="2000" dirty="0" smtClean="0"/>
              <a:t>) </a:t>
            </a:r>
            <a:r>
              <a:rPr lang="es-ES" sz="2000" b="1" dirty="0" smtClean="0"/>
              <a:t>---Construido por ustedes. Definan la codificación apropiada de los datos y cree ejemplos para entrenar</a:t>
            </a:r>
            <a:endParaRPr lang="es-ES" sz="2000" b="1" dirty="0"/>
          </a:p>
          <a:p>
            <a:r>
              <a:rPr lang="es-ES" sz="2000" dirty="0"/>
              <a:t>net = </a:t>
            </a:r>
            <a:r>
              <a:rPr lang="es-ES" sz="2000" dirty="0" err="1"/>
              <a:t>buildNetwork</a:t>
            </a:r>
            <a:r>
              <a:rPr lang="es-ES" sz="2000" dirty="0"/>
              <a:t>(9, </a:t>
            </a:r>
            <a:r>
              <a:rPr lang="es-ES" sz="2000" dirty="0" smtClean="0"/>
              <a:t>2, 1)—</a:t>
            </a:r>
            <a:r>
              <a:rPr lang="es-ES" sz="2000" b="1" dirty="0" smtClean="0"/>
              <a:t>Experimentar topologías</a:t>
            </a:r>
            <a:endParaRPr lang="es-ES" sz="2000" b="1" dirty="0"/>
          </a:p>
          <a:p>
            <a:r>
              <a:rPr lang="es-ES" sz="2000" dirty="0" err="1" smtClean="0"/>
              <a:t>Agreagar</a:t>
            </a:r>
            <a:r>
              <a:rPr lang="es-ES" sz="2000" dirty="0" smtClean="0"/>
              <a:t> a </a:t>
            </a:r>
            <a:r>
              <a:rPr lang="es-ES" sz="2000" dirty="0" err="1" smtClean="0"/>
              <a:t>estrucutra</a:t>
            </a:r>
            <a:r>
              <a:rPr lang="es-ES" sz="2000" dirty="0" smtClean="0"/>
              <a:t> de </a:t>
            </a:r>
            <a:r>
              <a:rPr lang="es-ES" sz="2000" dirty="0" err="1" smtClean="0"/>
              <a:t>pybrain</a:t>
            </a:r>
            <a:endParaRPr lang="es-ES" sz="2000" dirty="0" smtClean="0"/>
          </a:p>
          <a:p>
            <a:pPr lvl="1"/>
            <a:r>
              <a:rPr lang="es-ES" sz="1600" dirty="0" err="1" smtClean="0"/>
              <a:t>ds</a:t>
            </a:r>
            <a:r>
              <a:rPr lang="es-ES" sz="1600" dirty="0" smtClean="0"/>
              <a:t> </a:t>
            </a:r>
            <a:r>
              <a:rPr lang="es-ES" sz="1600" dirty="0"/>
              <a:t>= </a:t>
            </a:r>
            <a:r>
              <a:rPr lang="es-ES" sz="1600" dirty="0" err="1"/>
              <a:t>SupervisedDataSet</a:t>
            </a:r>
            <a:r>
              <a:rPr lang="es-ES" sz="1600" dirty="0"/>
              <a:t>(9, 2)</a:t>
            </a:r>
          </a:p>
          <a:p>
            <a:pPr lvl="1"/>
            <a:r>
              <a:rPr lang="es-ES" sz="1600" dirty="0" err="1"/>
              <a:t>ds.setField</a:t>
            </a:r>
            <a:r>
              <a:rPr lang="es-ES" sz="1600" dirty="0"/>
              <a:t>('input', X)</a:t>
            </a:r>
          </a:p>
          <a:p>
            <a:pPr lvl="1"/>
            <a:r>
              <a:rPr lang="es-ES" sz="1600" dirty="0" err="1"/>
              <a:t>ds.setField</a:t>
            </a:r>
            <a:r>
              <a:rPr lang="es-ES" sz="1600" dirty="0"/>
              <a:t>('target', Y</a:t>
            </a:r>
            <a:r>
              <a:rPr lang="es-ES" sz="1600" dirty="0" smtClean="0"/>
              <a:t>)</a:t>
            </a:r>
          </a:p>
          <a:p>
            <a:r>
              <a:rPr lang="es-ES" sz="2000" dirty="0" smtClean="0"/>
              <a:t>Entrenar red</a:t>
            </a:r>
            <a:endParaRPr lang="es-ES" sz="2000" dirty="0"/>
          </a:p>
          <a:p>
            <a:pPr lvl="1"/>
            <a:r>
              <a:rPr lang="es-ES" sz="1600" dirty="0" err="1"/>
              <a:t>trainer</a:t>
            </a:r>
            <a:r>
              <a:rPr lang="es-ES" sz="1600" dirty="0"/>
              <a:t> = </a:t>
            </a:r>
            <a:r>
              <a:rPr lang="es-ES" sz="1600" dirty="0" err="1"/>
              <a:t>BackpropTrainer</a:t>
            </a:r>
            <a:r>
              <a:rPr lang="es-ES" sz="1600" dirty="0"/>
              <a:t>(net, </a:t>
            </a:r>
            <a:r>
              <a:rPr lang="es-ES" sz="1600" dirty="0" err="1"/>
              <a:t>ds</a:t>
            </a:r>
            <a:r>
              <a:rPr lang="es-ES" sz="1600" dirty="0"/>
              <a:t>)</a:t>
            </a:r>
          </a:p>
          <a:p>
            <a:pPr lvl="1"/>
            <a:r>
              <a:rPr lang="es-ES" sz="1600" dirty="0" err="1"/>
              <a:t>for</a:t>
            </a:r>
            <a:r>
              <a:rPr lang="es-ES" sz="1600" dirty="0"/>
              <a:t> i in </a:t>
            </a:r>
            <a:r>
              <a:rPr lang="es-ES" sz="1600" dirty="0" err="1"/>
              <a:t>range</a:t>
            </a:r>
            <a:r>
              <a:rPr lang="es-ES" sz="1600" dirty="0"/>
              <a:t>(5)</a:t>
            </a:r>
            <a:r>
              <a:rPr lang="es-ES" sz="1600" dirty="0" smtClean="0"/>
              <a:t>: ---</a:t>
            </a:r>
            <a:r>
              <a:rPr lang="es-ES" sz="1600" b="1" dirty="0" smtClean="0"/>
              <a:t>-probar con número de ciclos</a:t>
            </a:r>
            <a:endParaRPr lang="es-ES" sz="1600" b="1" dirty="0"/>
          </a:p>
          <a:p>
            <a:r>
              <a:rPr lang="es-ES" sz="2000" dirty="0"/>
              <a:t>	</a:t>
            </a:r>
            <a:r>
              <a:rPr lang="es-ES" sz="2000" dirty="0" err="1"/>
              <a:t>trainer.train</a:t>
            </a:r>
            <a:r>
              <a:rPr lang="es-E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545039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Obtener una salida de la red para el vector de entrada X</a:t>
            </a:r>
          </a:p>
          <a:p>
            <a:pPr lvl="1"/>
            <a:r>
              <a:rPr lang="es-ES" dirty="0" err="1"/>
              <a:t>net.activate</a:t>
            </a:r>
            <a:r>
              <a:rPr lang="es-ES" dirty="0"/>
              <a:t>(X</a:t>
            </a:r>
            <a:r>
              <a:rPr lang="es-E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34594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Problemas Apropiados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z="2000" smtClean="0"/>
              <a:t>Problemas donde las instancias son conjuntos de atributos (vectores)</a:t>
            </a:r>
          </a:p>
          <a:p>
            <a:pPr eaLnBrk="1" hangingPunct="1"/>
            <a:r>
              <a:rPr lang="es-ES_tradnl" sz="2000" smtClean="0"/>
              <a:t>Para problemas clasificaci</a:t>
            </a:r>
            <a:r>
              <a:rPr lang="es-ES_tradnl" altLang="ja-JP" sz="2000" smtClean="0">
                <a:ea typeface="ＭＳ Ｐゴシック" pitchFamily="1" charset="-128"/>
              </a:rPr>
              <a:t>ón o regresión</a:t>
            </a:r>
          </a:p>
          <a:p>
            <a:pPr eaLnBrk="1" hangingPunct="1"/>
            <a:r>
              <a:rPr lang="es-ES_tradnl" altLang="ja-JP" sz="2000" smtClean="0">
                <a:ea typeface="ＭＳ Ｐゴシック" pitchFamily="1" charset="-128"/>
              </a:rPr>
              <a:t>Problemas donde los ejemplos de entrenamiento tienen algunos errores</a:t>
            </a:r>
          </a:p>
          <a:p>
            <a:pPr eaLnBrk="1" hangingPunct="1"/>
            <a:r>
              <a:rPr lang="es-ES_tradnl" altLang="ja-JP" sz="2000" smtClean="0">
                <a:ea typeface="ＭＳ Ｐゴシック" pitchFamily="1" charset="-128"/>
              </a:rPr>
              <a:t>Problemas en los que se cuenta con suficiente tiempo para entrenar (es, en general tardado entrenar una RNN)</a:t>
            </a:r>
          </a:p>
          <a:p>
            <a:pPr eaLnBrk="1" hangingPunct="1"/>
            <a:r>
              <a:rPr lang="es-ES_tradnl" sz="2000" smtClean="0"/>
              <a:t>Problemas en los que se requiere respuesta r</a:t>
            </a:r>
            <a:r>
              <a:rPr lang="es-ES_tradnl" altLang="ja-JP" sz="2000" smtClean="0">
                <a:ea typeface="ＭＳ Ｐゴシック" pitchFamily="1" charset="-128"/>
              </a:rPr>
              <a:t>ápida (aunque tardan en entrenar, son rápidas para responder)</a:t>
            </a:r>
          </a:p>
          <a:p>
            <a:pPr eaLnBrk="1" hangingPunct="1"/>
            <a:r>
              <a:rPr lang="es-ES_tradnl" altLang="ja-JP" sz="2000" smtClean="0">
                <a:ea typeface="ＭＳ Ｐゴシック" pitchFamily="1" charset="-128"/>
              </a:rPr>
              <a:t>Problemas que no requieren de una explicación de porqué se clasificó como se clasificó</a:t>
            </a:r>
          </a:p>
          <a:p>
            <a:pPr lvl="1" eaLnBrk="1" hangingPunct="1"/>
            <a:r>
              <a:rPr lang="es-ES_tradnl" sz="1800" smtClean="0"/>
              <a:t>A diferencia de un </a:t>
            </a:r>
            <a:r>
              <a:rPr lang="es-ES_tradnl" altLang="ja-JP" sz="1800" smtClean="0">
                <a:ea typeface="ＭＳ Ｐゴシック" pitchFamily="1" charset="-128"/>
              </a:rPr>
              <a:t>árbol de decisión</a:t>
            </a:r>
            <a:endParaRPr lang="es-ES_tradnl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Algunas Aplicaciones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Identificaci</a:t>
            </a:r>
            <a:r>
              <a:rPr lang="es-ES_tradnl" altLang="ja-JP" sz="2000" smtClean="0">
                <a:ea typeface="ＭＳ Ｐゴシック" pitchFamily="1" charset="-128"/>
              </a:rPr>
              <a:t>ó</a:t>
            </a:r>
            <a:r>
              <a:rPr lang="es-ES_tradnl" sz="2000" smtClean="0"/>
              <a:t>n de patrones y tendencias 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Predicci</a:t>
            </a:r>
            <a:r>
              <a:rPr lang="es-ES_tradnl" altLang="ja-JP" sz="2000" smtClean="0">
                <a:ea typeface="ＭＳ Ｐゴシック" pitchFamily="1" charset="-128"/>
              </a:rPr>
              <a:t>ón de ventas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000" smtClean="0">
                <a:ea typeface="ＭＳ Ｐゴシック" pitchFamily="1" charset="-128"/>
              </a:rPr>
              <a:t>Predicción de precios (bolsa)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Risk management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Evaluaci</a:t>
            </a:r>
            <a:r>
              <a:rPr lang="es-ES_tradnl" altLang="ja-JP" sz="2000" smtClean="0">
                <a:ea typeface="ＭＳ Ｐゴシック" pitchFamily="1" charset="-128"/>
              </a:rPr>
              <a:t>ón de créditos</a:t>
            </a:r>
            <a:endParaRPr lang="es-ES_tradnl" sz="2000" smtClean="0"/>
          </a:p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Medicina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1800" smtClean="0"/>
              <a:t>Modelos de sistemas corporales, predicci</a:t>
            </a:r>
            <a:r>
              <a:rPr lang="es-ES_tradnl" altLang="ja-JP" sz="1800" smtClean="0">
                <a:ea typeface="ＭＳ Ｐゴシック" pitchFamily="1" charset="-128"/>
              </a:rPr>
              <a:t>ó</a:t>
            </a:r>
            <a:r>
              <a:rPr lang="es-ES_tradnl" sz="1800" smtClean="0"/>
              <a:t>n de enfermedades. Epidemiolog</a:t>
            </a:r>
            <a:r>
              <a:rPr lang="es-ES_tradnl" altLang="ja-JP" sz="1800" smtClean="0">
                <a:ea typeface="ＭＳ Ｐゴシック" pitchFamily="1" charset="-128"/>
              </a:rPr>
              <a:t>ía</a:t>
            </a:r>
            <a:endParaRPr lang="es-ES_tradnl" sz="1800" smtClean="0"/>
          </a:p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Reconocimiento de caracteres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Reconocimiento de lenguaje hablado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Filtrado de señales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Control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Compresi</a:t>
            </a:r>
            <a:r>
              <a:rPr lang="es-ES_tradnl" altLang="ja-JP" sz="2000" smtClean="0">
                <a:ea typeface="ＭＳ Ｐゴシック" pitchFamily="1" charset="-128"/>
              </a:rPr>
              <a:t>ón de imágenes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000" smtClean="0">
                <a:ea typeface="ＭＳ Ｐゴシック" pitchFamily="1" charset="-128"/>
              </a:rPr>
              <a:t>……</a:t>
            </a:r>
            <a:endParaRPr lang="es-ES_tradnl" sz="2800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Herramientas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z="2800" dirty="0" err="1" smtClean="0"/>
              <a:t>Neuroshell</a:t>
            </a:r>
            <a:endParaRPr lang="es-ES_tradnl" sz="2800" dirty="0" smtClean="0"/>
          </a:p>
          <a:p>
            <a:pPr eaLnBrk="1" hangingPunct="1"/>
            <a:r>
              <a:rPr lang="es-ES_tradnl" sz="2800" dirty="0" err="1" smtClean="0"/>
              <a:t>Matlab</a:t>
            </a:r>
            <a:endParaRPr lang="es-ES_tradnl" sz="2800" dirty="0" smtClean="0"/>
          </a:p>
          <a:p>
            <a:pPr eaLnBrk="1" hangingPunct="1"/>
            <a:r>
              <a:rPr lang="es-ES_tradnl" sz="2800" dirty="0" smtClean="0"/>
              <a:t>R (RSNNS, </a:t>
            </a:r>
            <a:r>
              <a:rPr lang="es-ES_tradnl" sz="2800" dirty="0" err="1" smtClean="0"/>
              <a:t>neuralnet</a:t>
            </a:r>
            <a:r>
              <a:rPr lang="es-ES_tradnl" sz="2800" dirty="0" smtClean="0"/>
              <a:t>)</a:t>
            </a:r>
          </a:p>
          <a:p>
            <a:pPr eaLnBrk="1" hangingPunct="1"/>
            <a:r>
              <a:rPr lang="es-ES_tradnl" sz="2800" dirty="0" err="1" smtClean="0"/>
              <a:t>Python</a:t>
            </a:r>
            <a:r>
              <a:rPr lang="es-ES_tradnl" sz="2800" dirty="0" smtClean="0"/>
              <a:t>: </a:t>
            </a:r>
            <a:r>
              <a:rPr lang="es-ES_tradnl" sz="2800" dirty="0" err="1" smtClean="0"/>
              <a:t>PyBrain</a:t>
            </a:r>
            <a:r>
              <a:rPr lang="es-ES_tradnl" sz="2800" dirty="0" smtClean="0"/>
              <a:t>, </a:t>
            </a:r>
            <a:r>
              <a:rPr lang="es-ES_tradnl" sz="2800" dirty="0" err="1" smtClean="0"/>
              <a:t>pyfann</a:t>
            </a:r>
            <a:r>
              <a:rPr lang="es-ES_tradnl" sz="2800" dirty="0" smtClean="0"/>
              <a:t>…</a:t>
            </a:r>
          </a:p>
          <a:p>
            <a:pPr lvl="1" eaLnBrk="1" hangingPunct="1"/>
            <a:r>
              <a:rPr lang="es-ES_tradnl" sz="2400" dirty="0" smtClean="0"/>
              <a:t>Nosotros usaremos </a:t>
            </a:r>
            <a:r>
              <a:rPr lang="es-ES_tradnl" sz="2400" dirty="0" err="1" smtClean="0"/>
              <a:t>Pybrain</a:t>
            </a:r>
            <a:r>
              <a:rPr lang="es-ES_tradnl" sz="2400" dirty="0" smtClean="0"/>
              <a:t>. Instálenlo</a:t>
            </a:r>
          </a:p>
          <a:p>
            <a:pPr eaLnBrk="1" hangingPunct="1"/>
            <a:r>
              <a:rPr lang="es-ES_tradnl" sz="2800" dirty="0" smtClean="0"/>
              <a:t>Varios paquetes en la red, por ejemplo</a:t>
            </a:r>
          </a:p>
          <a:p>
            <a:pPr lvl="1" eaLnBrk="1" hangingPunct="1"/>
            <a:r>
              <a:rPr lang="es-ES_tradnl" sz="2400" dirty="0" smtClean="0"/>
              <a:t>Neural </a:t>
            </a:r>
            <a:r>
              <a:rPr lang="es-ES_tradnl" sz="2400" dirty="0" err="1" smtClean="0"/>
              <a:t>Applet</a:t>
            </a:r>
            <a:endParaRPr lang="es-ES_tradnl" sz="2400" dirty="0" smtClean="0"/>
          </a:p>
          <a:p>
            <a:pPr lvl="2" eaLnBrk="1" hangingPunct="1"/>
            <a:r>
              <a:rPr lang="es-ES_tradnl" sz="2000" dirty="0" smtClean="0">
                <a:hlinkClick r:id="rId3"/>
              </a:rPr>
              <a:t>http</a:t>
            </a:r>
            <a:r>
              <a:rPr lang="es-ES_tradnl" sz="2000" dirty="0">
                <a:hlinkClick r:id="rId3"/>
              </a:rPr>
              <a:t>://www.aispace.org</a:t>
            </a:r>
            <a:r>
              <a:rPr lang="es-ES_tradnl" sz="2000" dirty="0" smtClean="0">
                <a:hlinkClick r:id="rId3"/>
              </a:rPr>
              <a:t>/</a:t>
            </a:r>
            <a:endParaRPr lang="es-ES_tradnl" sz="2000" dirty="0" smtClean="0"/>
          </a:p>
          <a:p>
            <a:pPr eaLnBrk="1" hangingPunct="1"/>
            <a:r>
              <a:rPr lang="es-ES_tradnl" dirty="0" smtClean="0"/>
              <a:t>Hay tambi</a:t>
            </a:r>
            <a:r>
              <a:rPr lang="es-ES_tradnl" altLang="ja-JP" dirty="0" smtClean="0">
                <a:ea typeface="ＭＳ Ｐゴシック" pitchFamily="1" charset="-128"/>
              </a:rPr>
              <a:t>én mucho código que pueden usar (SNNS)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Heurísticos y recomendaciones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dirty="0" smtClean="0"/>
              <a:t>¿Cuántos datos para entrenar?</a:t>
            </a:r>
          </a:p>
          <a:p>
            <a:pPr lvl="1"/>
            <a:r>
              <a:rPr lang="es-MX" sz="2400" dirty="0" smtClean="0"/>
              <a:t>Al menos 10 veces el número de pesos en la red</a:t>
            </a:r>
          </a:p>
          <a:p>
            <a:r>
              <a:rPr lang="es-MX" sz="2800" dirty="0" smtClean="0"/>
              <a:t>A lo más dos capas ocultas</a:t>
            </a:r>
          </a:p>
          <a:p>
            <a:r>
              <a:rPr lang="es-MX" sz="2800" dirty="0" smtClean="0"/>
              <a:t>Cuidado con el sobre entrenamiento</a:t>
            </a:r>
          </a:p>
          <a:p>
            <a:pPr lvl="1"/>
            <a:r>
              <a:rPr lang="es-MX" sz="2400" dirty="0" smtClean="0"/>
              <a:t>Usar el conjunto de validación </a:t>
            </a:r>
          </a:p>
          <a:p>
            <a:pPr lvl="2"/>
            <a:r>
              <a:rPr lang="es-MX" sz="2000" dirty="0" smtClean="0"/>
              <a:t>Determinar número de capas ocultas y número de neuronas</a:t>
            </a:r>
          </a:p>
          <a:p>
            <a:pPr lvl="2"/>
            <a:r>
              <a:rPr lang="es-MX" sz="2000" dirty="0" smtClean="0"/>
              <a:t>Determinar cuando debemos de dejar de aprender (“early stopping”)</a:t>
            </a:r>
          </a:p>
          <a:p>
            <a:pPr lvl="2"/>
            <a:r>
              <a:rPr lang="es-MX" sz="2000" dirty="0" smtClean="0"/>
              <a:t>Determinar si se necesitan más ejemplos de entrenamiento</a:t>
            </a:r>
            <a:endParaRPr lang="es-MX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Redes Neuronales Biol</a:t>
            </a:r>
            <a:r>
              <a:rPr lang="es-ES_tradnl" altLang="ja-JP" smtClean="0">
                <a:ea typeface="ＭＳ Ｐゴシック" pitchFamily="1" charset="-128"/>
              </a:rPr>
              <a:t>ógicas</a:t>
            </a:r>
            <a:endParaRPr lang="es-ES_tradnl" smtClean="0">
              <a:ea typeface="ＭＳ Ｐゴシック" pitchFamily="1" charset="-128"/>
            </a:endParaRPr>
          </a:p>
        </p:txBody>
      </p:sp>
      <p:sp>
        <p:nvSpPr>
          <p:cNvPr id="10243" name="Freeform 3"/>
          <p:cNvSpPr>
            <a:spLocks/>
          </p:cNvSpPr>
          <p:nvPr/>
        </p:nvSpPr>
        <p:spPr bwMode="auto">
          <a:xfrm>
            <a:off x="1854200" y="2844800"/>
            <a:ext cx="965200" cy="901700"/>
          </a:xfrm>
          <a:custGeom>
            <a:avLst/>
            <a:gdLst>
              <a:gd name="T0" fmla="*/ 165825481 w 424"/>
              <a:gd name="T1" fmla="*/ 322579961 h 568"/>
              <a:gd name="T2" fmla="*/ 165825481 w 424"/>
              <a:gd name="T3" fmla="*/ 80644990 h 568"/>
              <a:gd name="T4" fmla="*/ 1160782706 w 424"/>
              <a:gd name="T5" fmla="*/ 80644990 h 568"/>
              <a:gd name="T6" fmla="*/ 2147483647 w 424"/>
              <a:gd name="T7" fmla="*/ 564514956 h 568"/>
              <a:gd name="T8" fmla="*/ 1409522243 w 424"/>
              <a:gd name="T9" fmla="*/ 1290319842 h 568"/>
              <a:gd name="T10" fmla="*/ 414564805 w 424"/>
              <a:gd name="T11" fmla="*/ 1290319842 h 568"/>
              <a:gd name="T12" fmla="*/ 165825481 w 424"/>
              <a:gd name="T13" fmla="*/ 322579961 h 5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24"/>
              <a:gd name="T22" fmla="*/ 0 h 568"/>
              <a:gd name="T23" fmla="*/ 424 w 424"/>
              <a:gd name="T24" fmla="*/ 568 h 5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24" h="568">
                <a:moveTo>
                  <a:pt x="32" y="128"/>
                </a:moveTo>
                <a:cubicBezTo>
                  <a:pt x="24" y="48"/>
                  <a:pt x="0" y="48"/>
                  <a:pt x="32" y="32"/>
                </a:cubicBezTo>
                <a:cubicBezTo>
                  <a:pt x="64" y="16"/>
                  <a:pt x="160" y="0"/>
                  <a:pt x="224" y="32"/>
                </a:cubicBezTo>
                <a:cubicBezTo>
                  <a:pt x="288" y="64"/>
                  <a:pt x="408" y="144"/>
                  <a:pt x="416" y="224"/>
                </a:cubicBezTo>
                <a:cubicBezTo>
                  <a:pt x="424" y="304"/>
                  <a:pt x="328" y="464"/>
                  <a:pt x="272" y="512"/>
                </a:cubicBezTo>
                <a:cubicBezTo>
                  <a:pt x="216" y="560"/>
                  <a:pt x="120" y="568"/>
                  <a:pt x="80" y="512"/>
                </a:cubicBezTo>
                <a:cubicBezTo>
                  <a:pt x="40" y="456"/>
                  <a:pt x="40" y="208"/>
                  <a:pt x="32" y="128"/>
                </a:cubicBezTo>
                <a:close/>
              </a:path>
            </a:pathLst>
          </a:cu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 flipH="1" flipV="1">
            <a:off x="12192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 flipH="1">
            <a:off x="914400" y="2514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 flipH="1" flipV="1">
            <a:off x="914400" y="2209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47" name="Line 8"/>
          <p:cNvSpPr>
            <a:spLocks noChangeShapeType="1"/>
          </p:cNvSpPr>
          <p:nvPr/>
        </p:nvSpPr>
        <p:spPr bwMode="auto">
          <a:xfrm flipH="1">
            <a:off x="762000" y="2286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48" name="Line 9"/>
          <p:cNvSpPr>
            <a:spLocks noChangeShapeType="1"/>
          </p:cNvSpPr>
          <p:nvPr/>
        </p:nvSpPr>
        <p:spPr bwMode="auto">
          <a:xfrm flipH="1" flipV="1">
            <a:off x="1143000" y="31242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49" name="Line 10"/>
          <p:cNvSpPr>
            <a:spLocks noChangeShapeType="1"/>
          </p:cNvSpPr>
          <p:nvPr/>
        </p:nvSpPr>
        <p:spPr bwMode="auto">
          <a:xfrm flipH="1">
            <a:off x="838200" y="3124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 flipH="1" flipV="1">
            <a:off x="838200" y="2819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1" name="Line 12"/>
          <p:cNvSpPr>
            <a:spLocks noChangeShapeType="1"/>
          </p:cNvSpPr>
          <p:nvPr/>
        </p:nvSpPr>
        <p:spPr bwMode="auto">
          <a:xfrm flipH="1">
            <a:off x="685800" y="2895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2" name="Line 13"/>
          <p:cNvSpPr>
            <a:spLocks noChangeShapeType="1"/>
          </p:cNvSpPr>
          <p:nvPr/>
        </p:nvSpPr>
        <p:spPr bwMode="auto">
          <a:xfrm flipH="1" flipV="1">
            <a:off x="762000" y="3048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3" name="Line 14"/>
          <p:cNvSpPr>
            <a:spLocks noChangeShapeType="1"/>
          </p:cNvSpPr>
          <p:nvPr/>
        </p:nvSpPr>
        <p:spPr bwMode="auto">
          <a:xfrm flipH="1">
            <a:off x="1295400" y="3581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4" name="Line 15"/>
          <p:cNvSpPr>
            <a:spLocks noChangeShapeType="1"/>
          </p:cNvSpPr>
          <p:nvPr/>
        </p:nvSpPr>
        <p:spPr bwMode="auto">
          <a:xfrm flipH="1" flipV="1">
            <a:off x="1143000" y="3581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5" name="Line 16"/>
          <p:cNvSpPr>
            <a:spLocks noChangeShapeType="1"/>
          </p:cNvSpPr>
          <p:nvPr/>
        </p:nvSpPr>
        <p:spPr bwMode="auto">
          <a:xfrm flipH="1">
            <a:off x="1066800" y="3733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6" name="Freeform 17"/>
          <p:cNvSpPr>
            <a:spLocks/>
          </p:cNvSpPr>
          <p:nvPr/>
        </p:nvSpPr>
        <p:spPr bwMode="auto">
          <a:xfrm>
            <a:off x="2260600" y="3022600"/>
            <a:ext cx="330200" cy="444500"/>
          </a:xfrm>
          <a:custGeom>
            <a:avLst/>
            <a:gdLst>
              <a:gd name="T0" fmla="*/ 40322501 w 208"/>
              <a:gd name="T1" fmla="*/ 161289979 h 280"/>
              <a:gd name="T2" fmla="*/ 282257516 w 208"/>
              <a:gd name="T3" fmla="*/ 40322495 h 280"/>
              <a:gd name="T4" fmla="*/ 524192545 w 208"/>
              <a:gd name="T5" fmla="*/ 403224923 h 280"/>
              <a:gd name="T6" fmla="*/ 282257516 w 208"/>
              <a:gd name="T7" fmla="*/ 645159917 h 280"/>
              <a:gd name="T8" fmla="*/ 40322501 w 208"/>
              <a:gd name="T9" fmla="*/ 645159917 h 280"/>
              <a:gd name="T10" fmla="*/ 40322501 w 208"/>
              <a:gd name="T11" fmla="*/ 161289979 h 2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8"/>
              <a:gd name="T19" fmla="*/ 0 h 280"/>
              <a:gd name="T20" fmla="*/ 208 w 208"/>
              <a:gd name="T21" fmla="*/ 280 h 2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8" h="280">
                <a:moveTo>
                  <a:pt x="16" y="64"/>
                </a:moveTo>
                <a:cubicBezTo>
                  <a:pt x="32" y="24"/>
                  <a:pt x="80" y="0"/>
                  <a:pt x="112" y="16"/>
                </a:cubicBezTo>
                <a:cubicBezTo>
                  <a:pt x="144" y="32"/>
                  <a:pt x="208" y="120"/>
                  <a:pt x="208" y="160"/>
                </a:cubicBezTo>
                <a:cubicBezTo>
                  <a:pt x="208" y="200"/>
                  <a:pt x="144" y="240"/>
                  <a:pt x="112" y="256"/>
                </a:cubicBezTo>
                <a:cubicBezTo>
                  <a:pt x="80" y="272"/>
                  <a:pt x="32" y="280"/>
                  <a:pt x="16" y="256"/>
                </a:cubicBezTo>
                <a:cubicBezTo>
                  <a:pt x="0" y="232"/>
                  <a:pt x="0" y="104"/>
                  <a:pt x="16" y="64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7" name="Freeform 18"/>
          <p:cNvSpPr>
            <a:spLocks/>
          </p:cNvSpPr>
          <p:nvPr/>
        </p:nvSpPr>
        <p:spPr bwMode="auto">
          <a:xfrm>
            <a:off x="2463800" y="4521200"/>
            <a:ext cx="965200" cy="901700"/>
          </a:xfrm>
          <a:custGeom>
            <a:avLst/>
            <a:gdLst>
              <a:gd name="T0" fmla="*/ 165825481 w 424"/>
              <a:gd name="T1" fmla="*/ 322579961 h 568"/>
              <a:gd name="T2" fmla="*/ 165825481 w 424"/>
              <a:gd name="T3" fmla="*/ 80644990 h 568"/>
              <a:gd name="T4" fmla="*/ 1160782706 w 424"/>
              <a:gd name="T5" fmla="*/ 80644990 h 568"/>
              <a:gd name="T6" fmla="*/ 2147483647 w 424"/>
              <a:gd name="T7" fmla="*/ 564514956 h 568"/>
              <a:gd name="T8" fmla="*/ 1409522243 w 424"/>
              <a:gd name="T9" fmla="*/ 1290319842 h 568"/>
              <a:gd name="T10" fmla="*/ 414564805 w 424"/>
              <a:gd name="T11" fmla="*/ 1290319842 h 568"/>
              <a:gd name="T12" fmla="*/ 165825481 w 424"/>
              <a:gd name="T13" fmla="*/ 322579961 h 5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24"/>
              <a:gd name="T22" fmla="*/ 0 h 568"/>
              <a:gd name="T23" fmla="*/ 424 w 424"/>
              <a:gd name="T24" fmla="*/ 568 h 5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24" h="568">
                <a:moveTo>
                  <a:pt x="32" y="128"/>
                </a:moveTo>
                <a:cubicBezTo>
                  <a:pt x="24" y="48"/>
                  <a:pt x="0" y="48"/>
                  <a:pt x="32" y="32"/>
                </a:cubicBezTo>
                <a:cubicBezTo>
                  <a:pt x="64" y="16"/>
                  <a:pt x="160" y="0"/>
                  <a:pt x="224" y="32"/>
                </a:cubicBezTo>
                <a:cubicBezTo>
                  <a:pt x="288" y="64"/>
                  <a:pt x="408" y="144"/>
                  <a:pt x="416" y="224"/>
                </a:cubicBezTo>
                <a:cubicBezTo>
                  <a:pt x="424" y="304"/>
                  <a:pt x="328" y="464"/>
                  <a:pt x="272" y="512"/>
                </a:cubicBezTo>
                <a:cubicBezTo>
                  <a:pt x="216" y="560"/>
                  <a:pt x="120" y="568"/>
                  <a:pt x="80" y="512"/>
                </a:cubicBezTo>
                <a:cubicBezTo>
                  <a:pt x="40" y="456"/>
                  <a:pt x="40" y="208"/>
                  <a:pt x="32" y="128"/>
                </a:cubicBezTo>
                <a:close/>
              </a:path>
            </a:pathLst>
          </a:cu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8" name="Line 20"/>
          <p:cNvSpPr>
            <a:spLocks noChangeShapeType="1"/>
          </p:cNvSpPr>
          <p:nvPr/>
        </p:nvSpPr>
        <p:spPr bwMode="auto">
          <a:xfrm flipH="1" flipV="1">
            <a:off x="1828800" y="4191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9" name="Line 21"/>
          <p:cNvSpPr>
            <a:spLocks noChangeShapeType="1"/>
          </p:cNvSpPr>
          <p:nvPr/>
        </p:nvSpPr>
        <p:spPr bwMode="auto">
          <a:xfrm flipH="1">
            <a:off x="1524000" y="4191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60" name="Line 22"/>
          <p:cNvSpPr>
            <a:spLocks noChangeShapeType="1"/>
          </p:cNvSpPr>
          <p:nvPr/>
        </p:nvSpPr>
        <p:spPr bwMode="auto">
          <a:xfrm flipH="1" flipV="1">
            <a:off x="15240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61" name="Line 23"/>
          <p:cNvSpPr>
            <a:spLocks noChangeShapeType="1"/>
          </p:cNvSpPr>
          <p:nvPr/>
        </p:nvSpPr>
        <p:spPr bwMode="auto">
          <a:xfrm flipH="1">
            <a:off x="1371600" y="39624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62" name="Line 24"/>
          <p:cNvSpPr>
            <a:spLocks noChangeShapeType="1"/>
          </p:cNvSpPr>
          <p:nvPr/>
        </p:nvSpPr>
        <p:spPr bwMode="auto">
          <a:xfrm flipH="1" flipV="1">
            <a:off x="1752600" y="4800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63" name="Line 25"/>
          <p:cNvSpPr>
            <a:spLocks noChangeShapeType="1"/>
          </p:cNvSpPr>
          <p:nvPr/>
        </p:nvSpPr>
        <p:spPr bwMode="auto">
          <a:xfrm flipH="1">
            <a:off x="1447800" y="4800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64" name="Line 26"/>
          <p:cNvSpPr>
            <a:spLocks noChangeShapeType="1"/>
          </p:cNvSpPr>
          <p:nvPr/>
        </p:nvSpPr>
        <p:spPr bwMode="auto">
          <a:xfrm flipH="1" flipV="1">
            <a:off x="1447800" y="4495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65" name="Line 27"/>
          <p:cNvSpPr>
            <a:spLocks noChangeShapeType="1"/>
          </p:cNvSpPr>
          <p:nvPr/>
        </p:nvSpPr>
        <p:spPr bwMode="auto">
          <a:xfrm flipH="1">
            <a:off x="1295400" y="4572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66" name="Line 28"/>
          <p:cNvSpPr>
            <a:spLocks noChangeShapeType="1"/>
          </p:cNvSpPr>
          <p:nvPr/>
        </p:nvSpPr>
        <p:spPr bwMode="auto">
          <a:xfrm flipH="1" flipV="1">
            <a:off x="1371600" y="47244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67" name="Line 29"/>
          <p:cNvSpPr>
            <a:spLocks noChangeShapeType="1"/>
          </p:cNvSpPr>
          <p:nvPr/>
        </p:nvSpPr>
        <p:spPr bwMode="auto">
          <a:xfrm flipH="1">
            <a:off x="19050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68" name="Line 30"/>
          <p:cNvSpPr>
            <a:spLocks noChangeShapeType="1"/>
          </p:cNvSpPr>
          <p:nvPr/>
        </p:nvSpPr>
        <p:spPr bwMode="auto">
          <a:xfrm flipH="1" flipV="1">
            <a:off x="17526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69" name="Line 31"/>
          <p:cNvSpPr>
            <a:spLocks noChangeShapeType="1"/>
          </p:cNvSpPr>
          <p:nvPr/>
        </p:nvSpPr>
        <p:spPr bwMode="auto">
          <a:xfrm flipH="1">
            <a:off x="1676400" y="54102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70" name="Freeform 32"/>
          <p:cNvSpPr>
            <a:spLocks/>
          </p:cNvSpPr>
          <p:nvPr/>
        </p:nvSpPr>
        <p:spPr bwMode="auto">
          <a:xfrm>
            <a:off x="2870200" y="4699000"/>
            <a:ext cx="330200" cy="444500"/>
          </a:xfrm>
          <a:custGeom>
            <a:avLst/>
            <a:gdLst>
              <a:gd name="T0" fmla="*/ 40322501 w 208"/>
              <a:gd name="T1" fmla="*/ 161289979 h 280"/>
              <a:gd name="T2" fmla="*/ 282257516 w 208"/>
              <a:gd name="T3" fmla="*/ 40322495 h 280"/>
              <a:gd name="T4" fmla="*/ 524192545 w 208"/>
              <a:gd name="T5" fmla="*/ 403224923 h 280"/>
              <a:gd name="T6" fmla="*/ 282257516 w 208"/>
              <a:gd name="T7" fmla="*/ 645159917 h 280"/>
              <a:gd name="T8" fmla="*/ 40322501 w 208"/>
              <a:gd name="T9" fmla="*/ 645159917 h 280"/>
              <a:gd name="T10" fmla="*/ 40322501 w 208"/>
              <a:gd name="T11" fmla="*/ 161289979 h 2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8"/>
              <a:gd name="T19" fmla="*/ 0 h 280"/>
              <a:gd name="T20" fmla="*/ 208 w 208"/>
              <a:gd name="T21" fmla="*/ 280 h 2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8" h="280">
                <a:moveTo>
                  <a:pt x="16" y="64"/>
                </a:moveTo>
                <a:cubicBezTo>
                  <a:pt x="32" y="24"/>
                  <a:pt x="80" y="0"/>
                  <a:pt x="112" y="16"/>
                </a:cubicBezTo>
                <a:cubicBezTo>
                  <a:pt x="144" y="32"/>
                  <a:pt x="208" y="120"/>
                  <a:pt x="208" y="160"/>
                </a:cubicBezTo>
                <a:cubicBezTo>
                  <a:pt x="208" y="200"/>
                  <a:pt x="144" y="240"/>
                  <a:pt x="112" y="256"/>
                </a:cubicBezTo>
                <a:cubicBezTo>
                  <a:pt x="80" y="272"/>
                  <a:pt x="32" y="280"/>
                  <a:pt x="16" y="256"/>
                </a:cubicBezTo>
                <a:cubicBezTo>
                  <a:pt x="0" y="232"/>
                  <a:pt x="0" y="104"/>
                  <a:pt x="16" y="64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71" name="Freeform 33"/>
          <p:cNvSpPr>
            <a:spLocks/>
          </p:cNvSpPr>
          <p:nvPr/>
        </p:nvSpPr>
        <p:spPr bwMode="auto">
          <a:xfrm>
            <a:off x="1549400" y="5664200"/>
            <a:ext cx="965200" cy="901700"/>
          </a:xfrm>
          <a:custGeom>
            <a:avLst/>
            <a:gdLst>
              <a:gd name="T0" fmla="*/ 165825481 w 424"/>
              <a:gd name="T1" fmla="*/ 322579961 h 568"/>
              <a:gd name="T2" fmla="*/ 165825481 w 424"/>
              <a:gd name="T3" fmla="*/ 80644990 h 568"/>
              <a:gd name="T4" fmla="*/ 1160782706 w 424"/>
              <a:gd name="T5" fmla="*/ 80644990 h 568"/>
              <a:gd name="T6" fmla="*/ 2147483647 w 424"/>
              <a:gd name="T7" fmla="*/ 564514956 h 568"/>
              <a:gd name="T8" fmla="*/ 1409522243 w 424"/>
              <a:gd name="T9" fmla="*/ 1290319842 h 568"/>
              <a:gd name="T10" fmla="*/ 414564805 w 424"/>
              <a:gd name="T11" fmla="*/ 1290319842 h 568"/>
              <a:gd name="T12" fmla="*/ 165825481 w 424"/>
              <a:gd name="T13" fmla="*/ 322579961 h 5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24"/>
              <a:gd name="T22" fmla="*/ 0 h 568"/>
              <a:gd name="T23" fmla="*/ 424 w 424"/>
              <a:gd name="T24" fmla="*/ 568 h 5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24" h="568">
                <a:moveTo>
                  <a:pt x="32" y="128"/>
                </a:moveTo>
                <a:cubicBezTo>
                  <a:pt x="24" y="48"/>
                  <a:pt x="0" y="48"/>
                  <a:pt x="32" y="32"/>
                </a:cubicBezTo>
                <a:cubicBezTo>
                  <a:pt x="64" y="16"/>
                  <a:pt x="160" y="0"/>
                  <a:pt x="224" y="32"/>
                </a:cubicBezTo>
                <a:cubicBezTo>
                  <a:pt x="288" y="64"/>
                  <a:pt x="408" y="144"/>
                  <a:pt x="416" y="224"/>
                </a:cubicBezTo>
                <a:cubicBezTo>
                  <a:pt x="424" y="304"/>
                  <a:pt x="328" y="464"/>
                  <a:pt x="272" y="512"/>
                </a:cubicBezTo>
                <a:cubicBezTo>
                  <a:pt x="216" y="560"/>
                  <a:pt x="120" y="568"/>
                  <a:pt x="80" y="512"/>
                </a:cubicBezTo>
                <a:cubicBezTo>
                  <a:pt x="40" y="456"/>
                  <a:pt x="40" y="208"/>
                  <a:pt x="32" y="128"/>
                </a:cubicBezTo>
                <a:close/>
              </a:path>
            </a:pathLst>
          </a:cu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72" name="Line 35"/>
          <p:cNvSpPr>
            <a:spLocks noChangeShapeType="1"/>
          </p:cNvSpPr>
          <p:nvPr/>
        </p:nvSpPr>
        <p:spPr bwMode="auto">
          <a:xfrm flipH="1" flipV="1">
            <a:off x="914400" y="5334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73" name="Line 36"/>
          <p:cNvSpPr>
            <a:spLocks noChangeShapeType="1"/>
          </p:cNvSpPr>
          <p:nvPr/>
        </p:nvSpPr>
        <p:spPr bwMode="auto">
          <a:xfrm flipH="1">
            <a:off x="609600" y="5334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74" name="Line 37"/>
          <p:cNvSpPr>
            <a:spLocks noChangeShapeType="1"/>
          </p:cNvSpPr>
          <p:nvPr/>
        </p:nvSpPr>
        <p:spPr bwMode="auto">
          <a:xfrm flipH="1" flipV="1">
            <a:off x="609600" y="5029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75" name="Line 38"/>
          <p:cNvSpPr>
            <a:spLocks noChangeShapeType="1"/>
          </p:cNvSpPr>
          <p:nvPr/>
        </p:nvSpPr>
        <p:spPr bwMode="auto">
          <a:xfrm flipH="1">
            <a:off x="457200" y="51054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76" name="Line 39"/>
          <p:cNvSpPr>
            <a:spLocks noChangeShapeType="1"/>
          </p:cNvSpPr>
          <p:nvPr/>
        </p:nvSpPr>
        <p:spPr bwMode="auto">
          <a:xfrm flipH="1" flipV="1">
            <a:off x="838200" y="5943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77" name="Line 40"/>
          <p:cNvSpPr>
            <a:spLocks noChangeShapeType="1"/>
          </p:cNvSpPr>
          <p:nvPr/>
        </p:nvSpPr>
        <p:spPr bwMode="auto">
          <a:xfrm flipH="1">
            <a:off x="533400" y="5943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78" name="Line 41"/>
          <p:cNvSpPr>
            <a:spLocks noChangeShapeType="1"/>
          </p:cNvSpPr>
          <p:nvPr/>
        </p:nvSpPr>
        <p:spPr bwMode="auto">
          <a:xfrm flipH="1" flipV="1">
            <a:off x="533400" y="5638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79" name="Line 42"/>
          <p:cNvSpPr>
            <a:spLocks noChangeShapeType="1"/>
          </p:cNvSpPr>
          <p:nvPr/>
        </p:nvSpPr>
        <p:spPr bwMode="auto">
          <a:xfrm flipH="1">
            <a:off x="381000" y="5715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80" name="Line 43"/>
          <p:cNvSpPr>
            <a:spLocks noChangeShapeType="1"/>
          </p:cNvSpPr>
          <p:nvPr/>
        </p:nvSpPr>
        <p:spPr bwMode="auto">
          <a:xfrm flipH="1" flipV="1">
            <a:off x="457200" y="58674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81" name="Line 44"/>
          <p:cNvSpPr>
            <a:spLocks noChangeShapeType="1"/>
          </p:cNvSpPr>
          <p:nvPr/>
        </p:nvSpPr>
        <p:spPr bwMode="auto">
          <a:xfrm flipH="1">
            <a:off x="990600" y="6400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82" name="Line 45"/>
          <p:cNvSpPr>
            <a:spLocks noChangeShapeType="1"/>
          </p:cNvSpPr>
          <p:nvPr/>
        </p:nvSpPr>
        <p:spPr bwMode="auto">
          <a:xfrm flipH="1" flipV="1">
            <a:off x="838200" y="6400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83" name="Line 46"/>
          <p:cNvSpPr>
            <a:spLocks noChangeShapeType="1"/>
          </p:cNvSpPr>
          <p:nvPr/>
        </p:nvSpPr>
        <p:spPr bwMode="auto">
          <a:xfrm flipH="1">
            <a:off x="762000" y="65532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84" name="Freeform 47"/>
          <p:cNvSpPr>
            <a:spLocks/>
          </p:cNvSpPr>
          <p:nvPr/>
        </p:nvSpPr>
        <p:spPr bwMode="auto">
          <a:xfrm>
            <a:off x="1955800" y="5842000"/>
            <a:ext cx="330200" cy="444500"/>
          </a:xfrm>
          <a:custGeom>
            <a:avLst/>
            <a:gdLst>
              <a:gd name="T0" fmla="*/ 40322501 w 208"/>
              <a:gd name="T1" fmla="*/ 161289979 h 280"/>
              <a:gd name="T2" fmla="*/ 282257516 w 208"/>
              <a:gd name="T3" fmla="*/ 40322495 h 280"/>
              <a:gd name="T4" fmla="*/ 524192545 w 208"/>
              <a:gd name="T5" fmla="*/ 403224923 h 280"/>
              <a:gd name="T6" fmla="*/ 282257516 w 208"/>
              <a:gd name="T7" fmla="*/ 645159917 h 280"/>
              <a:gd name="T8" fmla="*/ 40322501 w 208"/>
              <a:gd name="T9" fmla="*/ 645159917 h 280"/>
              <a:gd name="T10" fmla="*/ 40322501 w 208"/>
              <a:gd name="T11" fmla="*/ 161289979 h 2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8"/>
              <a:gd name="T19" fmla="*/ 0 h 280"/>
              <a:gd name="T20" fmla="*/ 208 w 208"/>
              <a:gd name="T21" fmla="*/ 280 h 2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8" h="280">
                <a:moveTo>
                  <a:pt x="16" y="64"/>
                </a:moveTo>
                <a:cubicBezTo>
                  <a:pt x="32" y="24"/>
                  <a:pt x="80" y="0"/>
                  <a:pt x="112" y="16"/>
                </a:cubicBezTo>
                <a:cubicBezTo>
                  <a:pt x="144" y="32"/>
                  <a:pt x="208" y="120"/>
                  <a:pt x="208" y="160"/>
                </a:cubicBezTo>
                <a:cubicBezTo>
                  <a:pt x="208" y="200"/>
                  <a:pt x="144" y="240"/>
                  <a:pt x="112" y="256"/>
                </a:cubicBezTo>
                <a:cubicBezTo>
                  <a:pt x="80" y="272"/>
                  <a:pt x="32" y="280"/>
                  <a:pt x="16" y="256"/>
                </a:cubicBezTo>
                <a:cubicBezTo>
                  <a:pt x="0" y="232"/>
                  <a:pt x="0" y="104"/>
                  <a:pt x="16" y="64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85" name="Freeform 48"/>
          <p:cNvSpPr>
            <a:spLocks/>
          </p:cNvSpPr>
          <p:nvPr/>
        </p:nvSpPr>
        <p:spPr bwMode="auto">
          <a:xfrm>
            <a:off x="5435600" y="4368800"/>
            <a:ext cx="965200" cy="901700"/>
          </a:xfrm>
          <a:custGeom>
            <a:avLst/>
            <a:gdLst>
              <a:gd name="T0" fmla="*/ 165825481 w 424"/>
              <a:gd name="T1" fmla="*/ 322579961 h 568"/>
              <a:gd name="T2" fmla="*/ 165825481 w 424"/>
              <a:gd name="T3" fmla="*/ 80644990 h 568"/>
              <a:gd name="T4" fmla="*/ 1160782706 w 424"/>
              <a:gd name="T5" fmla="*/ 80644990 h 568"/>
              <a:gd name="T6" fmla="*/ 2147483647 w 424"/>
              <a:gd name="T7" fmla="*/ 564514956 h 568"/>
              <a:gd name="T8" fmla="*/ 1409522243 w 424"/>
              <a:gd name="T9" fmla="*/ 1290319842 h 568"/>
              <a:gd name="T10" fmla="*/ 414564805 w 424"/>
              <a:gd name="T11" fmla="*/ 1290319842 h 568"/>
              <a:gd name="T12" fmla="*/ 165825481 w 424"/>
              <a:gd name="T13" fmla="*/ 322579961 h 5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24"/>
              <a:gd name="T22" fmla="*/ 0 h 568"/>
              <a:gd name="T23" fmla="*/ 424 w 424"/>
              <a:gd name="T24" fmla="*/ 568 h 5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24" h="568">
                <a:moveTo>
                  <a:pt x="32" y="128"/>
                </a:moveTo>
                <a:cubicBezTo>
                  <a:pt x="24" y="48"/>
                  <a:pt x="0" y="48"/>
                  <a:pt x="32" y="32"/>
                </a:cubicBezTo>
                <a:cubicBezTo>
                  <a:pt x="64" y="16"/>
                  <a:pt x="160" y="0"/>
                  <a:pt x="224" y="32"/>
                </a:cubicBezTo>
                <a:cubicBezTo>
                  <a:pt x="288" y="64"/>
                  <a:pt x="408" y="144"/>
                  <a:pt x="416" y="224"/>
                </a:cubicBezTo>
                <a:cubicBezTo>
                  <a:pt x="424" y="304"/>
                  <a:pt x="328" y="464"/>
                  <a:pt x="272" y="512"/>
                </a:cubicBezTo>
                <a:cubicBezTo>
                  <a:pt x="216" y="560"/>
                  <a:pt x="120" y="568"/>
                  <a:pt x="80" y="512"/>
                </a:cubicBezTo>
                <a:cubicBezTo>
                  <a:pt x="40" y="456"/>
                  <a:pt x="40" y="208"/>
                  <a:pt x="32" y="128"/>
                </a:cubicBezTo>
                <a:close/>
              </a:path>
            </a:pathLst>
          </a:cu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86" name="Line 49"/>
          <p:cNvSpPr>
            <a:spLocks noChangeShapeType="1"/>
          </p:cNvSpPr>
          <p:nvPr/>
        </p:nvSpPr>
        <p:spPr bwMode="auto">
          <a:xfrm>
            <a:off x="6400800" y="4724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87" name="Line 50"/>
          <p:cNvSpPr>
            <a:spLocks noChangeShapeType="1"/>
          </p:cNvSpPr>
          <p:nvPr/>
        </p:nvSpPr>
        <p:spPr bwMode="auto">
          <a:xfrm flipH="1" flipV="1">
            <a:off x="4800600" y="4038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88" name="Line 51"/>
          <p:cNvSpPr>
            <a:spLocks noChangeShapeType="1"/>
          </p:cNvSpPr>
          <p:nvPr/>
        </p:nvSpPr>
        <p:spPr bwMode="auto">
          <a:xfrm flipH="1">
            <a:off x="4495800" y="4038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89" name="Line 52"/>
          <p:cNvSpPr>
            <a:spLocks noChangeShapeType="1"/>
          </p:cNvSpPr>
          <p:nvPr/>
        </p:nvSpPr>
        <p:spPr bwMode="auto">
          <a:xfrm flipH="1" flipV="1">
            <a:off x="44958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90" name="Line 53"/>
          <p:cNvSpPr>
            <a:spLocks noChangeShapeType="1"/>
          </p:cNvSpPr>
          <p:nvPr/>
        </p:nvSpPr>
        <p:spPr bwMode="auto">
          <a:xfrm flipH="1">
            <a:off x="4343400" y="3810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91" name="Line 54"/>
          <p:cNvSpPr>
            <a:spLocks noChangeShapeType="1"/>
          </p:cNvSpPr>
          <p:nvPr/>
        </p:nvSpPr>
        <p:spPr bwMode="auto">
          <a:xfrm flipH="1" flipV="1">
            <a:off x="4724400" y="46482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92" name="Line 55"/>
          <p:cNvSpPr>
            <a:spLocks noChangeShapeType="1"/>
          </p:cNvSpPr>
          <p:nvPr/>
        </p:nvSpPr>
        <p:spPr bwMode="auto">
          <a:xfrm flipH="1">
            <a:off x="4419600" y="4648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93" name="Line 56"/>
          <p:cNvSpPr>
            <a:spLocks noChangeShapeType="1"/>
          </p:cNvSpPr>
          <p:nvPr/>
        </p:nvSpPr>
        <p:spPr bwMode="auto">
          <a:xfrm flipH="1" flipV="1">
            <a:off x="4419600" y="4343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94" name="Line 57"/>
          <p:cNvSpPr>
            <a:spLocks noChangeShapeType="1"/>
          </p:cNvSpPr>
          <p:nvPr/>
        </p:nvSpPr>
        <p:spPr bwMode="auto">
          <a:xfrm flipH="1">
            <a:off x="42672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95" name="Line 58"/>
          <p:cNvSpPr>
            <a:spLocks noChangeShapeType="1"/>
          </p:cNvSpPr>
          <p:nvPr/>
        </p:nvSpPr>
        <p:spPr bwMode="auto">
          <a:xfrm flipH="1" flipV="1">
            <a:off x="4343400" y="4572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96" name="Line 59"/>
          <p:cNvSpPr>
            <a:spLocks noChangeShapeType="1"/>
          </p:cNvSpPr>
          <p:nvPr/>
        </p:nvSpPr>
        <p:spPr bwMode="auto">
          <a:xfrm flipH="1">
            <a:off x="4876800" y="5105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97" name="Line 60"/>
          <p:cNvSpPr>
            <a:spLocks noChangeShapeType="1"/>
          </p:cNvSpPr>
          <p:nvPr/>
        </p:nvSpPr>
        <p:spPr bwMode="auto">
          <a:xfrm flipH="1" flipV="1">
            <a:off x="4724400" y="5105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98" name="Line 61"/>
          <p:cNvSpPr>
            <a:spLocks noChangeShapeType="1"/>
          </p:cNvSpPr>
          <p:nvPr/>
        </p:nvSpPr>
        <p:spPr bwMode="auto">
          <a:xfrm flipH="1">
            <a:off x="4648200" y="5257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99" name="Freeform 62"/>
          <p:cNvSpPr>
            <a:spLocks/>
          </p:cNvSpPr>
          <p:nvPr/>
        </p:nvSpPr>
        <p:spPr bwMode="auto">
          <a:xfrm>
            <a:off x="5842000" y="4546600"/>
            <a:ext cx="330200" cy="444500"/>
          </a:xfrm>
          <a:custGeom>
            <a:avLst/>
            <a:gdLst>
              <a:gd name="T0" fmla="*/ 40322501 w 208"/>
              <a:gd name="T1" fmla="*/ 161289979 h 280"/>
              <a:gd name="T2" fmla="*/ 282257516 w 208"/>
              <a:gd name="T3" fmla="*/ 40322495 h 280"/>
              <a:gd name="T4" fmla="*/ 524192545 w 208"/>
              <a:gd name="T5" fmla="*/ 403224923 h 280"/>
              <a:gd name="T6" fmla="*/ 282257516 w 208"/>
              <a:gd name="T7" fmla="*/ 645159917 h 280"/>
              <a:gd name="T8" fmla="*/ 40322501 w 208"/>
              <a:gd name="T9" fmla="*/ 645159917 h 280"/>
              <a:gd name="T10" fmla="*/ 40322501 w 208"/>
              <a:gd name="T11" fmla="*/ 161289979 h 2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8"/>
              <a:gd name="T19" fmla="*/ 0 h 280"/>
              <a:gd name="T20" fmla="*/ 208 w 208"/>
              <a:gd name="T21" fmla="*/ 280 h 2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8" h="280">
                <a:moveTo>
                  <a:pt x="16" y="64"/>
                </a:moveTo>
                <a:cubicBezTo>
                  <a:pt x="32" y="24"/>
                  <a:pt x="80" y="0"/>
                  <a:pt x="112" y="16"/>
                </a:cubicBezTo>
                <a:cubicBezTo>
                  <a:pt x="144" y="32"/>
                  <a:pt x="208" y="120"/>
                  <a:pt x="208" y="160"/>
                </a:cubicBezTo>
                <a:cubicBezTo>
                  <a:pt x="208" y="200"/>
                  <a:pt x="144" y="240"/>
                  <a:pt x="112" y="256"/>
                </a:cubicBezTo>
                <a:cubicBezTo>
                  <a:pt x="80" y="272"/>
                  <a:pt x="32" y="280"/>
                  <a:pt x="16" y="256"/>
                </a:cubicBezTo>
                <a:cubicBezTo>
                  <a:pt x="0" y="232"/>
                  <a:pt x="0" y="104"/>
                  <a:pt x="16" y="64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300" name="Freeform 63"/>
          <p:cNvSpPr>
            <a:spLocks/>
          </p:cNvSpPr>
          <p:nvPr/>
        </p:nvSpPr>
        <p:spPr bwMode="auto">
          <a:xfrm>
            <a:off x="3390900" y="4805363"/>
            <a:ext cx="1054100" cy="115887"/>
          </a:xfrm>
          <a:custGeom>
            <a:avLst/>
            <a:gdLst>
              <a:gd name="T0" fmla="*/ 0 w 664"/>
              <a:gd name="T1" fmla="*/ 183969791 h 73"/>
              <a:gd name="T2" fmla="*/ 1214715263 w 664"/>
              <a:gd name="T3" fmla="*/ 113405750 h 73"/>
              <a:gd name="T4" fmla="*/ 1489412987 w 664"/>
              <a:gd name="T5" fmla="*/ 45362610 h 73"/>
              <a:gd name="T6" fmla="*/ 1673383928 w 664"/>
              <a:gd name="T7" fmla="*/ 0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64"/>
              <a:gd name="T13" fmla="*/ 0 h 73"/>
              <a:gd name="T14" fmla="*/ 664 w 664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4" h="73">
                <a:moveTo>
                  <a:pt x="0" y="73"/>
                </a:moveTo>
                <a:cubicBezTo>
                  <a:pt x="183" y="50"/>
                  <a:pt x="223" y="51"/>
                  <a:pt x="482" y="45"/>
                </a:cubicBezTo>
                <a:cubicBezTo>
                  <a:pt x="519" y="37"/>
                  <a:pt x="554" y="27"/>
                  <a:pt x="591" y="18"/>
                </a:cubicBezTo>
                <a:cubicBezTo>
                  <a:pt x="615" y="11"/>
                  <a:pt x="664" y="0"/>
                  <a:pt x="6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301" name="Freeform 64"/>
          <p:cNvSpPr>
            <a:spLocks/>
          </p:cNvSpPr>
          <p:nvPr/>
        </p:nvSpPr>
        <p:spPr bwMode="auto">
          <a:xfrm>
            <a:off x="2814638" y="3232150"/>
            <a:ext cx="1557337" cy="649288"/>
          </a:xfrm>
          <a:custGeom>
            <a:avLst/>
            <a:gdLst>
              <a:gd name="T0" fmla="*/ 0 w 981"/>
              <a:gd name="T1" fmla="*/ 0 h 409"/>
              <a:gd name="T2" fmla="*/ 1144150682 w 981"/>
              <a:gd name="T3" fmla="*/ 206652960 h 409"/>
              <a:gd name="T4" fmla="*/ 1305440590 w 981"/>
              <a:gd name="T5" fmla="*/ 274698054 h 409"/>
              <a:gd name="T6" fmla="*/ 1512093285 w 981"/>
              <a:gd name="T7" fmla="*/ 435988229 h 409"/>
              <a:gd name="T8" fmla="*/ 1670862641 w 981"/>
              <a:gd name="T9" fmla="*/ 688003973 h 409"/>
              <a:gd name="T10" fmla="*/ 2061487431 w 981"/>
              <a:gd name="T11" fmla="*/ 710684596 h 409"/>
              <a:gd name="T12" fmla="*/ 2147483647 w 981"/>
              <a:gd name="T13" fmla="*/ 801410264 h 409"/>
              <a:gd name="T14" fmla="*/ 2147483647 w 981"/>
              <a:gd name="T15" fmla="*/ 894657081 h 409"/>
              <a:gd name="T16" fmla="*/ 2147483647 w 981"/>
              <a:gd name="T17" fmla="*/ 1030745583 h 4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81"/>
              <a:gd name="T28" fmla="*/ 0 h 409"/>
              <a:gd name="T29" fmla="*/ 981 w 981"/>
              <a:gd name="T30" fmla="*/ 409 h 4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81" h="409">
                <a:moveTo>
                  <a:pt x="0" y="0"/>
                </a:moveTo>
                <a:cubicBezTo>
                  <a:pt x="151" y="29"/>
                  <a:pt x="301" y="60"/>
                  <a:pt x="454" y="82"/>
                </a:cubicBezTo>
                <a:cubicBezTo>
                  <a:pt x="474" y="92"/>
                  <a:pt x="497" y="97"/>
                  <a:pt x="518" y="109"/>
                </a:cubicBezTo>
                <a:cubicBezTo>
                  <a:pt x="548" y="126"/>
                  <a:pt x="570" y="153"/>
                  <a:pt x="600" y="173"/>
                </a:cubicBezTo>
                <a:cubicBezTo>
                  <a:pt x="609" y="200"/>
                  <a:pt x="622" y="266"/>
                  <a:pt x="663" y="273"/>
                </a:cubicBezTo>
                <a:cubicBezTo>
                  <a:pt x="714" y="280"/>
                  <a:pt x="766" y="279"/>
                  <a:pt x="818" y="282"/>
                </a:cubicBezTo>
                <a:cubicBezTo>
                  <a:pt x="847" y="291"/>
                  <a:pt x="870" y="308"/>
                  <a:pt x="900" y="318"/>
                </a:cubicBezTo>
                <a:cubicBezTo>
                  <a:pt x="920" y="331"/>
                  <a:pt x="930" y="335"/>
                  <a:pt x="945" y="355"/>
                </a:cubicBezTo>
                <a:cubicBezTo>
                  <a:pt x="957" y="372"/>
                  <a:pt x="981" y="409"/>
                  <a:pt x="981" y="40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302" name="Freeform 67"/>
          <p:cNvSpPr>
            <a:spLocks/>
          </p:cNvSpPr>
          <p:nvPr/>
        </p:nvSpPr>
        <p:spPr bwMode="auto">
          <a:xfrm>
            <a:off x="2497138" y="5337175"/>
            <a:ext cx="2163762" cy="681038"/>
          </a:xfrm>
          <a:custGeom>
            <a:avLst/>
            <a:gdLst>
              <a:gd name="T0" fmla="*/ 0 w 1363"/>
              <a:gd name="T1" fmla="*/ 1081148708 h 429"/>
              <a:gd name="T2" fmla="*/ 937497969 w 1363"/>
              <a:gd name="T3" fmla="*/ 758568365 h 429"/>
              <a:gd name="T4" fmla="*/ 2147483647 w 1363"/>
              <a:gd name="T5" fmla="*/ 277217411 h 429"/>
              <a:gd name="T6" fmla="*/ 2147483647 w 1363"/>
              <a:gd name="T7" fmla="*/ 186491696 h 429"/>
              <a:gd name="T8" fmla="*/ 2147483647 w 1363"/>
              <a:gd name="T9" fmla="*/ 25201580 h 429"/>
              <a:gd name="T10" fmla="*/ 2147483647 w 1363"/>
              <a:gd name="T11" fmla="*/ 2520952 h 4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3"/>
              <a:gd name="T19" fmla="*/ 0 h 429"/>
              <a:gd name="T20" fmla="*/ 1363 w 1363"/>
              <a:gd name="T21" fmla="*/ 429 h 4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3" h="429">
                <a:moveTo>
                  <a:pt x="0" y="429"/>
                </a:moveTo>
                <a:cubicBezTo>
                  <a:pt x="134" y="412"/>
                  <a:pt x="242" y="346"/>
                  <a:pt x="372" y="301"/>
                </a:cubicBezTo>
                <a:cubicBezTo>
                  <a:pt x="576" y="229"/>
                  <a:pt x="785" y="175"/>
                  <a:pt x="991" y="110"/>
                </a:cubicBezTo>
                <a:cubicBezTo>
                  <a:pt x="1021" y="89"/>
                  <a:pt x="1045" y="82"/>
                  <a:pt x="1081" y="74"/>
                </a:cubicBezTo>
                <a:cubicBezTo>
                  <a:pt x="1165" y="18"/>
                  <a:pt x="1225" y="24"/>
                  <a:pt x="1327" y="10"/>
                </a:cubicBezTo>
                <a:cubicBezTo>
                  <a:pt x="1356" y="0"/>
                  <a:pt x="1344" y="1"/>
                  <a:pt x="1363" y="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303" name="Freeform 68"/>
          <p:cNvSpPr>
            <a:spLocks/>
          </p:cNvSpPr>
          <p:nvPr/>
        </p:nvSpPr>
        <p:spPr bwMode="auto">
          <a:xfrm>
            <a:off x="3016250" y="4141788"/>
            <a:ext cx="1270000" cy="346075"/>
          </a:xfrm>
          <a:custGeom>
            <a:avLst/>
            <a:gdLst>
              <a:gd name="T0" fmla="*/ 2016125178 w 800"/>
              <a:gd name="T1" fmla="*/ 549394107 h 218"/>
              <a:gd name="T2" fmla="*/ 1421368088 w 800"/>
              <a:gd name="T3" fmla="*/ 410786247 h 218"/>
              <a:gd name="T4" fmla="*/ 869454832 w 800"/>
              <a:gd name="T5" fmla="*/ 274697847 h 218"/>
              <a:gd name="T6" fmla="*/ 617437498 w 800"/>
              <a:gd name="T7" fmla="*/ 113407843 h 218"/>
              <a:gd name="T8" fmla="*/ 0 w 800"/>
              <a:gd name="T9" fmla="*/ 0 h 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0"/>
              <a:gd name="T16" fmla="*/ 0 h 218"/>
              <a:gd name="T17" fmla="*/ 800 w 800"/>
              <a:gd name="T18" fmla="*/ 218 h 2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0" h="218">
                <a:moveTo>
                  <a:pt x="800" y="218"/>
                </a:moveTo>
                <a:cubicBezTo>
                  <a:pt x="718" y="207"/>
                  <a:pt x="643" y="181"/>
                  <a:pt x="564" y="163"/>
                </a:cubicBezTo>
                <a:cubicBezTo>
                  <a:pt x="491" y="146"/>
                  <a:pt x="412" y="142"/>
                  <a:pt x="345" y="109"/>
                </a:cubicBezTo>
                <a:cubicBezTo>
                  <a:pt x="306" y="89"/>
                  <a:pt x="280" y="64"/>
                  <a:pt x="245" y="45"/>
                </a:cubicBezTo>
                <a:cubicBezTo>
                  <a:pt x="172" y="4"/>
                  <a:pt x="79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304" name="Freeform 69"/>
          <p:cNvSpPr>
            <a:spLocks/>
          </p:cNvSpPr>
          <p:nvPr/>
        </p:nvSpPr>
        <p:spPr bwMode="auto">
          <a:xfrm>
            <a:off x="3225800" y="3844925"/>
            <a:ext cx="1270000" cy="346075"/>
          </a:xfrm>
          <a:custGeom>
            <a:avLst/>
            <a:gdLst>
              <a:gd name="T0" fmla="*/ 2016125178 w 800"/>
              <a:gd name="T1" fmla="*/ 549394107 h 218"/>
              <a:gd name="T2" fmla="*/ 1421368088 w 800"/>
              <a:gd name="T3" fmla="*/ 410786247 h 218"/>
              <a:gd name="T4" fmla="*/ 869454832 w 800"/>
              <a:gd name="T5" fmla="*/ 274697847 h 218"/>
              <a:gd name="T6" fmla="*/ 617437498 w 800"/>
              <a:gd name="T7" fmla="*/ 113407843 h 218"/>
              <a:gd name="T8" fmla="*/ 0 w 800"/>
              <a:gd name="T9" fmla="*/ 0 h 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0"/>
              <a:gd name="T16" fmla="*/ 0 h 218"/>
              <a:gd name="T17" fmla="*/ 800 w 800"/>
              <a:gd name="T18" fmla="*/ 218 h 2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0" h="218">
                <a:moveTo>
                  <a:pt x="800" y="218"/>
                </a:moveTo>
                <a:cubicBezTo>
                  <a:pt x="718" y="207"/>
                  <a:pt x="643" y="181"/>
                  <a:pt x="564" y="163"/>
                </a:cubicBezTo>
                <a:cubicBezTo>
                  <a:pt x="491" y="146"/>
                  <a:pt x="412" y="142"/>
                  <a:pt x="345" y="109"/>
                </a:cubicBezTo>
                <a:cubicBezTo>
                  <a:pt x="306" y="89"/>
                  <a:pt x="280" y="64"/>
                  <a:pt x="245" y="45"/>
                </a:cubicBezTo>
                <a:cubicBezTo>
                  <a:pt x="172" y="4"/>
                  <a:pt x="79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305" name="Freeform 70"/>
          <p:cNvSpPr>
            <a:spLocks/>
          </p:cNvSpPr>
          <p:nvPr/>
        </p:nvSpPr>
        <p:spPr bwMode="auto">
          <a:xfrm>
            <a:off x="3657600" y="5140325"/>
            <a:ext cx="1270000" cy="346075"/>
          </a:xfrm>
          <a:custGeom>
            <a:avLst/>
            <a:gdLst>
              <a:gd name="T0" fmla="*/ 2016125178 w 800"/>
              <a:gd name="T1" fmla="*/ 549394107 h 218"/>
              <a:gd name="T2" fmla="*/ 1421368088 w 800"/>
              <a:gd name="T3" fmla="*/ 410786247 h 218"/>
              <a:gd name="T4" fmla="*/ 869454832 w 800"/>
              <a:gd name="T5" fmla="*/ 274697847 h 218"/>
              <a:gd name="T6" fmla="*/ 617437498 w 800"/>
              <a:gd name="T7" fmla="*/ 113407843 h 218"/>
              <a:gd name="T8" fmla="*/ 0 w 800"/>
              <a:gd name="T9" fmla="*/ 0 h 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0"/>
              <a:gd name="T16" fmla="*/ 0 h 218"/>
              <a:gd name="T17" fmla="*/ 800 w 800"/>
              <a:gd name="T18" fmla="*/ 218 h 2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0" h="218">
                <a:moveTo>
                  <a:pt x="800" y="218"/>
                </a:moveTo>
                <a:cubicBezTo>
                  <a:pt x="718" y="207"/>
                  <a:pt x="643" y="181"/>
                  <a:pt x="564" y="163"/>
                </a:cubicBezTo>
                <a:cubicBezTo>
                  <a:pt x="491" y="146"/>
                  <a:pt x="412" y="142"/>
                  <a:pt x="345" y="109"/>
                </a:cubicBezTo>
                <a:cubicBezTo>
                  <a:pt x="306" y="89"/>
                  <a:pt x="280" y="64"/>
                  <a:pt x="245" y="45"/>
                </a:cubicBezTo>
                <a:cubicBezTo>
                  <a:pt x="172" y="4"/>
                  <a:pt x="79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306" name="Text Box 73"/>
          <p:cNvSpPr txBox="1">
            <a:spLocks noChangeArrowheads="1"/>
          </p:cNvSpPr>
          <p:nvPr/>
        </p:nvSpPr>
        <p:spPr bwMode="auto">
          <a:xfrm>
            <a:off x="2193925" y="2533650"/>
            <a:ext cx="45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/>
              <a:t>N</a:t>
            </a:r>
            <a:r>
              <a:rPr lang="es-ES_tradnl" sz="2000" baseline="-25000"/>
              <a:t>1</a:t>
            </a:r>
            <a:endParaRPr lang="es-ES_tradnl"/>
          </a:p>
        </p:txBody>
      </p:sp>
      <p:sp>
        <p:nvSpPr>
          <p:cNvPr id="10307" name="Text Box 74"/>
          <p:cNvSpPr txBox="1">
            <a:spLocks noChangeArrowheads="1"/>
          </p:cNvSpPr>
          <p:nvPr/>
        </p:nvSpPr>
        <p:spPr bwMode="auto">
          <a:xfrm>
            <a:off x="2568575" y="4175125"/>
            <a:ext cx="45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/>
              <a:t>N</a:t>
            </a:r>
            <a:r>
              <a:rPr lang="es-ES_tradnl" sz="2000" baseline="-25000"/>
              <a:t>2</a:t>
            </a:r>
            <a:endParaRPr lang="es-ES_tradnl"/>
          </a:p>
        </p:txBody>
      </p:sp>
      <p:sp>
        <p:nvSpPr>
          <p:cNvPr id="10308" name="Text Box 75"/>
          <p:cNvSpPr txBox="1">
            <a:spLocks noChangeArrowheads="1"/>
          </p:cNvSpPr>
          <p:nvPr/>
        </p:nvSpPr>
        <p:spPr bwMode="auto">
          <a:xfrm>
            <a:off x="2209800" y="5486400"/>
            <a:ext cx="45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/>
              <a:t>N</a:t>
            </a:r>
            <a:r>
              <a:rPr lang="es-ES_tradnl" sz="2000" baseline="-25000"/>
              <a:t>3</a:t>
            </a:r>
            <a:endParaRPr lang="es-ES_tradnl"/>
          </a:p>
        </p:txBody>
      </p:sp>
      <p:sp>
        <p:nvSpPr>
          <p:cNvPr id="10309" name="Text Box 76"/>
          <p:cNvSpPr txBox="1">
            <a:spLocks noChangeArrowheads="1"/>
          </p:cNvSpPr>
          <p:nvPr/>
        </p:nvSpPr>
        <p:spPr bwMode="auto">
          <a:xfrm>
            <a:off x="6461125" y="4286250"/>
            <a:ext cx="164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/>
              <a:t>f(N</a:t>
            </a:r>
            <a:r>
              <a:rPr lang="es-ES_tradnl" sz="2000" baseline="-25000"/>
              <a:t>1</a:t>
            </a:r>
            <a:r>
              <a:rPr lang="es-ES_tradnl" sz="2000"/>
              <a:t>,N</a:t>
            </a:r>
            <a:r>
              <a:rPr lang="es-ES_tradnl" sz="2000" baseline="-25000"/>
              <a:t>2</a:t>
            </a:r>
            <a:r>
              <a:rPr lang="es-ES_tradnl" sz="2000"/>
              <a:t>,…N</a:t>
            </a:r>
            <a:r>
              <a:rPr lang="es-ES_tradnl" sz="2000" baseline="-25000"/>
              <a:t>n</a:t>
            </a:r>
            <a:r>
              <a:rPr lang="es-ES_tradnl" sz="2000"/>
              <a:t>)</a:t>
            </a:r>
            <a:endParaRPr lang="es-ES_tradnl"/>
          </a:p>
        </p:txBody>
      </p:sp>
      <p:sp>
        <p:nvSpPr>
          <p:cNvPr id="10310" name="Text Box 77"/>
          <p:cNvSpPr txBox="1">
            <a:spLocks noChangeArrowheads="1"/>
          </p:cNvSpPr>
          <p:nvPr/>
        </p:nvSpPr>
        <p:spPr bwMode="auto">
          <a:xfrm>
            <a:off x="2971800" y="6248400"/>
            <a:ext cx="589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s-ES_tradnl" sz="2000"/>
              <a:t> Las conexiones entre neuronas se llama sin</a:t>
            </a:r>
            <a:r>
              <a:rPr lang="es-ES_tradnl" altLang="ja-JP" sz="2000"/>
              <a:t>apsis</a:t>
            </a:r>
            <a:endParaRPr lang="es-ES_tradnl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Redes Neuronales Biol</a:t>
            </a:r>
            <a:r>
              <a:rPr lang="es-ES_tradnl" altLang="ja-JP" smtClean="0">
                <a:ea typeface="ＭＳ Ｐゴシック" pitchFamily="1" charset="-128"/>
              </a:rPr>
              <a:t>ógicas</a:t>
            </a:r>
            <a:endParaRPr lang="es-ES_tradnl" smtClean="0">
              <a:ea typeface="ＭＳ Ｐゴシック" pitchFamily="1" charset="-128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z="2800" smtClean="0"/>
              <a:t>Las neuronas m</a:t>
            </a:r>
            <a:r>
              <a:rPr lang="es-ES_tradnl" altLang="ja-JP" sz="2800" smtClean="0">
                <a:ea typeface="ＭＳ Ｐゴシック" pitchFamily="1" charset="-128"/>
              </a:rPr>
              <a:t>ás rápidas pueden cambiar de señal una vez cada 10</a:t>
            </a:r>
            <a:r>
              <a:rPr lang="es-ES_tradnl" altLang="ja-JP" sz="2800" baseline="30000" smtClean="0">
                <a:ea typeface="ＭＳ Ｐゴシック" pitchFamily="1" charset="-128"/>
              </a:rPr>
              <a:t>-3</a:t>
            </a:r>
            <a:r>
              <a:rPr lang="es-ES_tradnl" altLang="ja-JP" sz="2800" smtClean="0">
                <a:ea typeface="ＭＳ Ｐゴシック" pitchFamily="1" charset="-128"/>
              </a:rPr>
              <a:t> segundos. </a:t>
            </a:r>
          </a:p>
          <a:p>
            <a:pPr eaLnBrk="1" hangingPunct="1"/>
            <a:r>
              <a:rPr lang="es-ES_tradnl" altLang="ja-JP" sz="2800" smtClean="0">
                <a:ea typeface="ＭＳ Ｐゴシック" pitchFamily="1" charset="-128"/>
              </a:rPr>
              <a:t>Un computadora puede hacerlo cada 10</a:t>
            </a:r>
            <a:r>
              <a:rPr lang="es-ES_tradnl" altLang="ja-JP" sz="2800" baseline="30000" smtClean="0">
                <a:ea typeface="ＭＳ Ｐゴシック" pitchFamily="1" charset="-128"/>
              </a:rPr>
              <a:t>-10</a:t>
            </a:r>
            <a:endParaRPr lang="es-ES_tradnl" altLang="ja-JP" sz="2800" smtClean="0">
              <a:ea typeface="ＭＳ Ｐゴシック" pitchFamily="1" charset="-128"/>
            </a:endParaRPr>
          </a:p>
          <a:p>
            <a:pPr eaLnBrk="1" hangingPunct="1"/>
            <a:r>
              <a:rPr lang="es-ES_tradnl" altLang="ja-JP" sz="2800" smtClean="0">
                <a:ea typeface="ＭＳ Ｐゴシック" pitchFamily="1" charset="-128"/>
              </a:rPr>
              <a:t>Sin embargo los seres humanos puede tomar decisiones sumamente complejas sumamente rápido</a:t>
            </a:r>
          </a:p>
          <a:p>
            <a:pPr lvl="1" eaLnBrk="1" hangingPunct="1"/>
            <a:r>
              <a:rPr lang="es-ES_tradnl" sz="2400" smtClean="0"/>
              <a:t>¿Porqu</a:t>
            </a:r>
            <a:r>
              <a:rPr lang="es-ES_tradnl" altLang="ja-JP" sz="2400" smtClean="0">
                <a:ea typeface="ＭＳ Ｐゴシック" pitchFamily="1" charset="-128"/>
              </a:rPr>
              <a:t>é</a:t>
            </a:r>
            <a:r>
              <a:rPr lang="es-ES_tradnl" sz="240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Redes Neuronales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z="2800" smtClean="0"/>
              <a:t>Las redes neuronales artificiales est</a:t>
            </a:r>
            <a:r>
              <a:rPr lang="es-ES_tradnl" altLang="ja-JP" sz="2800" smtClean="0">
                <a:ea typeface="ＭＳ Ｐゴシック" pitchFamily="1" charset="-128"/>
              </a:rPr>
              <a:t>án inspiradas en las redes biológicas, pero son una simplificación de éstas. En particular:</a:t>
            </a:r>
          </a:p>
          <a:p>
            <a:pPr lvl="1" eaLnBrk="1" hangingPunct="1"/>
            <a:r>
              <a:rPr lang="es-ES_tradnl" altLang="ja-JP" sz="2400" smtClean="0">
                <a:ea typeface="ＭＳ Ｐゴシック" pitchFamily="1" charset="-128"/>
              </a:rPr>
              <a:t>Todas las neuronas son iguales (o hay poca variedad en el tipo de neuronas)</a:t>
            </a:r>
          </a:p>
          <a:p>
            <a:pPr lvl="1" eaLnBrk="1" hangingPunct="1"/>
            <a:r>
              <a:rPr lang="es-ES_tradnl" sz="2400" smtClean="0"/>
              <a:t>La operaci</a:t>
            </a:r>
            <a:r>
              <a:rPr lang="es-ES_tradnl" altLang="ja-JP" sz="2400" smtClean="0">
                <a:ea typeface="ＭＳ Ｐゴシック" pitchFamily="1" charset="-128"/>
              </a:rPr>
              <a:t>ón de una neurona individual es idealizada</a:t>
            </a:r>
          </a:p>
          <a:p>
            <a:pPr lvl="1" eaLnBrk="1" hangingPunct="1"/>
            <a:r>
              <a:rPr lang="es-ES_tradnl" altLang="ja-JP" sz="2400" smtClean="0">
                <a:ea typeface="ＭＳ Ｐゴシック" pitchFamily="1" charset="-128"/>
              </a:rPr>
              <a:t>El número y el tipo de conexiones entre neuronas es mucho más simple que en las redes biológicas </a:t>
            </a:r>
            <a:endParaRPr lang="es-ES_tradnl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Redes Neuronales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400" smtClean="0"/>
              <a:t>Se utilizan para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000" smtClean="0"/>
              <a:t>Aprendizaje supervisado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000" smtClean="0"/>
              <a:t>Aprendizaje no supervisado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Pueden aproximar (aprender) funciones objetivo continuas y discretas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000" smtClean="0">
                <a:ea typeface="ＭＳ Ｐゴシック" pitchFamily="1" charset="-128"/>
              </a:rPr>
              <a:t>Clasificación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000" smtClean="0">
                <a:ea typeface="ＭＳ Ｐゴシック" pitchFamily="1" charset="-128"/>
              </a:rPr>
              <a:t>Regresión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Útiles para interpretar datos reales obtenidos a través de sensores 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000" smtClean="0"/>
              <a:t>Manejo autom</a:t>
            </a:r>
            <a:r>
              <a:rPr lang="es-ES_tradnl" altLang="ja-JP" sz="2000" smtClean="0">
                <a:ea typeface="ＭＳ Ｐゴシック" pitchFamily="1" charset="-128"/>
              </a:rPr>
              <a:t>ático de coches</a:t>
            </a:r>
            <a:endParaRPr lang="es-ES_tradnl" sz="2000" smtClean="0"/>
          </a:p>
          <a:p>
            <a:pPr lvl="1" eaLnBrk="1" hangingPunct="1">
              <a:lnSpc>
                <a:spcPct val="90000"/>
              </a:lnSpc>
            </a:pPr>
            <a:r>
              <a:rPr lang="es-ES_tradnl" sz="2000" smtClean="0"/>
              <a:t>Reconocimiento de lenguaje escrito, de voz,….</a:t>
            </a:r>
            <a:endParaRPr lang="es-ES_tradnl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9751</TotalTime>
  <Words>2552</Words>
  <Application>Microsoft Office PowerPoint</Application>
  <PresentationFormat>Presentación en pantalla (4:3)</PresentationFormat>
  <Paragraphs>585</Paragraphs>
  <Slides>56</Slides>
  <Notes>51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57" baseType="lpstr">
      <vt:lpstr>Blends</vt:lpstr>
      <vt:lpstr>Aprendizaje de Máquina</vt:lpstr>
      <vt:lpstr>Menu</vt:lpstr>
      <vt:lpstr>Redes Neuronales Biológicas</vt:lpstr>
      <vt:lpstr>Redes Neuronales Biológicas</vt:lpstr>
      <vt:lpstr>Redes Neuronales Biológicas</vt:lpstr>
      <vt:lpstr>Redes Neuronales Biológicas</vt:lpstr>
      <vt:lpstr>Redes Neuronales Biológicas</vt:lpstr>
      <vt:lpstr>Redes Neuronales</vt:lpstr>
      <vt:lpstr>Redes Neuronales</vt:lpstr>
      <vt:lpstr>Redes Neuronales Topologías</vt:lpstr>
      <vt:lpstr>Topologías Red Acíclica “feed forward”</vt:lpstr>
      <vt:lpstr>Características Redes Feed-forward</vt:lpstr>
      <vt:lpstr>Topologías Red Cíclica o Recurrente</vt:lpstr>
      <vt:lpstr>Mapa</vt:lpstr>
      <vt:lpstr>Redes Neuronales Modelo de Neurona</vt:lpstr>
      <vt:lpstr>Redes Neuronales Modelo de Neurona</vt:lpstr>
      <vt:lpstr>Redes Neuronales Modelo de Neurona: Perceptrón</vt:lpstr>
      <vt:lpstr>Perceptrón Función de Transferencia:Fn Escalón</vt:lpstr>
      <vt:lpstr>Poder de Representación Perceptrón</vt:lpstr>
      <vt:lpstr>Poder de Representación Perceptrón</vt:lpstr>
      <vt:lpstr>Poder de Representación Perceptrón Lineal</vt:lpstr>
      <vt:lpstr>Ejercicio</vt:lpstr>
      <vt:lpstr>Poder de Representación Perceptrón</vt:lpstr>
      <vt:lpstr>Poder de Representación Perceptrón</vt:lpstr>
      <vt:lpstr>Poder de Representación Perceptrón</vt:lpstr>
      <vt:lpstr>XOR</vt:lpstr>
      <vt:lpstr>XOR</vt:lpstr>
      <vt:lpstr>Como Entrenar una Red</vt:lpstr>
      <vt:lpstr>La Regla Delta</vt:lpstr>
      <vt:lpstr>La Regla Delta</vt:lpstr>
      <vt:lpstr>La Regla Delta</vt:lpstr>
      <vt:lpstr>La Regla Delta</vt:lpstr>
      <vt:lpstr>Como Entrenar una Red</vt:lpstr>
      <vt:lpstr>Puntos No Linealmente Separables </vt:lpstr>
      <vt:lpstr>Representación No-lineal</vt:lpstr>
      <vt:lpstr>La Función Sigmoide</vt:lpstr>
      <vt:lpstr>Regla Delta (no-lineal) Entrenar una Neurona</vt:lpstr>
      <vt:lpstr>Como Entrenar una Red</vt:lpstr>
      <vt:lpstr>Como Entrenar una Red</vt:lpstr>
      <vt:lpstr>Asignación de Crédito</vt:lpstr>
      <vt:lpstr>Como Entrenar una Red</vt:lpstr>
      <vt:lpstr>Asignación de Crédito</vt:lpstr>
      <vt:lpstr>Asignación de Crédito Neurona Intermedia</vt:lpstr>
      <vt:lpstr>Asignación de Crédito</vt:lpstr>
      <vt:lpstr>Algoritmo de Retropropagación “Backpropagation”</vt:lpstr>
      <vt:lpstr>Representación Interna</vt:lpstr>
      <vt:lpstr>Representación Interna Ejemplo</vt:lpstr>
      <vt:lpstr>Representación Interna Ejemplo</vt:lpstr>
      <vt:lpstr>Ejercicios</vt:lpstr>
      <vt:lpstr>Para Pybrain</vt:lpstr>
      <vt:lpstr>Ejercicio Red en Pybrain Entrenamiento</vt:lpstr>
      <vt:lpstr>Ejercicio</vt:lpstr>
      <vt:lpstr>Problemas Apropiados</vt:lpstr>
      <vt:lpstr>Algunas Aplicaciones</vt:lpstr>
      <vt:lpstr>Herramientas</vt:lpstr>
      <vt:lpstr>Heurísticos y recomendaciones</vt:lpstr>
    </vt:vector>
  </TitlesOfParts>
  <Company>Yale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</dc:title>
  <dc:creator>Fernando Esponda</dc:creator>
  <cp:lastModifiedBy>Fernando Esponda</cp:lastModifiedBy>
  <cp:revision>132</cp:revision>
  <dcterms:created xsi:type="dcterms:W3CDTF">2007-09-10T14:07:14Z</dcterms:created>
  <dcterms:modified xsi:type="dcterms:W3CDTF">2015-10-03T21:50:24Z</dcterms:modified>
</cp:coreProperties>
</file>