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8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Work Sans" pitchFamily="2" charset="0"/>
      <p:regular r:id="rId13"/>
      <p:bold r:id="rId14"/>
      <p:italic r:id="rId15"/>
      <p:boldItalic r:id="rId16"/>
    </p:embeddedFont>
    <p:embeddedFont>
      <p:font typeface="Work Sans Light" pitchFamily="2" charset="0"/>
      <p:regular r:id="rId17"/>
      <p:bold r:id="rId18"/>
      <p:italic r:id="rId19"/>
      <p:boldItalic r:id="rId20"/>
    </p:embeddedFont>
    <p:embeddedFont>
      <p:font typeface="Work Sans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919"/>
    <a:srgbClr val="98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5AD29-826B-4621-A773-B8DFF1233EFA}">
  <a:tblStyle styleId="{3085AD29-826B-4621-A773-B8DFF1233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7352AA-3058-48AA-B17F-A34FCA7628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t="7798" b="7806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t="7798" b="7806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3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4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t="7798" b="7806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t="7798" b="7806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74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Devil`s Massacre</a:t>
            </a:r>
            <a:endParaRPr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Казиев Иван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Чугунов Арсений</a:t>
            </a:r>
            <a:endParaRPr dirty="0"/>
          </a:p>
        </p:txBody>
      </p:sp>
      <p:cxnSp>
        <p:nvCxnSpPr>
          <p:cNvPr id="225" name="Google Shape;225;p36"/>
          <p:cNvCxnSpPr/>
          <p:nvPr/>
        </p:nvCxnSpPr>
        <p:spPr>
          <a:xfrm rot="10800000">
            <a:off x="8083225" y="-46200"/>
            <a:ext cx="0" cy="45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4DD13-F9E2-8431-E7AF-4C8CFDF4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нам было это интересно?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AE74C-7485-FEF4-4026-C852F534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интернете мало хороших слешеров в средневековом сеттинге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Отточить навыки командной работы, </a:t>
            </a:r>
            <a:r>
              <a:rPr lang="en-US" dirty="0" err="1"/>
              <a:t>pygame</a:t>
            </a:r>
            <a:r>
              <a:rPr lang="en-US" dirty="0"/>
              <a:t>, git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C72E281-FFEE-FA28-A704-F1E450B010A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Создать игру, которая будет интересна нам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6D0A7B6-6CAC-29AB-4FEE-CF0725953C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EA22EA9-6BE7-228A-BA29-AE6AE6F2BFE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06241" y="2228050"/>
            <a:ext cx="3090314" cy="558900"/>
          </a:xfrm>
        </p:spPr>
        <p:txBody>
          <a:bodyPr/>
          <a:lstStyle/>
          <a:p>
            <a:r>
              <a:rPr lang="ru-RU" dirty="0"/>
              <a:t>Причины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24507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0B75-8FD9-E64F-9CA2-757A7FA3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7272493" y="2999414"/>
            <a:ext cx="2341863" cy="572700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3" name="Google Shape;743;p68">
            <a:extLst>
              <a:ext uri="{FF2B5EF4-FFF2-40B4-BE49-F238E27FC236}">
                <a16:creationId xmlns:a16="http://schemas.microsoft.com/office/drawing/2014/main" id="{30F4B147-C8AF-1A9A-4B4F-512C7408FCBF}"/>
              </a:ext>
            </a:extLst>
          </p:cNvPr>
          <p:cNvSpPr txBox="1"/>
          <p:nvPr/>
        </p:nvSpPr>
        <p:spPr>
          <a:xfrm>
            <a:off x="613985" y="382772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AnimatedObject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4" name="Google Shape;743;p68">
            <a:extLst>
              <a:ext uri="{FF2B5EF4-FFF2-40B4-BE49-F238E27FC236}">
                <a16:creationId xmlns:a16="http://schemas.microsoft.com/office/drawing/2014/main" id="{885CE83D-5689-9A3C-7B6B-658A341F6BA9}"/>
              </a:ext>
            </a:extLst>
          </p:cNvPr>
          <p:cNvSpPr txBox="1"/>
          <p:nvPr/>
        </p:nvSpPr>
        <p:spPr>
          <a:xfrm>
            <a:off x="4131413" y="1484651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HealFlask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5" name="Google Shape;743;p68">
            <a:extLst>
              <a:ext uri="{FF2B5EF4-FFF2-40B4-BE49-F238E27FC236}">
                <a16:creationId xmlns:a16="http://schemas.microsoft.com/office/drawing/2014/main" id="{007A0796-046B-BFC5-78D4-4F69B430E910}"/>
              </a:ext>
            </a:extLst>
          </p:cNvPr>
          <p:cNvSpPr txBox="1"/>
          <p:nvPr/>
        </p:nvSpPr>
        <p:spPr>
          <a:xfrm>
            <a:off x="4131413" y="899567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TeleportFlask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7" name="Google Shape;743;p68">
            <a:extLst>
              <a:ext uri="{FF2B5EF4-FFF2-40B4-BE49-F238E27FC236}">
                <a16:creationId xmlns:a16="http://schemas.microsoft.com/office/drawing/2014/main" id="{4D28F840-4C3D-3436-3E47-FA1866EE2535}"/>
              </a:ext>
            </a:extLst>
          </p:cNvPr>
          <p:cNvSpPr txBox="1"/>
          <p:nvPr/>
        </p:nvSpPr>
        <p:spPr>
          <a:xfrm>
            <a:off x="4131414" y="382773"/>
            <a:ext cx="2611222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MovingObject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8" name="Google Shape;743;p68">
            <a:extLst>
              <a:ext uri="{FF2B5EF4-FFF2-40B4-BE49-F238E27FC236}">
                <a16:creationId xmlns:a16="http://schemas.microsoft.com/office/drawing/2014/main" id="{F84EA7F6-3311-57E4-4A60-B9582547A275}"/>
              </a:ext>
            </a:extLst>
          </p:cNvPr>
          <p:cNvSpPr txBox="1"/>
          <p:nvPr/>
        </p:nvSpPr>
        <p:spPr>
          <a:xfrm>
            <a:off x="4131412" y="3239903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Torch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9" name="Google Shape;743;p68">
            <a:extLst>
              <a:ext uri="{FF2B5EF4-FFF2-40B4-BE49-F238E27FC236}">
                <a16:creationId xmlns:a16="http://schemas.microsoft.com/office/drawing/2014/main" id="{C208AFA3-A22A-1AA7-D3EF-3E06EFDA2F1E}"/>
              </a:ext>
            </a:extLst>
          </p:cNvPr>
          <p:cNvSpPr txBox="1"/>
          <p:nvPr/>
        </p:nvSpPr>
        <p:spPr>
          <a:xfrm>
            <a:off x="4131412" y="4410071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</a:t>
            </a:r>
            <a:endParaRPr lang="en-US" sz="24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" name="Google Shape;743;p68">
            <a:extLst>
              <a:ext uri="{FF2B5EF4-FFF2-40B4-BE49-F238E27FC236}">
                <a16:creationId xmlns:a16="http://schemas.microsoft.com/office/drawing/2014/main" id="{64DB7526-6939-31A9-C0A2-955E299E5503}"/>
              </a:ext>
            </a:extLst>
          </p:cNvPr>
          <p:cNvSpPr txBox="1"/>
          <p:nvPr/>
        </p:nvSpPr>
        <p:spPr>
          <a:xfrm>
            <a:off x="4131412" y="2654818"/>
            <a:ext cx="2611223" cy="386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Chest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1" name="Google Shape;743;p68">
            <a:extLst>
              <a:ext uri="{FF2B5EF4-FFF2-40B4-BE49-F238E27FC236}">
                <a16:creationId xmlns:a16="http://schemas.microsoft.com/office/drawing/2014/main" id="{AFC46C21-4A7C-1627-15C9-31F928288207}"/>
              </a:ext>
            </a:extLst>
          </p:cNvPr>
          <p:cNvSpPr txBox="1"/>
          <p:nvPr/>
        </p:nvSpPr>
        <p:spPr>
          <a:xfrm>
            <a:off x="4131413" y="2069735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Pointer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2" name="Google Shape;743;p68">
            <a:extLst>
              <a:ext uri="{FF2B5EF4-FFF2-40B4-BE49-F238E27FC236}">
                <a16:creationId xmlns:a16="http://schemas.microsoft.com/office/drawing/2014/main" id="{1B60F0A7-DC14-E0E5-82F3-4FD91D9BC928}"/>
              </a:ext>
            </a:extLst>
          </p:cNvPr>
          <p:cNvSpPr txBox="1"/>
          <p:nvPr/>
        </p:nvSpPr>
        <p:spPr>
          <a:xfrm>
            <a:off x="4131412" y="3824987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Flag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3" name="Google Shape;743;p68">
            <a:extLst>
              <a:ext uri="{FF2B5EF4-FFF2-40B4-BE49-F238E27FC236}">
                <a16:creationId xmlns:a16="http://schemas.microsoft.com/office/drawing/2014/main" id="{D2279312-AF68-A04E-EB0C-AC62C7CF9DE3}"/>
              </a:ext>
            </a:extLst>
          </p:cNvPr>
          <p:cNvSpPr txBox="1"/>
          <p:nvPr/>
        </p:nvSpPr>
        <p:spPr>
          <a:xfrm>
            <a:off x="7356581" y="382772"/>
            <a:ext cx="1459588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Monster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4" name="Google Shape;743;p68">
            <a:extLst>
              <a:ext uri="{FF2B5EF4-FFF2-40B4-BE49-F238E27FC236}">
                <a16:creationId xmlns:a16="http://schemas.microsoft.com/office/drawing/2014/main" id="{40589A32-953D-D4A0-2C31-0643E5EA7ACF}"/>
              </a:ext>
            </a:extLst>
          </p:cNvPr>
          <p:cNvSpPr txBox="1"/>
          <p:nvPr/>
        </p:nvSpPr>
        <p:spPr>
          <a:xfrm>
            <a:off x="7356581" y="899567"/>
            <a:ext cx="1373194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2F02527E-5ACB-184C-7E53-B5A4EF99D3EA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3225208" y="575935"/>
            <a:ext cx="906204" cy="285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6DF6F3DA-87BE-8B33-893B-8B99EA94E96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3225208" y="575935"/>
            <a:ext cx="906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3171368C-8E9E-0B36-4573-EE73B5A3130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225208" y="575935"/>
            <a:ext cx="906205" cy="5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C1602CFB-05AA-6EEA-5469-32DDEB5C914F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225208" y="575935"/>
            <a:ext cx="906205" cy="110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AB9D5E9A-E5AF-7CC5-272E-447323B07986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3225208" y="575935"/>
            <a:ext cx="906205" cy="168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D666C468-B18C-CE22-2940-C91D2F9424EF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3225208" y="575935"/>
            <a:ext cx="906204" cy="227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318208B1-9CCC-1498-C716-8BAA228358F8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3225208" y="575935"/>
            <a:ext cx="906204" cy="344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884202EE-C8FE-D152-5DE0-7A5E50CA7366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3225208" y="575935"/>
            <a:ext cx="906204" cy="402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50428D31-C319-0D22-28AF-8593D52E2C06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6742636" y="575936"/>
            <a:ext cx="613945" cy="51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44299D7A-9112-37C9-9369-74F0A298B0FE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 flipV="1">
            <a:off x="6742636" y="575935"/>
            <a:ext cx="6139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743;p68">
            <a:extLst>
              <a:ext uri="{FF2B5EF4-FFF2-40B4-BE49-F238E27FC236}">
                <a16:creationId xmlns:a16="http://schemas.microsoft.com/office/drawing/2014/main" id="{705E5B8C-1394-620F-1208-C9DE5FB05153}"/>
              </a:ext>
            </a:extLst>
          </p:cNvPr>
          <p:cNvSpPr txBox="1"/>
          <p:nvPr/>
        </p:nvSpPr>
        <p:spPr>
          <a:xfrm>
            <a:off x="613985" y="4279095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Music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3" name="Google Shape;743;p68">
            <a:extLst>
              <a:ext uri="{FF2B5EF4-FFF2-40B4-BE49-F238E27FC236}">
                <a16:creationId xmlns:a16="http://schemas.microsoft.com/office/drawing/2014/main" id="{7D9806B2-76AE-BADA-3D29-BC09383DADC2}"/>
              </a:ext>
            </a:extLst>
          </p:cNvPr>
          <p:cNvSpPr txBox="1"/>
          <p:nvPr/>
        </p:nvSpPr>
        <p:spPr>
          <a:xfrm>
            <a:off x="613985" y="3812464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4" name="Google Shape;743;p68">
            <a:extLst>
              <a:ext uri="{FF2B5EF4-FFF2-40B4-BE49-F238E27FC236}">
                <a16:creationId xmlns:a16="http://schemas.microsoft.com/office/drawing/2014/main" id="{A531C7D7-A0D8-6F8A-1453-5B82553CFD53}"/>
              </a:ext>
            </a:extLst>
          </p:cNvPr>
          <p:cNvSpPr txBox="1"/>
          <p:nvPr/>
        </p:nvSpPr>
        <p:spPr>
          <a:xfrm>
            <a:off x="613986" y="3229359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Castle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743;p68">
            <a:extLst>
              <a:ext uri="{FF2B5EF4-FFF2-40B4-BE49-F238E27FC236}">
                <a16:creationId xmlns:a16="http://schemas.microsoft.com/office/drawing/2014/main" id="{68A292A6-D104-525E-7A78-F48A84D6EE31}"/>
              </a:ext>
            </a:extLst>
          </p:cNvPr>
          <p:cNvSpPr txBox="1"/>
          <p:nvPr/>
        </p:nvSpPr>
        <p:spPr>
          <a:xfrm>
            <a:off x="613985" y="2716724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Castle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6" name="Google Shape;743;p68">
            <a:extLst>
              <a:ext uri="{FF2B5EF4-FFF2-40B4-BE49-F238E27FC236}">
                <a16:creationId xmlns:a16="http://schemas.microsoft.com/office/drawing/2014/main" id="{8A830CE9-CC55-3631-C627-F4E34A739F14}"/>
              </a:ext>
            </a:extLst>
          </p:cNvPr>
          <p:cNvSpPr txBox="1"/>
          <p:nvPr/>
        </p:nvSpPr>
        <p:spPr>
          <a:xfrm>
            <a:off x="613985" y="2168854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InputBox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7" name="Google Shape;743;p68">
            <a:extLst>
              <a:ext uri="{FF2B5EF4-FFF2-40B4-BE49-F238E27FC236}">
                <a16:creationId xmlns:a16="http://schemas.microsoft.com/office/drawing/2014/main" id="{351D5FE2-DB82-E264-3D10-248C6584D8A3}"/>
              </a:ext>
            </a:extLst>
          </p:cNvPr>
          <p:cNvSpPr txBox="1"/>
          <p:nvPr/>
        </p:nvSpPr>
        <p:spPr>
          <a:xfrm>
            <a:off x="613985" y="1073114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ScreenDesigner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8" name="Google Shape;743;p68">
            <a:extLst>
              <a:ext uri="{FF2B5EF4-FFF2-40B4-BE49-F238E27FC236}">
                <a16:creationId xmlns:a16="http://schemas.microsoft.com/office/drawing/2014/main" id="{16F62DC4-D56A-67B8-E143-37E0D35877C9}"/>
              </a:ext>
            </a:extLst>
          </p:cNvPr>
          <p:cNvSpPr txBox="1"/>
          <p:nvPr/>
        </p:nvSpPr>
        <p:spPr>
          <a:xfrm>
            <a:off x="613985" y="1620984"/>
            <a:ext cx="2611223" cy="386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Inventory</a:t>
            </a:r>
            <a:endParaRPr sz="24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925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E8A78-FCAE-47DC-B137-7DA2B3DB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4246"/>
            <a:ext cx="7704000" cy="529167"/>
          </a:xfrm>
        </p:spPr>
        <p:txBody>
          <a:bodyPr/>
          <a:lstStyle/>
          <a:p>
            <a:r>
              <a:rPr lang="ru-RU" dirty="0"/>
              <a:t>Основные механики</a:t>
            </a:r>
            <a:r>
              <a:rPr lang="en-US" dirty="0"/>
              <a:t></a:t>
            </a:r>
            <a:r>
              <a:rPr lang="en-US" sz="3200" dirty="0"/>
              <a:t>¹</a:t>
            </a:r>
            <a:endParaRPr lang="ru-RU" sz="3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D037DB-A1CA-1459-3DB1-D2DA4190F26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1000" y="1284357"/>
            <a:ext cx="1980000" cy="360000"/>
          </a:xfrm>
        </p:spPr>
        <p:txBody>
          <a:bodyPr/>
          <a:lstStyle/>
          <a:p>
            <a:r>
              <a:rPr lang="ru-RU" dirty="0"/>
              <a:t>Движение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83B7B7-EC6A-C97A-27A6-B6956B2AA82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582000" y="1284357"/>
            <a:ext cx="1980000" cy="360000"/>
          </a:xfrm>
        </p:spPr>
        <p:txBody>
          <a:bodyPr/>
          <a:lstStyle/>
          <a:p>
            <a:r>
              <a:rPr lang="ru-RU" dirty="0"/>
              <a:t>Очки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101ACE5-046D-16FD-BCA4-90DD7F762CF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616678" y="2862602"/>
            <a:ext cx="1980000" cy="447600"/>
          </a:xfrm>
        </p:spPr>
        <p:txBody>
          <a:bodyPr/>
          <a:lstStyle/>
          <a:p>
            <a:r>
              <a:rPr lang="ru-RU" dirty="0"/>
              <a:t>Предметы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C61BEC-CC51-82C3-D48F-B41BFEACA68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363000" y="1284357"/>
            <a:ext cx="1980000" cy="360000"/>
          </a:xfrm>
        </p:spPr>
        <p:txBody>
          <a:bodyPr/>
          <a:lstStyle/>
          <a:p>
            <a:r>
              <a:rPr lang="ru-RU" dirty="0"/>
              <a:t>Атаки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A3D1D7DF-D562-ACD4-78BC-923EB1982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92" y="1796977"/>
            <a:ext cx="2996332" cy="1364360"/>
          </a:xfrm>
        </p:spPr>
        <p:txBody>
          <a:bodyPr/>
          <a:lstStyle/>
          <a:p>
            <a:pPr algn="l"/>
            <a:r>
              <a:rPr lang="en-US" sz="1600" dirty="0"/>
              <a:t>W</a:t>
            </a:r>
            <a:r>
              <a:rPr lang="ru-RU" sz="1600" dirty="0"/>
              <a:t> – вперед</a:t>
            </a:r>
          </a:p>
          <a:p>
            <a:pPr algn="l"/>
            <a:r>
              <a:rPr lang="en-US" sz="1600" dirty="0"/>
              <a:t>A – </a:t>
            </a:r>
            <a:r>
              <a:rPr lang="ru-RU" sz="1600" dirty="0"/>
              <a:t>назад</a:t>
            </a:r>
          </a:p>
          <a:p>
            <a:pPr algn="l"/>
            <a:r>
              <a:rPr lang="en-US" sz="1600" dirty="0"/>
              <a:t>S – </a:t>
            </a:r>
            <a:r>
              <a:rPr lang="ru-RU" sz="1600" dirty="0"/>
              <a:t>вправо</a:t>
            </a:r>
          </a:p>
          <a:p>
            <a:pPr algn="l"/>
            <a:r>
              <a:rPr lang="en-US" sz="1600" dirty="0"/>
              <a:t>D – </a:t>
            </a:r>
            <a:r>
              <a:rPr lang="ru-RU" sz="1600" dirty="0"/>
              <a:t>влево</a:t>
            </a:r>
            <a:endParaRPr lang="en-US" sz="1600" dirty="0"/>
          </a:p>
          <a:p>
            <a:pPr algn="l"/>
            <a:r>
              <a:rPr lang="en-US" sz="1600" dirty="0"/>
              <a:t>RMB – </a:t>
            </a:r>
            <a:r>
              <a:rPr lang="ru-RU" sz="1600" dirty="0"/>
              <a:t>поставить указатель</a:t>
            </a: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D163D75B-6A51-D8AE-8052-AF496E49E1B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94782" y="3399745"/>
            <a:ext cx="3737778" cy="11918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dirty="0"/>
              <a:t>Ключ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dirty="0"/>
              <a:t>Монеты</a:t>
            </a: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dirty="0"/>
              <a:t>Синее зелье телепортации</a:t>
            </a: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dirty="0"/>
              <a:t>Красное зелье здоровья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34CA528-8957-E5A2-21AB-F16F1164D7E8}"/>
              </a:ext>
            </a:extLst>
          </p:cNvPr>
          <p:cNvCxnSpPr>
            <a:cxnSpLocks/>
          </p:cNvCxnSpPr>
          <p:nvPr/>
        </p:nvCxnSpPr>
        <p:spPr>
          <a:xfrm>
            <a:off x="382772" y="4827182"/>
            <a:ext cx="78214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E5B90E-1221-3610-35CC-F73742789131}"/>
              </a:ext>
            </a:extLst>
          </p:cNvPr>
          <p:cNvSpPr txBox="1"/>
          <p:nvPr/>
        </p:nvSpPr>
        <p:spPr>
          <a:xfrm>
            <a:off x="382772" y="4845236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/>
                </a:solidFill>
              </a:rPr>
              <a:t>1 - Все механики расписаны в </a:t>
            </a:r>
            <a:r>
              <a:rPr lang="en-US" sz="1200" dirty="0">
                <a:solidFill>
                  <a:schemeClr val="accent6"/>
                </a:solidFill>
              </a:rPr>
              <a:t>ReadMe </a:t>
            </a:r>
            <a:endParaRPr lang="ru-RU" sz="1200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77D2E-2547-988D-0B2B-6EAB0C1016BD}"/>
              </a:ext>
            </a:extLst>
          </p:cNvPr>
          <p:cNvSpPr txBox="1"/>
          <p:nvPr/>
        </p:nvSpPr>
        <p:spPr>
          <a:xfrm>
            <a:off x="2216795" y="1887121"/>
            <a:ext cx="3737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(killed * collected +</a:t>
            </a:r>
            <a:r>
              <a:rPr lang="ru-RU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count_coins²)</a:t>
            </a:r>
            <a:r>
              <a:rPr lang="ru-RU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        </a:t>
            </a:r>
            <a:r>
              <a:rPr lang="ru-RU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(playtime + lost) * </a:t>
            </a:r>
            <a:r>
              <a:rPr lang="en-US" sz="1600" dirty="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600" dirty="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</a:p>
        </p:txBody>
      </p:sp>
      <p:sp>
        <p:nvSpPr>
          <p:cNvPr id="35" name="Подзаголовок 8">
            <a:extLst>
              <a:ext uri="{FF2B5EF4-FFF2-40B4-BE49-F238E27FC236}">
                <a16:creationId xmlns:a16="http://schemas.microsoft.com/office/drawing/2014/main" id="{8849B8F6-53AE-2740-FC03-D2189BE2F097}"/>
              </a:ext>
            </a:extLst>
          </p:cNvPr>
          <p:cNvSpPr txBox="1">
            <a:spLocks/>
          </p:cNvSpPr>
          <p:nvPr/>
        </p:nvSpPr>
        <p:spPr>
          <a:xfrm>
            <a:off x="5999688" y="1995077"/>
            <a:ext cx="2706624" cy="96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600" dirty="0"/>
              <a:t>LMB</a:t>
            </a:r>
            <a:r>
              <a:rPr lang="ru-RU" sz="1600" dirty="0"/>
              <a:t> – </a:t>
            </a:r>
            <a:r>
              <a:rPr lang="ru-RU" sz="1600" b="0" i="0" dirty="0">
                <a:solidFill>
                  <a:srgbClr val="E6EDF3"/>
                </a:solidFill>
                <a:effectLst/>
                <a:latin typeface="-apple-system"/>
              </a:rPr>
              <a:t>слабая, быстрая</a:t>
            </a:r>
            <a:endParaRPr lang="ru-RU" sz="1600" dirty="0"/>
          </a:p>
          <a:p>
            <a:pPr algn="l"/>
            <a:r>
              <a:rPr lang="en-US" sz="1600" dirty="0"/>
              <a:t>SHIFT + LMB – </a:t>
            </a:r>
            <a:r>
              <a:rPr lang="ru-RU" sz="1600" dirty="0"/>
              <a:t>средняя</a:t>
            </a:r>
          </a:p>
          <a:p>
            <a:pPr algn="l"/>
            <a:r>
              <a:rPr lang="en-US" sz="1600" dirty="0"/>
              <a:t>CTRL + LMB – </a:t>
            </a:r>
            <a:r>
              <a:rPr lang="ru-RU" sz="1600" dirty="0"/>
              <a:t>сильная,         долгая</a:t>
            </a:r>
          </a:p>
        </p:txBody>
      </p:sp>
    </p:spTree>
    <p:extLst>
      <p:ext uri="{BB962C8B-B14F-4D97-AF65-F5344CB8AC3E}">
        <p14:creationId xmlns:p14="http://schemas.microsoft.com/office/powerpoint/2010/main" val="3910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2EA10-ECBB-A529-2DA2-755307F0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16C5C-0972-AA12-6BA5-02499A52BC2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7938" y="1529927"/>
            <a:ext cx="2880000" cy="447600"/>
          </a:xfrm>
        </p:spPr>
        <p:txBody>
          <a:bodyPr/>
          <a:lstStyle/>
          <a:p>
            <a:r>
              <a:rPr lang="ru-RU" dirty="0"/>
              <a:t>Карта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4E2D26-E1CD-1EF3-6E66-D12991E08C2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231678" y="2870769"/>
            <a:ext cx="2880000" cy="447600"/>
          </a:xfrm>
        </p:spPr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1E360F2-64F8-69F4-77AE-D362F6480E3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066784" y="1539257"/>
            <a:ext cx="2880000" cy="447600"/>
          </a:xfrm>
        </p:spPr>
        <p:txBody>
          <a:bodyPr/>
          <a:lstStyle/>
          <a:p>
            <a:r>
              <a:rPr lang="ru-RU" dirty="0"/>
              <a:t>Время раунда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3596AE6-AD6F-B51D-6BE0-86D27FABED40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413609" y="2844115"/>
            <a:ext cx="4320000" cy="447600"/>
          </a:xfrm>
        </p:spPr>
        <p:txBody>
          <a:bodyPr/>
          <a:lstStyle/>
          <a:p>
            <a:r>
              <a:rPr lang="ru-RU" dirty="0"/>
              <a:t>Координаты объектов</a:t>
            </a:r>
            <a:r>
              <a:rPr lang="en-US" sz="2800" dirty="0"/>
              <a:t>¹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FE0BC-9ED8-F7A0-ABCD-291FB93BDD2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946784" y="1529927"/>
            <a:ext cx="2880000" cy="447600"/>
          </a:xfrm>
        </p:spPr>
        <p:txBody>
          <a:bodyPr/>
          <a:lstStyle/>
          <a:p>
            <a:r>
              <a:rPr lang="ru-RU" dirty="0"/>
              <a:t>Звуки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2AF12354-2C1B-0D69-905E-B30528E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0" y="2086072"/>
            <a:ext cx="3151938" cy="540000"/>
          </a:xfrm>
        </p:spPr>
        <p:txBody>
          <a:bodyPr/>
          <a:lstStyle/>
          <a:p>
            <a:r>
              <a:rPr lang="ru-RU" sz="1400" dirty="0"/>
              <a:t>Создано в: </a:t>
            </a:r>
            <a:r>
              <a:rPr lang="ru" sz="1400" dirty="0"/>
              <a:t>TiledMapEditor</a:t>
            </a:r>
          </a:p>
          <a:p>
            <a:r>
              <a:rPr lang="ru-RU" sz="1400" dirty="0"/>
              <a:t>Загружено: </a:t>
            </a:r>
            <a:r>
              <a:rPr lang="en-US" sz="1400" dirty="0" err="1"/>
              <a:t>pytmx</a:t>
            </a:r>
            <a:endParaRPr lang="ru-RU" sz="1400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B30788DC-E8C5-005A-C976-FC1D6CBC7E91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066784" y="2126815"/>
            <a:ext cx="2880000" cy="362913"/>
          </a:xfrm>
        </p:spPr>
        <p:txBody>
          <a:bodyPr/>
          <a:lstStyle/>
          <a:p>
            <a:r>
              <a:rPr lang="ru-RU" sz="1400" dirty="0"/>
              <a:t>Библиотека </a:t>
            </a:r>
            <a:r>
              <a:rPr lang="en-US" sz="1400" dirty="0"/>
              <a:t>datetime</a:t>
            </a:r>
            <a:endParaRPr lang="ru-RU" sz="1400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AEB87FC2-39CD-1C6B-0169-72D643FB4A5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38002" y="2099432"/>
            <a:ext cx="2570391" cy="390296"/>
          </a:xfrm>
        </p:spPr>
        <p:txBody>
          <a:bodyPr/>
          <a:lstStyle/>
          <a:p>
            <a:r>
              <a:rPr lang="ru-RU" sz="1400" dirty="0"/>
              <a:t>Библиотека </a:t>
            </a:r>
            <a:r>
              <a:rPr lang="en-US" sz="1400" dirty="0" err="1"/>
              <a:t>pygame.mixer</a:t>
            </a:r>
            <a:endParaRPr lang="ru-RU" sz="1400" dirty="0"/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959B9895-F813-26D5-BADC-A77E8D848FF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81105" y="3519314"/>
            <a:ext cx="3030573" cy="394500"/>
          </a:xfrm>
        </p:spPr>
        <p:txBody>
          <a:bodyPr/>
          <a:lstStyle/>
          <a:p>
            <a:r>
              <a:rPr lang="ru-RU" sz="1400" dirty="0"/>
              <a:t>В файле </a:t>
            </a:r>
            <a:r>
              <a:rPr lang="en-US" sz="1400" dirty="0"/>
              <a:t>cfg.txt </a:t>
            </a:r>
            <a:r>
              <a:rPr lang="ru-RU" sz="1400" dirty="0"/>
              <a:t>папки </a:t>
            </a:r>
            <a:r>
              <a:rPr lang="en-US" sz="1400" dirty="0"/>
              <a:t>config</a:t>
            </a:r>
            <a:endParaRPr lang="ru-RU" sz="1400" dirty="0"/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753E9E3F-A2E1-245D-E1C0-D6915B5B12E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572000" y="3524725"/>
            <a:ext cx="4146538" cy="394500"/>
          </a:xfrm>
        </p:spPr>
        <p:txBody>
          <a:bodyPr/>
          <a:lstStyle/>
          <a:p>
            <a:r>
              <a:rPr lang="ru-RU" sz="1400" dirty="0"/>
              <a:t>В </a:t>
            </a:r>
            <a:r>
              <a:rPr lang="en-US" sz="1400" dirty="0"/>
              <a:t>*</a:t>
            </a:r>
            <a:r>
              <a:rPr lang="ru-RU" sz="1400" dirty="0"/>
              <a:t>.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r>
              <a:rPr lang="ru-RU" sz="1400" dirty="0"/>
              <a:t>файле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C70A0F8-A695-1823-4D43-CBEB3141763E}"/>
              </a:ext>
            </a:extLst>
          </p:cNvPr>
          <p:cNvCxnSpPr>
            <a:cxnSpLocks/>
          </p:cNvCxnSpPr>
          <p:nvPr/>
        </p:nvCxnSpPr>
        <p:spPr>
          <a:xfrm>
            <a:off x="382772" y="4827182"/>
            <a:ext cx="782148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785AE1-C096-3B8F-03BC-ACA6BE9BDC71}"/>
              </a:ext>
            </a:extLst>
          </p:cNvPr>
          <p:cNvSpPr txBox="1"/>
          <p:nvPr/>
        </p:nvSpPr>
        <p:spPr>
          <a:xfrm>
            <a:off x="382772" y="4845236"/>
            <a:ext cx="372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/>
                </a:solidFill>
              </a:rPr>
              <a:t>1 – только декоративные и итеративные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92440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39;p38">
            <a:extLst>
              <a:ext uri="{FF2B5EF4-FFF2-40B4-BE49-F238E27FC236}">
                <a16:creationId xmlns:a16="http://schemas.microsoft.com/office/drawing/2014/main" id="{CE6F7DB4-89B8-A5A1-F4AA-3140A38192BD}"/>
              </a:ext>
            </a:extLst>
          </p:cNvPr>
          <p:cNvSpPr txBox="1">
            <a:spLocks/>
          </p:cNvSpPr>
          <p:nvPr/>
        </p:nvSpPr>
        <p:spPr>
          <a:xfrm>
            <a:off x="720000" y="4379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dirty="0">
                <a:solidFill>
                  <a:schemeClr val="accent6"/>
                </a:solidFill>
              </a:rPr>
              <a:t>Итоги</a:t>
            </a:r>
            <a:endParaRPr lang="en-US" sz="3500" dirty="0">
              <a:solidFill>
                <a:schemeClr val="accent6"/>
              </a:solidFill>
              <a:latin typeface="Work Sans Medium" pitchFamily="2" charset="0"/>
            </a:endParaRPr>
          </a:p>
        </p:txBody>
      </p:sp>
      <p:sp>
        <p:nvSpPr>
          <p:cNvPr id="44" name="Google Shape;240;p38">
            <a:extLst>
              <a:ext uri="{FF2B5EF4-FFF2-40B4-BE49-F238E27FC236}">
                <a16:creationId xmlns:a16="http://schemas.microsoft.com/office/drawing/2014/main" id="{F0037BF4-7E8C-FB81-8F32-790B0AC2A9A2}"/>
              </a:ext>
            </a:extLst>
          </p:cNvPr>
          <p:cNvSpPr txBox="1">
            <a:spLocks/>
          </p:cNvSpPr>
          <p:nvPr/>
        </p:nvSpPr>
        <p:spPr>
          <a:xfrm>
            <a:off x="1198650" y="15006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accent6"/>
                </a:solidFill>
                <a:latin typeface="Work Sans Light" pitchFamily="2" charset="0"/>
              </a:rPr>
              <a:t>01</a:t>
            </a:r>
          </a:p>
        </p:txBody>
      </p:sp>
      <p:sp>
        <p:nvSpPr>
          <p:cNvPr id="45" name="Google Shape;241;p38">
            <a:extLst>
              <a:ext uri="{FF2B5EF4-FFF2-40B4-BE49-F238E27FC236}">
                <a16:creationId xmlns:a16="http://schemas.microsoft.com/office/drawing/2014/main" id="{5159A28E-52C4-C02C-757C-2D85ADBF5818}"/>
              </a:ext>
            </a:extLst>
          </p:cNvPr>
          <p:cNvSpPr txBox="1">
            <a:spLocks/>
          </p:cNvSpPr>
          <p:nvPr/>
        </p:nvSpPr>
        <p:spPr>
          <a:xfrm>
            <a:off x="1783880" y="3201116"/>
            <a:ext cx="5576241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accent6"/>
                </a:solidFill>
                <a:latin typeface="Work Sans Light" pitchFamily="2" charset="0"/>
              </a:rPr>
              <a:t>04</a:t>
            </a:r>
          </a:p>
        </p:txBody>
      </p:sp>
      <p:sp>
        <p:nvSpPr>
          <p:cNvPr id="46" name="Google Shape;242;p38">
            <a:extLst>
              <a:ext uri="{FF2B5EF4-FFF2-40B4-BE49-F238E27FC236}">
                <a16:creationId xmlns:a16="http://schemas.microsoft.com/office/drawing/2014/main" id="{183017ED-CBC1-D5FB-F132-8B4943288B5F}"/>
              </a:ext>
            </a:extLst>
          </p:cNvPr>
          <p:cNvSpPr txBox="1">
            <a:spLocks/>
          </p:cNvSpPr>
          <p:nvPr/>
        </p:nvSpPr>
        <p:spPr>
          <a:xfrm>
            <a:off x="4204650" y="15006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accent6"/>
                </a:solidFill>
                <a:latin typeface="Work Sans Light" pitchFamily="2" charset="0"/>
              </a:rPr>
              <a:t>02</a:t>
            </a:r>
          </a:p>
        </p:txBody>
      </p:sp>
      <p:sp>
        <p:nvSpPr>
          <p:cNvPr id="48" name="Google Shape;244;p38">
            <a:extLst>
              <a:ext uri="{FF2B5EF4-FFF2-40B4-BE49-F238E27FC236}">
                <a16:creationId xmlns:a16="http://schemas.microsoft.com/office/drawing/2014/main" id="{02CD2330-3099-1707-26CB-5BCC764B8213}"/>
              </a:ext>
            </a:extLst>
          </p:cNvPr>
          <p:cNvSpPr txBox="1">
            <a:spLocks/>
          </p:cNvSpPr>
          <p:nvPr/>
        </p:nvSpPr>
        <p:spPr>
          <a:xfrm>
            <a:off x="7210650" y="15006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>
                <a:solidFill>
                  <a:schemeClr val="accent6"/>
                </a:solidFill>
                <a:latin typeface="Work Sans Light" pitchFamily="2" charset="0"/>
              </a:rPr>
              <a:t>03</a:t>
            </a:r>
          </a:p>
        </p:txBody>
      </p:sp>
      <p:sp>
        <p:nvSpPr>
          <p:cNvPr id="50" name="Google Shape;246;p38">
            <a:extLst>
              <a:ext uri="{FF2B5EF4-FFF2-40B4-BE49-F238E27FC236}">
                <a16:creationId xmlns:a16="http://schemas.microsoft.com/office/drawing/2014/main" id="{7BE418EA-2606-3066-4F03-B157AB898A03}"/>
              </a:ext>
            </a:extLst>
          </p:cNvPr>
          <p:cNvSpPr txBox="1">
            <a:spLocks/>
          </p:cNvSpPr>
          <p:nvPr/>
        </p:nvSpPr>
        <p:spPr>
          <a:xfrm>
            <a:off x="126000" y="2090056"/>
            <a:ext cx="28800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chemeClr val="accent6"/>
                </a:solidFill>
                <a:latin typeface="Work Sans Medium" pitchFamily="2" charset="0"/>
              </a:rPr>
              <a:t>Работа в команде</a:t>
            </a:r>
            <a:endParaRPr lang="en-US" sz="2400" dirty="0">
              <a:solidFill>
                <a:schemeClr val="accent6"/>
              </a:solidFill>
              <a:latin typeface="Work Sans Medium" pitchFamily="2" charset="0"/>
            </a:endParaRPr>
          </a:p>
        </p:txBody>
      </p:sp>
      <p:sp>
        <p:nvSpPr>
          <p:cNvPr id="51" name="Google Shape;247;p38">
            <a:extLst>
              <a:ext uri="{FF2B5EF4-FFF2-40B4-BE49-F238E27FC236}">
                <a16:creationId xmlns:a16="http://schemas.microsoft.com/office/drawing/2014/main" id="{8026F528-FA7B-FBCE-537F-A00197754053}"/>
              </a:ext>
            </a:extLst>
          </p:cNvPr>
          <p:cNvSpPr txBox="1">
            <a:spLocks/>
          </p:cNvSpPr>
          <p:nvPr/>
        </p:nvSpPr>
        <p:spPr>
          <a:xfrm>
            <a:off x="3132000" y="2090056"/>
            <a:ext cx="28800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chemeClr val="accent6"/>
                </a:solidFill>
                <a:latin typeface="Work Sans Medium" pitchFamily="2" charset="0"/>
              </a:rPr>
              <a:t>Изучили </a:t>
            </a:r>
            <a:r>
              <a:rPr lang="en-US" sz="2400" dirty="0">
                <a:solidFill>
                  <a:schemeClr val="accent6"/>
                </a:solidFill>
                <a:latin typeface="Work Sans Medium" pitchFamily="2" charset="0"/>
              </a:rPr>
              <a:t>Git</a:t>
            </a:r>
          </a:p>
        </p:txBody>
      </p:sp>
      <p:sp>
        <p:nvSpPr>
          <p:cNvPr id="52" name="Google Shape;248;p38">
            <a:extLst>
              <a:ext uri="{FF2B5EF4-FFF2-40B4-BE49-F238E27FC236}">
                <a16:creationId xmlns:a16="http://schemas.microsoft.com/office/drawing/2014/main" id="{EC51CA99-C18A-5910-3A4C-AF97B8CD5348}"/>
              </a:ext>
            </a:extLst>
          </p:cNvPr>
          <p:cNvSpPr txBox="1">
            <a:spLocks/>
          </p:cNvSpPr>
          <p:nvPr/>
        </p:nvSpPr>
        <p:spPr>
          <a:xfrm>
            <a:off x="6138000" y="2090056"/>
            <a:ext cx="28800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chemeClr val="accent6"/>
                </a:solidFill>
                <a:latin typeface="Work Sans Medium" pitchFamily="2" charset="0"/>
              </a:rPr>
              <a:t>Изучили </a:t>
            </a:r>
            <a:r>
              <a:rPr lang="en-US" sz="2400" dirty="0" err="1">
                <a:solidFill>
                  <a:schemeClr val="accent6"/>
                </a:solidFill>
                <a:latin typeface="Work Sans Medium" pitchFamily="2" charset="0"/>
              </a:rPr>
              <a:t>pygame</a:t>
            </a:r>
            <a:endParaRPr lang="en-US" sz="2400" dirty="0">
              <a:solidFill>
                <a:schemeClr val="accent6"/>
              </a:solidFill>
              <a:latin typeface="Work Sans Medium" pitchFamily="2" charset="0"/>
            </a:endParaRPr>
          </a:p>
        </p:txBody>
      </p:sp>
      <p:sp>
        <p:nvSpPr>
          <p:cNvPr id="53" name="Google Shape;249;p38">
            <a:extLst>
              <a:ext uri="{FF2B5EF4-FFF2-40B4-BE49-F238E27FC236}">
                <a16:creationId xmlns:a16="http://schemas.microsoft.com/office/drawing/2014/main" id="{94746F9D-236B-0DD8-08C2-2FA576D5CE4E}"/>
              </a:ext>
            </a:extLst>
          </p:cNvPr>
          <p:cNvSpPr txBox="1">
            <a:spLocks/>
          </p:cNvSpPr>
          <p:nvPr/>
        </p:nvSpPr>
        <p:spPr>
          <a:xfrm>
            <a:off x="1783880" y="3805172"/>
            <a:ext cx="557624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solidFill>
                  <a:schemeClr val="accent6"/>
                </a:solidFill>
                <a:latin typeface="Work Sans Medium" pitchFamily="2" charset="0"/>
              </a:rPr>
              <a:t>Изучили механики слешеров </a:t>
            </a:r>
            <a:endParaRPr lang="en-US" sz="2400" dirty="0">
              <a:solidFill>
                <a:schemeClr val="accent6"/>
              </a:solidFill>
              <a:latin typeface="Work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4;p71">
            <a:extLst>
              <a:ext uri="{FF2B5EF4-FFF2-40B4-BE49-F238E27FC236}">
                <a16:creationId xmlns:a16="http://schemas.microsoft.com/office/drawing/2014/main" id="{26726C1D-259B-4188-68C1-E033E2CCCD63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500" dirty="0">
                <a:solidFill>
                  <a:schemeClr val="accent6"/>
                </a:solidFill>
              </a:rPr>
              <a:t>Возможности для доработки</a:t>
            </a:r>
          </a:p>
        </p:txBody>
      </p:sp>
      <p:sp>
        <p:nvSpPr>
          <p:cNvPr id="8" name="Google Shape;795;p71">
            <a:extLst>
              <a:ext uri="{FF2B5EF4-FFF2-40B4-BE49-F238E27FC236}">
                <a16:creationId xmlns:a16="http://schemas.microsoft.com/office/drawing/2014/main" id="{F7348A2A-A528-DD49-3512-1D95C4358CB2}"/>
              </a:ext>
            </a:extLst>
          </p:cNvPr>
          <p:cNvSpPr txBox="1">
            <a:spLocks/>
          </p:cNvSpPr>
          <p:nvPr/>
        </p:nvSpPr>
        <p:spPr>
          <a:xfrm>
            <a:off x="720000" y="2163849"/>
            <a:ext cx="7704000" cy="291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Большего количества предметов</a:t>
            </a:r>
          </a:p>
          <a:p>
            <a:endParaRPr lang="ru-RU" sz="2400" dirty="0">
              <a:solidFill>
                <a:schemeClr val="accent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r>
              <a:rPr lang="ru-RU" sz="2400" dirty="0">
                <a:solidFill>
                  <a:schemeClr val="accent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Большего количества уровней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r>
              <a:rPr lang="ru-RU" sz="2400" dirty="0">
                <a:solidFill>
                  <a:schemeClr val="accent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Таблицы лидеров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r>
              <a:rPr lang="ru-RU" sz="2400" dirty="0">
                <a:solidFill>
                  <a:schemeClr val="accent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Сюжета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8F09-F96C-37FC-CA5B-00526141EEA0}"/>
              </a:ext>
            </a:extLst>
          </p:cNvPr>
          <p:cNvSpPr txBox="1"/>
          <p:nvPr/>
        </p:nvSpPr>
        <p:spPr>
          <a:xfrm>
            <a:off x="720000" y="1313788"/>
            <a:ext cx="248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6"/>
                </a:solidFill>
                <a:latin typeface="Aptos" panose="020B0004020202020204" pitchFamily="34" charset="0"/>
              </a:rPr>
              <a:t>Добавление </a:t>
            </a:r>
          </a:p>
        </p:txBody>
      </p:sp>
    </p:spTree>
    <p:extLst>
      <p:ext uri="{BB962C8B-B14F-4D97-AF65-F5344CB8AC3E}">
        <p14:creationId xmlns:p14="http://schemas.microsoft.com/office/powerpoint/2010/main" val="36224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D2E18-8464-9930-F232-DFB767FB0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2169287"/>
            <a:ext cx="7785733" cy="80492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6486523"/>
      </p:ext>
    </p:extLst>
  </p:cSld>
  <p:clrMapOvr>
    <a:masterClrMapping/>
  </p:clrMapOvr>
</p:sld>
</file>

<file path=ppt/theme/theme1.xml><?xml version="1.0" encoding="utf-8"?>
<a:theme xmlns:a="http://schemas.openxmlformats.org/drawingml/2006/main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205</Words>
  <Application>Microsoft Office PowerPoint</Application>
  <PresentationFormat>Экран (16:9)</PresentationFormat>
  <Paragraphs>79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Courier New</vt:lpstr>
      <vt:lpstr>Work Sans Light</vt:lpstr>
      <vt:lpstr>Work Sans Medium</vt:lpstr>
      <vt:lpstr>Aptos</vt:lpstr>
      <vt:lpstr>Average</vt:lpstr>
      <vt:lpstr>Bebas Neue</vt:lpstr>
      <vt:lpstr>Arial</vt:lpstr>
      <vt:lpstr>Work Sans</vt:lpstr>
      <vt:lpstr>-apple-system</vt:lpstr>
      <vt:lpstr>Neuroanatomy: Central Nervous System by Slidesgo</vt:lpstr>
      <vt:lpstr>Devil`s Massacre</vt:lpstr>
      <vt:lpstr>Почему нам было это интересно?</vt:lpstr>
      <vt:lpstr>Структура</vt:lpstr>
      <vt:lpstr>Основные механики¹</vt:lpstr>
      <vt:lpstr>Технологии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Devil`s Massacre</dc:title>
  <cp:lastModifiedBy>Арсений Чугунов</cp:lastModifiedBy>
  <cp:revision>4</cp:revision>
  <dcterms:modified xsi:type="dcterms:W3CDTF">2024-01-20T08:53:39Z</dcterms:modified>
</cp:coreProperties>
</file>