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269" r:id="rId4"/>
    <p:sldId id="261" r:id="rId5"/>
    <p:sldId id="262" r:id="rId6"/>
    <p:sldId id="263" r:id="rId7"/>
    <p:sldId id="271" r:id="rId8"/>
    <p:sldId id="270" r:id="rId9"/>
    <p:sldId id="268" r:id="rId10"/>
    <p:sldId id="274" r:id="rId11"/>
    <p:sldId id="272" r:id="rId12"/>
    <p:sldId id="265" r:id="rId13"/>
    <p:sldId id="267" r:id="rId14"/>
    <p:sldId id="27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635"/>
    <a:srgbClr val="9EFF29"/>
    <a:srgbClr val="C80064"/>
    <a:srgbClr val="C33A1F"/>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6/6/2023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ong_short-term_memory" TargetMode="External"/><Relationship Id="rId2" Type="http://schemas.openxmlformats.org/officeDocument/2006/relationships/hyperlink" Target="https://www.researchgate.net/publication/341482418_A_Survey_on_Stock_Market_Prediction_Using_Machine_Learning_Techniques" TargetMode="External"/><Relationship Id="rId1" Type="http://schemas.openxmlformats.org/officeDocument/2006/relationships/slideLayout" Target="../slideLayouts/slideLayout3.xml"/><Relationship Id="rId5" Type="http://schemas.openxmlformats.org/officeDocument/2006/relationships/hyperlink" Target="https://en.wikipedia.org/wiki/Stock_market" TargetMode="External"/><Relationship Id="rId4" Type="http://schemas.openxmlformats.org/officeDocument/2006/relationships/hyperlink" Target="https://www.kaggle.com/code/faressayah/stock-market-analysis-prediction-using-lst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1895168"/>
            <a:ext cx="8192728" cy="1445337"/>
          </a:xfrm>
        </p:spPr>
        <p:txBody>
          <a:bodyPr>
            <a:normAutofit/>
          </a:bodyPr>
          <a:lstStyle/>
          <a:p>
            <a:r>
              <a:rPr lang="en-US" sz="2800" b="1" dirty="0"/>
              <a:t>MARKET  TREND ANALYSIS</a:t>
            </a:r>
            <a:br>
              <a:rPr lang="en-US" sz="2800" b="1" dirty="0"/>
            </a:br>
            <a:r>
              <a:rPr lang="en-US" sz="2800" b="1" dirty="0"/>
              <a:t>  USING MACHINE LEARNING</a:t>
            </a:r>
            <a:endParaRPr lang="en-US" sz="2800" dirty="0"/>
          </a:p>
        </p:txBody>
      </p:sp>
      <p:sp>
        <p:nvSpPr>
          <p:cNvPr id="3" name="Subtitle 2"/>
          <p:cNvSpPr>
            <a:spLocks noGrp="1"/>
          </p:cNvSpPr>
          <p:nvPr>
            <p:ph type="subTitle" idx="1"/>
          </p:nvPr>
        </p:nvSpPr>
        <p:spPr>
          <a:xfrm>
            <a:off x="464575" y="3753458"/>
            <a:ext cx="8192728" cy="730043"/>
          </a:xfrm>
        </p:spPr>
        <p:txBody>
          <a:bodyPr>
            <a:noAutofit/>
          </a:bodyPr>
          <a:lstStyle/>
          <a:p>
            <a:r>
              <a:rPr lang="en-IN" sz="1800" dirty="0">
                <a:cs typeface="Times New Roman" panose="02020603050405020304" pitchFamily="18" charset="0"/>
              </a:rPr>
              <a:t>Om </a:t>
            </a:r>
            <a:r>
              <a:rPr lang="en-IN" sz="1800" dirty="0" err="1">
                <a:cs typeface="Times New Roman" panose="02020603050405020304" pitchFamily="18" charset="0"/>
              </a:rPr>
              <a:t>Jaju</a:t>
            </a:r>
            <a:r>
              <a:rPr lang="en-IN" sz="1800" dirty="0">
                <a:cs typeface="Times New Roman" panose="02020603050405020304" pitchFamily="18" charset="0"/>
              </a:rPr>
              <a:t> (20311A1901)</a:t>
            </a:r>
          </a:p>
          <a:p>
            <a:r>
              <a:rPr lang="en-US" sz="1800" dirty="0">
                <a:cs typeface="Times New Roman" panose="02020603050405020304" pitchFamily="18" charset="0"/>
              </a:rPr>
              <a:t>Y Vishal (20311A1904)</a:t>
            </a:r>
            <a:endParaRPr lang="en-IN" sz="1800" dirty="0">
              <a:cs typeface="Times New Roman" panose="02020603050405020304" pitchFamily="18" charset="0"/>
            </a:endParaRPr>
          </a:p>
          <a:p>
            <a:r>
              <a:rPr lang="en-IN" sz="1800" dirty="0">
                <a:cs typeface="Times New Roman" panose="02020603050405020304" pitchFamily="18" charset="0"/>
              </a:rPr>
              <a:t>G Sai </a:t>
            </a:r>
            <a:r>
              <a:rPr lang="en-IN" sz="1800" dirty="0" err="1">
                <a:cs typeface="Times New Roman" panose="02020603050405020304" pitchFamily="18" charset="0"/>
              </a:rPr>
              <a:t>Phaneendra</a:t>
            </a:r>
            <a:r>
              <a:rPr lang="en-IN" sz="1800" dirty="0">
                <a:cs typeface="Times New Roman" panose="02020603050405020304" pitchFamily="18" charset="0"/>
              </a:rPr>
              <a:t> (20311A1958)</a:t>
            </a: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194" y="74428"/>
            <a:ext cx="2945219" cy="1590847"/>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3027-B9C2-50F4-04C1-B73B30991444}"/>
              </a:ext>
            </a:extLst>
          </p:cNvPr>
          <p:cNvSpPr>
            <a:spLocks noGrp="1"/>
          </p:cNvSpPr>
          <p:nvPr>
            <p:ph type="title"/>
          </p:nvPr>
        </p:nvSpPr>
        <p:spPr/>
        <p:txBody>
          <a:bodyPr/>
          <a:lstStyle/>
          <a:p>
            <a:r>
              <a:rPr lang="en-US" dirty="0"/>
              <a:t>LSTM MODEL SYNTAX</a:t>
            </a:r>
            <a:endParaRPr lang="en-IN" dirty="0"/>
          </a:p>
        </p:txBody>
      </p:sp>
      <p:sp>
        <p:nvSpPr>
          <p:cNvPr id="3" name="Content Placeholder 2">
            <a:extLst>
              <a:ext uri="{FF2B5EF4-FFF2-40B4-BE49-F238E27FC236}">
                <a16:creationId xmlns:a16="http://schemas.microsoft.com/office/drawing/2014/main" id="{CE957FA2-5053-B156-C550-E1F5671230A7}"/>
              </a:ext>
            </a:extLst>
          </p:cNvPr>
          <p:cNvSpPr>
            <a:spLocks noGrp="1"/>
          </p:cNvSpPr>
          <p:nvPr>
            <p:ph idx="1"/>
          </p:nvPr>
        </p:nvSpPr>
        <p:spPr/>
        <p:txBody>
          <a:bodyPr>
            <a:normAutofit fontScale="70000" lnSpcReduction="20000"/>
          </a:bodyPr>
          <a:lstStyle/>
          <a:p>
            <a:pPr marL="0" indent="0">
              <a:buNone/>
            </a:pPr>
            <a:r>
              <a:rPr lang="en-IN" dirty="0">
                <a:solidFill>
                  <a:schemeClr val="tx1"/>
                </a:solidFill>
              </a:rPr>
              <a:t>from </a:t>
            </a:r>
            <a:r>
              <a:rPr lang="en-IN" dirty="0" err="1">
                <a:solidFill>
                  <a:schemeClr val="tx1"/>
                </a:solidFill>
              </a:rPr>
              <a:t>keras.models</a:t>
            </a:r>
            <a:r>
              <a:rPr lang="en-IN" dirty="0">
                <a:solidFill>
                  <a:schemeClr val="tx1"/>
                </a:solidFill>
              </a:rPr>
              <a:t> import Sequential</a:t>
            </a:r>
          </a:p>
          <a:p>
            <a:pPr marL="0" indent="0">
              <a:buNone/>
            </a:pPr>
            <a:r>
              <a:rPr lang="en-IN" dirty="0">
                <a:solidFill>
                  <a:schemeClr val="tx1"/>
                </a:solidFill>
              </a:rPr>
              <a:t>from </a:t>
            </a:r>
            <a:r>
              <a:rPr lang="en-IN" dirty="0" err="1">
                <a:solidFill>
                  <a:schemeClr val="tx1"/>
                </a:solidFill>
              </a:rPr>
              <a:t>keras.layers</a:t>
            </a:r>
            <a:r>
              <a:rPr lang="en-IN" dirty="0">
                <a:solidFill>
                  <a:schemeClr val="tx1"/>
                </a:solidFill>
              </a:rPr>
              <a:t> import LSTM, Dense</a:t>
            </a:r>
          </a:p>
          <a:p>
            <a:endParaRPr lang="en-IN" dirty="0">
              <a:solidFill>
                <a:schemeClr val="tx1"/>
              </a:solidFill>
            </a:endParaRPr>
          </a:p>
          <a:p>
            <a:pPr marL="0" indent="0">
              <a:buNone/>
            </a:pPr>
            <a:r>
              <a:rPr lang="en-IN" dirty="0">
                <a:solidFill>
                  <a:schemeClr val="tx1"/>
                </a:solidFill>
              </a:rPr>
              <a:t>model = Sequential()</a:t>
            </a:r>
          </a:p>
          <a:p>
            <a:endParaRPr lang="en-IN" dirty="0">
              <a:solidFill>
                <a:schemeClr val="tx1"/>
              </a:solidFill>
            </a:endParaRPr>
          </a:p>
          <a:p>
            <a:pPr marL="0" indent="0">
              <a:buNone/>
            </a:pPr>
            <a:r>
              <a:rPr lang="en-IN" dirty="0" err="1">
                <a:solidFill>
                  <a:schemeClr val="tx1"/>
                </a:solidFill>
              </a:rPr>
              <a:t>model.add</a:t>
            </a:r>
            <a:r>
              <a:rPr lang="en-IN" dirty="0">
                <a:solidFill>
                  <a:schemeClr val="tx1"/>
                </a:solidFill>
              </a:rPr>
              <a:t>(LSTM(units=100, </a:t>
            </a:r>
            <a:r>
              <a:rPr lang="en-IN" dirty="0" err="1">
                <a:solidFill>
                  <a:schemeClr val="tx1"/>
                </a:solidFill>
              </a:rPr>
              <a:t>return_sequences</a:t>
            </a:r>
            <a:r>
              <a:rPr lang="en-IN" dirty="0">
                <a:solidFill>
                  <a:schemeClr val="tx1"/>
                </a:solidFill>
              </a:rPr>
              <a:t>=True, </a:t>
            </a:r>
            <a:r>
              <a:rPr lang="en-IN" dirty="0" err="1">
                <a:solidFill>
                  <a:schemeClr val="tx1"/>
                </a:solidFill>
              </a:rPr>
              <a:t>input_shape</a:t>
            </a:r>
            <a:r>
              <a:rPr lang="en-IN" dirty="0">
                <a:solidFill>
                  <a:schemeClr val="tx1"/>
                </a:solidFill>
              </a:rPr>
              <a:t>=(timesteps, </a:t>
            </a:r>
            <a:r>
              <a:rPr lang="en-IN" dirty="0" err="1">
                <a:solidFill>
                  <a:schemeClr val="tx1"/>
                </a:solidFill>
              </a:rPr>
              <a:t>input_dim</a:t>
            </a:r>
            <a:r>
              <a:rPr lang="en-IN" dirty="0">
                <a:solidFill>
                  <a:schemeClr val="tx1"/>
                </a:solidFill>
              </a:rPr>
              <a:t>)))</a:t>
            </a:r>
          </a:p>
          <a:p>
            <a:pPr marL="0" indent="0">
              <a:buNone/>
            </a:pPr>
            <a:r>
              <a:rPr lang="en-IN" dirty="0" err="1">
                <a:solidFill>
                  <a:schemeClr val="tx1"/>
                </a:solidFill>
              </a:rPr>
              <a:t>model.add</a:t>
            </a:r>
            <a:r>
              <a:rPr lang="en-IN" dirty="0">
                <a:solidFill>
                  <a:schemeClr val="tx1"/>
                </a:solidFill>
              </a:rPr>
              <a:t>(Dense(units=1))</a:t>
            </a:r>
          </a:p>
          <a:p>
            <a:endParaRPr lang="en-IN" dirty="0">
              <a:solidFill>
                <a:schemeClr val="tx1"/>
              </a:solidFill>
            </a:endParaRPr>
          </a:p>
          <a:p>
            <a:pPr marL="0" indent="0">
              <a:buNone/>
            </a:pPr>
            <a:r>
              <a:rPr lang="en-IN" dirty="0">
                <a:solidFill>
                  <a:schemeClr val="tx1"/>
                </a:solidFill>
              </a:rPr>
              <a:t>model.compile(optimizer='</a:t>
            </a:r>
            <a:r>
              <a:rPr lang="en-IN" dirty="0" err="1">
                <a:solidFill>
                  <a:schemeClr val="tx1"/>
                </a:solidFill>
              </a:rPr>
              <a:t>adam</a:t>
            </a:r>
            <a:r>
              <a:rPr lang="en-IN" dirty="0">
                <a:solidFill>
                  <a:schemeClr val="tx1"/>
                </a:solidFill>
              </a:rPr>
              <a:t>', loss='</a:t>
            </a:r>
            <a:r>
              <a:rPr lang="en-IN" dirty="0" err="1">
                <a:solidFill>
                  <a:schemeClr val="tx1"/>
                </a:solidFill>
              </a:rPr>
              <a:t>mean_squared_error</a:t>
            </a:r>
            <a:r>
              <a:rPr lang="en-IN" dirty="0">
                <a:solidFill>
                  <a:schemeClr val="tx1"/>
                </a:solidFill>
              </a:rPr>
              <a:t>')</a:t>
            </a:r>
          </a:p>
          <a:p>
            <a:endParaRPr lang="en-IN" dirty="0"/>
          </a:p>
        </p:txBody>
      </p:sp>
    </p:spTree>
    <p:extLst>
      <p:ext uri="{BB962C8B-B14F-4D97-AF65-F5344CB8AC3E}">
        <p14:creationId xmlns:p14="http://schemas.microsoft.com/office/powerpoint/2010/main" val="151745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4" name="Content Placeholder 3">
            <a:extLst>
              <a:ext uri="{FF2B5EF4-FFF2-40B4-BE49-F238E27FC236}">
                <a16:creationId xmlns:a16="http://schemas.microsoft.com/office/drawing/2014/main" id="{690274FF-D18C-D112-A011-3FCE5D3B8670}"/>
              </a:ext>
            </a:extLst>
          </p:cNvPr>
          <p:cNvSpPr>
            <a:spLocks noGrp="1"/>
          </p:cNvSpPr>
          <p:nvPr>
            <p:ph sz="quarter" idx="4"/>
          </p:nvPr>
        </p:nvSpPr>
        <p:spPr/>
        <p:txBody>
          <a:bodyPr/>
          <a:lstStyle/>
          <a:p>
            <a:endParaRPr lang="en-IN"/>
          </a:p>
        </p:txBody>
      </p:sp>
      <p:sp>
        <p:nvSpPr>
          <p:cNvPr id="12" name="Content Placeholder 11">
            <a:extLst>
              <a:ext uri="{FF2B5EF4-FFF2-40B4-BE49-F238E27FC236}">
                <a16:creationId xmlns:a16="http://schemas.microsoft.com/office/drawing/2014/main" id="{DD151DB9-16A1-E0C7-B45E-EC8A83C58863}"/>
              </a:ext>
            </a:extLst>
          </p:cNvPr>
          <p:cNvSpPr>
            <a:spLocks noGrp="1"/>
          </p:cNvSpPr>
          <p:nvPr>
            <p:ph sz="half" idx="2"/>
          </p:nvPr>
        </p:nvSpPr>
        <p:spPr/>
        <p:txBody>
          <a:bodyPr/>
          <a:lstStyle/>
          <a:p>
            <a:endParaRPr lang="en-IN" dirty="0"/>
          </a:p>
        </p:txBody>
      </p:sp>
      <p:pic>
        <p:nvPicPr>
          <p:cNvPr id="16" name="Picture 15">
            <a:extLst>
              <a:ext uri="{FF2B5EF4-FFF2-40B4-BE49-F238E27FC236}">
                <a16:creationId xmlns:a16="http://schemas.microsoft.com/office/drawing/2014/main" id="{CC410F16-26C7-92C1-02EE-5D77F52C62DE}"/>
              </a:ext>
            </a:extLst>
          </p:cNvPr>
          <p:cNvPicPr>
            <a:picLocks noChangeAspect="1"/>
          </p:cNvPicPr>
          <p:nvPr/>
        </p:nvPicPr>
        <p:blipFill>
          <a:blip r:embed="rId2"/>
          <a:stretch>
            <a:fillRect/>
          </a:stretch>
        </p:blipFill>
        <p:spPr>
          <a:xfrm>
            <a:off x="263471" y="1454903"/>
            <a:ext cx="8531817" cy="3416949"/>
          </a:xfrm>
          <a:prstGeom prst="rect">
            <a:avLst/>
          </a:prstGeom>
        </p:spPr>
      </p:pic>
    </p:spTree>
    <p:extLst>
      <p:ext uri="{BB962C8B-B14F-4D97-AF65-F5344CB8AC3E}">
        <p14:creationId xmlns:p14="http://schemas.microsoft.com/office/powerpoint/2010/main" val="278518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4" name="Content Placeholder 3"/>
          <p:cNvSpPr>
            <a:spLocks noGrp="1"/>
          </p:cNvSpPr>
          <p:nvPr>
            <p:ph sz="half" idx="2"/>
          </p:nvPr>
        </p:nvSpPr>
        <p:spPr>
          <a:xfrm>
            <a:off x="522131" y="1244009"/>
            <a:ext cx="8103926" cy="3604438"/>
          </a:xfrm>
        </p:spPr>
        <p:txBody>
          <a:bodyPr>
            <a:noAutofit/>
          </a:bodyPr>
          <a:lstStyle/>
          <a:p>
            <a:pPr algn="just"/>
            <a:r>
              <a:rPr lang="en-US" sz="2000" dirty="0">
                <a:latin typeface="Times New Roman" panose="02020603050405020304" pitchFamily="18" charset="0"/>
                <a:cs typeface="Times New Roman" panose="02020603050405020304" pitchFamily="18" charset="0"/>
              </a:rPr>
              <a:t>The goal of this work was to investigate LSTM models for stock price prediction. Despite the fact that after examining the primary influencing elements and combining social reviews connected to stock, reliable stock prediction is still difficult to achieve. It is not feasible to set a price. However, certain strategies have been successful in obtaining a near approximation. For time series prediction of stock prices majorly LSTMs are used for their long term dependencies.</a:t>
            </a:r>
          </a:p>
          <a:p>
            <a:pPr algn="just"/>
            <a:r>
              <a:rPr lang="en-US" sz="2000" dirty="0">
                <a:latin typeface="Times New Roman" panose="02020603050405020304" pitchFamily="18" charset="0"/>
                <a:cs typeface="Times New Roman" panose="02020603050405020304" pitchFamily="18" charset="0"/>
              </a:rPr>
              <a:t>There are still a lot of models that can be used and improved </a:t>
            </a:r>
            <a:r>
              <a:rPr lang="en-US" sz="2000" dirty="0" err="1">
                <a:latin typeface="Times New Roman" panose="02020603050405020304" pitchFamily="18" charset="0"/>
                <a:cs typeface="Times New Roman" panose="02020603050405020304" pitchFamily="18" charset="0"/>
              </a:rPr>
              <a:t>upon.Some</a:t>
            </a:r>
            <a:r>
              <a:rPr lang="en-US" sz="2000" dirty="0">
                <a:latin typeface="Times New Roman" panose="02020603050405020304" pitchFamily="18" charset="0"/>
                <a:cs typeface="Times New Roman" panose="02020603050405020304" pitchFamily="18" charset="0"/>
              </a:rPr>
              <a:t> models are more effective with historical data, while others are more effective with sentiment data.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94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REFERENCES</a:t>
            </a:r>
            <a:endParaRPr lang="en-IN" dirty="0"/>
          </a:p>
        </p:txBody>
      </p:sp>
      <p:sp>
        <p:nvSpPr>
          <p:cNvPr id="3" name="Content Placeholder 2"/>
          <p:cNvSpPr>
            <a:spLocks noGrp="1"/>
          </p:cNvSpPr>
          <p:nvPr>
            <p:ph idx="1"/>
          </p:nvPr>
        </p:nvSpPr>
        <p:spPr>
          <a:xfrm>
            <a:off x="2389238" y="1131886"/>
            <a:ext cx="6304935" cy="3556611"/>
          </a:xfrm>
        </p:spPr>
        <p:txBody>
          <a:bodyPr>
            <a:normAutofit/>
          </a:bodyPr>
          <a:lstStyle/>
          <a:p>
            <a:pPr algn="just"/>
            <a:r>
              <a:rPr lang="en-IN" sz="2000" dirty="0">
                <a:solidFill>
                  <a:srgbClr val="0000CC"/>
                </a:solidFill>
                <a:latin typeface="Times New Roman" panose="02020603050405020304" pitchFamily="18" charset="0"/>
                <a:cs typeface="Times New Roman" panose="02020603050405020304" pitchFamily="18" charset="0"/>
                <a:hlinkClick r:id="rId2"/>
              </a:rPr>
              <a:t>https://www.researchgate.net/publication/341482418_A_Survey_on_Stock_Market_Prediction_Using_Machine_Learning_Techniques</a:t>
            </a:r>
            <a:endParaRPr lang="en-IN" sz="2000" dirty="0">
              <a:solidFill>
                <a:srgbClr val="0000CC"/>
              </a:solidFill>
              <a:latin typeface="Times New Roman" panose="02020603050405020304" pitchFamily="18" charset="0"/>
              <a:cs typeface="Times New Roman" panose="02020603050405020304" pitchFamily="18" charset="0"/>
            </a:endParaRPr>
          </a:p>
          <a:p>
            <a:pPr algn="just"/>
            <a:r>
              <a:rPr lang="en-IN" sz="2000" dirty="0">
                <a:solidFill>
                  <a:srgbClr val="0000CC"/>
                </a:solidFill>
                <a:latin typeface="Times New Roman" panose="02020603050405020304" pitchFamily="18" charset="0"/>
                <a:cs typeface="Times New Roman" panose="02020603050405020304" pitchFamily="18" charset="0"/>
                <a:hlinkClick r:id="rId3"/>
              </a:rPr>
              <a:t>https://en.wikipedia.org/wiki/Long_short-term_memory</a:t>
            </a:r>
            <a:endParaRPr lang="en-IN" sz="2000" dirty="0">
              <a:solidFill>
                <a:srgbClr val="0000CC"/>
              </a:solidFill>
              <a:latin typeface="Times New Roman" panose="02020603050405020304" pitchFamily="18" charset="0"/>
              <a:cs typeface="Times New Roman" panose="02020603050405020304" pitchFamily="18" charset="0"/>
            </a:endParaRPr>
          </a:p>
          <a:p>
            <a:pPr algn="just"/>
            <a:r>
              <a:rPr lang="en-IN" sz="2000" dirty="0">
                <a:solidFill>
                  <a:srgbClr val="0000CC"/>
                </a:solidFill>
                <a:latin typeface="Times New Roman" panose="02020603050405020304" pitchFamily="18" charset="0"/>
                <a:cs typeface="Times New Roman" panose="02020603050405020304" pitchFamily="18" charset="0"/>
                <a:hlinkClick r:id="rId4"/>
              </a:rPr>
              <a:t>https://www.kaggle.com/code/faressayah/stock-market-analysis-prediction-using-lstm</a:t>
            </a:r>
            <a:endParaRPr lang="en-IN" sz="2000" dirty="0">
              <a:solidFill>
                <a:srgbClr val="0000CC"/>
              </a:solidFill>
              <a:latin typeface="Times New Roman" panose="02020603050405020304" pitchFamily="18" charset="0"/>
              <a:cs typeface="Times New Roman" panose="02020603050405020304" pitchFamily="18" charset="0"/>
            </a:endParaRPr>
          </a:p>
          <a:p>
            <a:pPr algn="just"/>
            <a:r>
              <a:rPr lang="en-IN" sz="2000" dirty="0">
                <a:solidFill>
                  <a:srgbClr val="0000CC"/>
                </a:solidFill>
                <a:latin typeface="Times New Roman" panose="02020603050405020304" pitchFamily="18" charset="0"/>
                <a:cs typeface="Times New Roman" panose="02020603050405020304" pitchFamily="18" charset="0"/>
                <a:hlinkClick r:id="rId5"/>
              </a:rPr>
              <a:t>https://en.wikipedia.org/wiki/Stock_market</a:t>
            </a:r>
            <a:endParaRPr lang="en-IN" sz="2000" dirty="0">
              <a:solidFill>
                <a:srgbClr val="0000CC"/>
              </a:solidFill>
              <a:latin typeface="Times New Roman" panose="02020603050405020304" pitchFamily="18" charset="0"/>
              <a:cs typeface="Times New Roman" panose="02020603050405020304" pitchFamily="18" charset="0"/>
            </a:endParaRPr>
          </a:p>
          <a:p>
            <a:pPr algn="just"/>
            <a:endParaRPr lang="en-IN" sz="2000"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66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3479-A784-AFA2-81A0-026F0E752B1F}"/>
              </a:ext>
            </a:extLst>
          </p:cNvPr>
          <p:cNvSpPr>
            <a:spLocks noGrp="1"/>
          </p:cNvSpPr>
          <p:nvPr>
            <p:ph type="title"/>
          </p:nvPr>
        </p:nvSpPr>
        <p:spPr/>
        <p:txBody>
          <a:bodyPr/>
          <a:lstStyle/>
          <a:p>
            <a:endParaRPr lang="en-IN"/>
          </a:p>
        </p:txBody>
      </p:sp>
      <p:pic>
        <p:nvPicPr>
          <p:cNvPr id="6" name="Google Shape;166;p28">
            <a:extLst>
              <a:ext uri="{FF2B5EF4-FFF2-40B4-BE49-F238E27FC236}">
                <a16:creationId xmlns:a16="http://schemas.microsoft.com/office/drawing/2014/main" id="{61BF27E5-4442-9FF2-1519-D4A9B489FD90}"/>
              </a:ext>
            </a:extLst>
          </p:cNvPr>
          <p:cNvPicPr preferRelativeResize="0">
            <a:picLocks noGrp="1"/>
          </p:cNvPicPr>
          <p:nvPr>
            <p:ph idx="1"/>
          </p:nvPr>
        </p:nvPicPr>
        <p:blipFill>
          <a:blip r:embed="rId2">
            <a:alphaModFix/>
          </a:blip>
          <a:stretch>
            <a:fillRect/>
          </a:stretch>
        </p:blipFill>
        <p:spPr>
          <a:xfrm>
            <a:off x="0" y="-54244"/>
            <a:ext cx="9144000" cy="5197743"/>
          </a:xfrm>
          <a:prstGeom prst="rect">
            <a:avLst/>
          </a:prstGeom>
          <a:noFill/>
          <a:ln>
            <a:noFill/>
          </a:ln>
        </p:spPr>
      </p:pic>
    </p:spTree>
    <p:extLst>
      <p:ext uri="{BB962C8B-B14F-4D97-AF65-F5344CB8AC3E}">
        <p14:creationId xmlns:p14="http://schemas.microsoft.com/office/powerpoint/2010/main" val="125204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In this project we attempt to implement machine learning approach to predict stock prices. Machine learning is effectively implemented in forecasting stock prices. The objective is to predict the stock prices in order to make more informed and accurate investment decisions. We propose a stock price prediction system that integrates mathematical functions, machine learning, and other external factors for the purpose of achieving better stock prediction accuracy and issuing profitable trades.</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INTRODUCTION</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This project focuses on the use of Regression and LSTM based Machine learning to predict stock values. LSTMs are very powerful in sequence prediction problems because they’re able to store past information. This is important in our case because the previous price of a stock is crucial in predicting its future price. While predicting the actual price of a stock is an uphill climb, we can build a model that will predict whether the price will go up or down.</a:t>
            </a:r>
            <a:endParaRPr lang="en-IN" sz="20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6363" y="3338622"/>
            <a:ext cx="3242929" cy="1439853"/>
          </a:xfrm>
          <a:prstGeom prst="rect">
            <a:avLst/>
          </a:prstGeom>
        </p:spPr>
      </p:pic>
    </p:spTree>
    <p:extLst>
      <p:ext uri="{BB962C8B-B14F-4D97-AF65-F5344CB8AC3E}">
        <p14:creationId xmlns:p14="http://schemas.microsoft.com/office/powerpoint/2010/main" val="133234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LSTM MODEL</a:t>
            </a:r>
            <a:endParaRPr lang="en-IN" dirty="0"/>
          </a:p>
        </p:txBody>
      </p:sp>
      <p:sp>
        <p:nvSpPr>
          <p:cNvPr id="3" name="Content Placeholder 2"/>
          <p:cNvSpPr>
            <a:spLocks noGrp="1"/>
          </p:cNvSpPr>
          <p:nvPr>
            <p:ph idx="1"/>
          </p:nvPr>
        </p:nvSpPr>
        <p:spPr/>
        <p:txBody>
          <a:bodyPr>
            <a:no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LSTM models </a:t>
            </a:r>
            <a:r>
              <a:rPr lang="en-US" sz="2000" dirty="0">
                <a:latin typeface="Times New Roman" panose="02020603050405020304" pitchFamily="18" charset="0"/>
                <a:cs typeface="Times New Roman" panose="02020603050405020304" pitchFamily="18" charset="0"/>
              </a:rPr>
              <a:t>are a subtype of Recurrent Neural Networks. They are used to recognize patterns in data sequences, such as those that appear in sensor data, stock prices, or natural language. A special architecture allows the LSTM model to decide whether to retain previous information in short-term memory or discard it.</a:t>
            </a:r>
          </a:p>
          <a:p>
            <a:pPr algn="just"/>
            <a:r>
              <a:rPr lang="en-US" sz="2000" b="1" u="sng" dirty="0">
                <a:solidFill>
                  <a:srgbClr val="FF0000"/>
                </a:solidFill>
                <a:latin typeface="Times New Roman" panose="02020603050405020304" pitchFamily="18" charset="0"/>
                <a:cs typeface="Times New Roman" panose="02020603050405020304" pitchFamily="18" charset="0"/>
              </a:rPr>
              <a:t>RNN </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recurrent neural network is a type of artificial neural network commonly used in speech recognition and natural language processing. Recurrent neural networks recognize data's sequential characteristics and use patterns to predict the next likely scenario.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51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LITERATURE SURVEY</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sz="2200" dirty="0">
                <a:latin typeface="Times New Roman" panose="02020603050405020304" pitchFamily="18" charset="0"/>
                <a:cs typeface="Times New Roman" panose="02020603050405020304" pitchFamily="18" charset="0"/>
              </a:rPr>
              <a:t>Stock Market Prediction Using Machine Learning Techniques, The Stock Market Prices play a crucial role in today’s economy. Researchers have discovered that social media platforms such as twitter and web news tend to influence the decision making process of any individual. </a:t>
            </a:r>
          </a:p>
          <a:p>
            <a:pPr algn="just"/>
            <a:r>
              <a:rPr lang="en-US" sz="2200" dirty="0">
                <a:latin typeface="Times New Roman" panose="02020603050405020304" pitchFamily="18" charset="0"/>
                <a:cs typeface="Times New Roman" panose="02020603050405020304" pitchFamily="18" charset="0"/>
              </a:rPr>
              <a:t>Stock market prediction seems like a complicated problem because there are various factors that are still left unaddressed and do not seem to be statistical at first. But to our rescue there are various machine learning algorithms by using which we could efficiently predict current trends in the stock market by using the references from the previous data. </a:t>
            </a:r>
            <a:endParaRPr lang="en-IN" sz="22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9555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EXISTING METHODOLOGY</a:t>
            </a:r>
            <a:endParaRPr lang="en-IN" dirty="0"/>
          </a:p>
        </p:txBody>
      </p:sp>
      <p:sp>
        <p:nvSpPr>
          <p:cNvPr id="3" name="Content Placeholder 2"/>
          <p:cNvSpPr>
            <a:spLocks noGrp="1"/>
          </p:cNvSpPr>
          <p:nvPr>
            <p:ph idx="1"/>
          </p:nvPr>
        </p:nvSpPr>
        <p:spPr>
          <a:xfrm>
            <a:off x="2389238" y="1031359"/>
            <a:ext cx="6304935" cy="3349256"/>
          </a:xfrm>
        </p:spPr>
        <p:txBody>
          <a:bodyPr>
            <a:noAutofit/>
          </a:bodyPr>
          <a:lstStyle/>
          <a:p>
            <a:pPr marL="0" indent="0" algn="just">
              <a:buNone/>
            </a:pPr>
            <a:r>
              <a:rPr lang="en-IN" sz="1800" dirty="0">
                <a:latin typeface="Times New Roman" panose="02020603050405020304" pitchFamily="18" charset="0"/>
                <a:cs typeface="Times New Roman" panose="02020603050405020304" pitchFamily="18" charset="0"/>
              </a:rPr>
              <a:t>We find that the existing stock selection methods mainly include analytic hierarchy process (AHP), fuzzy analysis, data envelopment analysis (DEA), genetic algorithm, clustering, support vector machine (SVM). Some of them are:</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US" sz="1800" dirty="0">
                <a:solidFill>
                  <a:srgbClr val="FF0000"/>
                </a:solidFill>
                <a:latin typeface="Times New Roman" panose="02020603050405020304" pitchFamily="18" charset="0"/>
                <a:cs typeface="Times New Roman" panose="02020603050405020304" pitchFamily="18" charset="0"/>
              </a:rPr>
              <a:t>1.Principal Component Analysis (PCA): </a:t>
            </a:r>
            <a:r>
              <a:rPr lang="en-US" sz="1800" dirty="0">
                <a:latin typeface="Times New Roman" panose="02020603050405020304" pitchFamily="18" charset="0"/>
                <a:cs typeface="Times New Roman" panose="02020603050405020304" pitchFamily="18" charset="0"/>
              </a:rPr>
              <a:t>PCA is a statistical analysis method that reduces multiple variables to a few principal components by dimension reduction technology.</a:t>
            </a:r>
          </a:p>
          <a:p>
            <a:pPr marL="0" indent="0" algn="just">
              <a:buNone/>
            </a:pPr>
            <a:r>
              <a:rPr lang="en-US" sz="1800" dirty="0">
                <a:solidFill>
                  <a:srgbClr val="FF0000"/>
                </a:solidFill>
                <a:latin typeface="Times New Roman" panose="02020603050405020304" pitchFamily="18" charset="0"/>
                <a:cs typeface="Times New Roman" panose="02020603050405020304" pitchFamily="18" charset="0"/>
              </a:rPr>
              <a:t>2.Clustering Analysis: </a:t>
            </a:r>
            <a:r>
              <a:rPr lang="en-US" sz="1800" dirty="0">
                <a:latin typeface="Times New Roman" panose="02020603050405020304" pitchFamily="18" charset="0"/>
                <a:cs typeface="Times New Roman" panose="02020603050405020304" pitchFamily="18" charset="0"/>
              </a:rPr>
              <a:t>Clustering analysis is to group data objects according to the information that describes the objects and their relationships found in the data.</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99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CONTINUATION…</a:t>
            </a:r>
            <a:endParaRPr lang="en-IN" dirty="0"/>
          </a:p>
        </p:txBody>
      </p:sp>
      <p:sp>
        <p:nvSpPr>
          <p:cNvPr id="3" name="Content Placeholder 2"/>
          <p:cNvSpPr>
            <a:spLocks noGrp="1"/>
          </p:cNvSpPr>
          <p:nvPr>
            <p:ph idx="1"/>
          </p:nvPr>
        </p:nvSpPr>
        <p:spPr/>
        <p:txBody>
          <a:bodyPr>
            <a:normAutofit/>
          </a:bodyPr>
          <a:lstStyle/>
          <a:p>
            <a:pPr marL="0" indent="0">
              <a:buNone/>
            </a:pPr>
            <a:r>
              <a:rPr lang="en-US" sz="1800" dirty="0">
                <a:solidFill>
                  <a:srgbClr val="FF0000"/>
                </a:solidFill>
                <a:latin typeface="Times New Roman" panose="02020603050405020304" pitchFamily="18" charset="0"/>
                <a:cs typeface="Times New Roman" panose="02020603050405020304" pitchFamily="18" charset="0"/>
              </a:rPr>
              <a:t>3.Support Vector Machine (SVM): </a:t>
            </a:r>
            <a:r>
              <a:rPr lang="en-US" sz="1800" dirty="0">
                <a:latin typeface="Times New Roman" panose="02020603050405020304" pitchFamily="18" charset="0"/>
                <a:cs typeface="Times New Roman" panose="02020603050405020304" pitchFamily="18" charset="0"/>
              </a:rPr>
              <a:t>SVM is a generalized linear classifier that classifies data according to supervised learning.  Its decision boundary is the maximum margin hyperplane to solve the learning samples. </a:t>
            </a:r>
          </a:p>
          <a:p>
            <a:pPr marL="0" indent="0">
              <a:buNone/>
            </a:pPr>
            <a:r>
              <a:rPr lang="en-US" sz="1800" dirty="0">
                <a:solidFill>
                  <a:srgbClr val="FF0000"/>
                </a:solidFill>
                <a:latin typeface="Times New Roman" panose="02020603050405020304" pitchFamily="18" charset="0"/>
                <a:cs typeface="Times New Roman" panose="02020603050405020304" pitchFamily="18" charset="0"/>
              </a:rPr>
              <a:t>4.Mean Regression: </a:t>
            </a:r>
            <a:r>
              <a:rPr lang="en-US" sz="1800" dirty="0">
                <a:latin typeface="Times New Roman" panose="02020603050405020304" pitchFamily="18" charset="0"/>
                <a:cs typeface="Times New Roman" panose="02020603050405020304" pitchFamily="18" charset="0"/>
              </a:rPr>
              <a:t>Mean regression means that the stock price always fluctuates around its value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in the long run. Specifically, the stock price will fluctuate to its value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whether it is higher than or lower than its value </a:t>
            </a:r>
            <a:r>
              <a:rPr lang="en-US" sz="1800" dirty="0" err="1">
                <a:latin typeface="Times New Roman" panose="02020603050405020304" pitchFamily="18" charset="0"/>
                <a:cs typeface="Times New Roman" panose="02020603050405020304" pitchFamily="18" charset="0"/>
              </a:rPr>
              <a:t>centre</a:t>
            </a:r>
            <a:r>
              <a:rPr lang="en-US" sz="1800" dirty="0">
                <a:latin typeface="Times New Roman" panose="02020603050405020304" pitchFamily="18" charset="0"/>
                <a:cs typeface="Times New Roman" panose="02020603050405020304" pitchFamily="18" charset="0"/>
              </a:rPr>
              <a:t> in the short term.</a:t>
            </a: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STEP BY STEP PROCEDURE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752" y="1722475"/>
            <a:ext cx="6311136" cy="2913320"/>
          </a:xfrm>
        </p:spPr>
      </p:pic>
    </p:spTree>
    <p:extLst>
      <p:ext uri="{BB962C8B-B14F-4D97-AF65-F5344CB8AC3E}">
        <p14:creationId xmlns:p14="http://schemas.microsoft.com/office/powerpoint/2010/main" val="1042181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PROPOSED METHODOLOGY</a:t>
            </a:r>
            <a:endParaRPr lang="en-IN" dirty="0"/>
          </a:p>
        </p:txBody>
      </p:sp>
      <p:sp>
        <p:nvSpPr>
          <p:cNvPr id="3" name="Content Placeholder 2"/>
          <p:cNvSpPr>
            <a:spLocks noGrp="1"/>
          </p:cNvSpPr>
          <p:nvPr>
            <p:ph idx="1"/>
          </p:nvPr>
        </p:nvSpPr>
        <p:spPr>
          <a:xfrm>
            <a:off x="2389238" y="1020726"/>
            <a:ext cx="6304935" cy="3667771"/>
          </a:xfrm>
        </p:spPr>
        <p:txBody>
          <a:bodyPr>
            <a:normAutofit fontScale="70000" lnSpcReduction="20000"/>
          </a:bodyPr>
          <a:lstStyle/>
          <a:p>
            <a:pPr marL="0" indent="0" algn="just">
              <a:buNone/>
            </a:pPr>
            <a:r>
              <a:rPr lang="en-US" sz="2200" dirty="0">
                <a:latin typeface="Times New Roman" panose="02020603050405020304" pitchFamily="18" charset="0"/>
                <a:cs typeface="Times New Roman" panose="02020603050405020304" pitchFamily="18" charset="0"/>
              </a:rPr>
              <a:t>Long short-term memory network (LSTM) is a particular form of recurrent neural network (RNN).</a:t>
            </a:r>
          </a:p>
          <a:p>
            <a:pPr marL="0" indent="0">
              <a:buNone/>
            </a:pPr>
            <a:r>
              <a:rPr lang="en-IN" sz="2200" b="1" u="sng" dirty="0">
                <a:solidFill>
                  <a:srgbClr val="FF0000"/>
                </a:solidFill>
                <a:latin typeface="Times New Roman" panose="02020603050405020304" pitchFamily="18" charset="0"/>
                <a:cs typeface="Times New Roman" panose="02020603050405020304" pitchFamily="18" charset="0"/>
              </a:rPr>
              <a:t>Working of LSTM:</a:t>
            </a:r>
          </a:p>
          <a:p>
            <a:pPr marL="0" indent="0">
              <a:buNone/>
            </a:pPr>
            <a:endParaRPr lang="en-IN" sz="2200" b="1" u="sng" dirty="0">
              <a:solidFill>
                <a:srgbClr val="FF0000"/>
              </a:solidFill>
              <a:latin typeface="Times New Roman" panose="02020603050405020304" pitchFamily="18" charset="0"/>
              <a:cs typeface="Times New Roman" panose="02020603050405020304" pitchFamily="18" charset="0"/>
            </a:endParaRPr>
          </a:p>
          <a:p>
            <a:pPr marL="0" indent="0">
              <a:buNone/>
            </a:pPr>
            <a:r>
              <a:rPr lang="en-US" sz="2200" dirty="0">
                <a:solidFill>
                  <a:schemeClr val="tx2">
                    <a:lumMod val="75000"/>
                  </a:schemeClr>
                </a:solidFill>
                <a:latin typeface="Times New Roman" panose="02020603050405020304" pitchFamily="18" charset="0"/>
                <a:cs typeface="Times New Roman" panose="02020603050405020304" pitchFamily="18" charset="0"/>
              </a:rPr>
              <a:t>LSTM is a special network structure with three “gate” structures.</a:t>
            </a:r>
          </a:p>
          <a:p>
            <a:pPr marL="0" indent="0" algn="just">
              <a:buNone/>
            </a:pPr>
            <a:r>
              <a:rPr lang="en-US" sz="2200" dirty="0">
                <a:solidFill>
                  <a:schemeClr val="tx2">
                    <a:lumMod val="75000"/>
                  </a:schemeClr>
                </a:solidFill>
                <a:latin typeface="Times New Roman" panose="02020603050405020304" pitchFamily="18" charset="0"/>
                <a:cs typeface="Times New Roman" panose="02020603050405020304" pitchFamily="18" charset="0"/>
              </a:rPr>
              <a:t>Three gates are placed in an LSTM unit, called input gate, forgetting gate and output gate. While information enters the LSTM’s network, it can be selected by rules. Only the information conforms to the algorithm will be left, and the information that does not conform will be forgotten through the forgetting gate. </a:t>
            </a:r>
          </a:p>
          <a:p>
            <a:pPr marL="0" indent="0" algn="just">
              <a:buNone/>
            </a:pPr>
            <a:r>
              <a:rPr lang="en-US" sz="2200" dirty="0">
                <a:solidFill>
                  <a:srgbClr val="FF0000"/>
                </a:solidFill>
                <a:latin typeface="Times New Roman" panose="02020603050405020304" pitchFamily="18" charset="0"/>
                <a:cs typeface="Times New Roman" panose="02020603050405020304" pitchFamily="18" charset="0"/>
              </a:rPr>
              <a:t>1) Input gate</a:t>
            </a:r>
            <a:r>
              <a:rPr lang="en-US" sz="2200" dirty="0">
                <a:solidFill>
                  <a:schemeClr val="tx2">
                    <a:lumMod val="75000"/>
                  </a:schemeClr>
                </a:solidFill>
                <a:latin typeface="Times New Roman" panose="02020603050405020304" pitchFamily="18" charset="0"/>
                <a:cs typeface="Times New Roman" panose="02020603050405020304" pitchFamily="18" charset="0"/>
              </a:rPr>
              <a:t>-Decides how much information from current input flows to the cell state.</a:t>
            </a:r>
          </a:p>
          <a:p>
            <a:pPr marL="0" indent="0" algn="just">
              <a:buNone/>
            </a:pPr>
            <a:r>
              <a:rPr lang="en-US" sz="2200" dirty="0">
                <a:solidFill>
                  <a:srgbClr val="FF0000"/>
                </a:solidFill>
                <a:latin typeface="Times New Roman" panose="02020603050405020304" pitchFamily="18" charset="0"/>
                <a:cs typeface="Times New Roman" panose="02020603050405020304" pitchFamily="18" charset="0"/>
              </a:rPr>
              <a:t>2) Forget gate </a:t>
            </a:r>
            <a:r>
              <a:rPr lang="en-US" sz="2200" dirty="0">
                <a:solidFill>
                  <a:schemeClr val="tx2">
                    <a:lumMod val="75000"/>
                  </a:schemeClr>
                </a:solidFill>
                <a:latin typeface="Times New Roman" panose="02020603050405020304" pitchFamily="18" charset="0"/>
                <a:cs typeface="Times New Roman" panose="02020603050405020304" pitchFamily="18" charset="0"/>
              </a:rPr>
              <a:t>- Decides how much information from the current input and the previous cell state flows into the current cell state.</a:t>
            </a:r>
          </a:p>
          <a:p>
            <a:pPr marL="0" indent="0" algn="just">
              <a:buNone/>
            </a:pPr>
            <a:r>
              <a:rPr lang="en-US" sz="2200" dirty="0">
                <a:solidFill>
                  <a:srgbClr val="FF0000"/>
                </a:solidFill>
                <a:latin typeface="Times New Roman" panose="02020603050405020304" pitchFamily="18" charset="0"/>
                <a:cs typeface="Times New Roman" panose="02020603050405020304" pitchFamily="18" charset="0"/>
              </a:rPr>
              <a:t>3) Output gate </a:t>
            </a:r>
            <a:r>
              <a:rPr lang="en-US" sz="2200" dirty="0">
                <a:solidFill>
                  <a:schemeClr val="tx2">
                    <a:lumMod val="75000"/>
                  </a:schemeClr>
                </a:solidFill>
                <a:latin typeface="Times New Roman" panose="02020603050405020304" pitchFamily="18" charset="0"/>
                <a:cs typeface="Times New Roman" panose="02020603050405020304" pitchFamily="18" charset="0"/>
              </a:rPr>
              <a:t>- Decides how much information from the current cell state flows into the hidden state, so that if needed LSTM can only pick the long-term memories or short-term memories and long-term memories.</a:t>
            </a:r>
          </a:p>
          <a:p>
            <a:pPr marL="0" indent="0">
              <a:buNone/>
            </a:pPr>
            <a:endParaRPr lang="en-IN" sz="1600" dirty="0">
              <a:solidFill>
                <a:srgbClr val="FF0000"/>
              </a:solidFill>
            </a:endParaRPr>
          </a:p>
        </p:txBody>
      </p:sp>
    </p:spTree>
    <p:extLst>
      <p:ext uri="{BB962C8B-B14F-4D97-AF65-F5344CB8AC3E}">
        <p14:creationId xmlns:p14="http://schemas.microsoft.com/office/powerpoint/2010/main" val="2945557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Words>
  <Application>Microsoft Office PowerPoint</Application>
  <PresentationFormat>On-screen Show (16:9)</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MARKET  TREND ANALYSIS   USING MACHINE LEARNING</vt:lpstr>
      <vt:lpstr>ABSTRACT</vt:lpstr>
      <vt:lpstr> INTRODUCTION</vt:lpstr>
      <vt:lpstr>                                 LSTM MODEL</vt:lpstr>
      <vt:lpstr>                     LITERATURE SURVEY</vt:lpstr>
      <vt:lpstr>            EXISTING METHODOLOGY</vt:lpstr>
      <vt:lpstr>                           CONTINUATION…</vt:lpstr>
      <vt:lpstr>            STEP BY STEP PROCEDURE</vt:lpstr>
      <vt:lpstr>         PROPOSED METHODOLOGY</vt:lpstr>
      <vt:lpstr>LSTM MODEL SYNTAX</vt:lpstr>
      <vt:lpstr>RESULTS</vt:lpstr>
      <vt:lpstr>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2023-06-06T17:45:45Z</dcterms:modified>
</cp:coreProperties>
</file>