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7" r:id="rId2"/>
    <p:sldId id="256" r:id="rId3"/>
    <p:sldId id="257" r:id="rId4"/>
    <p:sldId id="259" r:id="rId5"/>
    <p:sldId id="258" r:id="rId6"/>
    <p:sldId id="260" r:id="rId7"/>
    <p:sldId id="261" r:id="rId8"/>
    <p:sldId id="307" r:id="rId9"/>
    <p:sldId id="262" r:id="rId10"/>
    <p:sldId id="266" r:id="rId11"/>
    <p:sldId id="267" r:id="rId12"/>
    <p:sldId id="282" r:id="rId13"/>
    <p:sldId id="263" r:id="rId14"/>
    <p:sldId id="308" r:id="rId15"/>
    <p:sldId id="264" r:id="rId16"/>
    <p:sldId id="309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05" r:id="rId28"/>
    <p:sldId id="280" r:id="rId29"/>
    <p:sldId id="281" r:id="rId30"/>
    <p:sldId id="306" r:id="rId31"/>
    <p:sldId id="285" r:id="rId32"/>
    <p:sldId id="286" r:id="rId33"/>
    <p:sldId id="287" r:id="rId34"/>
    <p:sldId id="301" r:id="rId35"/>
    <p:sldId id="300" r:id="rId36"/>
    <p:sldId id="310" r:id="rId37"/>
    <p:sldId id="303" r:id="rId38"/>
    <p:sldId id="288" r:id="rId39"/>
    <p:sldId id="289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0D1B-9FBC-4737-982B-A98757CF73C3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9208D-92A3-49B4-8774-21AE623A44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916901A-4FEB-C41F-E522-78676526D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1600723-C61D-8750-5295-8091A2739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4FF0958-2C68-E2B2-08F2-710EB8FBD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3C597E-6C9B-47FA-9FFE-37A659CF8A4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071D-7C71-49B5-97B0-B1774539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0D282-F985-4DAA-A58A-9BF3E7EAA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22E4-7FFE-4BE1-BD70-25E13E4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E764-57C4-4FDC-B496-1C72EB86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B6A6-79CA-4786-A932-533934C0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2C9F-7DBB-44B5-8B36-969F0793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9388C-4FEA-475C-88F6-C331A657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0AE6-CC2D-48FC-A4B1-64851F2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3CA0-D245-47A0-B487-0AC66325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773C-7174-4346-B3A0-1706B1F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D17CD-2F4D-4802-8AB3-E6F4765F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8349E-9573-4E8B-9569-BF451C94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961F-92E9-4DF9-9483-3D8D3C41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C150-4CD2-447C-AD50-8EF819A1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AAED-7D9E-44F5-B5A8-53327D04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1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308-40BE-433C-9119-26D760CC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39E6-23FE-45B0-8056-1DF8ABE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E062-FD2B-44C2-BFAD-E0FD6771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76F6-233A-417F-88E7-7FCFE2A8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AFA6-D149-4BE5-9618-210692E2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6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9BE6-0E49-42BD-BDAD-D79AC3D1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B6B1-7795-4C62-9350-BE51760A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8DD4-AC9F-4BFB-B005-1845FF0E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FD1C-CFF7-421E-882A-9B4350FA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E6D1-632E-403B-AC93-98824CF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0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BB4-8324-4E7D-8FD2-AB874DF8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8A3A-51D5-4DC8-AF91-FA0F5183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323C-0E92-43B3-B6F6-1D6EDF69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9A01-9E8A-49BD-9CBF-3E910011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DEBF-797A-44C9-AF8D-1B4D83CE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6B75-1AF2-4F35-BAB3-85F3F42C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43F4-0EDC-4D55-B4AF-784FE732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FE78-4901-40B4-9E36-6E884949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7D95-1751-411F-B5B0-144CA3E8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D012-DB61-44FB-B209-B8A781A8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D0406-4CBC-4CB7-B714-3AAB97015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EBAD6-4DA2-4D7C-9FCE-ADC9A9A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95D57-6F64-4F47-BCB0-2E3A57D6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C36E9-8B42-40B1-A5C3-0BCBE843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51D-A4C3-43AA-A85E-09EE68FF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72456-BCE1-4DEE-BEA5-C94C35E1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59B6E-6440-487A-A8B7-5DD4FD47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A4B13-77F1-4146-AE6D-117838AA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3FEA7-98D0-47D6-8D0E-4A77A0E3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0B542-410D-48D0-85EE-F631004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D40B-08B0-4255-989D-2FEDA487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8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05A3-D412-40CC-BC2D-ABBAAB51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28D3-80CA-4563-8960-BBBD6573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DA91-89B7-422A-84F3-08A4B106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3BB6-C200-4BFA-9E17-C8E5D31A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7798-5F7D-440F-9903-638A8BF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2FDE-4C02-45DC-9FA7-9E21CEC8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8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15E2-D3AF-4D4A-B675-F4DF8B0F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FE4B9-38DF-43AF-8DA1-98A6D4DC9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D973B-BC98-4934-B01D-66BA3140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9CEE-EDCF-4F2E-9B53-374BF2DE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4ABA-D485-47B1-9912-2CC346DE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B0FE-D97E-43A7-AA39-DBAEBF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A8AB-C6D6-4FB7-B953-EFEEB5DF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611A-E62F-43A4-81E4-348067D5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0635-2B1F-41BA-B17A-83BABB97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2957-9F24-4711-976D-7A17B7F64727}" type="datetimeFigureOut">
              <a:rPr lang="en-IN" smtClean="0"/>
              <a:pPr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9D0D-D186-45D4-A595-50E23D67E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1B5D-7CA5-477B-B1A9-A353D1C51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FA0D-7B71-4B79-AE15-03DA7F3C06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59F00-4385-300E-B216-4D638F7CA84F}"/>
              </a:ext>
            </a:extLst>
          </p:cNvPr>
          <p:cNvSpPr txBox="1">
            <a:spLocks/>
          </p:cNvSpPr>
          <p:nvPr/>
        </p:nvSpPr>
        <p:spPr>
          <a:xfrm>
            <a:off x="2675730" y="382472"/>
            <a:ext cx="6236854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Kadi </a:t>
            </a:r>
            <a:r>
              <a:rPr lang="en-US" dirty="0" err="1"/>
              <a:t>Sarva</a:t>
            </a:r>
            <a:r>
              <a:rPr lang="en-US" dirty="0"/>
              <a:t> Vishwavidyalaya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D96FE9-DB95-8028-0793-D6717C9FD6B1}"/>
              </a:ext>
            </a:extLst>
          </p:cNvPr>
          <p:cNvSpPr txBox="1">
            <a:spLocks/>
          </p:cNvSpPr>
          <p:nvPr/>
        </p:nvSpPr>
        <p:spPr>
          <a:xfrm>
            <a:off x="2119026" y="1655210"/>
            <a:ext cx="7737930" cy="203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B. P. College of Computer Studies – BCA</a:t>
            </a:r>
          </a:p>
          <a:p>
            <a:r>
              <a:rPr lang="en-US" sz="3600" dirty="0"/>
              <a:t>S.V. Institute of Computer Studies - BCA</a:t>
            </a:r>
          </a:p>
          <a:p>
            <a:endParaRPr lang="en-US" sz="3600" dirty="0"/>
          </a:p>
          <a:p>
            <a:endParaRPr lang="en-IN" sz="3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FB8ADE8-01B2-0356-A1EC-B34ED4BD8BF6}"/>
              </a:ext>
            </a:extLst>
          </p:cNvPr>
          <p:cNvSpPr txBox="1">
            <a:spLocks/>
          </p:cNvSpPr>
          <p:nvPr/>
        </p:nvSpPr>
        <p:spPr>
          <a:xfrm>
            <a:off x="1222157" y="26543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3100" b="1" dirty="0"/>
              <a:t>BCA SEMESTER – V</a:t>
            </a:r>
          </a:p>
          <a:p>
            <a:r>
              <a:rPr lang="en-US" sz="3100" b="1" dirty="0"/>
              <a:t>BCA – 507 </a:t>
            </a:r>
          </a:p>
          <a:p>
            <a:endParaRPr lang="en-US" dirty="0"/>
          </a:p>
          <a:p>
            <a:r>
              <a:rPr lang="en-US" sz="2900" b="1" dirty="0"/>
              <a:t>“PROJECT PHASE - I”</a:t>
            </a:r>
            <a:endParaRPr lang="en-IN" sz="40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07FF7CB-0494-0F2C-3988-B4A45CCA9B4F}"/>
              </a:ext>
            </a:extLst>
          </p:cNvPr>
          <p:cNvSpPr txBox="1">
            <a:spLocks/>
          </p:cNvSpPr>
          <p:nvPr/>
        </p:nvSpPr>
        <p:spPr>
          <a:xfrm>
            <a:off x="1320276" y="4276759"/>
            <a:ext cx="9144000" cy="118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“Exam Helper”</a:t>
            </a:r>
          </a:p>
          <a:p>
            <a:endParaRPr lang="en-US" sz="3200" dirty="0">
              <a:highlight>
                <a:srgbClr val="FFFF00"/>
              </a:highlight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645EF65-27F2-8164-811E-3E2E91A7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59734"/>
              </p:ext>
            </p:extLst>
          </p:nvPr>
        </p:nvGraphicFramePr>
        <p:xfrm>
          <a:off x="2119026" y="486931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07">
                  <a:extLst>
                    <a:ext uri="{9D8B030D-6E8A-4147-A177-3AD203B41FA5}">
                      <a16:colId xmlns:a16="http://schemas.microsoft.com/office/drawing/2014/main" val="212455901"/>
                    </a:ext>
                  </a:extLst>
                </a:gridCol>
                <a:gridCol w="2448359">
                  <a:extLst>
                    <a:ext uri="{9D8B030D-6E8A-4147-A177-3AD203B41FA5}">
                      <a16:colId xmlns:a16="http://schemas.microsoft.com/office/drawing/2014/main" val="2114305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632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4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Patel Dhruv </a:t>
                      </a:r>
                      <a:r>
                        <a:rPr lang="en-US" dirty="0" err="1"/>
                        <a:t>Girishbhai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015137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20BCA04147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9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Patel </a:t>
                      </a:r>
                      <a:r>
                        <a:rPr lang="en-US" dirty="0" err="1"/>
                        <a:t>Divy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Dineshbhai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015138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20BCA04149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54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Tapodhan</a:t>
                      </a:r>
                      <a:r>
                        <a:rPr lang="en-US" dirty="0"/>
                        <a:t> Dhruv </a:t>
                      </a:r>
                      <a:r>
                        <a:rPr lang="en-US" dirty="0" err="1"/>
                        <a:t>Jayeshbhai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015238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20BCA04262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Upadhyay </a:t>
                      </a:r>
                      <a:r>
                        <a:rPr lang="en-US" dirty="0" err="1"/>
                        <a:t>Rajan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Chiragkumar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015243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20BCA04268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12538"/>
                  </a:ext>
                </a:extLst>
              </a:tr>
            </a:tbl>
          </a:graphicData>
        </a:graphic>
      </p:graphicFrame>
      <p:pic>
        <p:nvPicPr>
          <p:cNvPr id="2" name="Picture 4" descr="Kadi Sarva Vishwavidyalaya | Kar bhala Hoga Bhala">
            <a:extLst>
              <a:ext uri="{FF2B5EF4-FFF2-40B4-BE49-F238E27FC236}">
                <a16:creationId xmlns:a16="http://schemas.microsoft.com/office/drawing/2014/main" id="{20ABEE89-45CB-DE2F-EBE0-9F0F5632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pccs-Bca - Community College | Facebook - 144 Photos">
            <a:extLst>
              <a:ext uri="{FF2B5EF4-FFF2-40B4-BE49-F238E27FC236}">
                <a16:creationId xmlns:a16="http://schemas.microsoft.com/office/drawing/2014/main" id="{D846755C-D0EA-1EEA-FC45-A9F63289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0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84FC6-B6A0-40E4-BA29-C38774A70C33}"/>
              </a:ext>
            </a:extLst>
          </p:cNvPr>
          <p:cNvSpPr txBox="1"/>
          <p:nvPr/>
        </p:nvSpPr>
        <p:spPr>
          <a:xfrm>
            <a:off x="0" y="1566465"/>
            <a:ext cx="6096000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800" dirty="0"/>
              <a:t>❖ </a:t>
            </a:r>
            <a:r>
              <a:rPr lang="en-IN" sz="2400" b="1" dirty="0"/>
              <a:t>Developer Side: -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➢</a:t>
            </a:r>
            <a:r>
              <a:rPr lang="en-IN" dirty="0"/>
              <a:t> </a:t>
            </a:r>
            <a:r>
              <a:rPr lang="en-IN" sz="2400" b="1" dirty="0"/>
              <a:t>Hardware Specification(minimum) 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dirty="0"/>
              <a:t>	▪ </a:t>
            </a:r>
            <a:r>
              <a:rPr lang="en-IN" sz="2400" dirty="0"/>
              <a:t>CPU: - </a:t>
            </a:r>
            <a:r>
              <a:rPr lang="en-IN" sz="2400" dirty="0" err="1"/>
              <a:t>Ryzen</a:t>
            </a:r>
            <a:r>
              <a:rPr lang="en-IN" sz="2400" dirty="0"/>
              <a:t> / Intel 4.2GHz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RAM: - 2GB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HDD: - 1Gb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8293B-3B09-4094-A09B-AE938CFC84EF}"/>
              </a:ext>
            </a:extLst>
          </p:cNvPr>
          <p:cNvSpPr txBox="1"/>
          <p:nvPr/>
        </p:nvSpPr>
        <p:spPr>
          <a:xfrm>
            <a:off x="5079206" y="1785060"/>
            <a:ext cx="7353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/>
              <a:t>➢ Software Specification(minimum)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▪ Windows 8/10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▪ Front End Tool :-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o Designing Tool: - Visual Studio 2019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o Scripting Tool: - ASP. Net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▪ Back End Tool: -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o </a:t>
            </a:r>
            <a:r>
              <a:rPr lang="en-IN" sz="2400" dirty="0" err="1"/>
              <a:t>MySQL</a:t>
            </a:r>
            <a:r>
              <a:rPr lang="en-IN" sz="2400" dirty="0"/>
              <a:t> Server</a:t>
            </a:r>
            <a:endParaRPr lang="en-US" sz="2400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5077618" y="2164360"/>
            <a:ext cx="0" cy="4693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FE20470E-FEAA-1A73-3AF9-644590F8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Bpccs-Bca - Community College | Facebook - 144 Photos">
            <a:extLst>
              <a:ext uri="{FF2B5EF4-FFF2-40B4-BE49-F238E27FC236}">
                <a16:creationId xmlns:a16="http://schemas.microsoft.com/office/drawing/2014/main" id="{3B4E5AEC-7895-0CCA-563D-B6918CFA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5D57C-406B-69E8-7ED5-D5A08188D789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6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8446"/>
            <a:ext cx="8267700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Server Side: -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➢ Hardware Specification(minimum) 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/>
              <a:t> 	CPU: - </a:t>
            </a:r>
            <a:r>
              <a:rPr lang="en-US" sz="2400" dirty="0" err="1"/>
              <a:t>Ryzen</a:t>
            </a:r>
            <a:r>
              <a:rPr lang="en-US" sz="2400" dirty="0"/>
              <a:t> / Intel 4.2GHz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/>
              <a:t> 	RAM: - 8GB 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/>
              <a:t> 	HDD: - 1GB , SSD:- 1GB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➢ Software Specification(minimum) 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/>
              <a:t> 	Apache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64348-9E1C-BED4-981E-380D071F9E89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Bpccs-Bca - Community College | Facebook - 144 Photos">
            <a:extLst>
              <a:ext uri="{FF2B5EF4-FFF2-40B4-BE49-F238E27FC236}">
                <a16:creationId xmlns:a16="http://schemas.microsoft.com/office/drawing/2014/main" id="{9B7540FD-8A8F-4505-ED7E-8F5DB13B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CF6D3FE1-A458-9348-DCEB-FDBB9BEB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C67FA1-7D39-4FAA-8752-09D05A80E8E8}"/>
              </a:ext>
            </a:extLst>
          </p:cNvPr>
          <p:cNvSpPr txBox="1"/>
          <p:nvPr/>
        </p:nvSpPr>
        <p:spPr>
          <a:xfrm>
            <a:off x="0" y="1742382"/>
            <a:ext cx="12337576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Functional Requirement :-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section provides requirement overview of the system. Various function modules that can be implemented by the system.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Login / Registration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Select University.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Select Stream.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Download Paper.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Apply for mock.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Get Instant Result.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2AC4-F9FD-6208-23CE-A1C4AC65AE69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49BE6FA7-F332-4D2B-D2F3-C3EDBD97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426FA413-515D-0FB6-1179-63EFF6A4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0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32BD9-CBED-4FD7-90AB-3E2B62F61730}"/>
              </a:ext>
            </a:extLst>
          </p:cNvPr>
          <p:cNvSpPr txBox="1"/>
          <p:nvPr/>
        </p:nvSpPr>
        <p:spPr>
          <a:xfrm>
            <a:off x="0" y="1909061"/>
            <a:ext cx="1233757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Non-Functional Requirement :-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system shall be user friendly and consistent. 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Performance and Scalability .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Availability :- Website will be available and working properly for all the time (24 hours). 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Security.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14167-C0B1-F394-E0C5-CB1F78A7C755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Bpccs-Bca - Community College | Facebook - 144 Photos">
            <a:extLst>
              <a:ext uri="{FF2B5EF4-FFF2-40B4-BE49-F238E27FC236}">
                <a16:creationId xmlns:a16="http://schemas.microsoft.com/office/drawing/2014/main" id="{A8D97A7B-D852-5EF9-5C58-7B7829C4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id="{07955FA6-5095-387D-59AD-3C02DD31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79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BD2E9-B0AB-53F0-7771-7807277E2116}"/>
              </a:ext>
            </a:extLst>
          </p:cNvPr>
          <p:cNvSpPr txBox="1"/>
          <p:nvPr/>
        </p:nvSpPr>
        <p:spPr>
          <a:xfrm>
            <a:off x="0" y="1879155"/>
            <a:ext cx="1233757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Feasibility Study :-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Operational Feasibility.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Technical Feasibility.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Economically Feasibility.</a:t>
            </a:r>
          </a:p>
          <a:p>
            <a:pPr marL="1371600" lvl="2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Scheduled Feasibility.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2BAB8-A95B-69C2-82AC-F61F4EBFF2AA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6E1FB218-FBF8-14F3-AD6B-B0E09BF5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id="{95782547-A024-1217-DD52-F13BBFD2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4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93C6D2-E954-434E-9663-E7163E44D0B2}"/>
              </a:ext>
            </a:extLst>
          </p:cNvPr>
          <p:cNvSpPr txBox="1"/>
          <p:nvPr/>
        </p:nvSpPr>
        <p:spPr>
          <a:xfrm>
            <a:off x="0" y="2259829"/>
            <a:ext cx="1233757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Operational Feasibility :-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This project is being made for the platform owner and student only , This system will greatly reduce a huge student time and money.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2. Technical Feasibility :-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Easy to search Material and Paper at one platform.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19742-D9FC-C746-4DEA-BE5720A5D5A9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Bpccs-Bca - Community College | Facebook - 144 Photos">
            <a:extLst>
              <a:ext uri="{FF2B5EF4-FFF2-40B4-BE49-F238E27FC236}">
                <a16:creationId xmlns:a16="http://schemas.microsoft.com/office/drawing/2014/main" id="{0BEA0726-DBA4-A998-9F72-B19E6025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id="{0C794BDE-7ACE-632F-5D77-530D2CCD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3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528A9F-1553-6184-11FF-7EACE4F054F5}"/>
              </a:ext>
            </a:extLst>
          </p:cNvPr>
          <p:cNvSpPr txBox="1"/>
          <p:nvPr/>
        </p:nvSpPr>
        <p:spPr>
          <a:xfrm>
            <a:off x="0" y="1879155"/>
            <a:ext cx="11012647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3.Economic Feasibility :-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Proposed system gives more facilities.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Development cost is less.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4.Schedule Feasibility :-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It is management in have given some schedule time to complete your project.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AE9C5-F6E4-706A-6039-4FFF12AE9FFD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Bpccs-Bca - Community College | Facebook - 144 Photos">
            <a:extLst>
              <a:ext uri="{FF2B5EF4-FFF2-40B4-BE49-F238E27FC236}">
                <a16:creationId xmlns:a16="http://schemas.microsoft.com/office/drawing/2014/main" id="{F43253F7-1614-C348-8406-115B97FC6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B58576A2-7B45-3ACE-3B56-0E5F5BDD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1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6481D-0BA2-1799-113E-51A2B189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13007" r="3174" b="6602"/>
          <a:stretch/>
        </p:blipFill>
        <p:spPr>
          <a:xfrm>
            <a:off x="106419" y="2000333"/>
            <a:ext cx="11979161" cy="468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CF7D8-DC50-A167-AB44-D81A2B1D6B17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F3FE82FD-9C23-7163-BF0A-E30275E8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id="{B75E0C4D-365B-7AE1-71E8-7F19F45B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3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23814"/>
            <a:ext cx="8271545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Proposed System Module : -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Admin.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User.</a:t>
            </a:r>
          </a:p>
          <a:p>
            <a:pPr marL="457200" indent="-457200"/>
            <a:endParaRPr lang="en-US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Admin :-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Login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Add Papers and Material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Add Mock test question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Manage Users , Papers and Material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View 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A2F05-8FEB-16C4-82AC-EFEEA37BF728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121CD86C-960E-1174-0688-725ED2F6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AEAF8C9F-C3B2-412B-5CDB-12C60BC05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3721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b="1" dirty="0"/>
              <a:t>2.	User :-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Registration/Login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Search University 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Select Stream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Download Exam Paper and material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Give Mock Test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Give 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AED52-9F3A-D8FC-FD04-4F7AB348227A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8610D6C9-256A-99DA-C920-11304F98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58093D1A-9929-F777-22CB-90D49660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30282-D35F-43A1-A269-A911F2E517AD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:- 1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5E032-6BAB-41C6-B1A5-0BC47AE64435}"/>
              </a:ext>
            </a:extLst>
          </p:cNvPr>
          <p:cNvSpPr txBox="1"/>
          <p:nvPr/>
        </p:nvSpPr>
        <p:spPr>
          <a:xfrm>
            <a:off x="0" y="1963045"/>
            <a:ext cx="10533823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Project Title          :-  </a:t>
            </a:r>
            <a:r>
              <a:rPr lang="en-US" sz="2400" dirty="0"/>
              <a:t>Exam Helper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Project Definition :- </a:t>
            </a:r>
            <a:r>
              <a:rPr lang="en-US" sz="2400" dirty="0"/>
              <a:t>To increase exam performance and Help to achieve target.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Technology Used  :- </a:t>
            </a: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Front End    :- </a:t>
            </a:r>
            <a:r>
              <a:rPr lang="en-US" sz="2400" dirty="0"/>
              <a:t>HTML , CSS , J.S</a:t>
            </a: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Back End     :- </a:t>
            </a:r>
            <a:r>
              <a:rPr lang="en-US" sz="2400" dirty="0"/>
              <a:t>ASP.NET , MYSQL</a:t>
            </a:r>
            <a:endParaRPr lang="en-IN" sz="2400" dirty="0"/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8CFA15E8-468C-9923-8356-1DDFBE60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F0F10A20-97F6-2FDD-A62C-57C6DC31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3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7BF34-1162-4753-A214-4E6D96ADBAEB}"/>
              </a:ext>
            </a:extLst>
          </p:cNvPr>
          <p:cNvSpPr txBox="1"/>
          <p:nvPr/>
        </p:nvSpPr>
        <p:spPr>
          <a:xfrm>
            <a:off x="5427593" y="200512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494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Screen Designing </a:t>
            </a:r>
          </a:p>
        </p:txBody>
      </p:sp>
      <p:sp>
        <p:nvSpPr>
          <p:cNvPr id="4" name="object 3"/>
          <p:cNvSpPr/>
          <p:nvPr/>
        </p:nvSpPr>
        <p:spPr>
          <a:xfrm>
            <a:off x="2722879" y="749300"/>
            <a:ext cx="6640195" cy="59563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425952" y="1359916"/>
            <a:ext cx="5259705" cy="528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Calibri"/>
                <a:cs typeface="Calibri"/>
              </a:rPr>
              <a:t>Username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435096" y="2083816"/>
            <a:ext cx="5260975" cy="528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Calibri"/>
                <a:cs typeface="Calibri"/>
              </a:rPr>
              <a:t>Mobile 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435096" y="2791967"/>
            <a:ext cx="5260975" cy="52768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Calibri"/>
                <a:cs typeface="Calibri"/>
              </a:rPr>
              <a:t>E-mail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445764" y="3462528"/>
            <a:ext cx="5259705" cy="5594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800" spc="-15" dirty="0">
                <a:latin typeface="Calibri"/>
                <a:cs typeface="Calibri"/>
              </a:rPr>
              <a:t>Create Password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425952" y="4195571"/>
            <a:ext cx="5259705" cy="5613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20"/>
              </a:spcBef>
            </a:pPr>
            <a:r>
              <a:rPr sz="1800" spc="-10" dirty="0">
                <a:latin typeface="Calibri"/>
                <a:cs typeface="Calibri"/>
              </a:rPr>
              <a:t>Confirm</a:t>
            </a:r>
            <a:r>
              <a:rPr sz="1800" spc="-15" dirty="0">
                <a:latin typeface="Calibri"/>
                <a:cs typeface="Calibri"/>
              </a:rPr>
              <a:t> Password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3245" y="907534"/>
            <a:ext cx="1993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Registration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6300" y="5080000"/>
            <a:ext cx="14224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Send OTP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0800" y="5080000"/>
            <a:ext cx="2146300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Enter OTP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5400" y="60325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Sign Up</a:t>
            </a:r>
          </a:p>
        </p:txBody>
      </p:sp>
      <p:pic>
        <p:nvPicPr>
          <p:cNvPr id="12" name="Picture 4" descr="Kadi Sarva Vishwavidyalaya | Kar bhala Hoga Bhala">
            <a:extLst>
              <a:ext uri="{FF2B5EF4-FFF2-40B4-BE49-F238E27FC236}">
                <a16:creationId xmlns:a16="http://schemas.microsoft.com/office/drawing/2014/main" id="{3243394A-F3E1-A5F6-5D87-CA96B80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pccs-Bca - Community College | Facebook - 144 Photos">
            <a:extLst>
              <a:ext uri="{FF2B5EF4-FFF2-40B4-BE49-F238E27FC236}">
                <a16:creationId xmlns:a16="http://schemas.microsoft.com/office/drawing/2014/main" id="{FFE3FBC5-4F7D-7342-5C7F-7C715C86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0179" y="1181100"/>
            <a:ext cx="6640195" cy="48641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8652" y="1994916"/>
            <a:ext cx="5259705" cy="5289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Calibri"/>
                <a:cs typeface="Calibri"/>
              </a:rPr>
              <a:t>Username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3252" y="2925571"/>
            <a:ext cx="5259705" cy="4078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20"/>
              </a:spcBef>
            </a:pPr>
            <a:r>
              <a:rPr sz="1800" spc="-15">
                <a:latin typeface="Calibri"/>
                <a:cs typeface="Calibri"/>
              </a:rPr>
              <a:t>Password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4245" y="1263134"/>
            <a:ext cx="1129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Login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40386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6745" y="4603234"/>
            <a:ext cx="4356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en-US" sz="2000" dirty="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lang="en-US" sz="2000" u="sng" dirty="0">
                <a:solidFill>
                  <a:srgbClr val="C00000"/>
                </a:solidFill>
              </a:rPr>
              <a:t>Forgot Password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lang="en-US" sz="2000" dirty="0"/>
          </a:p>
          <a:p>
            <a:pPr marR="193040" algn="ctr">
              <a:lnSpc>
                <a:spcPct val="100000"/>
              </a:lnSpc>
            </a:pPr>
            <a:r>
              <a:rPr lang="en-US" sz="2000" spc="-15" dirty="0">
                <a:latin typeface="Times New Roman"/>
                <a:cs typeface="Times New Roman"/>
              </a:rPr>
              <a:t>Don’t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have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account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?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Sign</a:t>
            </a:r>
            <a:r>
              <a:rPr lang="en-US" sz="20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up</a:t>
            </a:r>
          </a:p>
          <a:p>
            <a:pPr marR="276860" algn="ctr">
              <a:lnSpc>
                <a:spcPct val="100000"/>
              </a:lnSpc>
            </a:pPr>
            <a:endParaRPr lang="en-US" sz="20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6455A-458C-95F5-6DFA-E519F5C491D8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Bpccs-Bca - Community College | Facebook - 144 Photos">
            <a:extLst>
              <a:ext uri="{FF2B5EF4-FFF2-40B4-BE49-F238E27FC236}">
                <a16:creationId xmlns:a16="http://schemas.microsoft.com/office/drawing/2014/main" id="{B01F5078-A329-705D-DD55-C5C60DE8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11B85AB1-A68F-FDEB-E459-DB839854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04555" y="1793388"/>
            <a:ext cx="6640195" cy="48641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841509" y="1097717"/>
            <a:ext cx="246279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bg1"/>
                </a:solidFill>
                <a:cs typeface="Calibri"/>
              </a:rPr>
              <a:t>User </a:t>
            </a:r>
            <a:r>
              <a:rPr lang="en-US" sz="2400" spc="-5" dirty="0" err="1">
                <a:solidFill>
                  <a:schemeClr val="bg1"/>
                </a:solidFill>
                <a:cs typeface="Calibri"/>
              </a:rPr>
              <a:t>DashBoard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3021" y="1875422"/>
            <a:ext cx="208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Exam Helper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2840776" y="2425467"/>
            <a:ext cx="6146800" cy="38298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260"/>
              </a:spcBef>
              <a:tabLst>
                <a:tab pos="767715" algn="l"/>
                <a:tab pos="1820545" algn="l"/>
                <a:tab pos="3054985" algn="l"/>
                <a:tab pos="3893820" algn="l"/>
              </a:tabLst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Home</a:t>
            </a:r>
            <a:r>
              <a:rPr lang="en-US" sz="1600" b="1" spc="-5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University</a:t>
            </a:r>
            <a:r>
              <a:rPr lang="en-US" sz="1600" b="1" spc="-5" dirty="0">
                <a:solidFill>
                  <a:srgbClr val="00B0F0"/>
                </a:solidFill>
                <a:latin typeface="Calibri"/>
                <a:cs typeface="Calibri"/>
              </a:rPr>
              <a:t>	Stream     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Log</a:t>
            </a:r>
            <a:r>
              <a:rPr sz="1600" b="1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B0F0"/>
                </a:solidFill>
                <a:latin typeface="Calibri"/>
                <a:cs typeface="Calibri"/>
              </a:rPr>
              <a:t>Out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        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About</a:t>
            </a:r>
            <a:r>
              <a:rPr sz="1600" b="1" spc="-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us</a:t>
            </a:r>
            <a:endParaRPr sz="1600" dirty="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70C0"/>
                </a:solidFill>
                <a:latin typeface="Calibri"/>
                <a:cs typeface="Calibri"/>
              </a:rPr>
              <a:t>Home</a:t>
            </a:r>
            <a:endParaRPr lang="en-US" sz="2400" b="1" u="sng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2276" y="3965088"/>
            <a:ext cx="10541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Paper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3776" y="3965088"/>
            <a:ext cx="14097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Material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1176" y="3952388"/>
            <a:ext cx="10541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Mock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35E9B-1357-26B2-F80D-FCE3950528DD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Bpccs-Bca - Community College | Facebook - 144 Photos">
            <a:extLst>
              <a:ext uri="{FF2B5EF4-FFF2-40B4-BE49-F238E27FC236}">
                <a16:creationId xmlns:a16="http://schemas.microsoft.com/office/drawing/2014/main" id="{8FFA2F9A-EFFD-4D48-F4E6-69C12AD0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id="{D1215F83-DAE8-547E-0415-802DEEB3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1800" y="2056815"/>
            <a:ext cx="11328400" cy="4602976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000865" y="1994942"/>
            <a:ext cx="208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Exam Helper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708520" y="2427770"/>
            <a:ext cx="10896600" cy="38298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260"/>
              </a:spcBef>
              <a:tabLst>
                <a:tab pos="767715" algn="l"/>
                <a:tab pos="1820545" algn="l"/>
                <a:tab pos="3054985" algn="l"/>
                <a:tab pos="3893820" algn="l"/>
              </a:tabLst>
            </a:pPr>
            <a:r>
              <a:rPr sz="1600" b="1" spc="-5">
                <a:solidFill>
                  <a:srgbClr val="0070C0"/>
                </a:solidFill>
                <a:latin typeface="Calibri"/>
                <a:cs typeface="Calibri"/>
              </a:rPr>
              <a:t>Home</a:t>
            </a:r>
            <a:r>
              <a:rPr lang="en-US" sz="1600" b="1" spc="-5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University</a:t>
            </a:r>
            <a:r>
              <a:rPr lang="en-US" sz="1600" b="1" spc="-5" dirty="0">
                <a:solidFill>
                  <a:srgbClr val="00B0F0"/>
                </a:solidFill>
                <a:latin typeface="Calibri"/>
                <a:cs typeface="Calibri"/>
              </a:rPr>
              <a:t>	Stream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Log</a:t>
            </a:r>
            <a:r>
              <a:rPr sz="1600" b="1" spc="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00B0F0"/>
                </a:solidFill>
                <a:latin typeface="Calibri"/>
                <a:cs typeface="Calibri"/>
              </a:rPr>
              <a:t>Out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   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About</a:t>
            </a:r>
            <a:r>
              <a:rPr sz="1600" b="1" spc="-5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us</a:t>
            </a:r>
            <a:endParaRPr sz="160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Calibri"/>
                <a:cs typeface="Calibri"/>
              </a:rPr>
              <a:t>Paper</a:t>
            </a: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5220" y="3726091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University List</a:t>
            </a:r>
          </a:p>
        </p:txBody>
      </p:sp>
      <p:sp>
        <p:nvSpPr>
          <p:cNvPr id="9" name="object 6"/>
          <p:cNvSpPr txBox="1"/>
          <p:nvPr/>
        </p:nvSpPr>
        <p:spPr>
          <a:xfrm>
            <a:off x="2251317" y="2989490"/>
            <a:ext cx="20005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80"/>
              </a:spcBef>
            </a:pPr>
            <a:r>
              <a:rPr lang="en-US" sz="1800" spc="-5" dirty="0">
                <a:latin typeface="Calibri"/>
                <a:cs typeface="Calibri"/>
              </a:rPr>
              <a:t>Search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865" y="1156726"/>
            <a:ext cx="225523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 err="1">
                <a:solidFill>
                  <a:schemeClr val="bg1"/>
                </a:solidFill>
                <a:cs typeface="Calibri"/>
              </a:rPr>
              <a:t>OnClick</a:t>
            </a:r>
            <a:r>
              <a:rPr lang="en-US" sz="2400" spc="-5" dirty="0">
                <a:solidFill>
                  <a:schemeClr val="bg1"/>
                </a:solidFill>
                <a:cs typeface="Calibri"/>
              </a:rPr>
              <a:t> Paper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828917" y="4968658"/>
            <a:ext cx="20005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z="1800" spc="-5" dirty="0">
                <a:latin typeface="Calibri"/>
                <a:cs typeface="Calibri"/>
              </a:rPr>
              <a:t>Gujarat University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18420" y="3675291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College List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3381617" y="4994058"/>
            <a:ext cx="25720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H.L</a:t>
            </a:r>
            <a:r>
              <a:rPr lang="en-US" sz="1800" spc="-5" dirty="0">
                <a:latin typeface="Calibri"/>
                <a:cs typeface="Calibri"/>
              </a:rPr>
              <a:t> College Of Commerce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8120" y="3687991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Stream List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6734417" y="4994058"/>
            <a:ext cx="9718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 err="1">
                <a:latin typeface="Calibri"/>
                <a:cs typeface="Calibri"/>
              </a:rPr>
              <a:t>B.Com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04820" y="3687991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Download Paper’s</a:t>
            </a:r>
          </a:p>
        </p:txBody>
      </p:sp>
      <p:sp>
        <p:nvSpPr>
          <p:cNvPr id="17" name="object 6"/>
          <p:cNvSpPr txBox="1"/>
          <p:nvPr/>
        </p:nvSpPr>
        <p:spPr>
          <a:xfrm>
            <a:off x="9382620" y="5006758"/>
            <a:ext cx="1422400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Download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01ACD-13C2-D040-A663-F20C20381313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Bpccs-Bca - Community College | Facebook - 144 Photos">
            <a:extLst>
              <a:ext uri="{FF2B5EF4-FFF2-40B4-BE49-F238E27FC236}">
                <a16:creationId xmlns:a16="http://schemas.microsoft.com/office/drawing/2014/main" id="{9460A045-C6AC-989C-A9EA-C7C359DD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Kadi Sarva Vishwavidyalaya | Kar bhala Hoga Bhala">
            <a:extLst>
              <a:ext uri="{FF2B5EF4-FFF2-40B4-BE49-F238E27FC236}">
                <a16:creationId xmlns:a16="http://schemas.microsoft.com/office/drawing/2014/main" id="{C17E27EE-8BCE-C8B1-C19A-FC91955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1800" y="2015105"/>
            <a:ext cx="11328400" cy="4586258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952743" y="1978523"/>
            <a:ext cx="208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Exam Helper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660400" y="2358464"/>
            <a:ext cx="10896600" cy="38298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260"/>
              </a:spcBef>
              <a:tabLst>
                <a:tab pos="767715" algn="l"/>
                <a:tab pos="1820545" algn="l"/>
                <a:tab pos="3054985" algn="l"/>
                <a:tab pos="3893820" algn="l"/>
              </a:tabLst>
            </a:pPr>
            <a:r>
              <a:rPr sz="1600" b="1" spc="-5">
                <a:solidFill>
                  <a:srgbClr val="0070C0"/>
                </a:solidFill>
                <a:latin typeface="Calibri"/>
                <a:cs typeface="Calibri"/>
              </a:rPr>
              <a:t>Home</a:t>
            </a:r>
            <a:r>
              <a:rPr lang="en-US" sz="1600" b="1" spc="-5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University</a:t>
            </a:r>
            <a:r>
              <a:rPr lang="en-US" sz="1600" b="1" spc="-5" dirty="0">
                <a:solidFill>
                  <a:srgbClr val="00B0F0"/>
                </a:solidFill>
                <a:latin typeface="Calibri"/>
                <a:cs typeface="Calibri"/>
              </a:rPr>
              <a:t>	Stream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Log</a:t>
            </a:r>
            <a:r>
              <a:rPr sz="1600" b="1" spc="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00B0F0"/>
                </a:solidFill>
                <a:latin typeface="Calibri"/>
                <a:cs typeface="Calibri"/>
              </a:rPr>
              <a:t>Out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   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About</a:t>
            </a:r>
            <a:r>
              <a:rPr sz="1600" b="1" spc="-5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us</a:t>
            </a:r>
            <a:endParaRPr sz="160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Calibri"/>
                <a:cs typeface="Calibri"/>
              </a:rPr>
              <a:t>Material</a:t>
            </a: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7100" y="3656785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University List</a:t>
            </a:r>
          </a:p>
        </p:txBody>
      </p:sp>
      <p:sp>
        <p:nvSpPr>
          <p:cNvPr id="7" name="object 6"/>
          <p:cNvSpPr txBox="1"/>
          <p:nvPr/>
        </p:nvSpPr>
        <p:spPr>
          <a:xfrm>
            <a:off x="2203197" y="2882084"/>
            <a:ext cx="20005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80"/>
              </a:spcBef>
            </a:pPr>
            <a:r>
              <a:rPr lang="en-US" sz="1800" spc="-5" dirty="0">
                <a:latin typeface="Calibri"/>
                <a:cs typeface="Calibri"/>
              </a:rPr>
              <a:t>Search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856" y="1058919"/>
            <a:ext cx="251883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 err="1">
                <a:solidFill>
                  <a:schemeClr val="bg1"/>
                </a:solidFill>
                <a:cs typeface="Calibri"/>
              </a:rPr>
              <a:t>OnClick</a:t>
            </a:r>
            <a:r>
              <a:rPr lang="en-US" sz="2400" spc="-5" dirty="0">
                <a:solidFill>
                  <a:schemeClr val="bg1"/>
                </a:solidFill>
                <a:cs typeface="Calibri"/>
              </a:rPr>
              <a:t> Material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80797" y="4899352"/>
            <a:ext cx="20005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z="1800" spc="-5" dirty="0">
                <a:latin typeface="Calibri"/>
                <a:cs typeface="Calibri"/>
              </a:rPr>
              <a:t>Gujarat University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70300" y="3605985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College List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3333497" y="4924752"/>
            <a:ext cx="25720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H.L</a:t>
            </a:r>
            <a:r>
              <a:rPr lang="en-US" sz="1800" spc="-5" dirty="0">
                <a:latin typeface="Calibri"/>
                <a:cs typeface="Calibri"/>
              </a:rPr>
              <a:t> College Of Commerce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50000" y="3618685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Stream List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6686297" y="4924752"/>
            <a:ext cx="9718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 err="1">
                <a:latin typeface="Calibri"/>
                <a:cs typeface="Calibri"/>
              </a:rPr>
              <a:t>B.Com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56700" y="3618685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Download Material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9334500" y="4937452"/>
            <a:ext cx="1422400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Download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CEB54-B496-2D26-E11D-51ED7E48BD54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Bpccs-Bca - Community College | Facebook - 144 Photos">
            <a:extLst>
              <a:ext uri="{FF2B5EF4-FFF2-40B4-BE49-F238E27FC236}">
                <a16:creationId xmlns:a16="http://schemas.microsoft.com/office/drawing/2014/main" id="{955180BB-E4D6-B3B6-4802-044293B2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Kadi Sarva Vishwavidyalaya | Kar bhala Hoga Bhala">
            <a:extLst>
              <a:ext uri="{FF2B5EF4-FFF2-40B4-BE49-F238E27FC236}">
                <a16:creationId xmlns:a16="http://schemas.microsoft.com/office/drawing/2014/main" id="{82230CE0-06A6-BBDB-E59C-CCB225760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3150" y="2083532"/>
            <a:ext cx="10045700" cy="4701517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029072" y="2083532"/>
            <a:ext cx="2083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>
                <a:solidFill>
                  <a:schemeClr val="accent1"/>
                </a:solidFill>
                <a:cs typeface="Calibri"/>
              </a:rPr>
              <a:t>Exam Helper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1466850" y="2565729"/>
            <a:ext cx="9207500" cy="38298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260"/>
              </a:spcBef>
              <a:tabLst>
                <a:tab pos="767715" algn="l"/>
                <a:tab pos="1820545" algn="l"/>
                <a:tab pos="3054985" algn="l"/>
                <a:tab pos="3893820" algn="l"/>
              </a:tabLst>
            </a:pPr>
            <a:r>
              <a:rPr sz="1600" b="1" spc="-5">
                <a:solidFill>
                  <a:srgbClr val="0070C0"/>
                </a:solidFill>
                <a:latin typeface="Calibri"/>
                <a:cs typeface="Calibri"/>
              </a:rPr>
              <a:t>Home</a:t>
            </a:r>
            <a:r>
              <a:rPr lang="en-US" sz="1600" b="1" spc="-5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University</a:t>
            </a:r>
            <a:r>
              <a:rPr lang="en-US" sz="1600" b="1" spc="-5" dirty="0">
                <a:solidFill>
                  <a:srgbClr val="00B0F0"/>
                </a:solidFill>
                <a:latin typeface="Calibri"/>
                <a:cs typeface="Calibri"/>
              </a:rPr>
              <a:t>	Stream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Log</a:t>
            </a:r>
            <a:r>
              <a:rPr sz="1600" b="1" spc="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00B0F0"/>
                </a:solidFill>
                <a:latin typeface="Calibri"/>
                <a:cs typeface="Calibri"/>
              </a:rPr>
              <a:t>Out</a:t>
            </a:r>
            <a:r>
              <a:rPr lang="en-US" sz="1600" b="1" spc="-10" dirty="0">
                <a:solidFill>
                  <a:srgbClr val="00B0F0"/>
                </a:solidFill>
                <a:latin typeface="Calibri"/>
                <a:cs typeface="Calibri"/>
              </a:rPr>
              <a:t>         </a:t>
            </a:r>
            <a:r>
              <a:rPr sz="1600" b="1" spc="-5">
                <a:solidFill>
                  <a:srgbClr val="00B0F0"/>
                </a:solidFill>
                <a:latin typeface="Calibri"/>
                <a:cs typeface="Calibri"/>
              </a:rPr>
              <a:t>About</a:t>
            </a:r>
            <a:r>
              <a:rPr sz="1600" b="1" spc="-5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Calibri"/>
                <a:cs typeface="Calibri"/>
              </a:rPr>
              <a:t>us</a:t>
            </a:r>
            <a:endParaRPr sz="160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400" b="1" u="sng" dirty="0">
                <a:solidFill>
                  <a:srgbClr val="0070C0"/>
                </a:solidFill>
                <a:latin typeface="Calibri"/>
                <a:cs typeface="Calibri"/>
              </a:rPr>
              <a:t>Mock Test</a:t>
            </a: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111247" y="3063949"/>
            <a:ext cx="20005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80"/>
              </a:spcBef>
            </a:pPr>
            <a:r>
              <a:rPr lang="en-US" sz="1800" spc="-5" dirty="0"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03" y="1170085"/>
            <a:ext cx="272119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R="276860" algn="ctr">
              <a:lnSpc>
                <a:spcPct val="100000"/>
              </a:lnSpc>
            </a:pPr>
            <a:r>
              <a:rPr lang="en-US" sz="2400" spc="-5" dirty="0" err="1">
                <a:solidFill>
                  <a:schemeClr val="bg1"/>
                </a:solidFill>
                <a:cs typeface="Calibri"/>
              </a:rPr>
              <a:t>OnClick</a:t>
            </a:r>
            <a:r>
              <a:rPr lang="en-US" sz="2400" spc="-5" dirty="0">
                <a:solidFill>
                  <a:schemeClr val="bg1"/>
                </a:solidFill>
                <a:cs typeface="Calibri"/>
              </a:rPr>
              <a:t> Mock Test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8550" y="4232350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Stream List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2692147" y="5462217"/>
            <a:ext cx="971803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 err="1">
                <a:latin typeface="Calibri"/>
                <a:cs typeface="Calibri"/>
              </a:rPr>
              <a:t>B.Com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64150" y="4232350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 List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5441950" y="5424117"/>
            <a:ext cx="1422400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Give 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10550" y="4232350"/>
            <a:ext cx="1651000" cy="787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</a:t>
            </a:r>
          </a:p>
        </p:txBody>
      </p:sp>
      <p:sp>
        <p:nvSpPr>
          <p:cNvPr id="17" name="object 6"/>
          <p:cNvSpPr txBox="1"/>
          <p:nvPr/>
        </p:nvSpPr>
        <p:spPr>
          <a:xfrm>
            <a:off x="8401050" y="5398717"/>
            <a:ext cx="1422400" cy="38985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111760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880"/>
              </a:spcBef>
            </a:pPr>
            <a:r>
              <a:rPr lang="en-US" spc="-5" dirty="0">
                <a:latin typeface="Calibri"/>
                <a:cs typeface="Calibri"/>
              </a:rPr>
              <a:t>Get Result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2DBCB-8927-FB04-196F-C4E641AE3A6B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:- 4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Bpccs-Bca - Community College | Facebook - 144 Photos">
            <a:extLst>
              <a:ext uri="{FF2B5EF4-FFF2-40B4-BE49-F238E27FC236}">
                <a16:creationId xmlns:a16="http://schemas.microsoft.com/office/drawing/2014/main" id="{AFAEEAF8-ABD1-6EA9-81A4-D20E45C9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Kadi Sarva Vishwavidyalaya | Kar bhala Hoga Bhala">
            <a:extLst>
              <a:ext uri="{FF2B5EF4-FFF2-40B4-BE49-F238E27FC236}">
                <a16:creationId xmlns:a16="http://schemas.microsoft.com/office/drawing/2014/main" id="{70D208D0-C1C0-C37D-F503-28F18A8E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AC14CB-EBE8-7EF6-B016-DFEA6A95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261" y="1158900"/>
            <a:ext cx="239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/>
              <a:t>Zero Level DFD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E8A46-E7DA-2466-691D-6BB8E496122E}"/>
              </a:ext>
            </a:extLst>
          </p:cNvPr>
          <p:cNvSpPr/>
          <p:nvPr/>
        </p:nvSpPr>
        <p:spPr>
          <a:xfrm>
            <a:off x="9885050" y="2393317"/>
            <a:ext cx="2057400" cy="160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A85DD-D2E5-CD24-40E8-7925313D6647}"/>
              </a:ext>
            </a:extLst>
          </p:cNvPr>
          <p:cNvSpPr/>
          <p:nvPr/>
        </p:nvSpPr>
        <p:spPr>
          <a:xfrm>
            <a:off x="249550" y="2393317"/>
            <a:ext cx="2057400" cy="157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41B847A-0674-1D00-5F64-F6AEC0BFFDD0}"/>
              </a:ext>
            </a:extLst>
          </p:cNvPr>
          <p:cNvSpPr/>
          <p:nvPr/>
        </p:nvSpPr>
        <p:spPr>
          <a:xfrm>
            <a:off x="4829711" y="2393317"/>
            <a:ext cx="2395538" cy="235523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Exam Helper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5E8C8-9C73-7CBB-B24F-46C3C934A85B}"/>
              </a:ext>
            </a:extLst>
          </p:cNvPr>
          <p:cNvCxnSpPr>
            <a:cxnSpLocks/>
          </p:cNvCxnSpPr>
          <p:nvPr/>
        </p:nvCxnSpPr>
        <p:spPr>
          <a:xfrm flipH="1" flipV="1">
            <a:off x="6936756" y="2790037"/>
            <a:ext cx="2933555" cy="2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E4F57596-4059-1D23-21D9-01DB9499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68" y="2488794"/>
            <a:ext cx="70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Login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DF3F8-7103-020B-EA3C-95AA48ABDC89}"/>
              </a:ext>
            </a:extLst>
          </p:cNvPr>
          <p:cNvCxnSpPr>
            <a:cxnSpLocks/>
          </p:cNvCxnSpPr>
          <p:nvPr/>
        </p:nvCxnSpPr>
        <p:spPr>
          <a:xfrm>
            <a:off x="2319441" y="2593928"/>
            <a:ext cx="2861088" cy="1062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C1390B-C799-D10F-4484-1A03F39931D9}"/>
              </a:ext>
            </a:extLst>
          </p:cNvPr>
          <p:cNvCxnSpPr>
            <a:cxnSpLocks/>
          </p:cNvCxnSpPr>
          <p:nvPr/>
        </p:nvCxnSpPr>
        <p:spPr>
          <a:xfrm>
            <a:off x="2322521" y="3221931"/>
            <a:ext cx="2491619" cy="19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33C6C7-D2C3-9331-E449-39B9B9E95EB3}"/>
              </a:ext>
            </a:extLst>
          </p:cNvPr>
          <p:cNvCxnSpPr>
            <a:cxnSpLocks/>
          </p:cNvCxnSpPr>
          <p:nvPr/>
        </p:nvCxnSpPr>
        <p:spPr>
          <a:xfrm flipH="1" flipV="1">
            <a:off x="2332648" y="2929656"/>
            <a:ext cx="2644310" cy="33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44">
            <a:extLst>
              <a:ext uri="{FF2B5EF4-FFF2-40B4-BE49-F238E27FC236}">
                <a16:creationId xmlns:a16="http://schemas.microsoft.com/office/drawing/2014/main" id="{7A3AFE4C-A03B-F509-8AF4-5C8450D4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620" y="2328188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Reg/login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90DB4E07-06F6-F2DF-F804-7D64F61C4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361" y="2949539"/>
            <a:ext cx="22912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Paper/Material Request</a:t>
            </a: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3C781623-C664-A76B-0323-A38C4B80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640" y="2899839"/>
            <a:ext cx="24556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/>
              <a:t> </a:t>
            </a:r>
            <a:r>
              <a:rPr lang="en-US" altLang="en-US" sz="1600" dirty="0"/>
              <a:t>Approve Reg/login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E53D3D-4FC8-D215-45F8-4CBC1E3BF7B6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>
            <a:off x="5180529" y="2738233"/>
            <a:ext cx="169390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4">
            <a:extLst>
              <a:ext uri="{FF2B5EF4-FFF2-40B4-BE49-F238E27FC236}">
                <a16:creationId xmlns:a16="http://schemas.microsoft.com/office/drawing/2014/main" id="{B95F36EA-2CD3-5B12-946D-B7C6D775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205" y="2405316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56C16-E6B4-4F09-8B2D-D9579C14EA43}"/>
              </a:ext>
            </a:extLst>
          </p:cNvPr>
          <p:cNvCxnSpPr>
            <a:cxnSpLocks/>
          </p:cNvCxnSpPr>
          <p:nvPr/>
        </p:nvCxnSpPr>
        <p:spPr>
          <a:xfrm flipH="1">
            <a:off x="2322520" y="3542704"/>
            <a:ext cx="24916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DAC3F-16EA-40B2-8F96-615F35F6C66E}"/>
              </a:ext>
            </a:extLst>
          </p:cNvPr>
          <p:cNvSpPr txBox="1"/>
          <p:nvPr/>
        </p:nvSpPr>
        <p:spPr>
          <a:xfrm>
            <a:off x="2441962" y="3254400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Paper/Material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062C9-125A-49D6-A0B7-308956BE51B5}"/>
              </a:ext>
            </a:extLst>
          </p:cNvPr>
          <p:cNvSpPr txBox="1"/>
          <p:nvPr/>
        </p:nvSpPr>
        <p:spPr>
          <a:xfrm>
            <a:off x="7590743" y="3306806"/>
            <a:ext cx="1928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Provide </a:t>
            </a:r>
            <a:r>
              <a:rPr lang="en-US" sz="1600" dirty="0">
                <a:solidFill>
                  <a:schemeClr val="tx1"/>
                </a:solidFill>
              </a:rPr>
              <a:t>Paper/material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24EE13-98FB-432A-A0DC-63F62CCBE43B}"/>
              </a:ext>
            </a:extLst>
          </p:cNvPr>
          <p:cNvCxnSpPr>
            <a:cxnSpLocks/>
          </p:cNvCxnSpPr>
          <p:nvPr/>
        </p:nvCxnSpPr>
        <p:spPr>
          <a:xfrm flipH="1" flipV="1">
            <a:off x="7179381" y="3309330"/>
            <a:ext cx="2676191" cy="42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0D455A7-EC7F-442C-BE13-F52E2BD9CD8A}"/>
              </a:ext>
            </a:extLst>
          </p:cNvPr>
          <p:cNvSpPr txBox="1"/>
          <p:nvPr/>
        </p:nvSpPr>
        <p:spPr>
          <a:xfrm>
            <a:off x="2570536" y="2642854"/>
            <a:ext cx="1928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 Successfully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3F3A51-61AC-4151-9126-18735CC086D0}"/>
              </a:ext>
            </a:extLst>
          </p:cNvPr>
          <p:cNvCxnSpPr>
            <a:cxnSpLocks/>
          </p:cNvCxnSpPr>
          <p:nvPr/>
        </p:nvCxnSpPr>
        <p:spPr>
          <a:xfrm flipH="1" flipV="1">
            <a:off x="7240820" y="3582434"/>
            <a:ext cx="2614752" cy="7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8171E6-BAB7-432A-BBF1-AB402A7AEBB9}"/>
              </a:ext>
            </a:extLst>
          </p:cNvPr>
          <p:cNvCxnSpPr>
            <a:cxnSpLocks/>
          </p:cNvCxnSpPr>
          <p:nvPr/>
        </p:nvCxnSpPr>
        <p:spPr>
          <a:xfrm>
            <a:off x="7100500" y="2999613"/>
            <a:ext cx="27333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84129F-86A8-49E8-9E70-9106AF3477B8}"/>
              </a:ext>
            </a:extLst>
          </p:cNvPr>
          <p:cNvSpPr txBox="1"/>
          <p:nvPr/>
        </p:nvSpPr>
        <p:spPr>
          <a:xfrm>
            <a:off x="7918333" y="2762246"/>
            <a:ext cx="1448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/>
              <a:t>User Reg/login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8DE60-508D-D53F-ABE7-8C9B2D3A39A3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:- 5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Bpccs-Bca - Community College | Facebook - 144 Photos">
            <a:extLst>
              <a:ext uri="{FF2B5EF4-FFF2-40B4-BE49-F238E27FC236}">
                <a16:creationId xmlns:a16="http://schemas.microsoft.com/office/drawing/2014/main" id="{3E1A98BB-3DB8-094F-56F9-2434B024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adi Sarva Vishwavidyalaya | Kar bhala Hoga Bhala">
            <a:extLst>
              <a:ext uri="{FF2B5EF4-FFF2-40B4-BE49-F238E27FC236}">
                <a16:creationId xmlns:a16="http://schemas.microsoft.com/office/drawing/2014/main" id="{E520E12B-AC11-592D-5770-25AA5BEA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3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0F093-5E06-5CEA-B97F-F67263B8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922" y="72561"/>
            <a:ext cx="1887824" cy="42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180" b="1" dirty="0"/>
              <a:t>First Level DFD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37AFE49-F932-6691-776F-589D046815DF}"/>
              </a:ext>
            </a:extLst>
          </p:cNvPr>
          <p:cNvSpPr/>
          <p:nvPr/>
        </p:nvSpPr>
        <p:spPr>
          <a:xfrm>
            <a:off x="5234422" y="47158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Reg/</a:t>
            </a:r>
          </a:p>
          <a:p>
            <a:pPr algn="ctr">
              <a:defRPr/>
            </a:pPr>
            <a:r>
              <a:rPr lang="en-US" sz="1600" b="1" dirty="0"/>
              <a:t>Login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775FE73D-BF26-D0DE-A921-E29BD9AF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147" y="436655"/>
            <a:ext cx="236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/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9335317-013C-9A87-BE41-D2B5C2A1642E}"/>
              </a:ext>
            </a:extLst>
          </p:cNvPr>
          <p:cNvSpPr/>
          <p:nvPr/>
        </p:nvSpPr>
        <p:spPr>
          <a:xfrm>
            <a:off x="5234422" y="279568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Download</a:t>
            </a:r>
          </a:p>
          <a:p>
            <a:pPr algn="ctr">
              <a:defRPr/>
            </a:pPr>
            <a:r>
              <a:rPr lang="en-US" sz="1600" b="1" dirty="0"/>
              <a:t>Paper material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7347566-DDDF-E2E4-826E-0393FB7FB672}"/>
              </a:ext>
            </a:extLst>
          </p:cNvPr>
          <p:cNvSpPr/>
          <p:nvPr/>
        </p:nvSpPr>
        <p:spPr>
          <a:xfrm>
            <a:off x="5234422" y="513565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Mock Test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BBEA35-04B1-F63D-C755-F42C0B793A12}"/>
              </a:ext>
            </a:extLst>
          </p:cNvPr>
          <p:cNvCxnSpPr>
            <a:cxnSpLocks/>
          </p:cNvCxnSpPr>
          <p:nvPr/>
        </p:nvCxnSpPr>
        <p:spPr>
          <a:xfrm>
            <a:off x="5386822" y="83670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376B0-C5CF-9E0F-C57E-9922D3B9AC14}"/>
              </a:ext>
            </a:extLst>
          </p:cNvPr>
          <p:cNvCxnSpPr>
            <a:cxnSpLocks/>
          </p:cNvCxnSpPr>
          <p:nvPr/>
        </p:nvCxnSpPr>
        <p:spPr>
          <a:xfrm>
            <a:off x="5386822" y="317668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106549-4DAC-6566-771B-0C096228084D}"/>
              </a:ext>
            </a:extLst>
          </p:cNvPr>
          <p:cNvCxnSpPr>
            <a:cxnSpLocks/>
          </p:cNvCxnSpPr>
          <p:nvPr/>
        </p:nvCxnSpPr>
        <p:spPr>
          <a:xfrm>
            <a:off x="5386822" y="551665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0BF46E66-A1B5-7DBE-F610-0CF7DC6D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34" y="2776630"/>
            <a:ext cx="309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 dirty="0"/>
              <a:t>2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BF93031B-52B3-C2AA-4F06-EB08197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34" y="5119780"/>
            <a:ext cx="309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 dirty="0"/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2CB0D-2B2E-EA58-EAD3-FEBA21A2873E}"/>
              </a:ext>
            </a:extLst>
          </p:cNvPr>
          <p:cNvSpPr/>
          <p:nvPr/>
        </p:nvSpPr>
        <p:spPr>
          <a:xfrm>
            <a:off x="710032" y="2995627"/>
            <a:ext cx="1676400" cy="95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User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465474-6B6A-210B-BFA0-14E66F2AFBE7}"/>
              </a:ext>
            </a:extLst>
          </p:cNvPr>
          <p:cNvSpPr/>
          <p:nvPr/>
        </p:nvSpPr>
        <p:spPr>
          <a:xfrm>
            <a:off x="9570676" y="2995627"/>
            <a:ext cx="1676400" cy="95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Admin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DC0DCB-8C05-6FBA-2449-73A769B7EBFD}"/>
              </a:ext>
            </a:extLst>
          </p:cNvPr>
          <p:cNvCxnSpPr>
            <a:cxnSpLocks/>
          </p:cNvCxnSpPr>
          <p:nvPr/>
        </p:nvCxnSpPr>
        <p:spPr>
          <a:xfrm flipV="1">
            <a:off x="1752991" y="1174459"/>
            <a:ext cx="0" cy="18211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11D9C2-3919-9CDF-BCBC-21403DCA22AB}"/>
              </a:ext>
            </a:extLst>
          </p:cNvPr>
          <p:cNvCxnSpPr>
            <a:cxnSpLocks/>
          </p:cNvCxnSpPr>
          <p:nvPr/>
        </p:nvCxnSpPr>
        <p:spPr>
          <a:xfrm flipV="1">
            <a:off x="1752991" y="1115736"/>
            <a:ext cx="3481431" cy="64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58">
            <a:extLst>
              <a:ext uri="{FF2B5EF4-FFF2-40B4-BE49-F238E27FC236}">
                <a16:creationId xmlns:a16="http://schemas.microsoft.com/office/drawing/2014/main" id="{D0DC820E-FD90-49FB-9FDF-5E71AD42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41" y="836705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Reg/Login req.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5B2C20-1DDF-689A-C66E-A08CE6AEC00D}"/>
              </a:ext>
            </a:extLst>
          </p:cNvPr>
          <p:cNvCxnSpPr>
            <a:cxnSpLocks/>
          </p:cNvCxnSpPr>
          <p:nvPr/>
        </p:nvCxnSpPr>
        <p:spPr>
          <a:xfrm>
            <a:off x="10283847" y="1067781"/>
            <a:ext cx="0" cy="1900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70F5ED0-3225-3849-B405-233E973F78F0}"/>
              </a:ext>
            </a:extLst>
          </p:cNvPr>
          <p:cNvCxnSpPr>
            <a:cxnSpLocks/>
          </p:cNvCxnSpPr>
          <p:nvPr/>
        </p:nvCxnSpPr>
        <p:spPr>
          <a:xfrm>
            <a:off x="6853625" y="1061179"/>
            <a:ext cx="41277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58">
            <a:extLst>
              <a:ext uri="{FF2B5EF4-FFF2-40B4-BE49-F238E27FC236}">
                <a16:creationId xmlns:a16="http://schemas.microsoft.com/office/drawing/2014/main" id="{A694E3D8-1FB1-872B-29CA-A19BC4A7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232" y="775209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Reg/Login req.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28B5E94-7959-60B1-03D5-AB6380C0B75D}"/>
              </a:ext>
            </a:extLst>
          </p:cNvPr>
          <p:cNvCxnSpPr>
            <a:cxnSpLocks/>
          </p:cNvCxnSpPr>
          <p:nvPr/>
        </p:nvCxnSpPr>
        <p:spPr>
          <a:xfrm flipV="1">
            <a:off x="9896869" y="1298613"/>
            <a:ext cx="0" cy="16701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A13879-2DE8-ED9E-760A-6AF81FA01EB3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6910822" y="1309780"/>
            <a:ext cx="2994436" cy="12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58">
            <a:extLst>
              <a:ext uri="{FF2B5EF4-FFF2-40B4-BE49-F238E27FC236}">
                <a16:creationId xmlns:a16="http://schemas.microsoft.com/office/drawing/2014/main" id="{C3B7DBED-DA2A-0EED-1A91-106D9609B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936" y="1028959"/>
            <a:ext cx="23630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Approve Reg/Login.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71F07C-9A67-EFA5-886C-B4F3188F0EF8}"/>
              </a:ext>
            </a:extLst>
          </p:cNvPr>
          <p:cNvCxnSpPr>
            <a:cxnSpLocks/>
          </p:cNvCxnSpPr>
          <p:nvPr/>
        </p:nvCxnSpPr>
        <p:spPr>
          <a:xfrm flipV="1">
            <a:off x="9657364" y="1672585"/>
            <a:ext cx="0" cy="13188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92A5BA-EB81-282F-7A68-038DF702EA6F}"/>
              </a:ext>
            </a:extLst>
          </p:cNvPr>
          <p:cNvCxnSpPr>
            <a:cxnSpLocks/>
          </p:cNvCxnSpPr>
          <p:nvPr/>
        </p:nvCxnSpPr>
        <p:spPr>
          <a:xfrm flipH="1" flipV="1">
            <a:off x="6910270" y="1644914"/>
            <a:ext cx="2747094" cy="27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29">
            <a:extLst>
              <a:ext uri="{FF2B5EF4-FFF2-40B4-BE49-F238E27FC236}">
                <a16:creationId xmlns:a16="http://schemas.microsoft.com/office/drawing/2014/main" id="{43801ECD-BB1B-7F37-40B2-5C24D325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829" y="1334031"/>
            <a:ext cx="167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login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047B0E-F309-A20C-5C3D-D39FC8F546FD}"/>
              </a:ext>
            </a:extLst>
          </p:cNvPr>
          <p:cNvSpPr/>
          <p:nvPr/>
        </p:nvSpPr>
        <p:spPr>
          <a:xfrm>
            <a:off x="7955521" y="2069944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reg db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CB7CBA-0F49-6A6E-21F3-B53749FAB59D}"/>
              </a:ext>
            </a:extLst>
          </p:cNvPr>
          <p:cNvCxnSpPr/>
          <p:nvPr/>
        </p:nvCxnSpPr>
        <p:spPr>
          <a:xfrm rot="16200000" flipH="1">
            <a:off x="7898636" y="2273758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68">
            <a:extLst>
              <a:ext uri="{FF2B5EF4-FFF2-40B4-BE49-F238E27FC236}">
                <a16:creationId xmlns:a16="http://schemas.microsoft.com/office/drawing/2014/main" id="{64054091-1C84-5B94-4D98-6D91C86B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059" y="1928539"/>
            <a:ext cx="27639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35668CE-B56C-26ED-F92F-BAA8E8BAB1C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6757159" y="1838095"/>
            <a:ext cx="1198362" cy="441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58">
            <a:extLst>
              <a:ext uri="{FF2B5EF4-FFF2-40B4-BE49-F238E27FC236}">
                <a16:creationId xmlns:a16="http://schemas.microsoft.com/office/drawing/2014/main" id="{BFE76DF1-EB47-6DCA-B005-8F3B1F229ABA}"/>
              </a:ext>
            </a:extLst>
          </p:cNvPr>
          <p:cNvSpPr txBox="1">
            <a:spLocks noChangeArrowheads="1"/>
          </p:cNvSpPr>
          <p:nvPr/>
        </p:nvSpPr>
        <p:spPr bwMode="auto">
          <a:xfrm rot="1167963">
            <a:off x="6575100" y="1789933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Save Reg. Detail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20B736-D442-76C0-556C-9CE36F4EF151}"/>
              </a:ext>
            </a:extLst>
          </p:cNvPr>
          <p:cNvSpPr/>
          <p:nvPr/>
        </p:nvSpPr>
        <p:spPr>
          <a:xfrm>
            <a:off x="3149477" y="1938525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material db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8CDDA2-FC5C-EDCA-2135-E48D0C0985FA}"/>
              </a:ext>
            </a:extLst>
          </p:cNvPr>
          <p:cNvCxnSpPr/>
          <p:nvPr/>
        </p:nvCxnSpPr>
        <p:spPr>
          <a:xfrm rot="16200000" flipH="1">
            <a:off x="3067531" y="2142744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68">
            <a:extLst>
              <a:ext uri="{FF2B5EF4-FFF2-40B4-BE49-F238E27FC236}">
                <a16:creationId xmlns:a16="http://schemas.microsoft.com/office/drawing/2014/main" id="{3A22B9DB-0EDA-2BCB-D080-0174326E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742" y="1887004"/>
            <a:ext cx="27639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7DEA19-7EF9-1648-59F1-780508FFBB23}"/>
              </a:ext>
            </a:extLst>
          </p:cNvPr>
          <p:cNvCxnSpPr>
            <a:cxnSpLocks/>
          </p:cNvCxnSpPr>
          <p:nvPr/>
        </p:nvCxnSpPr>
        <p:spPr>
          <a:xfrm flipV="1">
            <a:off x="2030136" y="1516633"/>
            <a:ext cx="3223242" cy="196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6A2CFCC-E85E-85A9-B3E7-E6AE895922F4}"/>
              </a:ext>
            </a:extLst>
          </p:cNvPr>
          <p:cNvCxnSpPr>
            <a:cxnSpLocks/>
          </p:cNvCxnSpPr>
          <p:nvPr/>
        </p:nvCxnSpPr>
        <p:spPr>
          <a:xfrm>
            <a:off x="2030136" y="1536236"/>
            <a:ext cx="0" cy="1459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58">
            <a:extLst>
              <a:ext uri="{FF2B5EF4-FFF2-40B4-BE49-F238E27FC236}">
                <a16:creationId xmlns:a16="http://schemas.microsoft.com/office/drawing/2014/main" id="{654C81C9-37C6-AA6D-9754-606A6432F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716" y="1238994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Approve Reg.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26EBCB8-9C7B-8988-8096-591587F99A3F}"/>
              </a:ext>
            </a:extLst>
          </p:cNvPr>
          <p:cNvCxnSpPr>
            <a:cxnSpLocks/>
          </p:cNvCxnSpPr>
          <p:nvPr/>
        </p:nvCxnSpPr>
        <p:spPr>
          <a:xfrm>
            <a:off x="2386432" y="3176680"/>
            <a:ext cx="29321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44">
            <a:extLst>
              <a:ext uri="{FF2B5EF4-FFF2-40B4-BE49-F238E27FC236}">
                <a16:creationId xmlns:a16="http://schemas.microsoft.com/office/drawing/2014/main" id="{076CC746-5766-2F02-74BF-5AFF16A8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693" y="2882066"/>
            <a:ext cx="2756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Select University &amp; Select Stream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316BD50-B74A-A1B3-D39F-170156644A02}"/>
              </a:ext>
            </a:extLst>
          </p:cNvPr>
          <p:cNvCxnSpPr>
            <a:cxnSpLocks/>
          </p:cNvCxnSpPr>
          <p:nvPr/>
        </p:nvCxnSpPr>
        <p:spPr>
          <a:xfrm>
            <a:off x="2378693" y="3540307"/>
            <a:ext cx="2823572" cy="21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44">
            <a:extLst>
              <a:ext uri="{FF2B5EF4-FFF2-40B4-BE49-F238E27FC236}">
                <a16:creationId xmlns:a16="http://schemas.microsoft.com/office/drawing/2014/main" id="{E7E41DAA-362B-9443-3EC9-949606A6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247" y="3246420"/>
            <a:ext cx="2436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Req for Paper &amp; Material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3FB3287-214E-BA9C-9605-01681BA0761E}"/>
              </a:ext>
            </a:extLst>
          </p:cNvPr>
          <p:cNvCxnSpPr>
            <a:cxnSpLocks/>
          </p:cNvCxnSpPr>
          <p:nvPr/>
        </p:nvCxnSpPr>
        <p:spPr>
          <a:xfrm flipH="1">
            <a:off x="2411773" y="3869395"/>
            <a:ext cx="28226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44">
            <a:extLst>
              <a:ext uri="{FF2B5EF4-FFF2-40B4-BE49-F238E27FC236}">
                <a16:creationId xmlns:a16="http://schemas.microsoft.com/office/drawing/2014/main" id="{789A5208-DED8-9A81-60B7-32DC58F6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73" y="3567782"/>
            <a:ext cx="2436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Download Paper &amp; Material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45E1CB1-4D0A-EF06-43DE-CE881631C5BC}"/>
              </a:ext>
            </a:extLst>
          </p:cNvPr>
          <p:cNvCxnSpPr>
            <a:cxnSpLocks/>
          </p:cNvCxnSpPr>
          <p:nvPr/>
        </p:nvCxnSpPr>
        <p:spPr>
          <a:xfrm flipH="1">
            <a:off x="6853625" y="3324110"/>
            <a:ext cx="2717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44">
            <a:extLst>
              <a:ext uri="{FF2B5EF4-FFF2-40B4-BE49-F238E27FC236}">
                <a16:creationId xmlns:a16="http://schemas.microsoft.com/office/drawing/2014/main" id="{12A7803C-E4A5-F9FC-F9DC-0B90540A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921" y="3025367"/>
            <a:ext cx="2756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Add Paper &amp; Material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A9316AA-4FEB-76C5-3191-637F73ECB6E3}"/>
              </a:ext>
            </a:extLst>
          </p:cNvPr>
          <p:cNvCxnSpPr>
            <a:cxnSpLocks/>
          </p:cNvCxnSpPr>
          <p:nvPr/>
        </p:nvCxnSpPr>
        <p:spPr>
          <a:xfrm>
            <a:off x="6920434" y="3598806"/>
            <a:ext cx="2650242" cy="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44">
            <a:extLst>
              <a:ext uri="{FF2B5EF4-FFF2-40B4-BE49-F238E27FC236}">
                <a16:creationId xmlns:a16="http://schemas.microsoft.com/office/drawing/2014/main" id="{F49C74B4-C6B0-D813-6ECE-13451EC1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860" y="3333144"/>
            <a:ext cx="27564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University &amp; Stream Details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1294141-180B-88B6-A439-F02BCA2A4A28}"/>
              </a:ext>
            </a:extLst>
          </p:cNvPr>
          <p:cNvCxnSpPr>
            <a:cxnSpLocks/>
          </p:cNvCxnSpPr>
          <p:nvPr/>
        </p:nvCxnSpPr>
        <p:spPr>
          <a:xfrm flipH="1" flipV="1">
            <a:off x="6896968" y="3870793"/>
            <a:ext cx="2648367" cy="4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44">
            <a:extLst>
              <a:ext uri="{FF2B5EF4-FFF2-40B4-BE49-F238E27FC236}">
                <a16:creationId xmlns:a16="http://schemas.microsoft.com/office/drawing/2014/main" id="{53AA891E-4466-B1C0-1F67-25817EC6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270" y="3605606"/>
            <a:ext cx="28392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Provide Paper &amp; Material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1DC0FC8-63B6-B4D5-885D-6D2AF9D2B99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151404" y="2357434"/>
            <a:ext cx="1328521" cy="6837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96">
            <a:extLst>
              <a:ext uri="{FF2B5EF4-FFF2-40B4-BE49-F238E27FC236}">
                <a16:creationId xmlns:a16="http://schemas.microsoft.com/office/drawing/2014/main" id="{35DC9C85-85FF-B2DE-7DBB-FEE75A3D1ED9}"/>
              </a:ext>
            </a:extLst>
          </p:cNvPr>
          <p:cNvSpPr txBox="1">
            <a:spLocks noChangeArrowheads="1"/>
          </p:cNvSpPr>
          <p:nvPr/>
        </p:nvSpPr>
        <p:spPr bwMode="auto">
          <a:xfrm rot="1183834">
            <a:off x="3249141" y="2454696"/>
            <a:ext cx="1892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Store material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DF1C0A3-D4FE-9988-2F78-5CF7A2BAEA28}"/>
              </a:ext>
            </a:extLst>
          </p:cNvPr>
          <p:cNvCxnSpPr>
            <a:cxnSpLocks/>
          </p:cNvCxnSpPr>
          <p:nvPr/>
        </p:nvCxnSpPr>
        <p:spPr>
          <a:xfrm flipH="1" flipV="1">
            <a:off x="3294113" y="2393248"/>
            <a:ext cx="2086182" cy="758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96">
            <a:extLst>
              <a:ext uri="{FF2B5EF4-FFF2-40B4-BE49-F238E27FC236}">
                <a16:creationId xmlns:a16="http://schemas.microsoft.com/office/drawing/2014/main" id="{E60403D2-79F1-957B-73CB-340F516C0B5A}"/>
              </a:ext>
            </a:extLst>
          </p:cNvPr>
          <p:cNvSpPr txBox="1">
            <a:spLocks noChangeArrowheads="1"/>
          </p:cNvSpPr>
          <p:nvPr/>
        </p:nvSpPr>
        <p:spPr bwMode="auto">
          <a:xfrm rot="1738256">
            <a:off x="4062426" y="2523097"/>
            <a:ext cx="1892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Req. for material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772AEA-2F7B-662A-CC57-19B6864041A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57286" y="2183839"/>
            <a:ext cx="1616130" cy="5927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58">
            <a:extLst>
              <a:ext uri="{FF2B5EF4-FFF2-40B4-BE49-F238E27FC236}">
                <a16:creationId xmlns:a16="http://schemas.microsoft.com/office/drawing/2014/main" id="{34D790EF-EA03-D4B6-44AB-E9F88811EEE3}"/>
              </a:ext>
            </a:extLst>
          </p:cNvPr>
          <p:cNvSpPr txBox="1">
            <a:spLocks noChangeArrowheads="1"/>
          </p:cNvSpPr>
          <p:nvPr/>
        </p:nvSpPr>
        <p:spPr bwMode="auto">
          <a:xfrm rot="1167963">
            <a:off x="4579562" y="2253759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Provide Material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871C040-D8BB-3E60-4210-E13A9BA3BA7C}"/>
              </a:ext>
            </a:extLst>
          </p:cNvPr>
          <p:cNvCxnSpPr>
            <a:cxnSpLocks/>
          </p:cNvCxnSpPr>
          <p:nvPr/>
        </p:nvCxnSpPr>
        <p:spPr>
          <a:xfrm flipV="1">
            <a:off x="1552745" y="3946263"/>
            <a:ext cx="0" cy="18211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67D6853-1DF4-D5F9-66B8-5D6778160FAE}"/>
              </a:ext>
            </a:extLst>
          </p:cNvPr>
          <p:cNvCxnSpPr>
            <a:cxnSpLocks/>
          </p:cNvCxnSpPr>
          <p:nvPr/>
        </p:nvCxnSpPr>
        <p:spPr>
          <a:xfrm>
            <a:off x="1544665" y="5767431"/>
            <a:ext cx="3657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58">
            <a:extLst>
              <a:ext uri="{FF2B5EF4-FFF2-40B4-BE49-F238E27FC236}">
                <a16:creationId xmlns:a16="http://schemas.microsoft.com/office/drawing/2014/main" id="{6C3E8163-0727-10FC-EA8C-A8CD0D66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057" y="5459654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Give Mock Test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C4A991B-0E29-E6E8-90B1-4FC20DE17755}"/>
              </a:ext>
            </a:extLst>
          </p:cNvPr>
          <p:cNvCxnSpPr>
            <a:cxnSpLocks/>
          </p:cNvCxnSpPr>
          <p:nvPr/>
        </p:nvCxnSpPr>
        <p:spPr>
          <a:xfrm flipV="1">
            <a:off x="1027343" y="3946263"/>
            <a:ext cx="0" cy="2345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5759E5E-CDC1-41E4-C2DE-F33537547F67}"/>
              </a:ext>
            </a:extLst>
          </p:cNvPr>
          <p:cNvCxnSpPr>
            <a:cxnSpLocks/>
          </p:cNvCxnSpPr>
          <p:nvPr/>
        </p:nvCxnSpPr>
        <p:spPr>
          <a:xfrm flipV="1">
            <a:off x="1027343" y="6281942"/>
            <a:ext cx="4226035" cy="75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58">
            <a:extLst>
              <a:ext uri="{FF2B5EF4-FFF2-40B4-BE49-F238E27FC236}">
                <a16:creationId xmlns:a16="http://schemas.microsoft.com/office/drawing/2014/main" id="{0D2F1ED0-93C2-4984-25D2-12E9D398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38" y="6009003"/>
            <a:ext cx="22795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Receiver mock Result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35FCEE5-31AD-5D7A-0A10-62E544328E65}"/>
              </a:ext>
            </a:extLst>
          </p:cNvPr>
          <p:cNvCxnSpPr>
            <a:cxnSpLocks/>
          </p:cNvCxnSpPr>
          <p:nvPr/>
        </p:nvCxnSpPr>
        <p:spPr>
          <a:xfrm flipV="1">
            <a:off x="10292065" y="3946263"/>
            <a:ext cx="0" cy="18211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EEFFB7E-54C3-504E-841E-BFFD721D0289}"/>
              </a:ext>
            </a:extLst>
          </p:cNvPr>
          <p:cNvCxnSpPr>
            <a:cxnSpLocks/>
          </p:cNvCxnSpPr>
          <p:nvPr/>
        </p:nvCxnSpPr>
        <p:spPr>
          <a:xfrm flipH="1">
            <a:off x="6920434" y="5767431"/>
            <a:ext cx="33716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58">
            <a:extLst>
              <a:ext uri="{FF2B5EF4-FFF2-40B4-BE49-F238E27FC236}">
                <a16:creationId xmlns:a16="http://schemas.microsoft.com/office/drawing/2014/main" id="{31E14AD0-AB0E-B150-14D2-5A967108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896" y="5473363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Add Que &amp; Ans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0C832A7-CB71-762D-AF78-7DA6D9B6112F}"/>
              </a:ext>
            </a:extLst>
          </p:cNvPr>
          <p:cNvCxnSpPr>
            <a:cxnSpLocks/>
          </p:cNvCxnSpPr>
          <p:nvPr/>
        </p:nvCxnSpPr>
        <p:spPr>
          <a:xfrm flipV="1">
            <a:off x="6853625" y="6274441"/>
            <a:ext cx="4226035" cy="75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3BB1F13-5843-EC8C-FAB1-F23DD46115BD}"/>
              </a:ext>
            </a:extLst>
          </p:cNvPr>
          <p:cNvCxnSpPr>
            <a:cxnSpLocks/>
          </p:cNvCxnSpPr>
          <p:nvPr/>
        </p:nvCxnSpPr>
        <p:spPr>
          <a:xfrm flipV="1">
            <a:off x="11068166" y="3971300"/>
            <a:ext cx="0" cy="2303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58">
            <a:extLst>
              <a:ext uri="{FF2B5EF4-FFF2-40B4-BE49-F238E27FC236}">
                <a16:creationId xmlns:a16="http://schemas.microsoft.com/office/drawing/2014/main" id="{65126883-F78E-6796-D7BD-A99EC476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345" y="5969900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User Test Details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8324BA8-3E79-90AF-894E-EBF86C6CA6FE}"/>
              </a:ext>
            </a:extLst>
          </p:cNvPr>
          <p:cNvSpPr/>
          <p:nvPr/>
        </p:nvSpPr>
        <p:spPr>
          <a:xfrm>
            <a:off x="3149477" y="4638709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</a:t>
            </a:r>
            <a:r>
              <a:rPr lang="en-US" dirty="0" err="1"/>
              <a:t>que_ans</a:t>
            </a:r>
            <a:r>
              <a:rPr lang="en-US" dirty="0"/>
              <a:t> db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D9745EE-2A2F-C8C9-019A-25275F9FEB0D}"/>
              </a:ext>
            </a:extLst>
          </p:cNvPr>
          <p:cNvCxnSpPr/>
          <p:nvPr/>
        </p:nvCxnSpPr>
        <p:spPr>
          <a:xfrm rot="16200000" flipH="1">
            <a:off x="3092698" y="4842928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68">
            <a:extLst>
              <a:ext uri="{FF2B5EF4-FFF2-40B4-BE49-F238E27FC236}">
                <a16:creationId xmlns:a16="http://schemas.microsoft.com/office/drawing/2014/main" id="{642F7579-39B1-7462-7B58-6566C9E8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700" y="4501580"/>
            <a:ext cx="27639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8FAD5F5-3C3D-BED8-6371-EA942C07DF51}"/>
              </a:ext>
            </a:extLst>
          </p:cNvPr>
          <p:cNvCxnSpPr>
            <a:cxnSpLocks/>
            <a:endCxn id="188" idx="2"/>
          </p:cNvCxnSpPr>
          <p:nvPr/>
        </p:nvCxnSpPr>
        <p:spPr>
          <a:xfrm flipH="1" flipV="1">
            <a:off x="3838300" y="5057618"/>
            <a:ext cx="1574912" cy="429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58">
            <a:extLst>
              <a:ext uri="{FF2B5EF4-FFF2-40B4-BE49-F238E27FC236}">
                <a16:creationId xmlns:a16="http://schemas.microsoft.com/office/drawing/2014/main" id="{5B719DAE-0AF7-1D67-17CE-CA281AB1F83E}"/>
              </a:ext>
            </a:extLst>
          </p:cNvPr>
          <p:cNvSpPr txBox="1">
            <a:spLocks noChangeArrowheads="1"/>
          </p:cNvSpPr>
          <p:nvPr/>
        </p:nvSpPr>
        <p:spPr bwMode="auto">
          <a:xfrm rot="1013294">
            <a:off x="4146308" y="5072695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Ques detail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36E6324-2A4A-E441-B344-180F6C448EEE}"/>
              </a:ext>
            </a:extLst>
          </p:cNvPr>
          <p:cNvSpPr/>
          <p:nvPr/>
        </p:nvSpPr>
        <p:spPr>
          <a:xfrm>
            <a:off x="7244707" y="4539439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result db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DA6C3CC-2753-EC59-684E-8595076924C2}"/>
              </a:ext>
            </a:extLst>
          </p:cNvPr>
          <p:cNvCxnSpPr/>
          <p:nvPr/>
        </p:nvCxnSpPr>
        <p:spPr>
          <a:xfrm rot="16200000" flipH="1">
            <a:off x="7187928" y="4743658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68">
            <a:extLst>
              <a:ext uri="{FF2B5EF4-FFF2-40B4-BE49-F238E27FC236}">
                <a16:creationId xmlns:a16="http://schemas.microsoft.com/office/drawing/2014/main" id="{E2D35F13-4645-4BD5-C835-1FF4BACF6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930" y="4402310"/>
            <a:ext cx="27639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6239C73-C5B6-B0DE-8B2F-AA4243BDF197}"/>
              </a:ext>
            </a:extLst>
          </p:cNvPr>
          <p:cNvCxnSpPr>
            <a:cxnSpLocks/>
          </p:cNvCxnSpPr>
          <p:nvPr/>
        </p:nvCxnSpPr>
        <p:spPr>
          <a:xfrm flipH="1">
            <a:off x="6856879" y="4989821"/>
            <a:ext cx="1647477" cy="6761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58">
            <a:extLst>
              <a:ext uri="{FF2B5EF4-FFF2-40B4-BE49-F238E27FC236}">
                <a16:creationId xmlns:a16="http://schemas.microsoft.com/office/drawing/2014/main" id="{EF49A5D8-1BBC-BBCE-9680-CACB25A4A5BD}"/>
              </a:ext>
            </a:extLst>
          </p:cNvPr>
          <p:cNvSpPr txBox="1">
            <a:spLocks noChangeArrowheads="1"/>
          </p:cNvSpPr>
          <p:nvPr/>
        </p:nvSpPr>
        <p:spPr bwMode="auto">
          <a:xfrm rot="20177442">
            <a:off x="6675254" y="5113333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Get result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AFC390D-5F7D-85E9-91A1-DC4F2FD26C4B}"/>
              </a:ext>
            </a:extLst>
          </p:cNvPr>
          <p:cNvCxnSpPr>
            <a:cxnSpLocks/>
          </p:cNvCxnSpPr>
          <p:nvPr/>
        </p:nvCxnSpPr>
        <p:spPr>
          <a:xfrm flipV="1">
            <a:off x="6572985" y="4888364"/>
            <a:ext cx="636202" cy="421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58">
            <a:extLst>
              <a:ext uri="{FF2B5EF4-FFF2-40B4-BE49-F238E27FC236}">
                <a16:creationId xmlns:a16="http://schemas.microsoft.com/office/drawing/2014/main" id="{E115E834-BA16-D7A7-4539-4A6050245529}"/>
              </a:ext>
            </a:extLst>
          </p:cNvPr>
          <p:cNvSpPr txBox="1">
            <a:spLocks noChangeArrowheads="1"/>
          </p:cNvSpPr>
          <p:nvPr/>
        </p:nvSpPr>
        <p:spPr bwMode="auto">
          <a:xfrm rot="19425537">
            <a:off x="6055525" y="4829247"/>
            <a:ext cx="1575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Mock detail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1B2A-8739-9802-C3A4-E477320CD1A1}"/>
              </a:ext>
            </a:extLst>
          </p:cNvPr>
          <p:cNvSpPr txBox="1"/>
          <p:nvPr/>
        </p:nvSpPr>
        <p:spPr>
          <a:xfrm>
            <a:off x="6799256" y="128696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:- 5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Bpccs-Bca - Community College | Facebook - 144 Photos">
            <a:extLst>
              <a:ext uri="{FF2B5EF4-FFF2-40B4-BE49-F238E27FC236}">
                <a16:creationId xmlns:a16="http://schemas.microsoft.com/office/drawing/2014/main" id="{B72F4237-EFCB-879B-7C5B-FD132B49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Kadi Sarva Vishwavidyalaya | Kar bhala Hoga Bhala">
            <a:extLst>
              <a:ext uri="{FF2B5EF4-FFF2-40B4-BE49-F238E27FC236}">
                <a16:creationId xmlns:a16="http://schemas.microsoft.com/office/drawing/2014/main" id="{7051F43E-36DE-CB9B-7AEE-670F64D7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2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52E8D65-DA59-CC12-4223-0F3560CACC0B}"/>
              </a:ext>
            </a:extLst>
          </p:cNvPr>
          <p:cNvSpPr/>
          <p:nvPr/>
        </p:nvSpPr>
        <p:spPr>
          <a:xfrm>
            <a:off x="5316486" y="816223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32" b="1" dirty="0"/>
              <a:t>Registration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E510AF-010C-7662-1C14-AF5BB1C0425B}"/>
              </a:ext>
            </a:extLst>
          </p:cNvPr>
          <p:cNvCxnSpPr>
            <a:cxnSpLocks/>
          </p:cNvCxnSpPr>
          <p:nvPr/>
        </p:nvCxnSpPr>
        <p:spPr>
          <a:xfrm>
            <a:off x="5454682" y="1147319"/>
            <a:ext cx="124376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A7C6567-E7B6-C13E-8DE0-CC619ED46461}"/>
              </a:ext>
            </a:extLst>
          </p:cNvPr>
          <p:cNvSpPr/>
          <p:nvPr/>
        </p:nvSpPr>
        <p:spPr>
          <a:xfrm>
            <a:off x="5342398" y="2917962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176" b="1" dirty="0"/>
              <a:t>Login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8BF6A-4CC2-D32C-ADCE-895BA5499591}"/>
              </a:ext>
            </a:extLst>
          </p:cNvPr>
          <p:cNvCxnSpPr>
            <a:cxnSpLocks/>
          </p:cNvCxnSpPr>
          <p:nvPr/>
        </p:nvCxnSpPr>
        <p:spPr>
          <a:xfrm>
            <a:off x="5480594" y="3249057"/>
            <a:ext cx="124376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BAA21C7-062D-BA14-7634-E9E03BEA6FA8}"/>
              </a:ext>
            </a:extLst>
          </p:cNvPr>
          <p:cNvSpPr/>
          <p:nvPr/>
        </p:nvSpPr>
        <p:spPr>
          <a:xfrm>
            <a:off x="5335200" y="5018260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32" b="1" dirty="0"/>
              <a:t>Forgot/</a:t>
            </a:r>
          </a:p>
          <a:p>
            <a:pPr algn="ctr">
              <a:defRPr/>
            </a:pPr>
            <a:r>
              <a:rPr lang="en-US" sz="1632" b="1" dirty="0"/>
              <a:t>Password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A783F7-BB8B-C3FB-C028-4CF46CBB2EA3}"/>
              </a:ext>
            </a:extLst>
          </p:cNvPr>
          <p:cNvCxnSpPr>
            <a:cxnSpLocks/>
          </p:cNvCxnSpPr>
          <p:nvPr/>
        </p:nvCxnSpPr>
        <p:spPr>
          <a:xfrm>
            <a:off x="5473397" y="5349355"/>
            <a:ext cx="124376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0" name="TextBox 8">
            <a:extLst>
              <a:ext uri="{FF2B5EF4-FFF2-40B4-BE49-F238E27FC236}">
                <a16:creationId xmlns:a16="http://schemas.microsoft.com/office/drawing/2014/main" id="{8DC87EB0-BF18-D7E6-3708-BCD24884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962" y="148060"/>
            <a:ext cx="4849832" cy="76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176" b="1" dirty="0"/>
              <a:t>Second Level DFD</a:t>
            </a:r>
          </a:p>
          <a:p>
            <a:pPr algn="ctr"/>
            <a:r>
              <a:rPr lang="en-US" altLang="en-US" sz="2176" b="1" dirty="0"/>
              <a:t>Registration</a:t>
            </a:r>
          </a:p>
        </p:txBody>
      </p:sp>
      <p:sp>
        <p:nvSpPr>
          <p:cNvPr id="3081" name="TextBox 11">
            <a:extLst>
              <a:ext uri="{FF2B5EF4-FFF2-40B4-BE49-F238E27FC236}">
                <a16:creationId xmlns:a16="http://schemas.microsoft.com/office/drawing/2014/main" id="{31B0D43F-0FA1-61EE-BC98-86A948BF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45" y="832058"/>
            <a:ext cx="627642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b="1"/>
              <a:t>1.1</a:t>
            </a:r>
          </a:p>
        </p:txBody>
      </p:sp>
      <p:sp>
        <p:nvSpPr>
          <p:cNvPr id="3082" name="TextBox 13">
            <a:extLst>
              <a:ext uri="{FF2B5EF4-FFF2-40B4-BE49-F238E27FC236}">
                <a16:creationId xmlns:a16="http://schemas.microsoft.com/office/drawing/2014/main" id="{CE3ABB75-1323-0AE3-8017-3EA2E03E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745" y="2943873"/>
            <a:ext cx="627642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b="1"/>
              <a:t>1.2</a:t>
            </a:r>
          </a:p>
        </p:txBody>
      </p:sp>
      <p:sp>
        <p:nvSpPr>
          <p:cNvPr id="3083" name="TextBox 15">
            <a:extLst>
              <a:ext uri="{FF2B5EF4-FFF2-40B4-BE49-F238E27FC236}">
                <a16:creationId xmlns:a16="http://schemas.microsoft.com/office/drawing/2014/main" id="{578A2CB0-4569-0A5E-2969-64C1B536E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843" y="5019699"/>
            <a:ext cx="489446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b="1"/>
              <a:t>1.3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435193-F6DF-A998-7B3C-1EFD86231B4B}"/>
              </a:ext>
            </a:extLst>
          </p:cNvPr>
          <p:cNvSpPr/>
          <p:nvPr/>
        </p:nvSpPr>
        <p:spPr>
          <a:xfrm>
            <a:off x="1863014" y="3850788"/>
            <a:ext cx="1520161" cy="414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b="1" dirty="0"/>
              <a:t>User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345499-81EE-8435-2D94-681359C9588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83175" y="4200801"/>
            <a:ext cx="2181845" cy="14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9" name="TextBox 53">
            <a:extLst>
              <a:ext uri="{FF2B5EF4-FFF2-40B4-BE49-F238E27FC236}">
                <a16:creationId xmlns:a16="http://schemas.microsoft.com/office/drawing/2014/main" id="{3E0556F7-7240-3424-DA93-12E8F888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375" y="3906121"/>
            <a:ext cx="1245208" cy="5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Username /</a:t>
            </a:r>
          </a:p>
          <a:p>
            <a:pPr algn="ctr"/>
            <a:r>
              <a:rPr lang="en-US" altLang="en-US" sz="1632" dirty="0"/>
              <a:t>Password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96D6BC-E0BE-B2D6-2B13-015C9601D4AE}"/>
              </a:ext>
            </a:extLst>
          </p:cNvPr>
          <p:cNvCxnSpPr>
            <a:cxnSpLocks/>
          </p:cNvCxnSpPr>
          <p:nvPr/>
        </p:nvCxnSpPr>
        <p:spPr>
          <a:xfrm flipV="1">
            <a:off x="2502173" y="1147319"/>
            <a:ext cx="0" cy="27034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61A0AB-24AA-353B-94CB-3CD66C26FD65}"/>
              </a:ext>
            </a:extLst>
          </p:cNvPr>
          <p:cNvCxnSpPr>
            <a:cxnSpLocks/>
          </p:cNvCxnSpPr>
          <p:nvPr/>
        </p:nvCxnSpPr>
        <p:spPr>
          <a:xfrm flipV="1">
            <a:off x="2499294" y="1147319"/>
            <a:ext cx="2887730" cy="201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TextBox 59">
            <a:extLst>
              <a:ext uri="{FF2B5EF4-FFF2-40B4-BE49-F238E27FC236}">
                <a16:creationId xmlns:a16="http://schemas.microsoft.com/office/drawing/2014/main" id="{BE2E4FC9-4A64-39FC-DA33-EAFE061A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034" y="860690"/>
            <a:ext cx="1622369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Reg details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035191-FAB0-E81E-8224-D3D7E613CB42}"/>
              </a:ext>
            </a:extLst>
          </p:cNvPr>
          <p:cNvCxnSpPr>
            <a:cxnSpLocks/>
          </p:cNvCxnSpPr>
          <p:nvPr/>
        </p:nvCxnSpPr>
        <p:spPr>
          <a:xfrm flipV="1">
            <a:off x="2653325" y="4265377"/>
            <a:ext cx="0" cy="15129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226126-F9D9-4940-C298-5DFD5C9CC43B}"/>
              </a:ext>
            </a:extLst>
          </p:cNvPr>
          <p:cNvCxnSpPr>
            <a:cxnSpLocks/>
          </p:cNvCxnSpPr>
          <p:nvPr/>
        </p:nvCxnSpPr>
        <p:spPr>
          <a:xfrm>
            <a:off x="2650445" y="5771143"/>
            <a:ext cx="2552317" cy="7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5" name="TextBox 65">
            <a:extLst>
              <a:ext uri="{FF2B5EF4-FFF2-40B4-BE49-F238E27FC236}">
                <a16:creationId xmlns:a16="http://schemas.microsoft.com/office/drawing/2014/main" id="{96767D63-E574-C7F8-0BEF-D5BC9B10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027" y="5455882"/>
            <a:ext cx="2021123" cy="5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/>
              <a:t>Forgot Password</a:t>
            </a:r>
          </a:p>
          <a:p>
            <a:pPr algn="ctr"/>
            <a:r>
              <a:rPr lang="en-US" altLang="en-US" sz="1632"/>
              <a:t>Enter new Password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FAD8CC-147F-82AF-2B1D-F341611F7CB6}"/>
              </a:ext>
            </a:extLst>
          </p:cNvPr>
          <p:cNvSpPr/>
          <p:nvPr/>
        </p:nvSpPr>
        <p:spPr>
          <a:xfrm>
            <a:off x="7465730" y="2009607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32" dirty="0"/>
              <a:t>  reg db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8654CE-59F9-DDE4-DA28-B9AE3451FE6A}"/>
              </a:ext>
            </a:extLst>
          </p:cNvPr>
          <p:cNvCxnSpPr>
            <a:cxnSpLocks/>
          </p:cNvCxnSpPr>
          <p:nvPr/>
        </p:nvCxnSpPr>
        <p:spPr>
          <a:xfrm flipV="1">
            <a:off x="6360037" y="2079861"/>
            <a:ext cx="1081856" cy="833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9" name="TextBox 85">
            <a:extLst>
              <a:ext uri="{FF2B5EF4-FFF2-40B4-BE49-F238E27FC236}">
                <a16:creationId xmlns:a16="http://schemas.microsoft.com/office/drawing/2014/main" id="{2BE4717F-4CB5-3B33-6E27-78450161C9D6}"/>
              </a:ext>
            </a:extLst>
          </p:cNvPr>
          <p:cNvSpPr txBox="1">
            <a:spLocks noChangeArrowheads="1"/>
          </p:cNvSpPr>
          <p:nvPr/>
        </p:nvSpPr>
        <p:spPr bwMode="auto">
          <a:xfrm rot="-2290799">
            <a:off x="6049831" y="2227052"/>
            <a:ext cx="1612564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70" dirty="0"/>
              <a:t>Verify  User Password</a:t>
            </a:r>
          </a:p>
        </p:txBody>
      </p:sp>
      <p:sp>
        <p:nvSpPr>
          <p:cNvPr id="3110" name="TextBox 87">
            <a:extLst>
              <a:ext uri="{FF2B5EF4-FFF2-40B4-BE49-F238E27FC236}">
                <a16:creationId xmlns:a16="http://schemas.microsoft.com/office/drawing/2014/main" id="{7989B164-DE28-8F61-18A0-BE61DD21854C}"/>
              </a:ext>
            </a:extLst>
          </p:cNvPr>
          <p:cNvSpPr txBox="1">
            <a:spLocks noChangeArrowheads="1"/>
          </p:cNvSpPr>
          <p:nvPr/>
        </p:nvSpPr>
        <p:spPr bwMode="auto">
          <a:xfrm rot="-2412220">
            <a:off x="6278277" y="2493768"/>
            <a:ext cx="1375188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70" dirty="0"/>
              <a:t>Confirm Password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BC071C-421F-26E8-6971-E0C8C4A9EA70}"/>
              </a:ext>
            </a:extLst>
          </p:cNvPr>
          <p:cNvCxnSpPr>
            <a:cxnSpLocks/>
          </p:cNvCxnSpPr>
          <p:nvPr/>
        </p:nvCxnSpPr>
        <p:spPr>
          <a:xfrm flipH="1">
            <a:off x="6851042" y="1612292"/>
            <a:ext cx="1140121" cy="187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67F886-54C0-98CA-C1D6-2E49903E477B}"/>
              </a:ext>
            </a:extLst>
          </p:cNvPr>
          <p:cNvCxnSpPr>
            <a:cxnSpLocks/>
          </p:cNvCxnSpPr>
          <p:nvPr/>
        </p:nvCxnSpPr>
        <p:spPr>
          <a:xfrm>
            <a:off x="7991163" y="1616612"/>
            <a:ext cx="0" cy="3656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3" name="TextBox 96">
            <a:extLst>
              <a:ext uri="{FF2B5EF4-FFF2-40B4-BE49-F238E27FC236}">
                <a16:creationId xmlns:a16="http://schemas.microsoft.com/office/drawing/2014/main" id="{1653E5AB-B7DE-65E8-6967-C39EA0DD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912" y="1287515"/>
            <a:ext cx="1282636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Save reg det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D47527-7634-718A-CDBA-BEFFF1C32A03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758912" y="2428516"/>
            <a:ext cx="1395641" cy="859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100">
            <a:extLst>
              <a:ext uri="{FF2B5EF4-FFF2-40B4-BE49-F238E27FC236}">
                <a16:creationId xmlns:a16="http://schemas.microsoft.com/office/drawing/2014/main" id="{4BD9A6FC-9BBB-B87F-43F1-1FC3AE149F2F}"/>
              </a:ext>
            </a:extLst>
          </p:cNvPr>
          <p:cNvSpPr txBox="1">
            <a:spLocks noChangeArrowheads="1"/>
          </p:cNvSpPr>
          <p:nvPr/>
        </p:nvSpPr>
        <p:spPr bwMode="auto">
          <a:xfrm rot="-1872933">
            <a:off x="6748676" y="2638114"/>
            <a:ext cx="1338192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70" dirty="0"/>
              <a:t>Verify admin pass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664CC9-E7C1-22E7-9D66-AAD53FB24E95}"/>
              </a:ext>
            </a:extLst>
          </p:cNvPr>
          <p:cNvCxnSpPr>
            <a:cxnSpLocks/>
          </p:cNvCxnSpPr>
          <p:nvPr/>
        </p:nvCxnSpPr>
        <p:spPr>
          <a:xfrm flipH="1">
            <a:off x="6886558" y="2463356"/>
            <a:ext cx="1625736" cy="1166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8" name="TextBox 105">
            <a:extLst>
              <a:ext uri="{FF2B5EF4-FFF2-40B4-BE49-F238E27FC236}">
                <a16:creationId xmlns:a16="http://schemas.microsoft.com/office/drawing/2014/main" id="{19DF2F4E-5D41-B699-1A9D-5470BCAC0324}"/>
              </a:ext>
            </a:extLst>
          </p:cNvPr>
          <p:cNvSpPr txBox="1">
            <a:spLocks noChangeArrowheads="1"/>
          </p:cNvSpPr>
          <p:nvPr/>
        </p:nvSpPr>
        <p:spPr bwMode="auto">
          <a:xfrm rot="-1807956">
            <a:off x="6730949" y="2946384"/>
            <a:ext cx="1340055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70" dirty="0"/>
              <a:t>Confirm pass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873B5D-CDD0-96EC-2161-8543876EA33B}"/>
              </a:ext>
            </a:extLst>
          </p:cNvPr>
          <p:cNvSpPr/>
          <p:nvPr/>
        </p:nvSpPr>
        <p:spPr>
          <a:xfrm>
            <a:off x="8264677" y="3735624"/>
            <a:ext cx="1520161" cy="418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b="1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ED02DF-0D63-2FE9-2B80-61DAB3B5A970}"/>
              </a:ext>
            </a:extLst>
          </p:cNvPr>
          <p:cNvCxnSpPr>
            <a:cxnSpLocks/>
          </p:cNvCxnSpPr>
          <p:nvPr/>
        </p:nvCxnSpPr>
        <p:spPr>
          <a:xfrm flipH="1">
            <a:off x="6889945" y="3762588"/>
            <a:ext cx="1337338" cy="10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4A5515-24AF-BDD9-7FC1-3D5BF981D479}"/>
              </a:ext>
            </a:extLst>
          </p:cNvPr>
          <p:cNvCxnSpPr>
            <a:cxnSpLocks/>
          </p:cNvCxnSpPr>
          <p:nvPr/>
        </p:nvCxnSpPr>
        <p:spPr>
          <a:xfrm flipV="1">
            <a:off x="8680707" y="4154532"/>
            <a:ext cx="0" cy="1512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76F39B-2F96-CDE8-90DD-A36C91E233DF}"/>
              </a:ext>
            </a:extLst>
          </p:cNvPr>
          <p:cNvCxnSpPr>
            <a:cxnSpLocks/>
          </p:cNvCxnSpPr>
          <p:nvPr/>
        </p:nvCxnSpPr>
        <p:spPr>
          <a:xfrm flipH="1">
            <a:off x="6989239" y="5653101"/>
            <a:ext cx="1691468" cy="14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0" name="TextBox 133">
            <a:extLst>
              <a:ext uri="{FF2B5EF4-FFF2-40B4-BE49-F238E27FC236}">
                <a16:creationId xmlns:a16="http://schemas.microsoft.com/office/drawing/2014/main" id="{6EE4B4DD-BD72-C81C-80AB-28F52A89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085" y="5402619"/>
            <a:ext cx="1931872" cy="5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51" dirty="0"/>
              <a:t>Forgot Password</a:t>
            </a:r>
          </a:p>
          <a:p>
            <a:pPr algn="ctr"/>
            <a:r>
              <a:rPr lang="en-US" altLang="en-US" sz="1451" dirty="0"/>
              <a:t>Enter new Password</a:t>
            </a:r>
          </a:p>
        </p:txBody>
      </p:sp>
      <p:sp>
        <p:nvSpPr>
          <p:cNvPr id="3133" name="TextBox 137">
            <a:extLst>
              <a:ext uri="{FF2B5EF4-FFF2-40B4-BE49-F238E27FC236}">
                <a16:creationId xmlns:a16="http://schemas.microsoft.com/office/drawing/2014/main" id="{E5F3ED70-96B4-62D0-09FA-A6653649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528" y="6074887"/>
            <a:ext cx="1857015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/>
              <a:t>Updated Password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DE5934-9D0D-C613-1566-2F5472FDC2EB}"/>
              </a:ext>
            </a:extLst>
          </p:cNvPr>
          <p:cNvCxnSpPr/>
          <p:nvPr/>
        </p:nvCxnSpPr>
        <p:spPr>
          <a:xfrm rot="16200000" flipH="1">
            <a:off x="7442698" y="2219782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5" name="TextBox 68">
            <a:extLst>
              <a:ext uri="{FF2B5EF4-FFF2-40B4-BE49-F238E27FC236}">
                <a16:creationId xmlns:a16="http://schemas.microsoft.com/office/drawing/2014/main" id="{7B4CC2AE-EA14-3DC4-F209-43CA7FFB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112" y="1908839"/>
            <a:ext cx="276393" cy="59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32"/>
          </a:p>
          <a:p>
            <a:endParaRPr lang="en-US" altLang="en-US" sz="1632"/>
          </a:p>
        </p:txBody>
      </p:sp>
      <p:sp>
        <p:nvSpPr>
          <p:cNvPr id="3137" name="TextBox 73">
            <a:extLst>
              <a:ext uri="{FF2B5EF4-FFF2-40B4-BE49-F238E27FC236}">
                <a16:creationId xmlns:a16="http://schemas.microsoft.com/office/drawing/2014/main" id="{212E93EA-B9CF-8954-CF32-5B88A1D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702" y="2530723"/>
            <a:ext cx="276393" cy="59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32"/>
          </a:p>
          <a:p>
            <a:endParaRPr lang="en-US" altLang="en-US" sz="1632"/>
          </a:p>
        </p:txBody>
      </p:sp>
      <p:sp>
        <p:nvSpPr>
          <p:cNvPr id="3139" name="TextBox 78">
            <a:extLst>
              <a:ext uri="{FF2B5EF4-FFF2-40B4-BE49-F238E27FC236}">
                <a16:creationId xmlns:a16="http://schemas.microsoft.com/office/drawing/2014/main" id="{42B2BC07-6D0E-77DA-D78D-AA64F74B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8470" y="5847438"/>
            <a:ext cx="276393" cy="59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32"/>
          </a:p>
          <a:p>
            <a:endParaRPr lang="en-US" altLang="en-US" sz="1632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01C164-3254-47D1-8007-48C23B533523}"/>
              </a:ext>
            </a:extLst>
          </p:cNvPr>
          <p:cNvCxnSpPr>
            <a:cxnSpLocks/>
          </p:cNvCxnSpPr>
          <p:nvPr/>
        </p:nvCxnSpPr>
        <p:spPr>
          <a:xfrm flipH="1">
            <a:off x="6590897" y="2439634"/>
            <a:ext cx="857711" cy="667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53">
            <a:extLst>
              <a:ext uri="{FF2B5EF4-FFF2-40B4-BE49-F238E27FC236}">
                <a16:creationId xmlns:a16="http://schemas.microsoft.com/office/drawing/2014/main" id="{1F5F92AB-5485-4D28-B851-1E1DCDE7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752" y="3450345"/>
            <a:ext cx="1245208" cy="5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Username /</a:t>
            </a:r>
          </a:p>
          <a:p>
            <a:pPr algn="ctr"/>
            <a:r>
              <a:rPr lang="en-US" altLang="en-US" sz="1632" dirty="0"/>
              <a:t>Password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761886-6A55-453D-9B74-C2DC30626B4F}"/>
              </a:ext>
            </a:extLst>
          </p:cNvPr>
          <p:cNvCxnSpPr>
            <a:cxnSpLocks/>
          </p:cNvCxnSpPr>
          <p:nvPr/>
        </p:nvCxnSpPr>
        <p:spPr>
          <a:xfrm flipH="1">
            <a:off x="6583286" y="6381539"/>
            <a:ext cx="400338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38DA130-75DC-4614-8597-3AC844D4EA7D}"/>
              </a:ext>
            </a:extLst>
          </p:cNvPr>
          <p:cNvCxnSpPr>
            <a:cxnSpLocks/>
          </p:cNvCxnSpPr>
          <p:nvPr/>
        </p:nvCxnSpPr>
        <p:spPr>
          <a:xfrm flipV="1">
            <a:off x="10586666" y="2219061"/>
            <a:ext cx="0" cy="413960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43C571A-BDDE-470E-8040-D051B1D59E82}"/>
              </a:ext>
            </a:extLst>
          </p:cNvPr>
          <p:cNvCxnSpPr>
            <a:cxnSpLocks/>
          </p:cNvCxnSpPr>
          <p:nvPr/>
        </p:nvCxnSpPr>
        <p:spPr>
          <a:xfrm flipH="1" flipV="1">
            <a:off x="8900957" y="2208919"/>
            <a:ext cx="1685709" cy="7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6">
            <a:extLst>
              <a:ext uri="{FF2B5EF4-FFF2-40B4-BE49-F238E27FC236}">
                <a16:creationId xmlns:a16="http://schemas.microsoft.com/office/drawing/2014/main" id="{77F0586A-320D-432D-A104-F6B196B0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63" y="1890727"/>
            <a:ext cx="1282636" cy="5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Updated Password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9445C5-5E8C-D45F-B79A-37DD2582C581}"/>
              </a:ext>
            </a:extLst>
          </p:cNvPr>
          <p:cNvCxnSpPr>
            <a:cxnSpLocks/>
          </p:cNvCxnSpPr>
          <p:nvPr/>
        </p:nvCxnSpPr>
        <p:spPr>
          <a:xfrm>
            <a:off x="2861974" y="1799434"/>
            <a:ext cx="24804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FF2240-D125-C6AC-8E07-CEF6DA22ADE6}"/>
              </a:ext>
            </a:extLst>
          </p:cNvPr>
          <p:cNvCxnSpPr>
            <a:cxnSpLocks/>
          </p:cNvCxnSpPr>
          <p:nvPr/>
        </p:nvCxnSpPr>
        <p:spPr>
          <a:xfrm>
            <a:off x="2870896" y="1799434"/>
            <a:ext cx="0" cy="2037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9">
            <a:extLst>
              <a:ext uri="{FF2B5EF4-FFF2-40B4-BE49-F238E27FC236}">
                <a16:creationId xmlns:a16="http://schemas.microsoft.com/office/drawing/2014/main" id="{BB98D404-327E-3465-0677-0D228F3C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833" y="1440546"/>
            <a:ext cx="1622369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Reg approve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CE32FA-BFA6-03DD-D129-C8278AA3B3AE}"/>
              </a:ext>
            </a:extLst>
          </p:cNvPr>
          <p:cNvCxnSpPr>
            <a:cxnSpLocks/>
          </p:cNvCxnSpPr>
          <p:nvPr/>
        </p:nvCxnSpPr>
        <p:spPr>
          <a:xfrm flipH="1">
            <a:off x="2273417" y="6442088"/>
            <a:ext cx="3452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D0C2D2-A1B1-2F21-68AD-74FF0A93B3FB}"/>
              </a:ext>
            </a:extLst>
          </p:cNvPr>
          <p:cNvCxnSpPr>
            <a:cxnSpLocks/>
          </p:cNvCxnSpPr>
          <p:nvPr/>
        </p:nvCxnSpPr>
        <p:spPr>
          <a:xfrm flipH="1" flipV="1">
            <a:off x="2273417" y="4288865"/>
            <a:ext cx="7052" cy="21532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53">
            <a:extLst>
              <a:ext uri="{FF2B5EF4-FFF2-40B4-BE49-F238E27FC236}">
                <a16:creationId xmlns:a16="http://schemas.microsoft.com/office/drawing/2014/main" id="{B0B88857-6D05-4070-6681-675A3A78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75" y="6128353"/>
            <a:ext cx="2313097" cy="5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Password Changed</a:t>
            </a:r>
          </a:p>
          <a:p>
            <a:pPr algn="ctr"/>
            <a:r>
              <a:rPr lang="en-US" altLang="en-US" sz="1632" dirty="0"/>
              <a:t>successfully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B4CE2-1802-47F0-4DE6-E79785770CEA}"/>
              </a:ext>
            </a:extLst>
          </p:cNvPr>
          <p:cNvCxnSpPr>
            <a:cxnSpLocks/>
          </p:cNvCxnSpPr>
          <p:nvPr/>
        </p:nvCxnSpPr>
        <p:spPr>
          <a:xfrm flipH="1">
            <a:off x="3379390" y="3850788"/>
            <a:ext cx="19706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59">
            <a:extLst>
              <a:ext uri="{FF2B5EF4-FFF2-40B4-BE49-F238E27FC236}">
                <a16:creationId xmlns:a16="http://schemas.microsoft.com/office/drawing/2014/main" id="{9FF3AD80-7273-C8B1-590E-44951029B8DB}"/>
              </a:ext>
            </a:extLst>
          </p:cNvPr>
          <p:cNvSpPr txBox="1">
            <a:spLocks noChangeArrowheads="1"/>
          </p:cNvSpPr>
          <p:nvPr/>
        </p:nvSpPr>
        <p:spPr bwMode="auto">
          <a:xfrm rot="21231036">
            <a:off x="6381803" y="3965355"/>
            <a:ext cx="1622369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Login Done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5AD48-75AA-5ACA-A951-C69859FF0377}"/>
              </a:ext>
            </a:extLst>
          </p:cNvPr>
          <p:cNvCxnSpPr>
            <a:cxnSpLocks/>
          </p:cNvCxnSpPr>
          <p:nvPr/>
        </p:nvCxnSpPr>
        <p:spPr>
          <a:xfrm flipV="1">
            <a:off x="6556957" y="4138392"/>
            <a:ext cx="1670326" cy="1535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59">
            <a:extLst>
              <a:ext uri="{FF2B5EF4-FFF2-40B4-BE49-F238E27FC236}">
                <a16:creationId xmlns:a16="http://schemas.microsoft.com/office/drawing/2014/main" id="{520DF2F8-3947-C1AB-1C7E-C7522193A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220" y="3537053"/>
            <a:ext cx="1622369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Login 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AF72F-229D-9186-7167-9AA617EE4C42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:- 5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Bpccs-Bca - Community College | Facebook - 144 Photos">
            <a:extLst>
              <a:ext uri="{FF2B5EF4-FFF2-40B4-BE49-F238E27FC236}">
                <a16:creationId xmlns:a16="http://schemas.microsoft.com/office/drawing/2014/main" id="{70E68434-7EEA-570D-6008-4D51D79F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adi Sarva Vishwavidyalaya | Kar bhala Hoga Bhala">
            <a:extLst>
              <a:ext uri="{FF2B5EF4-FFF2-40B4-BE49-F238E27FC236}">
                <a16:creationId xmlns:a16="http://schemas.microsoft.com/office/drawing/2014/main" id="{9C60CBF4-0AB9-2033-ED2E-5DD215FA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FEE34C4-205A-52B9-E233-21E3971A7E3E}"/>
              </a:ext>
            </a:extLst>
          </p:cNvPr>
          <p:cNvSpPr/>
          <p:nvPr/>
        </p:nvSpPr>
        <p:spPr>
          <a:xfrm>
            <a:off x="5494990" y="964110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Download</a:t>
            </a:r>
          </a:p>
          <a:p>
            <a:pPr algn="ctr">
              <a:defRPr/>
            </a:pPr>
            <a:r>
              <a:rPr lang="en-US" sz="1600" b="1" dirty="0"/>
              <a:t>paper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562054-7609-051E-C55C-5DD0A6426328}"/>
              </a:ext>
            </a:extLst>
          </p:cNvPr>
          <p:cNvCxnSpPr>
            <a:cxnSpLocks/>
          </p:cNvCxnSpPr>
          <p:nvPr/>
        </p:nvCxnSpPr>
        <p:spPr>
          <a:xfrm>
            <a:off x="5667735" y="1240503"/>
            <a:ext cx="117467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DDDE3D2-D7E6-4496-DD49-EFB643D8EBC4}"/>
              </a:ext>
            </a:extLst>
          </p:cNvPr>
          <p:cNvSpPr/>
          <p:nvPr/>
        </p:nvSpPr>
        <p:spPr>
          <a:xfrm>
            <a:off x="5494990" y="3074486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Download</a:t>
            </a:r>
          </a:p>
          <a:p>
            <a:pPr algn="ctr">
              <a:defRPr/>
            </a:pPr>
            <a:r>
              <a:rPr lang="en-US" sz="1600" b="1" dirty="0"/>
              <a:t>Material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E9939-4270-05EC-19DD-1E5224D7A8B0}"/>
              </a:ext>
            </a:extLst>
          </p:cNvPr>
          <p:cNvCxnSpPr>
            <a:cxnSpLocks/>
          </p:cNvCxnSpPr>
          <p:nvPr/>
        </p:nvCxnSpPr>
        <p:spPr>
          <a:xfrm>
            <a:off x="5667735" y="3350879"/>
            <a:ext cx="117467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D8F146F-4B11-FCD8-086B-35EC67C6F615}"/>
              </a:ext>
            </a:extLst>
          </p:cNvPr>
          <p:cNvSpPr/>
          <p:nvPr/>
        </p:nvSpPr>
        <p:spPr>
          <a:xfrm>
            <a:off x="5494990" y="5184861"/>
            <a:ext cx="1520161" cy="15201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Cancel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5A2FD-5225-8173-49F3-9AE8B9EC1F6A}"/>
              </a:ext>
            </a:extLst>
          </p:cNvPr>
          <p:cNvCxnSpPr>
            <a:cxnSpLocks/>
          </p:cNvCxnSpPr>
          <p:nvPr/>
        </p:nvCxnSpPr>
        <p:spPr>
          <a:xfrm>
            <a:off x="5667735" y="5461254"/>
            <a:ext cx="117467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5" name="TextBox 15">
            <a:extLst>
              <a:ext uri="{FF2B5EF4-FFF2-40B4-BE49-F238E27FC236}">
                <a16:creationId xmlns:a16="http://schemas.microsoft.com/office/drawing/2014/main" id="{10D8BD57-1BE5-C05E-6423-9E310944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811" y="964110"/>
            <a:ext cx="6290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/>
              <a:t>2.1</a:t>
            </a:r>
          </a:p>
        </p:txBody>
      </p:sp>
      <p:sp>
        <p:nvSpPr>
          <p:cNvPr id="4106" name="TextBox 17">
            <a:extLst>
              <a:ext uri="{FF2B5EF4-FFF2-40B4-BE49-F238E27FC236}">
                <a16:creationId xmlns:a16="http://schemas.microsoft.com/office/drawing/2014/main" id="{19E4673C-49BE-DBD5-DFEA-FE8DDEC9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09" y="3074486"/>
            <a:ext cx="490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/>
              <a:t>2.2</a:t>
            </a:r>
          </a:p>
        </p:txBody>
      </p:sp>
      <p:sp>
        <p:nvSpPr>
          <p:cNvPr id="4107" name="TextBox 19">
            <a:extLst>
              <a:ext uri="{FF2B5EF4-FFF2-40B4-BE49-F238E27FC236}">
                <a16:creationId xmlns:a16="http://schemas.microsoft.com/office/drawing/2014/main" id="{BD446ACB-AA96-273A-BD5A-E5FA83BA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360" y="5184861"/>
            <a:ext cx="559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b="1"/>
              <a:t>2.3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97803-96EB-A0CA-1CE4-CA7973144A06}"/>
              </a:ext>
            </a:extLst>
          </p:cNvPr>
          <p:cNvSpPr/>
          <p:nvPr/>
        </p:nvSpPr>
        <p:spPr>
          <a:xfrm>
            <a:off x="2064550" y="3568251"/>
            <a:ext cx="1658358" cy="7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User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8F673D-8241-E447-3276-9C39C0065F91}"/>
              </a:ext>
            </a:extLst>
          </p:cNvPr>
          <p:cNvCxnSpPr/>
          <p:nvPr/>
        </p:nvCxnSpPr>
        <p:spPr>
          <a:xfrm flipV="1">
            <a:off x="2778566" y="1522655"/>
            <a:ext cx="0" cy="20455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7D3CD1-686D-C0D3-4C7C-E00C53D5F943}"/>
              </a:ext>
            </a:extLst>
          </p:cNvPr>
          <p:cNvCxnSpPr/>
          <p:nvPr/>
        </p:nvCxnSpPr>
        <p:spPr>
          <a:xfrm>
            <a:off x="2778566" y="1522654"/>
            <a:ext cx="2716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618C71-9958-CFED-6BA1-DC65F5F22872}"/>
              </a:ext>
            </a:extLst>
          </p:cNvPr>
          <p:cNvCxnSpPr>
            <a:cxnSpLocks/>
          </p:cNvCxnSpPr>
          <p:nvPr/>
        </p:nvCxnSpPr>
        <p:spPr>
          <a:xfrm>
            <a:off x="3722908" y="3733798"/>
            <a:ext cx="17476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41670D-EF5C-81AD-2485-2E3744FF4FAE}"/>
              </a:ext>
            </a:extLst>
          </p:cNvPr>
          <p:cNvCxnSpPr>
            <a:cxnSpLocks/>
          </p:cNvCxnSpPr>
          <p:nvPr/>
        </p:nvCxnSpPr>
        <p:spPr>
          <a:xfrm>
            <a:off x="3722908" y="4010191"/>
            <a:ext cx="174761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0105F-B4B3-2FFF-51F5-F09CF418589D}"/>
              </a:ext>
            </a:extLst>
          </p:cNvPr>
          <p:cNvCxnSpPr>
            <a:cxnSpLocks/>
          </p:cNvCxnSpPr>
          <p:nvPr/>
        </p:nvCxnSpPr>
        <p:spPr>
          <a:xfrm flipH="1">
            <a:off x="3722908" y="4290814"/>
            <a:ext cx="1880121" cy="160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76043-0A36-DBD9-D00D-BB7ED74C2C15}"/>
              </a:ext>
            </a:extLst>
          </p:cNvPr>
          <p:cNvCxnSpPr>
            <a:cxnSpLocks/>
          </p:cNvCxnSpPr>
          <p:nvPr/>
        </p:nvCxnSpPr>
        <p:spPr>
          <a:xfrm flipV="1">
            <a:off x="2790082" y="4312496"/>
            <a:ext cx="0" cy="17015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8B0331-6A30-07E8-54D4-5707A3019068}"/>
              </a:ext>
            </a:extLst>
          </p:cNvPr>
          <p:cNvCxnSpPr>
            <a:cxnSpLocks/>
          </p:cNvCxnSpPr>
          <p:nvPr/>
        </p:nvCxnSpPr>
        <p:spPr>
          <a:xfrm>
            <a:off x="2790082" y="6014040"/>
            <a:ext cx="26804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6" name="TextBox 34">
            <a:extLst>
              <a:ext uri="{FF2B5EF4-FFF2-40B4-BE49-F238E27FC236}">
                <a16:creationId xmlns:a16="http://schemas.microsoft.com/office/drawing/2014/main" id="{1A636131-AA8C-3541-ED56-3153A3E4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917" y="1212991"/>
            <a:ext cx="2488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Select university &amp; college </a:t>
            </a:r>
          </a:p>
          <a:p>
            <a:pPr algn="ctr"/>
            <a:r>
              <a:rPr lang="en-US" altLang="en-US" sz="1600" dirty="0"/>
              <a:t>Select stream</a:t>
            </a:r>
          </a:p>
        </p:txBody>
      </p:sp>
      <p:sp>
        <p:nvSpPr>
          <p:cNvPr id="4117" name="TextBox 36">
            <a:extLst>
              <a:ext uri="{FF2B5EF4-FFF2-40B4-BE49-F238E27FC236}">
                <a16:creationId xmlns:a16="http://schemas.microsoft.com/office/drawing/2014/main" id="{B2F636A3-AC1E-6136-9EC9-D68018D0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164" y="3449022"/>
            <a:ext cx="2571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Select </a:t>
            </a:r>
            <a:r>
              <a:rPr lang="en-US" altLang="en-US" sz="1400" dirty="0" err="1"/>
              <a:t>university,college</a:t>
            </a:r>
            <a:r>
              <a:rPr lang="en-US" altLang="en-US" sz="1400" dirty="0"/>
              <a:t> </a:t>
            </a:r>
          </a:p>
          <a:p>
            <a:pPr algn="ctr"/>
            <a:endParaRPr lang="en-US" altLang="en-US" sz="1400" dirty="0"/>
          </a:p>
        </p:txBody>
      </p:sp>
      <p:sp>
        <p:nvSpPr>
          <p:cNvPr id="4118" name="TextBox 38">
            <a:extLst>
              <a:ext uri="{FF2B5EF4-FFF2-40B4-BE49-F238E27FC236}">
                <a16:creationId xmlns:a16="http://schemas.microsoft.com/office/drawing/2014/main" id="{C43C6655-6DA5-5719-66B8-FC662AA4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460" y="3745315"/>
            <a:ext cx="2084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Select stream</a:t>
            </a:r>
          </a:p>
        </p:txBody>
      </p:sp>
      <p:sp>
        <p:nvSpPr>
          <p:cNvPr id="4119" name="TextBox 40">
            <a:extLst>
              <a:ext uri="{FF2B5EF4-FFF2-40B4-BE49-F238E27FC236}">
                <a16:creationId xmlns:a16="http://schemas.microsoft.com/office/drawing/2014/main" id="{8A168393-5BDE-D37A-A3A1-95F33C4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518" y="4048141"/>
            <a:ext cx="1481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Download</a:t>
            </a:r>
          </a:p>
          <a:p>
            <a:pPr algn="ctr"/>
            <a:r>
              <a:rPr lang="en-US" altLang="en-US" sz="1400" dirty="0"/>
              <a:t>material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F52F4D-3B72-1FD5-66E4-421C607AE635}"/>
              </a:ext>
            </a:extLst>
          </p:cNvPr>
          <p:cNvSpPr/>
          <p:nvPr/>
        </p:nvSpPr>
        <p:spPr>
          <a:xfrm>
            <a:off x="8469093" y="3568251"/>
            <a:ext cx="1658358" cy="74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Admin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EF0333-EC04-5A7F-2736-F562B57FEBA3}"/>
              </a:ext>
            </a:extLst>
          </p:cNvPr>
          <p:cNvCxnSpPr>
            <a:cxnSpLocks/>
          </p:cNvCxnSpPr>
          <p:nvPr/>
        </p:nvCxnSpPr>
        <p:spPr>
          <a:xfrm flipH="1">
            <a:off x="7015151" y="3851736"/>
            <a:ext cx="14539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0" name="TextBox 63">
            <a:extLst>
              <a:ext uri="{FF2B5EF4-FFF2-40B4-BE49-F238E27FC236}">
                <a16:creationId xmlns:a16="http://schemas.microsoft.com/office/drawing/2014/main" id="{7212A766-7B24-3951-563A-1D9F872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483" y="3554411"/>
            <a:ext cx="14938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Add Material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11A49FF-A48F-B626-337E-C36BAEF115C8}"/>
              </a:ext>
            </a:extLst>
          </p:cNvPr>
          <p:cNvCxnSpPr>
            <a:cxnSpLocks/>
          </p:cNvCxnSpPr>
          <p:nvPr/>
        </p:nvCxnSpPr>
        <p:spPr>
          <a:xfrm flipH="1" flipV="1">
            <a:off x="9298272" y="1495156"/>
            <a:ext cx="11499" cy="21052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A96192-059C-3B51-0785-E7AD6B06352D}"/>
              </a:ext>
            </a:extLst>
          </p:cNvPr>
          <p:cNvCxnSpPr>
            <a:cxnSpLocks/>
          </p:cNvCxnSpPr>
          <p:nvPr/>
        </p:nvCxnSpPr>
        <p:spPr>
          <a:xfrm flipH="1">
            <a:off x="7015152" y="1495156"/>
            <a:ext cx="2294619" cy="274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9AAFB6-9AE1-9937-32D9-D778F8AF667A}"/>
              </a:ext>
            </a:extLst>
          </p:cNvPr>
          <p:cNvCxnSpPr>
            <a:cxnSpLocks/>
          </p:cNvCxnSpPr>
          <p:nvPr/>
        </p:nvCxnSpPr>
        <p:spPr>
          <a:xfrm>
            <a:off x="7015151" y="5929107"/>
            <a:ext cx="22946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0" name="TextBox 88">
            <a:extLst>
              <a:ext uri="{FF2B5EF4-FFF2-40B4-BE49-F238E27FC236}">
                <a16:creationId xmlns:a16="http://schemas.microsoft.com/office/drawing/2014/main" id="{61AA9FA6-756E-1279-9905-E8CFA7EC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150" y="5711736"/>
            <a:ext cx="21002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Cancel download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B295413D-A84C-4BD0-9865-A33087386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391" y="258995"/>
            <a:ext cx="4849832" cy="76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176" b="1" dirty="0"/>
              <a:t>Second Level DFD</a:t>
            </a:r>
          </a:p>
          <a:p>
            <a:pPr algn="ctr"/>
            <a:r>
              <a:rPr lang="en-US" altLang="en-US" sz="2176" b="1" dirty="0"/>
              <a:t>Download material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0EADBB-DBE9-44A2-80E3-7C8676B67F75}"/>
              </a:ext>
            </a:extLst>
          </p:cNvPr>
          <p:cNvCxnSpPr>
            <a:cxnSpLocks/>
          </p:cNvCxnSpPr>
          <p:nvPr/>
        </p:nvCxnSpPr>
        <p:spPr>
          <a:xfrm>
            <a:off x="3233530" y="2012368"/>
            <a:ext cx="234639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70">
            <a:extLst>
              <a:ext uri="{FF2B5EF4-FFF2-40B4-BE49-F238E27FC236}">
                <a16:creationId xmlns:a16="http://schemas.microsoft.com/office/drawing/2014/main" id="{9FDB2C92-694F-41FB-BE50-E2626C85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160" y="1702114"/>
            <a:ext cx="174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Download Paper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BA4AAA-D6A2-41AB-B679-EB8EB5C6C859}"/>
              </a:ext>
            </a:extLst>
          </p:cNvPr>
          <p:cNvCxnSpPr>
            <a:cxnSpLocks/>
          </p:cNvCxnSpPr>
          <p:nvPr/>
        </p:nvCxnSpPr>
        <p:spPr>
          <a:xfrm>
            <a:off x="3218133" y="2012368"/>
            <a:ext cx="0" cy="1555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1">
            <a:extLst>
              <a:ext uri="{FF2B5EF4-FFF2-40B4-BE49-F238E27FC236}">
                <a16:creationId xmlns:a16="http://schemas.microsoft.com/office/drawing/2014/main" id="{18C3A438-03E9-4050-882B-76EADA8A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972" y="1157832"/>
            <a:ext cx="11761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Add Paper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AB013E-AD83-4341-BBF2-6D6238C100BA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9297392" y="4312496"/>
            <a:ext cx="880" cy="1619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88">
            <a:extLst>
              <a:ext uri="{FF2B5EF4-FFF2-40B4-BE49-F238E27FC236}">
                <a16:creationId xmlns:a16="http://schemas.microsoft.com/office/drawing/2014/main" id="{A80017F2-0619-4084-8519-6786341A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122" y="5582466"/>
            <a:ext cx="21002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Cancel info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DA2AB4-48F2-46CE-81CD-F560C95C02B9}"/>
              </a:ext>
            </a:extLst>
          </p:cNvPr>
          <p:cNvCxnSpPr>
            <a:cxnSpLocks/>
          </p:cNvCxnSpPr>
          <p:nvPr/>
        </p:nvCxnSpPr>
        <p:spPr>
          <a:xfrm>
            <a:off x="9971962" y="1135856"/>
            <a:ext cx="1" cy="2432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490715-E1E6-4C2B-BE90-942DB26EB890}"/>
              </a:ext>
            </a:extLst>
          </p:cNvPr>
          <p:cNvCxnSpPr>
            <a:cxnSpLocks/>
          </p:cNvCxnSpPr>
          <p:nvPr/>
        </p:nvCxnSpPr>
        <p:spPr>
          <a:xfrm flipV="1">
            <a:off x="6831803" y="1135856"/>
            <a:ext cx="3140159" cy="226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61">
            <a:extLst>
              <a:ext uri="{FF2B5EF4-FFF2-40B4-BE49-F238E27FC236}">
                <a16:creationId xmlns:a16="http://schemas.microsoft.com/office/drawing/2014/main" id="{2C44F1F2-83A3-4898-BB7B-E60DFCC0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048" y="803477"/>
            <a:ext cx="1661968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32" dirty="0"/>
              <a:t>Download info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F7943B4-12A8-408D-AE42-F9B5BB592DEB}"/>
              </a:ext>
            </a:extLst>
          </p:cNvPr>
          <p:cNvCxnSpPr>
            <a:cxnSpLocks/>
          </p:cNvCxnSpPr>
          <p:nvPr/>
        </p:nvCxnSpPr>
        <p:spPr>
          <a:xfrm>
            <a:off x="6949817" y="4215599"/>
            <a:ext cx="15315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2D00AFD5-BB7C-4C63-A37D-A26B3A64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417" y="3897204"/>
            <a:ext cx="16619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 dirty="0"/>
              <a:t>Download info</a:t>
            </a:r>
          </a:p>
        </p:txBody>
      </p:sp>
      <p:sp>
        <p:nvSpPr>
          <p:cNvPr id="89" name="TextBox 68">
            <a:extLst>
              <a:ext uri="{FF2B5EF4-FFF2-40B4-BE49-F238E27FC236}">
                <a16:creationId xmlns:a16="http://schemas.microsoft.com/office/drawing/2014/main" id="{11932871-F2CE-4DB6-9B40-25DDA5792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96" y="2371998"/>
            <a:ext cx="27639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00"/>
          </a:p>
          <a:p>
            <a:endParaRPr lang="en-US" altLang="en-US" sz="16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05A8B7-FC25-4DCD-91DA-16FA513C6228}"/>
              </a:ext>
            </a:extLst>
          </p:cNvPr>
          <p:cNvCxnSpPr>
            <a:cxnSpLocks/>
          </p:cNvCxnSpPr>
          <p:nvPr/>
        </p:nvCxnSpPr>
        <p:spPr>
          <a:xfrm>
            <a:off x="6996483" y="1800344"/>
            <a:ext cx="1677108" cy="466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61">
            <a:extLst>
              <a:ext uri="{FF2B5EF4-FFF2-40B4-BE49-F238E27FC236}">
                <a16:creationId xmlns:a16="http://schemas.microsoft.com/office/drawing/2014/main" id="{CA90ED6F-D2C6-4C1E-B7BA-197ADB77D19A}"/>
              </a:ext>
            </a:extLst>
          </p:cNvPr>
          <p:cNvSpPr txBox="1">
            <a:spLocks noChangeArrowheads="1"/>
          </p:cNvSpPr>
          <p:nvPr/>
        </p:nvSpPr>
        <p:spPr bwMode="auto">
          <a:xfrm rot="935977">
            <a:off x="6610945" y="1755260"/>
            <a:ext cx="250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Check detail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91ABB-3002-4260-8A6D-847FBD4DA49C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6792529" y="2261649"/>
            <a:ext cx="679322" cy="554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1C4ECC2E-9927-46C5-8F82-44C5376324F4}"/>
              </a:ext>
            </a:extLst>
          </p:cNvPr>
          <p:cNvSpPr txBox="1">
            <a:spLocks noChangeArrowheads="1"/>
          </p:cNvSpPr>
          <p:nvPr/>
        </p:nvSpPr>
        <p:spPr bwMode="auto">
          <a:xfrm rot="248448">
            <a:off x="5997370" y="2022597"/>
            <a:ext cx="250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Get paper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FF1EB7-65A8-4DE4-ABDB-A08FF3C03E51}"/>
              </a:ext>
            </a:extLst>
          </p:cNvPr>
          <p:cNvSpPr/>
          <p:nvPr/>
        </p:nvSpPr>
        <p:spPr>
          <a:xfrm>
            <a:off x="7462793" y="2308503"/>
            <a:ext cx="1377646" cy="41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  material db</a:t>
            </a:r>
          </a:p>
        </p:txBody>
      </p:sp>
      <p:sp>
        <p:nvSpPr>
          <p:cNvPr id="99" name="TextBox 68">
            <a:extLst>
              <a:ext uri="{FF2B5EF4-FFF2-40B4-BE49-F238E27FC236}">
                <a16:creationId xmlns:a16="http://schemas.microsoft.com/office/drawing/2014/main" id="{95051E18-70FC-4ACB-A0A4-CA8B4941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562" y="2193094"/>
            <a:ext cx="27639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00"/>
          </a:p>
          <a:p>
            <a:endParaRPr lang="en-US" altLang="en-US" sz="16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1E4686-CFF5-41AF-B84B-E003586426BC}"/>
              </a:ext>
            </a:extLst>
          </p:cNvPr>
          <p:cNvCxnSpPr/>
          <p:nvPr/>
        </p:nvCxnSpPr>
        <p:spPr>
          <a:xfrm rot="16200000" flipH="1">
            <a:off x="7426425" y="2529161"/>
            <a:ext cx="3454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7BCB9B-9D95-4FAE-BB26-8B93484C1DAB}"/>
              </a:ext>
            </a:extLst>
          </p:cNvPr>
          <p:cNvCxnSpPr>
            <a:cxnSpLocks/>
          </p:cNvCxnSpPr>
          <p:nvPr/>
        </p:nvCxnSpPr>
        <p:spPr>
          <a:xfrm flipV="1">
            <a:off x="6881553" y="2781596"/>
            <a:ext cx="695495" cy="612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61">
            <a:extLst>
              <a:ext uri="{FF2B5EF4-FFF2-40B4-BE49-F238E27FC236}">
                <a16:creationId xmlns:a16="http://schemas.microsoft.com/office/drawing/2014/main" id="{E2855D92-A198-4B95-A1DC-FBD5DF496B53}"/>
              </a:ext>
            </a:extLst>
          </p:cNvPr>
          <p:cNvSpPr txBox="1">
            <a:spLocks noChangeArrowheads="1"/>
          </p:cNvSpPr>
          <p:nvPr/>
        </p:nvSpPr>
        <p:spPr bwMode="auto">
          <a:xfrm rot="19364595">
            <a:off x="5817692" y="2784411"/>
            <a:ext cx="250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Check detail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044637-CAD9-458C-95A4-6980640E3C24}"/>
              </a:ext>
            </a:extLst>
          </p:cNvPr>
          <p:cNvCxnSpPr>
            <a:cxnSpLocks/>
            <a:endCxn id="4130" idx="1"/>
          </p:cNvCxnSpPr>
          <p:nvPr/>
        </p:nvCxnSpPr>
        <p:spPr>
          <a:xfrm flipH="1">
            <a:off x="6996483" y="2759277"/>
            <a:ext cx="1365908" cy="9644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1">
            <a:extLst>
              <a:ext uri="{FF2B5EF4-FFF2-40B4-BE49-F238E27FC236}">
                <a16:creationId xmlns:a16="http://schemas.microsoft.com/office/drawing/2014/main" id="{0FF21570-B090-4A37-B696-3730CABE4F95}"/>
              </a:ext>
            </a:extLst>
          </p:cNvPr>
          <p:cNvSpPr txBox="1">
            <a:spLocks noChangeArrowheads="1"/>
          </p:cNvSpPr>
          <p:nvPr/>
        </p:nvSpPr>
        <p:spPr bwMode="auto">
          <a:xfrm rot="19478891">
            <a:off x="6342707" y="2975448"/>
            <a:ext cx="250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dirty="0"/>
              <a:t>Get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1BF08-C2EB-DC5E-E6F7-FF240FB566B6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:- 5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9F4F7C85-45F5-C8C0-0D8C-ADC2D029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96FEF2A3-A599-E440-A8CB-80965E7C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76F70-4FE9-46D0-9AC3-68A19556CE0E}"/>
              </a:ext>
            </a:extLst>
          </p:cNvPr>
          <p:cNvSpPr txBox="1"/>
          <p:nvPr/>
        </p:nvSpPr>
        <p:spPr>
          <a:xfrm>
            <a:off x="0" y="1690271"/>
            <a:ext cx="12059478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Project Scope / Objective :-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 Helper that will provide you latest five year exam paper according to your stream.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will Provide all the study material and arrange mock test.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Study of Existing System :-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analyzed the manual system of Exam Helper , It is helpful for student and teacher also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Paper and materials from each subject are difficult to find.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 has to go to get the material offline so It is Time consuming for student.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14B41-0FD7-2A14-F004-B76ECDC59A14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:- 2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id="{D96FA239-BB8D-849C-D8B2-C84336B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pccs-Bca - Community College | Facebook - 144 Photos">
            <a:extLst>
              <a:ext uri="{FF2B5EF4-FFF2-40B4-BE49-F238E27FC236}">
                <a16:creationId xmlns:a16="http://schemas.microsoft.com/office/drawing/2014/main" id="{39234F51-1B89-C1E5-06C5-2FDF9C58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id="{9334B438-54B9-5A39-7BF7-3EFEA3F82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755" y="859992"/>
            <a:ext cx="2072490" cy="42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176" b="1" dirty="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CB4F8F-AFD8-64B2-8EB5-A31D560637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r="3521"/>
          <a:stretch/>
        </p:blipFill>
        <p:spPr>
          <a:xfrm>
            <a:off x="982910" y="1711225"/>
            <a:ext cx="10226180" cy="492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F5288-1890-5EFD-5EB0-917F9B4B1F65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:- 6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931111B8-12E6-960C-3C15-BD50F38F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id="{1C6ED6C1-8E98-AD02-1645-CB67EE0A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82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400" y="88748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 dirty="0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85691"/>
              </p:ext>
            </p:extLst>
          </p:nvPr>
        </p:nvGraphicFramePr>
        <p:xfrm>
          <a:off x="1210081" y="2307905"/>
          <a:ext cx="9771838" cy="4293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37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Registration Table</a:t>
                      </a:r>
                    </a:p>
                    <a:p>
                      <a:pPr algn="ctr"/>
                      <a:r>
                        <a:rPr lang="en-US" sz="1600" dirty="0"/>
                        <a:t>User Registration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User_name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User’s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Divy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User_mail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Customer’s mail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rajan760li@gmail.com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User_mobile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null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Customer’s Password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Rajan123#@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User_password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Customer’s Phone no.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9879924100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Datetime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Registration 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10/09/2022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9098075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8F0AEE-71C5-EEDE-F3C6-5A87D1A42341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:- 6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CD9C7BDF-3273-197B-B523-574FCC76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19D707E6-6027-5D47-E55F-B43E548D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01860"/>
              </p:ext>
            </p:extLst>
          </p:nvPr>
        </p:nvGraphicFramePr>
        <p:xfrm>
          <a:off x="1513685" y="1879155"/>
          <a:ext cx="8793295" cy="48621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2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777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Table</a:t>
                      </a:r>
                    </a:p>
                    <a:p>
                      <a:pPr algn="ctr"/>
                      <a:r>
                        <a:rPr lang="en-US" sz="1600" dirty="0"/>
                        <a:t>College / Stream according Material data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Course’s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2991136801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course_name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Stream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BCA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course_year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Stream Year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BCA 1 year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Material_type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null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PDF/Doc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72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Material_college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Provided By college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B.P College of Computer Studies.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Bpccs-Bca - Community College | Facebook - 144 Photos">
            <a:extLst>
              <a:ext uri="{FF2B5EF4-FFF2-40B4-BE49-F238E27FC236}">
                <a16:creationId xmlns:a16="http://schemas.microsoft.com/office/drawing/2014/main" id="{D3A8F38B-B693-ABB5-10A4-5AE6AE92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id="{89665F55-1EB6-AEF5-6D9A-0BC4457F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22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99265"/>
              </p:ext>
            </p:extLst>
          </p:nvPr>
        </p:nvGraphicFramePr>
        <p:xfrm>
          <a:off x="1074847" y="1921100"/>
          <a:ext cx="10318699" cy="47251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7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7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655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Question Table</a:t>
                      </a:r>
                    </a:p>
                    <a:p>
                      <a:pPr algn="ctr"/>
                      <a:r>
                        <a:rPr lang="en-US" sz="1600" dirty="0"/>
                        <a:t>Stream According Question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qus_id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Qus’s</a:t>
                      </a:r>
                      <a:r>
                        <a:rPr lang="en-US" sz="1600" dirty="0"/>
                        <a:t>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4290012607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que_desc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null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Question Desc.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Full Form of MVC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Choice1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Option 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Controller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231053641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Choice2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Option 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View Control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693352833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Choice3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Option 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Controller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625855563"/>
                  </a:ext>
                </a:extLst>
              </a:tr>
              <a:tr h="436611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Choice4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Option 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View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285049251"/>
                  </a:ext>
                </a:extLst>
              </a:tr>
              <a:tr h="527655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que_ans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Question Answer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View Controller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Bpccs-Bca - Community College | Facebook - 144 Photos">
            <a:extLst>
              <a:ext uri="{FF2B5EF4-FFF2-40B4-BE49-F238E27FC236}">
                <a16:creationId xmlns:a16="http://schemas.microsoft.com/office/drawing/2014/main" id="{3438561A-C279-C726-79CA-95A3BD54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id="{C6EFFAC5-B159-60FA-4503-F715B929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6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14241"/>
              </p:ext>
            </p:extLst>
          </p:nvPr>
        </p:nvGraphicFramePr>
        <p:xfrm>
          <a:off x="1248327" y="2184576"/>
          <a:ext cx="9695346" cy="41458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098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 Table</a:t>
                      </a:r>
                    </a:p>
                    <a:p>
                      <a:pPr algn="ctr"/>
                      <a:r>
                        <a:rPr lang="en-US" sz="1600" dirty="0"/>
                        <a:t>Mock Test Result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result_id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Result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que_id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Datetime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Registration 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10/09/2022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123035954"/>
                  </a:ext>
                </a:extLst>
              </a:tr>
            </a:tbl>
          </a:graphicData>
        </a:graphic>
      </p:graphicFrame>
      <p:pic>
        <p:nvPicPr>
          <p:cNvPr id="6" name="Picture 5" descr="Bpccs-Bca - Community College | Facebook - 144 Photos">
            <a:extLst>
              <a:ext uri="{FF2B5EF4-FFF2-40B4-BE49-F238E27FC236}">
                <a16:creationId xmlns:a16="http://schemas.microsoft.com/office/drawing/2014/main" id="{9FF3391E-3284-0B74-53B4-F796EDC2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id="{DA4FC8BD-6E6D-F3BF-1CDC-8B4ADF7F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8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02115"/>
              </p:ext>
            </p:extLst>
          </p:nvPr>
        </p:nvGraphicFramePr>
        <p:xfrm>
          <a:off x="1248327" y="1921100"/>
          <a:ext cx="9695346" cy="48368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098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Download Table</a:t>
                      </a:r>
                    </a:p>
                    <a:p>
                      <a:pPr algn="ctr"/>
                      <a:r>
                        <a:rPr lang="en-US" sz="1600" dirty="0"/>
                        <a:t>Material Download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dow_id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Download’s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course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887527468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Datetime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Max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Registration Date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10/09/2022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123035954"/>
                  </a:ext>
                </a:extLst>
              </a:tr>
            </a:tbl>
          </a:graphicData>
        </a:graphic>
      </p:graphicFrame>
      <p:pic>
        <p:nvPicPr>
          <p:cNvPr id="6" name="Picture 5" descr="Bpccs-Bca - Community College | Facebook - 144 Photos">
            <a:extLst>
              <a:ext uri="{FF2B5EF4-FFF2-40B4-BE49-F238E27FC236}">
                <a16:creationId xmlns:a16="http://schemas.microsoft.com/office/drawing/2014/main" id="{82594DE9-E8E9-FBFE-C422-CD096424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id="{D4EE78A1-561C-27DE-5E59-50847D0A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33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EAB61D6C-B602-2FD4-8FCF-A47B02BD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DB6B7D16-8711-36D7-2F91-5A6B915A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2CC001A9-D07B-31C6-DF59-46BB2A27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4F1D3E-F304-6998-5769-54F38029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45443"/>
              </p:ext>
            </p:extLst>
          </p:nvPr>
        </p:nvGraphicFramePr>
        <p:xfrm>
          <a:off x="1248327" y="2457995"/>
          <a:ext cx="9695346" cy="3454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5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098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course’s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Course_name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Varchar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Course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BCA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98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Course_year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Not null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Course year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1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808" y="1"/>
            <a:ext cx="2350779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539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55282"/>
              </p:ext>
            </p:extLst>
          </p:nvPr>
        </p:nvGraphicFramePr>
        <p:xfrm>
          <a:off x="1314586" y="2166996"/>
          <a:ext cx="9562828" cy="43803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6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425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Admin Table</a:t>
                      </a:r>
                    </a:p>
                  </a:txBody>
                  <a:tcPr marL="82918" marR="82918" marT="41459" marB="4145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Name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type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Field Length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Constraint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Admin_id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Admin’s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user_id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Material_id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que_id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Foreign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Material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123035954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result_id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Result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100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431422467"/>
                  </a:ext>
                </a:extLst>
              </a:tr>
              <a:tr h="544252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dow_id</a:t>
                      </a:r>
                      <a:endParaRPr lang="en-US" sz="1600" dirty="0"/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Integer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10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Primary Key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Download’s Special id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954992959"/>
                  </a:ext>
                </a:extLst>
              </a:tr>
            </a:tbl>
          </a:graphicData>
        </a:graphic>
      </p:graphicFrame>
      <p:pic>
        <p:nvPicPr>
          <p:cNvPr id="5" name="Picture 4" descr="Bpccs-Bca - Community College | Facebook - 144 Photos">
            <a:extLst>
              <a:ext uri="{FF2B5EF4-FFF2-40B4-BE49-F238E27FC236}">
                <a16:creationId xmlns:a16="http://schemas.microsoft.com/office/drawing/2014/main" id="{2D27D118-F34D-C150-D80F-6886D179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adi Sarva Vishwavidyalaya | Kar bhala Hoga Bhala">
            <a:extLst>
              <a:ext uri="{FF2B5EF4-FFF2-40B4-BE49-F238E27FC236}">
                <a16:creationId xmlns:a16="http://schemas.microsoft.com/office/drawing/2014/main" id="{27D9B610-CEDC-F699-8E2A-D4F3B24F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52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C60E4-932D-4666-B65F-5E26470A217D}"/>
              </a:ext>
            </a:extLst>
          </p:cNvPr>
          <p:cNvSpPr txBox="1"/>
          <p:nvPr/>
        </p:nvSpPr>
        <p:spPr>
          <a:xfrm>
            <a:off x="5387548" y="54744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:- 7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77766-9861-3FB4-123B-F2D88D544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847"/>
          <a:stretch/>
        </p:blipFill>
        <p:spPr>
          <a:xfrm>
            <a:off x="1675002" y="613178"/>
            <a:ext cx="8841996" cy="6112880"/>
          </a:xfrm>
          <a:prstGeom prst="rect">
            <a:avLst/>
          </a:prstGeom>
        </p:spPr>
      </p:pic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id="{3239491D-EB96-5EB2-4ED2-1B1176D6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18403113-11D6-F1D7-1D47-24350755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59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690B1D-19BD-5D47-53BC-A267DEDE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15" y="454186"/>
            <a:ext cx="7921770" cy="5949628"/>
          </a:xfrm>
          <a:prstGeom prst="rect">
            <a:avLst/>
          </a:prstGeom>
        </p:spPr>
      </p:pic>
      <p:pic>
        <p:nvPicPr>
          <p:cNvPr id="5" name="Picture 4" descr="Bpccs-Bca - Community College | Facebook - 144 Photos">
            <a:extLst>
              <a:ext uri="{FF2B5EF4-FFF2-40B4-BE49-F238E27FC236}">
                <a16:creationId xmlns:a16="http://schemas.microsoft.com/office/drawing/2014/main" id="{F8784515-2DF4-82A9-0DB6-C294A574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adi Sarva Vishwavidyalaya | Kar bhala Hoga Bhala">
            <a:extLst>
              <a:ext uri="{FF2B5EF4-FFF2-40B4-BE49-F238E27FC236}">
                <a16:creationId xmlns:a16="http://schemas.microsoft.com/office/drawing/2014/main" id="{6885902D-F878-E07D-CCC1-2807BC8E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5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BC94CA-38E8-1BB2-5866-186B817EFE44}"/>
              </a:ext>
            </a:extLst>
          </p:cNvPr>
          <p:cNvSpPr txBox="1"/>
          <p:nvPr/>
        </p:nvSpPr>
        <p:spPr>
          <a:xfrm>
            <a:off x="0" y="1963045"/>
            <a:ext cx="8026749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Advantages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Student Does not required internet.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Student can get hardcopy so it is useful for student.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A578-BF3F-CC9E-92F3-08416E62E0F5}"/>
              </a:ext>
            </a:extLst>
          </p:cNvPr>
          <p:cNvSpPr txBox="1"/>
          <p:nvPr/>
        </p:nvSpPr>
        <p:spPr>
          <a:xfrm>
            <a:off x="0" y="4354519"/>
            <a:ext cx="11688417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Disadvantages :- 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Difficult to get material and notes of each subject according to each stream.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Taking offline test Wastes Paper.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B72EE-21F8-704B-A171-B32ECAFCBFB5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:- 2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0C30965C-1EC4-83C9-3530-28CCC9CB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1EF9F515-7EBF-48F0-158A-29535DD6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5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201D6-8961-E6DC-8B2F-039934C05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r="6584"/>
          <a:stretch/>
        </p:blipFill>
        <p:spPr>
          <a:xfrm>
            <a:off x="1644242" y="396418"/>
            <a:ext cx="8627960" cy="6312973"/>
          </a:xfrm>
          <a:prstGeom prst="rect">
            <a:avLst/>
          </a:prstGeom>
        </p:spPr>
      </p:pic>
      <p:pic>
        <p:nvPicPr>
          <p:cNvPr id="6" name="Picture 5" descr="Bpccs-Bca - Community College | Facebook - 144 Photos">
            <a:extLst>
              <a:ext uri="{FF2B5EF4-FFF2-40B4-BE49-F238E27FC236}">
                <a16:creationId xmlns:a16="http://schemas.microsoft.com/office/drawing/2014/main" id="{6BCB1661-E33C-C5D7-E9AC-3BC15A87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id="{3E81D474-171E-2E8D-18C1-F8E571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9F8D2-DED5-9114-6902-D1DFFE17401E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:- 2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F0F3-4E85-FB36-5601-BF775F8258AE}"/>
              </a:ext>
            </a:extLst>
          </p:cNvPr>
          <p:cNvSpPr txBox="1"/>
          <p:nvPr/>
        </p:nvSpPr>
        <p:spPr>
          <a:xfrm>
            <a:off x="0" y="1697986"/>
            <a:ext cx="9903930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Operational Level Problem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Difficult to find paper and material offline.</a:t>
            </a:r>
            <a:endParaRPr lang="en-IN" sz="2400" dirty="0"/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Consuming to find papers and materials according to stream.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04FC8-B2F6-5EA2-2E67-5460CCA59CF2}"/>
              </a:ext>
            </a:extLst>
          </p:cNvPr>
          <p:cNvSpPr txBox="1"/>
          <p:nvPr/>
        </p:nvSpPr>
        <p:spPr>
          <a:xfrm>
            <a:off x="0" y="3914207"/>
            <a:ext cx="8333179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Technical Level Problem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 have to come and collect the material offline.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A9F69-AB4E-D1E3-4305-A3B2D0ECD91B}"/>
              </a:ext>
            </a:extLst>
          </p:cNvPr>
          <p:cNvSpPr txBox="1"/>
          <p:nvPr/>
        </p:nvSpPr>
        <p:spPr>
          <a:xfrm>
            <a:off x="-1" y="5378001"/>
            <a:ext cx="7594387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Informational Level Problem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Finding materials/information offline is difficult.</a:t>
            </a:r>
          </a:p>
        </p:txBody>
      </p:sp>
      <p:pic>
        <p:nvPicPr>
          <p:cNvPr id="15" name="Picture 14" descr="Bpccs-Bca - Community College | Facebook - 144 Photos">
            <a:extLst>
              <a:ext uri="{FF2B5EF4-FFF2-40B4-BE49-F238E27FC236}">
                <a16:creationId xmlns:a16="http://schemas.microsoft.com/office/drawing/2014/main" id="{FF4DA130-2755-D6F1-D01B-198E8CE2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adi Sarva Vishwavidyalaya | Kar bhala Hoga Bhala">
            <a:extLst>
              <a:ext uri="{FF2B5EF4-FFF2-40B4-BE49-F238E27FC236}">
                <a16:creationId xmlns:a16="http://schemas.microsoft.com/office/drawing/2014/main" id="{18038ACB-26E8-B34C-28A8-E4AA9934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BB092-50E7-4397-89D3-4C06264D0645}"/>
              </a:ext>
            </a:extLst>
          </p:cNvPr>
          <p:cNvSpPr txBox="1"/>
          <p:nvPr/>
        </p:nvSpPr>
        <p:spPr>
          <a:xfrm>
            <a:off x="0" y="1698446"/>
            <a:ext cx="11913704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Proposed System :-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 Provide latest 5 year paper and material Digitally.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System all services is free of cost for all the student.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 provide material according to the university , and material is different for each university , System provide mock test also.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Student can put their own material on </a:t>
            </a:r>
            <a:r>
              <a:rPr lang="en-GB" sz="2400" dirty="0"/>
              <a:t>System </a:t>
            </a:r>
            <a:r>
              <a:rPr lang="en-US" sz="2400" dirty="0"/>
              <a:t> so that if someone doesn’t want t</a:t>
            </a:r>
            <a:r>
              <a:rPr lang="en-GB" sz="2400" dirty="0"/>
              <a:t>o </a:t>
            </a:r>
            <a:r>
              <a:rPr lang="en-US" sz="2400" dirty="0"/>
              <a:t>use our material , they can get another material also.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9B5BF-09C2-D6B5-0C5D-17DA0EDEB8D8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1300D29F-0B72-0B0E-0911-45A5067A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pccs-Bca - Community College | Facebook - 144 Photos">
            <a:extLst>
              <a:ext uri="{FF2B5EF4-FFF2-40B4-BE49-F238E27FC236}">
                <a16:creationId xmlns:a16="http://schemas.microsoft.com/office/drawing/2014/main" id="{5827B16A-23A7-AD36-D5C9-ECDF6229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C4EA0-7096-4FA7-B482-BDB783C39080}"/>
              </a:ext>
            </a:extLst>
          </p:cNvPr>
          <p:cNvSpPr txBox="1"/>
          <p:nvPr/>
        </p:nvSpPr>
        <p:spPr>
          <a:xfrm>
            <a:off x="0" y="1921100"/>
            <a:ext cx="8163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Proposed System Advantages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Quick Access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Student can get all Paper and material digitally.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Student can give mock test.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Save the Student time.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Free of Cost.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8ACD5-891D-AEF4-F8F5-9C0039A75412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id="{6C29BDD2-109C-CDD0-14F0-A0A5F180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pccs-Bca - Community College | Facebook - 144 Photos">
            <a:extLst>
              <a:ext uri="{FF2B5EF4-FFF2-40B4-BE49-F238E27FC236}">
                <a16:creationId xmlns:a16="http://schemas.microsoft.com/office/drawing/2014/main" id="{CD4E1280-CA80-093F-9251-0F64151F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51211-E3D8-914D-2E27-7ACAAF6BF6CC}"/>
              </a:ext>
            </a:extLst>
          </p:cNvPr>
          <p:cNvSpPr txBox="1"/>
          <p:nvPr/>
        </p:nvSpPr>
        <p:spPr>
          <a:xfrm>
            <a:off x="0" y="1921100"/>
            <a:ext cx="10622010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Proposed System Disadvantages :- 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Material Mismatched.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Some time University answer is different and system answer is different.</a:t>
            </a: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Student Does not Get Hard Copy of any Paper and Material.</a:t>
            </a:r>
          </a:p>
        </p:txBody>
      </p:sp>
      <p:pic>
        <p:nvPicPr>
          <p:cNvPr id="8" name="Picture 7" descr="Bpccs-Bca - Community College | Facebook - 144 Photos">
            <a:extLst>
              <a:ext uri="{FF2B5EF4-FFF2-40B4-BE49-F238E27FC236}">
                <a16:creationId xmlns:a16="http://schemas.microsoft.com/office/drawing/2014/main" id="{3EA9DB15-DCE2-D1FB-7943-724DF4EE4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id="{D581B9FE-AF3D-79B9-04AB-94499CEE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6A49E-FC10-6A52-79A4-6FB06BD82F25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6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A1CDF-4561-46EF-8F4A-037CB94D765F}"/>
              </a:ext>
            </a:extLst>
          </p:cNvPr>
          <p:cNvSpPr txBox="1"/>
          <p:nvPr/>
        </p:nvSpPr>
        <p:spPr>
          <a:xfrm>
            <a:off x="0" y="1741740"/>
            <a:ext cx="9736576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SRS including functional requirement and non-functional requirement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D526-5049-49A9-B471-A896C4E52504}"/>
              </a:ext>
            </a:extLst>
          </p:cNvPr>
          <p:cNvSpPr txBox="1"/>
          <p:nvPr/>
        </p:nvSpPr>
        <p:spPr>
          <a:xfrm>
            <a:off x="1" y="2414222"/>
            <a:ext cx="1185672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/>
              <a:t>• Hardware and Software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❖ </a:t>
            </a:r>
            <a:r>
              <a:rPr lang="en-IN" sz="2400" b="1" dirty="0"/>
              <a:t>Client Side: -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Hardware Specification(minimum)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CPU: - </a:t>
            </a:r>
            <a:r>
              <a:rPr lang="en-IN" sz="2400" dirty="0" err="1"/>
              <a:t>Ryzen</a:t>
            </a:r>
            <a:r>
              <a:rPr lang="en-IN" sz="2400" dirty="0"/>
              <a:t> / Intel - 2.20 GHz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Ram: - 1 GB ▪ HDD: - 500MB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Laptop / Mobile / PC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100E8E-BB54-434F-BF0B-6E62206E05CC}"/>
              </a:ext>
            </a:extLst>
          </p:cNvPr>
          <p:cNvCxnSpPr>
            <a:cxnSpLocks/>
          </p:cNvCxnSpPr>
          <p:nvPr/>
        </p:nvCxnSpPr>
        <p:spPr>
          <a:xfrm flipH="1">
            <a:off x="5613656" y="4060272"/>
            <a:ext cx="12701" cy="279772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BE4AD8-CD15-46EE-894A-689CD0669219}"/>
              </a:ext>
            </a:extLst>
          </p:cNvPr>
          <p:cNvSpPr txBox="1"/>
          <p:nvPr/>
        </p:nvSpPr>
        <p:spPr>
          <a:xfrm>
            <a:off x="5951356" y="3898190"/>
            <a:ext cx="568706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/>
              <a:t>  </a:t>
            </a:r>
            <a:r>
              <a:rPr lang="en-IN" sz="2400" b="1" dirty="0"/>
              <a:t>Software Specification (minimum) 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dirty="0"/>
              <a:t>	▪ </a:t>
            </a:r>
            <a:r>
              <a:rPr lang="en-IN" sz="2400" dirty="0"/>
              <a:t>Windows 7/8/10/11S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Mozilla Firefox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	▪ Internet Explorer or Chrome</a:t>
            </a:r>
          </a:p>
        </p:txBody>
      </p:sp>
      <p:pic>
        <p:nvPicPr>
          <p:cNvPr id="13" name="Picture 4" descr="Kadi Sarva Vishwavidyalaya | Kar bhala Hoga Bhala">
            <a:extLst>
              <a:ext uri="{FF2B5EF4-FFF2-40B4-BE49-F238E27FC236}">
                <a16:creationId xmlns:a16="http://schemas.microsoft.com/office/drawing/2014/main" id="{490DF1A3-4789-908D-373A-71488031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4" y="310642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Bpccs-Bca - Community College | Facebook - 144 Photos">
            <a:extLst>
              <a:ext uri="{FF2B5EF4-FFF2-40B4-BE49-F238E27FC236}">
                <a16:creationId xmlns:a16="http://schemas.microsoft.com/office/drawing/2014/main" id="{540AAE7C-6D3D-9336-BED2-BA862177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256637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032ED3-7718-1FFF-18A7-7F666905B44D}"/>
              </a:ext>
            </a:extLst>
          </p:cNvPr>
          <p:cNvSpPr txBox="1"/>
          <p:nvPr/>
        </p:nvSpPr>
        <p:spPr>
          <a:xfrm>
            <a:off x="5427593" y="256637"/>
            <a:ext cx="133681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:- 3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4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1172</TotalTime>
  <Words>1915</Words>
  <Application>Microsoft Office PowerPoint</Application>
  <PresentationFormat>Widescreen</PresentationFormat>
  <Paragraphs>708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</dc:creator>
  <cp:lastModifiedBy>rajan upadhyay</cp:lastModifiedBy>
  <cp:revision>748</cp:revision>
  <dcterms:created xsi:type="dcterms:W3CDTF">2022-07-03T16:21:59Z</dcterms:created>
  <dcterms:modified xsi:type="dcterms:W3CDTF">2022-12-06T16:42:39Z</dcterms:modified>
</cp:coreProperties>
</file>