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13"/>
  </p:notesMasterIdLst>
  <p:sldIdLst>
    <p:sldId id="266" r:id="rId2"/>
    <p:sldId id="256" r:id="rId3"/>
    <p:sldId id="257" r:id="rId4"/>
    <p:sldId id="258" r:id="rId5"/>
    <p:sldId id="259" r:id="rId6"/>
    <p:sldId id="260" r:id="rId7"/>
    <p:sldId id="261" r:id="rId8"/>
    <p:sldId id="262" r:id="rId9"/>
    <p:sldId id="263"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43" autoAdjust="0"/>
    <p:restoredTop sz="94660"/>
  </p:normalViewPr>
  <p:slideViewPr>
    <p:cSldViewPr>
      <p:cViewPr varScale="1">
        <p:scale>
          <a:sx n="69" d="100"/>
          <a:sy n="69" d="100"/>
        </p:scale>
        <p:origin x="-133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843AAE-EF44-4C92-A5A5-B8ACDA7E25B3}" type="datetimeFigureOut">
              <a:rPr lang="en-IN" smtClean="0"/>
              <a:t>28-10-2023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31D5E-EDF0-4BC0-B243-BDECE20AE1E4}" type="slidenum">
              <a:rPr lang="en-IN" smtClean="0"/>
              <a:t>‹#›</a:t>
            </a:fld>
            <a:endParaRPr lang="en-IN"/>
          </a:p>
        </p:txBody>
      </p:sp>
    </p:spTree>
    <p:extLst>
      <p:ext uri="{BB962C8B-B14F-4D97-AF65-F5344CB8AC3E}">
        <p14:creationId xmlns:p14="http://schemas.microsoft.com/office/powerpoint/2010/main" val="2528339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D531D5E-EDF0-4BC0-B243-BDECE20AE1E4}" type="slidenum">
              <a:rPr lang="en-IN" smtClean="0"/>
              <a:t>9</a:t>
            </a:fld>
            <a:endParaRPr lang="en-IN"/>
          </a:p>
        </p:txBody>
      </p:sp>
    </p:spTree>
    <p:extLst>
      <p:ext uri="{BB962C8B-B14F-4D97-AF65-F5344CB8AC3E}">
        <p14:creationId xmlns:p14="http://schemas.microsoft.com/office/powerpoint/2010/main" val="329374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7D88DBC-6BFE-40AB-839E-BEEA266B9A79}"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A1A51B-8618-4AD0-8EBA-AADFE3A86A8D}" type="slidenum">
              <a:rPr lang="en-IN" smtClean="0"/>
              <a:t>‹#›</a:t>
            </a:fld>
            <a:endParaRPr lang="en-IN"/>
          </a:p>
        </p:txBody>
      </p:sp>
    </p:spTree>
    <p:extLst>
      <p:ext uri="{BB962C8B-B14F-4D97-AF65-F5344CB8AC3E}">
        <p14:creationId xmlns:p14="http://schemas.microsoft.com/office/powerpoint/2010/main" val="19983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7D88DBC-6BFE-40AB-839E-BEEA266B9A79}"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A1A51B-8618-4AD0-8EBA-AADFE3A86A8D}" type="slidenum">
              <a:rPr lang="en-IN" smtClean="0"/>
              <a:t>‹#›</a:t>
            </a:fld>
            <a:endParaRPr lang="en-IN"/>
          </a:p>
        </p:txBody>
      </p:sp>
    </p:spTree>
    <p:extLst>
      <p:ext uri="{BB962C8B-B14F-4D97-AF65-F5344CB8AC3E}">
        <p14:creationId xmlns:p14="http://schemas.microsoft.com/office/powerpoint/2010/main" val="1861026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7D88DBC-6BFE-40AB-839E-BEEA266B9A79}"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A1A51B-8618-4AD0-8EBA-AADFE3A86A8D}" type="slidenum">
              <a:rPr lang="en-IN" smtClean="0"/>
              <a:t>‹#›</a:t>
            </a:fld>
            <a:endParaRPr lang="en-IN"/>
          </a:p>
        </p:txBody>
      </p:sp>
    </p:spTree>
    <p:extLst>
      <p:ext uri="{BB962C8B-B14F-4D97-AF65-F5344CB8AC3E}">
        <p14:creationId xmlns:p14="http://schemas.microsoft.com/office/powerpoint/2010/main" val="3324249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7D88DBC-6BFE-40AB-839E-BEEA266B9A79}"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A1A51B-8618-4AD0-8EBA-AADFE3A86A8D}" type="slidenum">
              <a:rPr lang="en-IN" smtClean="0"/>
              <a:t>‹#›</a:t>
            </a:fld>
            <a:endParaRPr lang="en-IN"/>
          </a:p>
        </p:txBody>
      </p:sp>
    </p:spTree>
    <p:extLst>
      <p:ext uri="{BB962C8B-B14F-4D97-AF65-F5344CB8AC3E}">
        <p14:creationId xmlns:p14="http://schemas.microsoft.com/office/powerpoint/2010/main" val="898048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D88DBC-6BFE-40AB-839E-BEEA266B9A79}"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A1A51B-8618-4AD0-8EBA-AADFE3A86A8D}" type="slidenum">
              <a:rPr lang="en-IN" smtClean="0"/>
              <a:t>‹#›</a:t>
            </a:fld>
            <a:endParaRPr lang="en-IN"/>
          </a:p>
        </p:txBody>
      </p:sp>
    </p:spTree>
    <p:extLst>
      <p:ext uri="{BB962C8B-B14F-4D97-AF65-F5344CB8AC3E}">
        <p14:creationId xmlns:p14="http://schemas.microsoft.com/office/powerpoint/2010/main" val="1700484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7D88DBC-6BFE-40AB-839E-BEEA266B9A79}"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A1A51B-8618-4AD0-8EBA-AADFE3A86A8D}" type="slidenum">
              <a:rPr lang="en-IN" smtClean="0"/>
              <a:t>‹#›</a:t>
            </a:fld>
            <a:endParaRPr lang="en-IN"/>
          </a:p>
        </p:txBody>
      </p:sp>
    </p:spTree>
    <p:extLst>
      <p:ext uri="{BB962C8B-B14F-4D97-AF65-F5344CB8AC3E}">
        <p14:creationId xmlns:p14="http://schemas.microsoft.com/office/powerpoint/2010/main" val="4149403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7D88DBC-6BFE-40AB-839E-BEEA266B9A79}" type="datetimeFigureOut">
              <a:rPr lang="en-IN" smtClean="0"/>
              <a:t>28-10-2023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A1A51B-8618-4AD0-8EBA-AADFE3A86A8D}" type="slidenum">
              <a:rPr lang="en-IN" smtClean="0"/>
              <a:t>‹#›</a:t>
            </a:fld>
            <a:endParaRPr lang="en-IN"/>
          </a:p>
        </p:txBody>
      </p:sp>
    </p:spTree>
    <p:extLst>
      <p:ext uri="{BB962C8B-B14F-4D97-AF65-F5344CB8AC3E}">
        <p14:creationId xmlns:p14="http://schemas.microsoft.com/office/powerpoint/2010/main" val="1080296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7D88DBC-6BFE-40AB-839E-BEEA266B9A79}" type="datetimeFigureOut">
              <a:rPr lang="en-IN" smtClean="0"/>
              <a:t>28-10-2023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A1A51B-8618-4AD0-8EBA-AADFE3A86A8D}" type="slidenum">
              <a:rPr lang="en-IN" smtClean="0"/>
              <a:t>‹#›</a:t>
            </a:fld>
            <a:endParaRPr lang="en-IN"/>
          </a:p>
        </p:txBody>
      </p:sp>
    </p:spTree>
    <p:extLst>
      <p:ext uri="{BB962C8B-B14F-4D97-AF65-F5344CB8AC3E}">
        <p14:creationId xmlns:p14="http://schemas.microsoft.com/office/powerpoint/2010/main" val="2792006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D88DBC-6BFE-40AB-839E-BEEA266B9A79}" type="datetimeFigureOut">
              <a:rPr lang="en-IN" smtClean="0"/>
              <a:t>28-10-2023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A1A51B-8618-4AD0-8EBA-AADFE3A86A8D}" type="slidenum">
              <a:rPr lang="en-IN" smtClean="0"/>
              <a:t>‹#›</a:t>
            </a:fld>
            <a:endParaRPr lang="en-IN"/>
          </a:p>
        </p:txBody>
      </p:sp>
    </p:spTree>
    <p:extLst>
      <p:ext uri="{BB962C8B-B14F-4D97-AF65-F5344CB8AC3E}">
        <p14:creationId xmlns:p14="http://schemas.microsoft.com/office/powerpoint/2010/main" val="711357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D88DBC-6BFE-40AB-839E-BEEA266B9A79}"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A1A51B-8618-4AD0-8EBA-AADFE3A86A8D}" type="slidenum">
              <a:rPr lang="en-IN" smtClean="0"/>
              <a:t>‹#›</a:t>
            </a:fld>
            <a:endParaRPr lang="en-IN"/>
          </a:p>
        </p:txBody>
      </p:sp>
    </p:spTree>
    <p:extLst>
      <p:ext uri="{BB962C8B-B14F-4D97-AF65-F5344CB8AC3E}">
        <p14:creationId xmlns:p14="http://schemas.microsoft.com/office/powerpoint/2010/main" val="3630317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D88DBC-6BFE-40AB-839E-BEEA266B9A79}"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A1A51B-8618-4AD0-8EBA-AADFE3A86A8D}" type="slidenum">
              <a:rPr lang="en-IN" smtClean="0"/>
              <a:t>‹#›</a:t>
            </a:fld>
            <a:endParaRPr lang="en-IN"/>
          </a:p>
        </p:txBody>
      </p:sp>
    </p:spTree>
    <p:extLst>
      <p:ext uri="{BB962C8B-B14F-4D97-AF65-F5344CB8AC3E}">
        <p14:creationId xmlns:p14="http://schemas.microsoft.com/office/powerpoint/2010/main" val="235414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D88DBC-6BFE-40AB-839E-BEEA266B9A79}" type="datetimeFigureOut">
              <a:rPr lang="en-IN" smtClean="0"/>
              <a:t>28-10-2023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A1A51B-8618-4AD0-8EBA-AADFE3A86A8D}" type="slidenum">
              <a:rPr lang="en-IN" smtClean="0"/>
              <a:t>‹#›</a:t>
            </a:fld>
            <a:endParaRPr lang="en-IN"/>
          </a:p>
        </p:txBody>
      </p:sp>
    </p:spTree>
    <p:extLst>
      <p:ext uri="{BB962C8B-B14F-4D97-AF65-F5344CB8AC3E}">
        <p14:creationId xmlns:p14="http://schemas.microsoft.com/office/powerpoint/2010/main" val="386881894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96752"/>
            <a:ext cx="8686800" cy="1714202"/>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I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99592" y="1700808"/>
            <a:ext cx="7704856" cy="1015663"/>
          </a:xfrm>
          <a:prstGeom prst="rect">
            <a:avLst/>
          </a:prstGeom>
          <a:noFill/>
        </p:spPr>
        <p:txBody>
          <a:bodyPr wrap="square" rtlCol="0">
            <a:spAutoFit/>
          </a:bodyPr>
          <a:lstStyle/>
          <a:p>
            <a:r>
              <a:rPr lang="en-US" sz="6000" b="1" u="sng" dirty="0" smtClean="0">
                <a:latin typeface="72" pitchFamily="34" charset="0"/>
                <a:cs typeface="72" pitchFamily="34" charset="0"/>
              </a:rPr>
              <a:t>Cloud computing</a:t>
            </a:r>
            <a:endParaRPr lang="en-IN" sz="6000" b="1" u="sng" dirty="0">
              <a:latin typeface="72" pitchFamily="34" charset="0"/>
              <a:cs typeface="72" pitchFamily="34" charset="0"/>
            </a:endParaRPr>
          </a:p>
        </p:txBody>
      </p:sp>
      <p:sp>
        <p:nvSpPr>
          <p:cNvPr id="6" name="TextBox 5"/>
          <p:cNvSpPr txBox="1"/>
          <p:nvPr/>
        </p:nvSpPr>
        <p:spPr>
          <a:xfrm>
            <a:off x="2051720" y="6165304"/>
            <a:ext cx="3960440" cy="707886"/>
          </a:xfrm>
          <a:prstGeom prst="rect">
            <a:avLst/>
          </a:prstGeom>
          <a:noFill/>
        </p:spPr>
        <p:txBody>
          <a:bodyPr wrap="square" rtlCol="0">
            <a:spAutoFit/>
          </a:bodyPr>
          <a:lstStyle/>
          <a:p>
            <a:r>
              <a:rPr lang="en-US" sz="2000" dirty="0" smtClean="0"/>
              <a:t>Name : Omkar Bhausaheb Phalke</a:t>
            </a:r>
          </a:p>
          <a:p>
            <a:r>
              <a:rPr lang="en-US" sz="2000" dirty="0" smtClean="0"/>
              <a:t>Roll no :- 10</a:t>
            </a:r>
            <a:endParaRPr lang="en-IN" sz="2000" dirty="0"/>
          </a:p>
        </p:txBody>
      </p:sp>
    </p:spTree>
    <p:extLst>
      <p:ext uri="{BB962C8B-B14F-4D97-AF65-F5344CB8AC3E}">
        <p14:creationId xmlns:p14="http://schemas.microsoft.com/office/powerpoint/2010/main" val="2434812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229600" cy="4525963"/>
          </a:xfrm>
        </p:spPr>
        <p:txBody>
          <a:bodyPr>
            <a:noAutofit/>
          </a:bodyPr>
          <a:lstStyle/>
          <a:p>
            <a:pPr>
              <a:buFont typeface="Wingdings" pitchFamily="2" charset="2"/>
              <a:buChar char="Ø"/>
            </a:pPr>
            <a:r>
              <a:rPr lang="en-US" sz="3600" dirty="0" smtClean="0"/>
              <a:t> Security on Cloud Cont</a:t>
            </a:r>
            <a:r>
              <a:rPr lang="en-US" sz="2000" dirty="0" smtClean="0"/>
              <a:t>.</a:t>
            </a:r>
          </a:p>
          <a:p>
            <a:endParaRPr lang="en-US" sz="2000" dirty="0" smtClean="0"/>
          </a:p>
          <a:p>
            <a:r>
              <a:rPr lang="en-US" sz="1800" dirty="0" smtClean="0"/>
              <a:t>Access control: Users and applications should only be granted access to resources that they are authorized to use. This can be achieved through mechanisms such as identity and access management systems and role-based access controls.</a:t>
            </a:r>
          </a:p>
          <a:p>
            <a:r>
              <a:rPr lang="en-US" sz="1800" dirty="0" smtClean="0"/>
              <a:t>Encryption: Sensitive data should be encrypted both at rest and in transit to prevent unauthorized access. This includes data stored in cloud storage as well as data transmitted over networks.</a:t>
            </a:r>
          </a:p>
          <a:p>
            <a:r>
              <a:rPr lang="en-US" sz="1800" dirty="0" smtClean="0"/>
              <a:t>Network security: Network security measures such as firewalls, virtual private networks (VPNs), and intrusion detection and prevention systems can help protect against network-based attacks.</a:t>
            </a:r>
          </a:p>
          <a:p>
            <a:r>
              <a:rPr lang="en-US" sz="1800" dirty="0" smtClean="0"/>
              <a:t>Infrastructure security: Cloud providers should implement measures to secure the physical infrastructure that supports their services, such as data centers and servers.</a:t>
            </a:r>
          </a:p>
          <a:p>
            <a:r>
              <a:rPr lang="en-US" sz="1800" dirty="0" smtClean="0"/>
              <a:t>Compliance: Organizations should ensure that their use of cloud services complies with relevant laws, regulations, and industry standards. This includes implementing measures to protect personal data in accordance with data protection laws such as the EU's General Data Protection Regulation (GDPR</a:t>
            </a:r>
            <a:r>
              <a:rPr lang="en-US" sz="2200" dirty="0" smtClean="0"/>
              <a:t>).</a:t>
            </a:r>
            <a:endParaRPr lang="en-IN" sz="2200" dirty="0"/>
          </a:p>
        </p:txBody>
      </p:sp>
    </p:spTree>
    <p:extLst>
      <p:ext uri="{BB962C8B-B14F-4D97-AF65-F5344CB8AC3E}">
        <p14:creationId xmlns:p14="http://schemas.microsoft.com/office/powerpoint/2010/main" val="1562928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476672"/>
            <a:ext cx="8229600" cy="4525963"/>
          </a:xfrm>
        </p:spPr>
        <p:txBody>
          <a:bodyPr>
            <a:normAutofit fontScale="92500"/>
          </a:bodyPr>
          <a:lstStyle/>
          <a:p>
            <a:pPr>
              <a:buFont typeface="Wingdings" pitchFamily="2" charset="2"/>
              <a:buChar char="Ø"/>
            </a:pPr>
            <a:r>
              <a:rPr lang="en-US" sz="3900" dirty="0" smtClean="0"/>
              <a:t> Conclusion </a:t>
            </a:r>
            <a:r>
              <a:rPr lang="en-US" sz="3900" b="1" dirty="0" smtClean="0"/>
              <a:t>:-</a:t>
            </a:r>
          </a:p>
          <a:p>
            <a:pPr marL="0" indent="0">
              <a:buNone/>
            </a:pPr>
            <a:endParaRPr lang="en-US" b="1" dirty="0"/>
          </a:p>
          <a:p>
            <a:pPr marL="0" indent="0">
              <a:buNone/>
            </a:pPr>
            <a:r>
              <a:rPr lang="en-US" dirty="0" smtClean="0"/>
              <a:t>Cloud computing has revolutionized the way organizations consume and pay for computing resources, providing significant cost savings, scalability, flexibility, reliability, and security. With a wide range of services and providers to choose from, it is easier than ever for organizations to take advantage of the benefits of the cloud.</a:t>
            </a:r>
            <a:endParaRPr lang="en-IN" dirty="0"/>
          </a:p>
        </p:txBody>
      </p:sp>
    </p:spTree>
    <p:extLst>
      <p:ext uri="{BB962C8B-B14F-4D97-AF65-F5344CB8AC3E}">
        <p14:creationId xmlns:p14="http://schemas.microsoft.com/office/powerpoint/2010/main" val="7712909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23528" y="404664"/>
            <a:ext cx="6840760" cy="5478423"/>
          </a:xfrm>
          <a:prstGeom prst="rect">
            <a:avLst/>
          </a:prstGeom>
        </p:spPr>
        <p:txBody>
          <a:bodyPr wrap="square">
            <a:spAutoFit/>
          </a:bodyPr>
          <a:lstStyle/>
          <a:p>
            <a:pPr marL="571500" indent="-571500">
              <a:buFont typeface="Wingdings" pitchFamily="2" charset="2"/>
              <a:buChar char="Ø"/>
            </a:pPr>
            <a:r>
              <a:rPr lang="en-US" sz="4400" dirty="0" smtClean="0"/>
              <a:t>Contents:</a:t>
            </a:r>
          </a:p>
          <a:p>
            <a:endParaRPr lang="en-US" sz="2800" dirty="0"/>
          </a:p>
          <a:p>
            <a:pPr marL="457200" indent="-457200">
              <a:buFont typeface="Arial" pitchFamily="34" charset="0"/>
              <a:buChar char="•"/>
            </a:pPr>
            <a:r>
              <a:rPr lang="en-US" sz="2800" dirty="0" smtClean="0"/>
              <a:t>What is Cloud Computing</a:t>
            </a:r>
          </a:p>
          <a:p>
            <a:pPr marL="457200" indent="-457200">
              <a:buFont typeface="Arial" pitchFamily="34" charset="0"/>
              <a:buChar char="•"/>
            </a:pPr>
            <a:r>
              <a:rPr lang="en-US" sz="2800" dirty="0" smtClean="0"/>
              <a:t>History of Cloud Computing </a:t>
            </a:r>
          </a:p>
          <a:p>
            <a:pPr marL="457200" indent="-457200">
              <a:buFont typeface="Arial" pitchFamily="34" charset="0"/>
              <a:buChar char="•"/>
            </a:pPr>
            <a:r>
              <a:rPr lang="en-US" sz="2800" dirty="0" smtClean="0"/>
              <a:t>Benefit of Cloud Computing</a:t>
            </a:r>
          </a:p>
          <a:p>
            <a:pPr marL="457200" indent="-457200">
              <a:buFont typeface="Arial" pitchFamily="34" charset="0"/>
              <a:buChar char="•"/>
            </a:pPr>
            <a:r>
              <a:rPr lang="en-US" sz="2800" dirty="0" smtClean="0"/>
              <a:t>Types of Cloud Cloud </a:t>
            </a:r>
          </a:p>
          <a:p>
            <a:pPr marL="457200" indent="-457200">
              <a:buFont typeface="Arial" pitchFamily="34" charset="0"/>
              <a:buChar char="•"/>
            </a:pPr>
            <a:r>
              <a:rPr lang="en-US" sz="2800" dirty="0" smtClean="0"/>
              <a:t>Service Model</a:t>
            </a:r>
          </a:p>
          <a:p>
            <a:pPr marL="457200" indent="-457200">
              <a:buFont typeface="Arial" pitchFamily="34" charset="0"/>
              <a:buChar char="•"/>
            </a:pPr>
            <a:r>
              <a:rPr lang="en-US" sz="2800" dirty="0" smtClean="0"/>
              <a:t>Security on Cloud</a:t>
            </a:r>
          </a:p>
          <a:p>
            <a:pPr marL="457200" indent="-457200">
              <a:buFont typeface="Arial" pitchFamily="34" charset="0"/>
              <a:buChar char="•"/>
            </a:pPr>
            <a:r>
              <a:rPr lang="en-US" sz="2800" dirty="0" smtClean="0"/>
              <a:t>Conclusion</a:t>
            </a:r>
          </a:p>
          <a:p>
            <a:endParaRPr lang="en-US" sz="2800" dirty="0"/>
          </a:p>
          <a:p>
            <a:endParaRPr lang="en-US" dirty="0" smtClean="0"/>
          </a:p>
          <a:p>
            <a:endParaRPr lang="en-US" dirty="0"/>
          </a:p>
          <a:p>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032" y="1700808"/>
            <a:ext cx="3672408" cy="3672408"/>
          </a:xfrm>
          <a:prstGeom prst="rect">
            <a:avLst/>
          </a:prstGeom>
        </p:spPr>
      </p:pic>
    </p:spTree>
    <p:extLst>
      <p:ext uri="{BB962C8B-B14F-4D97-AF65-F5344CB8AC3E}">
        <p14:creationId xmlns:p14="http://schemas.microsoft.com/office/powerpoint/2010/main" val="37133145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692696"/>
            <a:ext cx="8496944" cy="5544616"/>
          </a:xfrm>
        </p:spPr>
        <p:txBody>
          <a:bodyPr>
            <a:normAutofit/>
          </a:bodyPr>
          <a:lstStyle/>
          <a:p>
            <a:pPr>
              <a:buFont typeface="Wingdings" pitchFamily="2" charset="2"/>
              <a:buChar char="Ø"/>
            </a:pPr>
            <a:r>
              <a:rPr lang="en-US" dirty="0" smtClean="0"/>
              <a:t> What is Cloud Computing?</a:t>
            </a:r>
          </a:p>
          <a:p>
            <a:endParaRPr lang="en-US" dirty="0"/>
          </a:p>
          <a:p>
            <a:pPr marL="0" indent="0" algn="just">
              <a:buNone/>
            </a:pPr>
            <a:r>
              <a:rPr lang="en-US" sz="2400" dirty="0" smtClean="0"/>
              <a:t>Cloud computing refers to the delivery of computing services-including servers, storage, databases, networking, software, analytics, and intelligence-over the Internet (the cloud). Companies offer these services on a pay-as-you- go basis, making it easier for organizations to consume and pay for computing resources</a:t>
            </a:r>
            <a:r>
              <a:rPr lang="en-US" dirty="0" smtClean="0"/>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4208" y="4795"/>
            <a:ext cx="2465501" cy="169845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4221088"/>
            <a:ext cx="4741089" cy="2492896"/>
          </a:xfrm>
          <a:prstGeom prst="rect">
            <a:avLst/>
          </a:prstGeom>
        </p:spPr>
      </p:pic>
    </p:spTree>
    <p:extLst>
      <p:ext uri="{BB962C8B-B14F-4D97-AF65-F5344CB8AC3E}">
        <p14:creationId xmlns:p14="http://schemas.microsoft.com/office/powerpoint/2010/main" val="29338225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332656"/>
            <a:ext cx="8229600" cy="4525963"/>
          </a:xfrm>
        </p:spPr>
        <p:txBody>
          <a:bodyPr>
            <a:normAutofit/>
          </a:bodyPr>
          <a:lstStyle/>
          <a:p>
            <a:pPr>
              <a:buFont typeface="Wingdings" pitchFamily="2" charset="2"/>
              <a:buChar char="Ø"/>
            </a:pPr>
            <a:r>
              <a:rPr lang="en-US" sz="4400" dirty="0" smtClean="0"/>
              <a:t> History of Cloud Computing :-</a:t>
            </a:r>
            <a:endParaRPr lang="en-US" sz="2800" dirty="0"/>
          </a:p>
          <a:p>
            <a:pPr marL="0" indent="0">
              <a:buNone/>
            </a:pPr>
            <a:endParaRPr lang="en-US" sz="2800" dirty="0" smtClean="0"/>
          </a:p>
          <a:p>
            <a:pPr marL="0" indent="0">
              <a:buNone/>
            </a:pPr>
            <a:r>
              <a:rPr lang="en-US" sz="2000" dirty="0" smtClean="0"/>
              <a:t>The concept of cloud computing as we know it today, however, really began to take shape in the late 1990s and early 2000s. In 1999, Salesforce.com launched the first software as a service (SaaS) application, allowing customers to access customer relationship management (CRM) software over the internet. In 2002, Amazon Web Services (AWS) introduced its first cloud computing offering, providing on-demand access to computing resources such as storage, processing power, and networking</a:t>
            </a:r>
            <a:endParaRPr lang="en-IN"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4077072"/>
            <a:ext cx="4896544" cy="2664296"/>
          </a:xfrm>
          <a:prstGeom prst="rect">
            <a:avLst/>
          </a:prstGeom>
        </p:spPr>
      </p:pic>
    </p:spTree>
    <p:extLst>
      <p:ext uri="{BB962C8B-B14F-4D97-AF65-F5344CB8AC3E}">
        <p14:creationId xmlns:p14="http://schemas.microsoft.com/office/powerpoint/2010/main" val="41031511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260648"/>
            <a:ext cx="8229600" cy="5904656"/>
          </a:xfrm>
        </p:spPr>
        <p:txBody>
          <a:bodyPr>
            <a:normAutofit/>
          </a:bodyPr>
          <a:lstStyle/>
          <a:p>
            <a:pPr>
              <a:buFont typeface="Wingdings" pitchFamily="2" charset="2"/>
              <a:buChar char="Ø"/>
            </a:pPr>
            <a:r>
              <a:rPr lang="en-US" dirty="0" smtClean="0"/>
              <a:t> Benefits of Cloud Computing :-</a:t>
            </a:r>
          </a:p>
          <a:p>
            <a:pPr marL="0" indent="0">
              <a:buNone/>
            </a:pPr>
            <a:r>
              <a:rPr lang="en-US" dirty="0" smtClean="0"/>
              <a:t>There are several benefits to using cloud computing services:</a:t>
            </a:r>
          </a:p>
          <a:p>
            <a:pPr marL="0" indent="0">
              <a:buNone/>
            </a:pPr>
            <a:endParaRPr lang="en-US" dirty="0" smtClean="0"/>
          </a:p>
          <a:p>
            <a:r>
              <a:rPr lang="en-US" dirty="0" smtClean="0"/>
              <a:t>Cost savings</a:t>
            </a:r>
          </a:p>
          <a:p>
            <a:r>
              <a:rPr lang="en-US" dirty="0" smtClean="0"/>
              <a:t>Scalability</a:t>
            </a:r>
          </a:p>
          <a:p>
            <a:r>
              <a:rPr lang="en-US" dirty="0" smtClean="0"/>
              <a:t>Flexibility</a:t>
            </a:r>
          </a:p>
          <a:p>
            <a:r>
              <a:rPr lang="en-US" dirty="0" smtClean="0"/>
              <a:t>Reliability</a:t>
            </a:r>
          </a:p>
          <a:p>
            <a:r>
              <a:rPr lang="en-US" dirty="0" smtClean="0"/>
              <a:t>Security</a:t>
            </a:r>
            <a:endParaRPr lang="en-IN"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3597250"/>
            <a:ext cx="4914850" cy="3258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36891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332656"/>
            <a:ext cx="8229600" cy="4525963"/>
          </a:xfrm>
        </p:spPr>
        <p:txBody>
          <a:bodyPr>
            <a:noAutofit/>
          </a:bodyPr>
          <a:lstStyle/>
          <a:p>
            <a:pPr>
              <a:buFont typeface="Wingdings" pitchFamily="2" charset="2"/>
              <a:buChar char="Ø"/>
            </a:pPr>
            <a:r>
              <a:rPr lang="en-US" dirty="0" smtClean="0"/>
              <a:t> Benefits of cloud Computing :-</a:t>
            </a:r>
          </a:p>
          <a:p>
            <a:pPr marL="0" indent="0">
              <a:buNone/>
            </a:pPr>
            <a:endParaRPr lang="en-US" sz="2400" dirty="0" smtClean="0"/>
          </a:p>
          <a:p>
            <a:r>
              <a:rPr lang="en-US" sz="2200" dirty="0" smtClean="0"/>
              <a:t>Cost savings: With cloud computing, organizations can pay for only the resources they need, when they need them, which can result in significant cost</a:t>
            </a:r>
          </a:p>
          <a:p>
            <a:r>
              <a:rPr lang="en-US" sz="2200" dirty="0" smtClean="0"/>
              <a:t>Savings Scalability: Cloud computing resources can be easily scaled up or down as needed, allowing organizations to quickly adjust to changing business needs.</a:t>
            </a:r>
          </a:p>
          <a:p>
            <a:r>
              <a:rPr lang="en-US" sz="2200" dirty="0" smtClean="0"/>
              <a:t>Flexibility: Cloud computing allows organizations to access a wide range of resources and services, which can be easily configured and customized to meet their specific needs.</a:t>
            </a:r>
          </a:p>
          <a:p>
            <a:r>
              <a:rPr lang="en-US" sz="2200" dirty="0" smtClean="0"/>
              <a:t>Reliability: Cloud computing services are generally highly available and reliable, with service-level agreements (SLAs) that guarantee uptime.</a:t>
            </a:r>
          </a:p>
          <a:p>
            <a:r>
              <a:rPr lang="en-US" sz="2200" dirty="0" smtClean="0"/>
              <a:t>Security: Cloud computing providers invest heavily in security and frequently update their systems to protect against the latest threats.</a:t>
            </a:r>
            <a:endParaRPr lang="en-IN" sz="2200" dirty="0"/>
          </a:p>
        </p:txBody>
      </p:sp>
    </p:spTree>
    <p:extLst>
      <p:ext uri="{BB962C8B-B14F-4D97-AF65-F5344CB8AC3E}">
        <p14:creationId xmlns:p14="http://schemas.microsoft.com/office/powerpoint/2010/main" val="27971660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23" y="188640"/>
            <a:ext cx="8229600" cy="4525963"/>
          </a:xfrm>
        </p:spPr>
        <p:txBody>
          <a:bodyPr>
            <a:noAutofit/>
          </a:bodyPr>
          <a:lstStyle/>
          <a:p>
            <a:pPr>
              <a:buFont typeface="Wingdings" pitchFamily="2" charset="2"/>
              <a:buChar char="Ø"/>
            </a:pPr>
            <a:r>
              <a:rPr lang="en-US" sz="3600" dirty="0" smtClean="0"/>
              <a:t> Types of Cloud</a:t>
            </a:r>
            <a:br>
              <a:rPr lang="en-US" sz="3600" dirty="0" smtClean="0"/>
            </a:br>
            <a:endParaRPr lang="en-US" sz="3600" dirty="0" smtClean="0"/>
          </a:p>
          <a:p>
            <a:r>
              <a:rPr lang="en-US" sz="2400" dirty="0" smtClean="0"/>
              <a:t>There are several types of clouds, which can be classified based on various criteria such as the location of the infrastructure, the ownership of the infrastructure, and the delivery model of the services. Here are some common types of clouds:</a:t>
            </a:r>
          </a:p>
          <a:p>
            <a:r>
              <a:rPr lang="en-US" sz="2400" dirty="0" smtClean="0"/>
              <a:t>Public Cloud</a:t>
            </a:r>
          </a:p>
          <a:p>
            <a:r>
              <a:rPr lang="en-US" sz="2400" dirty="0" smtClean="0"/>
              <a:t>Private Cloud</a:t>
            </a:r>
          </a:p>
          <a:p>
            <a:r>
              <a:rPr lang="en-US" sz="2400" dirty="0" smtClean="0"/>
              <a:t>Hybrid Cloud</a:t>
            </a:r>
          </a:p>
          <a:p>
            <a:pPr marL="0" indent="0">
              <a:buNone/>
            </a:pPr>
            <a:r>
              <a:rPr lang="en-US" sz="2400" dirty="0"/>
              <a:t> </a:t>
            </a:r>
            <a:endParaRPr lang="en-US" sz="2400" dirty="0" smtClean="0"/>
          </a:p>
          <a:p>
            <a:pPr marL="0" indent="0">
              <a:buNone/>
            </a:pPr>
            <a:endParaRPr lang="en-IN"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3284984"/>
            <a:ext cx="6281313"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60907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260648"/>
            <a:ext cx="7920880" cy="5217515"/>
          </a:xfrm>
        </p:spPr>
        <p:txBody>
          <a:bodyPr>
            <a:normAutofit fontScale="62500" lnSpcReduction="20000"/>
          </a:bodyPr>
          <a:lstStyle/>
          <a:p>
            <a:pPr>
              <a:buFont typeface="Wingdings" pitchFamily="2" charset="2"/>
              <a:buChar char="Ø"/>
            </a:pPr>
            <a:r>
              <a:rPr lang="en-US" sz="5800" dirty="0" smtClean="0"/>
              <a:t> Cloud Service Model</a:t>
            </a:r>
          </a:p>
          <a:p>
            <a:endParaRPr lang="en-US" dirty="0" smtClean="0"/>
          </a:p>
          <a:p>
            <a:r>
              <a:rPr lang="en-US" dirty="0" smtClean="0"/>
              <a:t>There are three main types of cloud computing services:</a:t>
            </a:r>
          </a:p>
          <a:p>
            <a:pPr marL="0" indent="0">
              <a:buNone/>
            </a:pPr>
            <a:endParaRPr lang="en-US" dirty="0" smtClean="0"/>
          </a:p>
          <a:p>
            <a:r>
              <a:rPr lang="en-US" dirty="0" smtClean="0"/>
              <a:t>Infrastructure as a Service (IaaS): This is the most basic type of cloud computing service and provides access to infrastructure resources such as virtual machines, storage, and networking.</a:t>
            </a:r>
          </a:p>
          <a:p>
            <a:endParaRPr lang="en-US" dirty="0" smtClean="0"/>
          </a:p>
          <a:p>
            <a:r>
              <a:rPr lang="en-US" dirty="0" smtClean="0"/>
              <a:t>Platform as a Service (PaaS): PaaS provides a platform for developing, testing, and deploying applications. It includes the infrastructure resources provided by laaS, as well as additional tools and services for developing and managing applications.</a:t>
            </a:r>
          </a:p>
          <a:p>
            <a:pPr marL="0" indent="0">
              <a:buNone/>
            </a:pPr>
            <a:endParaRPr lang="en-US" dirty="0" smtClean="0"/>
          </a:p>
          <a:p>
            <a:r>
              <a:rPr lang="en-US" dirty="0" smtClean="0"/>
              <a:t>Software as a Service (SaaS): SaaS provides access to software applications over the Internet, on a pay-as-you-go basis. Users do not need to install or maintain the software on their own devices.</a:t>
            </a:r>
            <a:endParaRPr lang="en-IN" dirty="0"/>
          </a:p>
        </p:txBody>
      </p:sp>
    </p:spTree>
    <p:extLst>
      <p:ext uri="{BB962C8B-B14F-4D97-AF65-F5344CB8AC3E}">
        <p14:creationId xmlns:p14="http://schemas.microsoft.com/office/powerpoint/2010/main" val="33486739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229600" cy="5688632"/>
          </a:xfrm>
        </p:spPr>
        <p:txBody>
          <a:bodyPr>
            <a:normAutofit/>
          </a:bodyPr>
          <a:lstStyle/>
          <a:p>
            <a:pPr>
              <a:buFont typeface="Wingdings" pitchFamily="2" charset="2"/>
              <a:buChar char="Ø"/>
            </a:pPr>
            <a:r>
              <a:rPr lang="en-US" sz="3600" dirty="0" smtClean="0"/>
              <a:t> Security on Cloud</a:t>
            </a:r>
          </a:p>
          <a:p>
            <a:pPr marL="0" indent="0">
              <a:buNone/>
            </a:pPr>
            <a:endParaRPr lang="en-US" sz="3600" dirty="0" smtClean="0"/>
          </a:p>
          <a:p>
            <a:r>
              <a:rPr lang="en-US" sz="2400" dirty="0" smtClean="0"/>
              <a:t>There are several security measures that can be implemented in cloud environments to protect against various threats :-</a:t>
            </a:r>
          </a:p>
          <a:p>
            <a:endParaRPr lang="en-US" sz="2400" dirty="0" smtClean="0"/>
          </a:p>
          <a:p>
            <a:r>
              <a:rPr lang="en-US" sz="2400" dirty="0" smtClean="0"/>
              <a:t>Access control Encryption</a:t>
            </a:r>
          </a:p>
          <a:p>
            <a:r>
              <a:rPr lang="en-US" sz="2400" dirty="0" smtClean="0"/>
              <a:t>Network security</a:t>
            </a:r>
          </a:p>
          <a:p>
            <a:r>
              <a:rPr lang="en-US" sz="2400" dirty="0" smtClean="0"/>
              <a:t>Infrastructure security</a:t>
            </a:r>
          </a:p>
          <a:p>
            <a:r>
              <a:rPr lang="en-US" sz="2400" dirty="0" smtClean="0"/>
              <a:t>Compliance</a:t>
            </a:r>
            <a:endParaRPr lang="en-IN" sz="24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1735" y="4103948"/>
            <a:ext cx="5508104" cy="2754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84931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TotalTime>
  <Words>740</Words>
  <Application>Microsoft Office PowerPoint</Application>
  <PresentationFormat>On-screen Show (4:3)</PresentationFormat>
  <Paragraphs>70</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11</cp:revision>
  <dcterms:created xsi:type="dcterms:W3CDTF">2023-10-28T07:03:36Z</dcterms:created>
  <dcterms:modified xsi:type="dcterms:W3CDTF">2023-10-28T09:01:46Z</dcterms:modified>
</cp:coreProperties>
</file>