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74" r:id="rId8"/>
    <p:sldId id="260" r:id="rId9"/>
    <p:sldId id="275" r:id="rId10"/>
    <p:sldId id="261" r:id="rId11"/>
    <p:sldId id="262" r:id="rId12"/>
    <p:sldId id="263" r:id="rId13"/>
    <p:sldId id="264" r:id="rId14"/>
    <p:sldId id="276" r:id="rId15"/>
    <p:sldId id="265" r:id="rId16"/>
    <p:sldId id="266" r:id="rId17"/>
    <p:sldId id="277" r:id="rId18"/>
    <p:sldId id="267" r:id="rId19"/>
    <p:sldId id="268" r:id="rId20"/>
    <p:sldId id="279" r:id="rId21"/>
    <p:sldId id="269" r:id="rId22"/>
    <p:sldId id="270" r:id="rId23"/>
    <p:sldId id="280" r:id="rId24"/>
    <p:sldId id="278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AB57-D891-4EAF-8F1F-1F5E98109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469E-FFF1-4811-A8B7-118C7C41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04E8-740A-4404-9E6B-80B8E6F9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5E0C1-C3C0-42E3-AEBD-32F2539C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8326-BFAC-486C-8A71-1E558604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DDC8-D39B-4DA8-B763-CD805C41B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8495-F167-4EE1-A673-F4338B44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72B1-C280-4818-AF16-507EFC63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5E0DD-5C70-42FC-990F-795656191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1640-B283-4406-80BB-9B98881A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9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2E76C-4043-49C7-8FD7-5F40FC6E1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502C-725A-4EF2-8277-AC945548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A824-F56A-4FAC-8F6B-6457BFA5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A5ABE-DB9B-41E2-BD5D-39EBCDC5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66B5-3007-4191-A1A8-70F69643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1E5B-26C2-429D-8F03-F8935269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13383-87B9-4539-9B48-D1A9953C9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C0F79-4116-4B51-B7F4-A37EFA37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EB2B-49E4-4A49-9D6F-FBCB7286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D6B0C-291F-439A-B306-36DEFC13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5B3B-8EF0-4801-A9CF-060C2C25D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5ADF-5252-4126-BE79-E08A9EDF7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6C2B-BC8B-40BE-882F-FF12AB0C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4DEB-E598-4079-94DE-87228B00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BEB33-9377-48D2-A3AC-C124C9D4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9957-5669-4A88-A1DD-186145A0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39FB-0551-4E30-9832-7704C682E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499B-C78D-49DD-9ED0-869D82283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24F43-D687-4B79-8CC4-2E23E821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A005-37DE-4EFC-86D1-70D8727B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8E01-2800-431B-B507-8C1A676F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13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02F5-E6BC-4EE2-BFC0-809DF32A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8570-2BBF-43B2-B514-A139197A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552A9-62BE-4836-B8C0-6A98F98E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E9E49-2B7E-4539-BD74-675114D4A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45C92-3C2F-4836-879A-E3EAC1F8F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D8961-412B-4D29-9C65-F5E17CD9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9BD96-640C-46C9-B93E-78432481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BA30E-5D93-4784-9253-751AE87A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6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9F9A-DAEA-4785-BD0D-4F1D1692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98624-0135-4DC9-873B-5FF24223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1DC96-DA5E-470F-AC14-3D30A96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6781A-558A-4E2F-9172-6F168D24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69E4F-DFE5-445C-898D-5C0A2E65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15967-7E20-40C6-99D9-FBFD4D83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0326B-E8A3-4ACE-8EFD-00AB7D39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7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2279-F5BD-4C3A-872D-F48B2FB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B586-7AF3-40B7-BDCE-B82C97F4E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B5AA7-E371-4FE5-A97E-8198CF180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B1D58-4D9E-40E6-A4C3-E2F9BCA4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58F5C-20FF-4711-9E1D-2F220B61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2E63-94D0-4495-91D9-69A7F5FD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1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82CF-D3E0-4CDE-9F10-843505BDB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2FF40-460B-4948-9B09-906075E0F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B5195-41E7-4045-A58A-C74DD703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A88ED-466C-410A-9CC5-729AFB09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7AD3E-E8FE-4138-BF95-9802E4AE5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D4991-4DC9-42DB-9EEB-11D7BB64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4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8CA0E-37A4-46BD-91E7-C24DEB79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1B8AE-D239-4D0E-9ECE-9A02A762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4D1C-5BAE-4DFA-8E54-8BF8CCA96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F76F8-0B91-4A9A-87A8-C49ECACA2F8C}" type="datetimeFigureOut">
              <a:rPr lang="en-US" smtClean="0"/>
              <a:t>2/2/2020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5102-64E3-4A45-8C2F-A026FC3BE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D0F98-1355-48C6-B349-7D4E9DB77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35E60-6BB8-4149-B875-8565A8A551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3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75EB-2A25-4E3A-840A-50F3C83C2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9500"/>
            <a:ext cx="9144000" cy="2387600"/>
          </a:xfrm>
        </p:spPr>
        <p:txBody>
          <a:bodyPr/>
          <a:lstStyle/>
          <a:p>
            <a:r>
              <a:rPr lang="en-US" dirty="0"/>
              <a:t>DC Motor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68276-F1B7-4312-85A9-505FCF32B4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Presented By-  </a:t>
            </a:r>
          </a:p>
          <a:p>
            <a:pPr algn="r"/>
            <a:r>
              <a:rPr lang="en-US" dirty="0"/>
              <a:t>Omkar Savant-43</a:t>
            </a:r>
          </a:p>
          <a:p>
            <a:pPr algn="r"/>
            <a:r>
              <a:rPr lang="en-US" dirty="0"/>
              <a:t>FYCM </a:t>
            </a:r>
          </a:p>
        </p:txBody>
      </p:sp>
    </p:spTree>
    <p:extLst>
      <p:ext uri="{BB962C8B-B14F-4D97-AF65-F5344CB8AC3E}">
        <p14:creationId xmlns:p14="http://schemas.microsoft.com/office/powerpoint/2010/main" val="176719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059-D32A-4537-90B3-B3D474C7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Parts of a DC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C7D-232F-41F1-91A5-563C4027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important parts of DC machine are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Yoke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Field Winding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Poles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Armature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Commutator, brushes and gear.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Bearings</a:t>
            </a:r>
          </a:p>
        </p:txBody>
      </p:sp>
    </p:spTree>
    <p:extLst>
      <p:ext uri="{BB962C8B-B14F-4D97-AF65-F5344CB8AC3E}">
        <p14:creationId xmlns:p14="http://schemas.microsoft.com/office/powerpoint/2010/main" val="366254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0722-9BE8-4ED9-9D78-20A2E313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Armature Winding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568CA-2FEA-4562-B78A-CF08B34B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Depending on the manner of connecting the conductors, the armature winding in classified into two types: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Armature Winding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Lap winding                                                    Wave winding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8EF20-6E6B-44F9-ADDF-A96A33A06C8E}"/>
              </a:ext>
            </a:extLst>
          </p:cNvPr>
          <p:cNvCxnSpPr/>
          <p:nvPr/>
        </p:nvCxnSpPr>
        <p:spPr>
          <a:xfrm>
            <a:off x="5991225" y="3629025"/>
            <a:ext cx="0" cy="485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D71465-04A7-4DD4-8226-3AC006309315}"/>
              </a:ext>
            </a:extLst>
          </p:cNvPr>
          <p:cNvCxnSpPr/>
          <p:nvPr/>
        </p:nvCxnSpPr>
        <p:spPr>
          <a:xfrm>
            <a:off x="3143250" y="4114800"/>
            <a:ext cx="62388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F90EB-9CE2-4B88-A4DD-F1006DA53F8E}"/>
              </a:ext>
            </a:extLst>
          </p:cNvPr>
          <p:cNvCxnSpPr/>
          <p:nvPr/>
        </p:nvCxnSpPr>
        <p:spPr>
          <a:xfrm>
            <a:off x="3133725" y="4114800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202A95-D95B-4C96-B49C-3826D454C2C4}"/>
              </a:ext>
            </a:extLst>
          </p:cNvPr>
          <p:cNvCxnSpPr>
            <a:cxnSpLocks/>
          </p:cNvCxnSpPr>
          <p:nvPr/>
        </p:nvCxnSpPr>
        <p:spPr>
          <a:xfrm>
            <a:off x="9382125" y="4114800"/>
            <a:ext cx="0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1D58-A86C-4D02-9767-587CF33A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DC motors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EEB7-B5A9-4F5D-B0C4-989AD541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25624"/>
            <a:ext cx="11087100" cy="4822825"/>
          </a:xfrm>
        </p:spPr>
        <p:txBody>
          <a:bodyPr>
            <a:normAutofit/>
          </a:bodyPr>
          <a:lstStyle/>
          <a:p>
            <a:r>
              <a:rPr lang="en-US" dirty="0"/>
              <a:t>Depending on the way of connecting the armature and the field winding of a d.c. motor, the d.c. motor are classified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DC series motor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DC shunt motor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Compound motors</a:t>
            </a:r>
          </a:p>
          <a:p>
            <a:r>
              <a:rPr lang="en-US" dirty="0"/>
              <a:t>The compound motor is further classified as short shunt compound and long shunt compound motors.</a:t>
            </a:r>
          </a:p>
          <a:p>
            <a:pPr marL="0" indent="0">
              <a:buNone/>
            </a:pPr>
            <a:r>
              <a:rPr lang="en-US" dirty="0"/>
              <a:t>                                              Compound Motor</a:t>
            </a:r>
          </a:p>
          <a:p>
            <a:pPr marL="0" indent="0">
              <a:buNone/>
            </a:pPr>
            <a:r>
              <a:rPr lang="en-US" dirty="0"/>
              <a:t>                            </a:t>
            </a:r>
          </a:p>
          <a:p>
            <a:pPr marL="0" indent="0">
              <a:buNone/>
            </a:pPr>
            <a:r>
              <a:rPr lang="en-US" sz="1900" dirty="0"/>
              <a:t>                                  </a:t>
            </a:r>
          </a:p>
          <a:p>
            <a:pPr marL="0" indent="0">
              <a:buNone/>
            </a:pPr>
            <a:r>
              <a:rPr lang="en-US" sz="1900" dirty="0"/>
              <a:t>                                  Short shunt compound                                              Long shunt compound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291A17-73B2-4918-984F-A9904F6198DC}"/>
              </a:ext>
            </a:extLst>
          </p:cNvPr>
          <p:cNvCxnSpPr>
            <a:cxnSpLocks/>
          </p:cNvCxnSpPr>
          <p:nvPr/>
        </p:nvCxnSpPr>
        <p:spPr>
          <a:xfrm>
            <a:off x="5419725" y="5457825"/>
            <a:ext cx="0" cy="276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A19F61-55DE-4BDF-B696-68ADFB42A6DB}"/>
              </a:ext>
            </a:extLst>
          </p:cNvPr>
          <p:cNvCxnSpPr/>
          <p:nvPr/>
        </p:nvCxnSpPr>
        <p:spPr>
          <a:xfrm>
            <a:off x="3152775" y="5734050"/>
            <a:ext cx="4667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C2603A-DED6-4632-AC7D-0C10ECC48A96}"/>
              </a:ext>
            </a:extLst>
          </p:cNvPr>
          <p:cNvCxnSpPr>
            <a:cxnSpLocks/>
          </p:cNvCxnSpPr>
          <p:nvPr/>
        </p:nvCxnSpPr>
        <p:spPr>
          <a:xfrm>
            <a:off x="3152775" y="5734050"/>
            <a:ext cx="0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BDE98B-9311-4CB9-B02E-26C2D5744910}"/>
              </a:ext>
            </a:extLst>
          </p:cNvPr>
          <p:cNvCxnSpPr>
            <a:cxnSpLocks/>
          </p:cNvCxnSpPr>
          <p:nvPr/>
        </p:nvCxnSpPr>
        <p:spPr>
          <a:xfrm>
            <a:off x="7820025" y="573405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7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7692-19DF-47EB-A84C-FE78CEDB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Shunt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44A6-B8EA-4212-9ABC-AD32E8BE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D.C shunt type motor, the armature and the field winding are connected in parallel. The parallel combination of the two winding is connected across the a common dc supply.</a:t>
            </a:r>
          </a:p>
          <a:p>
            <a:r>
              <a:rPr lang="en-US" dirty="0"/>
              <a:t>The resistance of the shunt field winding (R</a:t>
            </a:r>
            <a:r>
              <a:rPr lang="en-US" sz="2400" baseline="-25000" dirty="0"/>
              <a:t>SH</a:t>
            </a:r>
            <a:r>
              <a:rPr lang="en-US" sz="2400" dirty="0"/>
              <a:t> </a:t>
            </a:r>
            <a:r>
              <a:rPr lang="en-US" dirty="0"/>
              <a:t>) is always much higher than that of armature winding (R</a:t>
            </a:r>
            <a:r>
              <a:rPr lang="en-US" baseline="-25000" dirty="0"/>
              <a:t>a</a:t>
            </a:r>
            <a:r>
              <a:rPr lang="en-US" dirty="0"/>
              <a:t>).</a:t>
            </a:r>
          </a:p>
          <a:p>
            <a:r>
              <a:rPr lang="en-US" dirty="0"/>
              <a:t> The flux produced  remains constant, because field current is responsible for generation of flux.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</a:t>
            </a:r>
            <a:r>
              <a:rPr lang="en-US" dirty="0">
                <a:sym typeface="Symbol" panose="05050102010706020507" pitchFamily="18" charset="2"/>
              </a:rPr>
              <a:t></a:t>
            </a: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      I</a:t>
            </a:r>
            <a:r>
              <a:rPr lang="en-US" baseline="-25000" dirty="0">
                <a:sym typeface="Symbol" panose="05050102010706020507" pitchFamily="18" charset="2"/>
              </a:rPr>
              <a:t>sh</a:t>
            </a:r>
          </a:p>
          <a:p>
            <a:pPr marL="0" indent="0">
              <a:buNone/>
            </a:pPr>
            <a:endParaRPr lang="en-US" baseline="-25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Shunt motor is also called constant flux motor.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45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776024-ACFF-40B3-A7C1-7173C23A0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50" y="865003"/>
            <a:ext cx="7483157" cy="55178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341684-327C-4361-A23D-64AE094E7E8B}"/>
              </a:ext>
            </a:extLst>
          </p:cNvPr>
          <p:cNvSpPr txBox="1"/>
          <p:nvPr/>
        </p:nvSpPr>
        <p:spPr>
          <a:xfrm>
            <a:off x="3581400" y="6326872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Fig.5. DC Shunt Motor-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173903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A8FD-76DB-45DF-9F1A-8E410A54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Series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9622-0E20-4E7C-8477-ADBEF728C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the D.C. series motor, the armature and field windings are connected in series with each other.</a:t>
            </a:r>
          </a:p>
          <a:p>
            <a:r>
              <a:rPr lang="en-US" dirty="0"/>
              <a:t>The resistance of the series field winding (R</a:t>
            </a:r>
            <a:r>
              <a:rPr lang="en-US" baseline="-25000" dirty="0"/>
              <a:t>s</a:t>
            </a:r>
            <a:r>
              <a:rPr lang="en-US" dirty="0"/>
              <a:t>) is much smaller as compared to that of armature resistance (R</a:t>
            </a:r>
            <a:r>
              <a:rPr lang="en-US" baseline="-25000" dirty="0"/>
              <a:t>a</a:t>
            </a:r>
            <a:r>
              <a:rPr lang="en-US" dirty="0"/>
              <a:t>).</a:t>
            </a:r>
          </a:p>
          <a:p>
            <a:r>
              <a:rPr lang="en-US" dirty="0"/>
              <a:t>The flux produced is proportional to field current.</a:t>
            </a:r>
          </a:p>
          <a:p>
            <a:pPr marL="0" indent="0">
              <a:buNone/>
            </a:pPr>
            <a:r>
              <a:rPr lang="en-US" dirty="0"/>
              <a:t>          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>
                <a:sym typeface="Symbol" panose="05050102010706020507" pitchFamily="18" charset="2"/>
              </a:rPr>
              <a:t>  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     I</a:t>
            </a:r>
            <a:r>
              <a:rPr lang="en-US" baseline="-25000" dirty="0">
                <a:sym typeface="Symbol" panose="05050102010706020507" pitchFamily="18" charset="2"/>
              </a:rPr>
              <a:t>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1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A09C1-FD62-4486-9476-34653AD6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787400"/>
            <a:ext cx="10515600" cy="4351338"/>
          </a:xfrm>
        </p:spPr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Since the armature current flows through the series field winding, the flux is proportional to the field current I</a:t>
            </a:r>
            <a:r>
              <a:rPr lang="en-US" baseline="-25000" dirty="0">
                <a:sym typeface="Symbol" panose="05050102010706020507" pitchFamily="18" charset="2"/>
              </a:rPr>
              <a:t>s</a:t>
            </a:r>
            <a:r>
              <a:rPr lang="en-US" dirty="0">
                <a:sym typeface="Symbol" panose="05050102010706020507" pitchFamily="18" charset="2"/>
              </a:rPr>
              <a:t> as well.</a:t>
            </a:r>
          </a:p>
          <a:p>
            <a:pPr marL="0" indent="0">
              <a:buNone/>
            </a:pPr>
            <a:endParaRPr lang="en-US" sz="1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                   I</a:t>
            </a:r>
            <a:r>
              <a:rPr lang="en-US" baseline="-25000" dirty="0">
                <a:sym typeface="Symbol" panose="05050102010706020507" pitchFamily="18" charset="2"/>
              </a:rPr>
              <a:t>s</a:t>
            </a:r>
          </a:p>
          <a:p>
            <a:pPr marL="0" indent="0">
              <a:buNone/>
            </a:pPr>
            <a:endParaRPr lang="en-US" baseline="-25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In dc series motor the flux  does not remain constant. </a:t>
            </a:r>
          </a:p>
          <a:p>
            <a:r>
              <a:rPr lang="en-US" dirty="0">
                <a:sym typeface="Symbol" panose="05050102010706020507" pitchFamily="18" charset="2"/>
              </a:rPr>
              <a:t>So the DC series motor is not a constant flux motor.</a:t>
            </a:r>
          </a:p>
        </p:txBody>
      </p:sp>
    </p:spTree>
    <p:extLst>
      <p:ext uri="{BB962C8B-B14F-4D97-AF65-F5344CB8AC3E}">
        <p14:creationId xmlns:p14="http://schemas.microsoft.com/office/powerpoint/2010/main" val="3668461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E8172-F93A-46B3-AA67-5435E1D79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96" y="514089"/>
            <a:ext cx="8189884" cy="58298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58BBE5-969B-482A-8299-F73B72744DF1}"/>
              </a:ext>
            </a:extLst>
          </p:cNvPr>
          <p:cNvSpPr txBox="1"/>
          <p:nvPr/>
        </p:nvSpPr>
        <p:spPr>
          <a:xfrm>
            <a:off x="4038600" y="6159245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Fig.6. DC Series – Circuit Diagram</a:t>
            </a:r>
          </a:p>
        </p:txBody>
      </p:sp>
    </p:spTree>
    <p:extLst>
      <p:ext uri="{BB962C8B-B14F-4D97-AF65-F5344CB8AC3E}">
        <p14:creationId xmlns:p14="http://schemas.microsoft.com/office/powerpoint/2010/main" val="2055987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E3087-933A-4586-8B4B-0A0A9E12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compound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FA30-634F-4BA3-8BAF-3D46EC6EF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DC compound motors are classified into two types: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Long Shunt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Short Shunt</a:t>
            </a:r>
          </a:p>
          <a:p>
            <a:r>
              <a:rPr lang="en-US" dirty="0"/>
              <a:t>In compound motors, a part of the field winding is connected across the armature and the remaining field winding is connected in series with the armature.</a:t>
            </a:r>
          </a:p>
          <a:p>
            <a:r>
              <a:rPr lang="en-US" dirty="0"/>
              <a:t>Long and short shunt are further classified into two subclasses namely the cumulative compound motor and differential compound motor.</a:t>
            </a:r>
          </a:p>
        </p:txBody>
      </p:sp>
    </p:spTree>
    <p:extLst>
      <p:ext uri="{BB962C8B-B14F-4D97-AF65-F5344CB8AC3E}">
        <p14:creationId xmlns:p14="http://schemas.microsoft.com/office/powerpoint/2010/main" val="1662562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5FB45-2D3E-48A3-9721-0FA4404A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Shunt Compound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2AA9-C829-47D1-B2D0-E775AE55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Long shunt field winding is connected across the series combination of the armature and series field winding	</a:t>
            </a:r>
          </a:p>
          <a:p>
            <a:r>
              <a:rPr lang="en-US" dirty="0"/>
              <a:t>The mechanical load is coupled to the shaft of the motor.</a:t>
            </a:r>
          </a:p>
          <a:p>
            <a:r>
              <a:rPr lang="en-US" dirty="0"/>
              <a:t>The Resistances of various windings are as follows:</a:t>
            </a:r>
          </a:p>
          <a:p>
            <a:pPr marL="0" indent="0" algn="ctr">
              <a:buNone/>
            </a:pPr>
            <a:r>
              <a:rPr lang="en-US" dirty="0"/>
              <a:t>Armature winding : R</a:t>
            </a:r>
            <a:r>
              <a:rPr lang="en-US" baseline="-25000" dirty="0"/>
              <a:t>a</a:t>
            </a:r>
          </a:p>
          <a:p>
            <a:pPr marL="0" indent="0" algn="ctr">
              <a:buNone/>
            </a:pPr>
            <a:r>
              <a:rPr lang="en-US" dirty="0"/>
              <a:t>Series field winding : </a:t>
            </a:r>
            <a:r>
              <a:rPr lang="en-US" dirty="0" err="1"/>
              <a:t>R</a:t>
            </a:r>
            <a:r>
              <a:rPr lang="en-US" baseline="-25000" dirty="0" err="1"/>
              <a:t>se</a:t>
            </a:r>
            <a:endParaRPr lang="en-US" baseline="-25000" dirty="0"/>
          </a:p>
          <a:p>
            <a:pPr marL="0" indent="0" algn="ctr">
              <a:buNone/>
            </a:pPr>
            <a:r>
              <a:rPr lang="en-US" dirty="0"/>
              <a:t>Shunt field winding : R</a:t>
            </a:r>
            <a:r>
              <a:rPr lang="en-US" baseline="-25000" dirty="0"/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178013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52D5-7F39-48A9-B3A1-21973473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EED00-7FF6-4F58-AA03-1B0B069FC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stands for Direct Current.</a:t>
            </a:r>
          </a:p>
          <a:p>
            <a:r>
              <a:rPr lang="en-US" dirty="0"/>
              <a:t>It does not changes its value as well as direction (polarity) with respect to time.</a:t>
            </a:r>
          </a:p>
          <a:p>
            <a:r>
              <a:rPr lang="en-US" dirty="0"/>
              <a:t>The DC machines are of two types namely DC generators and DC motors.</a:t>
            </a:r>
          </a:p>
          <a:p>
            <a:r>
              <a:rPr lang="en-US" dirty="0"/>
              <a:t>A DC generator converts mechanical energy into electrical energy </a:t>
            </a:r>
          </a:p>
          <a:p>
            <a:r>
              <a:rPr lang="en-US" dirty="0"/>
              <a:t>Whereas a DC motor coverts the electrical energy into mechanical energy.</a:t>
            </a:r>
          </a:p>
        </p:txBody>
      </p:sp>
    </p:spTree>
    <p:extLst>
      <p:ext uri="{BB962C8B-B14F-4D97-AF65-F5344CB8AC3E}">
        <p14:creationId xmlns:p14="http://schemas.microsoft.com/office/powerpoint/2010/main" val="316216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765E40-3720-438E-AA11-289BB42DF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43" y="202013"/>
            <a:ext cx="8135482" cy="61079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7DF2E-CE16-43C1-A9A4-1812DDA1F40E}"/>
              </a:ext>
            </a:extLst>
          </p:cNvPr>
          <p:cNvSpPr txBox="1"/>
          <p:nvPr/>
        </p:nvSpPr>
        <p:spPr>
          <a:xfrm>
            <a:off x="3467100" y="6381750"/>
            <a:ext cx="553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Fig.7. Long Shunt DC Motor</a:t>
            </a:r>
          </a:p>
        </p:txBody>
      </p:sp>
    </p:spTree>
    <p:extLst>
      <p:ext uri="{BB962C8B-B14F-4D97-AF65-F5344CB8AC3E}">
        <p14:creationId xmlns:p14="http://schemas.microsoft.com/office/powerpoint/2010/main" val="43709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913B3-3FFA-44C9-BE30-A97A2CFA9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Shunt Compound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7641-59A4-46A7-9620-73A858F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armature and shunt field windings are connected in parallel combination is then connected in series with the series fields windings.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5CE7B-311F-44C5-928F-5D229693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2769909"/>
            <a:ext cx="5419725" cy="40690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F75033-9FA8-46EF-A86B-30B6044D65CC}"/>
              </a:ext>
            </a:extLst>
          </p:cNvPr>
          <p:cNvSpPr txBox="1"/>
          <p:nvPr/>
        </p:nvSpPr>
        <p:spPr>
          <a:xfrm>
            <a:off x="8505825" y="5324475"/>
            <a:ext cx="26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Fig.8. Short Shunt DC motor</a:t>
            </a:r>
          </a:p>
        </p:txBody>
      </p:sp>
    </p:spTree>
    <p:extLst>
      <p:ext uri="{BB962C8B-B14F-4D97-AF65-F5344CB8AC3E}">
        <p14:creationId xmlns:p14="http://schemas.microsoft.com/office/powerpoint/2010/main" val="348183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0B10-7279-4F06-B2CC-52090B2F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1DFC-6478-4FF2-A1A7-7A2861DB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machine tools such as drilling machine, milling machine, etc.,</a:t>
            </a:r>
          </a:p>
          <a:p>
            <a:r>
              <a:rPr lang="en-US" dirty="0"/>
              <a:t>Electric train</a:t>
            </a:r>
          </a:p>
          <a:p>
            <a:r>
              <a:rPr lang="en-US" dirty="0"/>
              <a:t>Elevator</a:t>
            </a:r>
          </a:p>
          <a:p>
            <a:r>
              <a:rPr lang="en-US" dirty="0"/>
              <a:t>Printing machine</a:t>
            </a:r>
          </a:p>
          <a:p>
            <a:r>
              <a:rPr lang="en-US" dirty="0"/>
              <a:t>Cranes</a:t>
            </a:r>
          </a:p>
          <a:p>
            <a:r>
              <a:rPr lang="en-US" dirty="0"/>
              <a:t>Rolling mills</a:t>
            </a:r>
          </a:p>
          <a:p>
            <a:r>
              <a:rPr lang="en-US" dirty="0"/>
              <a:t>Paper Machines</a:t>
            </a:r>
          </a:p>
          <a:p>
            <a:r>
              <a:rPr lang="en-US" dirty="0"/>
              <a:t>Trolley Cars and trolley Buses</a:t>
            </a:r>
          </a:p>
        </p:txBody>
      </p:sp>
    </p:spTree>
    <p:extLst>
      <p:ext uri="{BB962C8B-B14F-4D97-AF65-F5344CB8AC3E}">
        <p14:creationId xmlns:p14="http://schemas.microsoft.com/office/powerpoint/2010/main" val="2972585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264FC-81F1-4C14-96BB-59849E5A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00" y="640080"/>
            <a:ext cx="9066878" cy="5384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B94EC-36AD-46F3-B91E-1F3554AB1FA3}"/>
              </a:ext>
            </a:extLst>
          </p:cNvPr>
          <p:cNvSpPr txBox="1"/>
          <p:nvPr/>
        </p:nvSpPr>
        <p:spPr>
          <a:xfrm>
            <a:off x="4324350" y="6096000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Fig.9. Applications of DC motor</a:t>
            </a:r>
          </a:p>
        </p:txBody>
      </p:sp>
    </p:spTree>
    <p:extLst>
      <p:ext uri="{BB962C8B-B14F-4D97-AF65-F5344CB8AC3E}">
        <p14:creationId xmlns:p14="http://schemas.microsoft.com/office/powerpoint/2010/main" val="126404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03C7-64E7-4C7B-87FE-1C135BD9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42CD-DFC8-46AD-B2F0-83100AF8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 machines are of two types: DC motor and DC Generator</a:t>
            </a:r>
          </a:p>
          <a:p>
            <a:r>
              <a:rPr lang="en-US" dirty="0"/>
              <a:t>DC generator converts mechanical energy into electrical energy </a:t>
            </a:r>
          </a:p>
          <a:p>
            <a:r>
              <a:rPr lang="en-US" dirty="0"/>
              <a:t>DC motor coverts electrical energy into mechanical energy.</a:t>
            </a:r>
          </a:p>
          <a:p>
            <a:r>
              <a:rPr lang="en-US" dirty="0"/>
              <a:t> The motors described above are used in industry for various applications. Which type of motor will suit a particular load depends on the requirement of load and the characteristics exhibited by the motor. These motor can be used  for various purpose.</a:t>
            </a:r>
          </a:p>
          <a:p>
            <a:r>
              <a:rPr lang="en-US" dirty="0"/>
              <a:t>DC motor are indeed a one of the greatest invention of Human kind.</a:t>
            </a:r>
          </a:p>
        </p:txBody>
      </p:sp>
    </p:spTree>
    <p:extLst>
      <p:ext uri="{BB962C8B-B14F-4D97-AF65-F5344CB8AC3E}">
        <p14:creationId xmlns:p14="http://schemas.microsoft.com/office/powerpoint/2010/main" val="347002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FC96-BF8D-49C3-9BEF-6C603D56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034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2861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B34B-B1B5-460E-AF37-E4ED0396D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DD57E-BFA5-4DC2-ADA4-86AE8877B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126"/>
          </a:xfrm>
        </p:spPr>
        <p:txBody>
          <a:bodyPr/>
          <a:lstStyle/>
          <a:p>
            <a:r>
              <a:rPr lang="en-US" dirty="0"/>
              <a:t>DC machines are basically of two types 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D.C. generator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D.C. motor</a:t>
            </a:r>
          </a:p>
          <a:p>
            <a:r>
              <a:rPr lang="en-US" dirty="0"/>
              <a:t>A dc generator is rotated by a prime mover and produce a dc voltage. So it convert mechanical energy into electrical energy.</a:t>
            </a:r>
          </a:p>
          <a:p>
            <a:r>
              <a:rPr lang="en-US" dirty="0"/>
              <a:t>A dc motor receives energy from dc voltage source and rotates at a speed proportional to the applied voltage. So a dc motor converts the electrical energy into a mechanical energy.</a:t>
            </a:r>
          </a:p>
        </p:txBody>
      </p:sp>
    </p:spTree>
    <p:extLst>
      <p:ext uri="{BB962C8B-B14F-4D97-AF65-F5344CB8AC3E}">
        <p14:creationId xmlns:p14="http://schemas.microsoft.com/office/powerpoint/2010/main" val="166469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52444-87A8-474F-BD23-A691356CA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26" y="453233"/>
            <a:ext cx="5299868" cy="529986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AF395A-6F52-4435-BEF8-D20D530E05CC}"/>
              </a:ext>
            </a:extLst>
          </p:cNvPr>
          <p:cNvSpPr txBox="1"/>
          <p:nvPr/>
        </p:nvSpPr>
        <p:spPr>
          <a:xfrm>
            <a:off x="4953000" y="5991225"/>
            <a:ext cx="322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Fig.1. D.C. Motor</a:t>
            </a:r>
          </a:p>
        </p:txBody>
      </p:sp>
    </p:spTree>
    <p:extLst>
      <p:ext uri="{BB962C8B-B14F-4D97-AF65-F5344CB8AC3E}">
        <p14:creationId xmlns:p14="http://schemas.microsoft.com/office/powerpoint/2010/main" val="768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76432-681D-410F-8817-C930F37A4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4" y="881062"/>
            <a:ext cx="5095875" cy="50958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00A208-408A-4DF3-BE2D-5F0EB77E9DEF}"/>
              </a:ext>
            </a:extLst>
          </p:cNvPr>
          <p:cNvSpPr txBox="1"/>
          <p:nvPr/>
        </p:nvSpPr>
        <p:spPr>
          <a:xfrm>
            <a:off x="4457700" y="570547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Fig.2. D.C. Generator</a:t>
            </a:r>
          </a:p>
        </p:txBody>
      </p:sp>
    </p:spTree>
    <p:extLst>
      <p:ext uri="{BB962C8B-B14F-4D97-AF65-F5344CB8AC3E}">
        <p14:creationId xmlns:p14="http://schemas.microsoft.com/office/powerpoint/2010/main" val="81594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9FBB-67C0-4186-8CCE-FFF76DD7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Windings in a DC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F186-DBE2-4CCB-BAF9-07E6A329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any dc machine, there are two windings: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Field Winding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Armature Winding</a:t>
            </a:r>
          </a:p>
          <a:p>
            <a:r>
              <a:rPr lang="en-US" dirty="0"/>
              <a:t>Out of these, the field winding is stationary which does not move at all and the armature winding is a movable winding.</a:t>
            </a:r>
          </a:p>
          <a:p>
            <a:r>
              <a:rPr lang="en-US" dirty="0"/>
              <a:t>The construction of the a dc motor and generator is the same. That means we can us the same dc machine either as generator or as a motor.</a:t>
            </a:r>
          </a:p>
        </p:txBody>
      </p:sp>
    </p:spTree>
    <p:extLst>
      <p:ext uri="{BB962C8B-B14F-4D97-AF65-F5344CB8AC3E}">
        <p14:creationId xmlns:p14="http://schemas.microsoft.com/office/powerpoint/2010/main" val="325261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63CB6-6786-424F-8DC7-110CA54D9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037" y="409773"/>
            <a:ext cx="10067925" cy="56632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418C44-AB40-4D06-AE61-5C5F842C83B3}"/>
              </a:ext>
            </a:extLst>
          </p:cNvPr>
          <p:cNvSpPr txBox="1"/>
          <p:nvPr/>
        </p:nvSpPr>
        <p:spPr>
          <a:xfrm>
            <a:off x="4486275" y="6358811"/>
            <a:ext cx="602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Fig.3. Armature and Field Winding</a:t>
            </a:r>
          </a:p>
        </p:txBody>
      </p:sp>
    </p:spTree>
    <p:extLst>
      <p:ext uri="{BB962C8B-B14F-4D97-AF65-F5344CB8AC3E}">
        <p14:creationId xmlns:p14="http://schemas.microsoft.com/office/powerpoint/2010/main" val="281755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57E5-0EB5-48D5-A665-BF55CF3D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Operation of a DC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93EA1-A6DE-426F-87FC-0CFA5264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current carrying  conductor is placed in a magnetic field, it experiences a force.</a:t>
            </a:r>
          </a:p>
          <a:p>
            <a:r>
              <a:rPr lang="en-US" dirty="0"/>
              <a:t>The armature winding is connected to an external dc source, hence it plays the role of the current carrying  conductor placed in the magnetic field.</a:t>
            </a:r>
          </a:p>
          <a:p>
            <a:r>
              <a:rPr lang="en-US" dirty="0"/>
              <a:t>Due to the force exerted on it when placed in the magnetic field, it starts rotating and the armature starts rotating.</a:t>
            </a:r>
          </a:p>
          <a:p>
            <a:r>
              <a:rPr lang="en-US" dirty="0"/>
              <a:t>The direction of rotation depends on the direction of the magnetic field produced by the field winding as well as the direction of magnetic field produced by the armature.</a:t>
            </a:r>
          </a:p>
        </p:txBody>
      </p:sp>
    </p:spTree>
    <p:extLst>
      <p:ext uri="{BB962C8B-B14F-4D97-AF65-F5344CB8AC3E}">
        <p14:creationId xmlns:p14="http://schemas.microsoft.com/office/powerpoint/2010/main" val="1896173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8D648A-2F1D-4A96-9E9B-384B13A62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360" y="501887"/>
            <a:ext cx="6786880" cy="52757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57DC92-83D2-45A9-8131-5528A48E599F}"/>
              </a:ext>
            </a:extLst>
          </p:cNvPr>
          <p:cNvSpPr txBox="1"/>
          <p:nvPr/>
        </p:nvSpPr>
        <p:spPr>
          <a:xfrm>
            <a:off x="4257675" y="6219825"/>
            <a:ext cx="566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Fig.4. Principle of DC motor</a:t>
            </a:r>
          </a:p>
        </p:txBody>
      </p:sp>
    </p:spTree>
    <p:extLst>
      <p:ext uri="{BB962C8B-B14F-4D97-AF65-F5344CB8AC3E}">
        <p14:creationId xmlns:p14="http://schemas.microsoft.com/office/powerpoint/2010/main" val="1155566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965</Words>
  <Application>Microsoft Office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DC Motor</vt:lpstr>
      <vt:lpstr>Introduction</vt:lpstr>
      <vt:lpstr>DC Machines</vt:lpstr>
      <vt:lpstr>PowerPoint Presentation</vt:lpstr>
      <vt:lpstr>PowerPoint Presentation</vt:lpstr>
      <vt:lpstr>Windings in a DC machine</vt:lpstr>
      <vt:lpstr>PowerPoint Presentation</vt:lpstr>
      <vt:lpstr>Principle of Operation of a DC motor</vt:lpstr>
      <vt:lpstr>PowerPoint Presentation</vt:lpstr>
      <vt:lpstr>Important Parts of a DC machine</vt:lpstr>
      <vt:lpstr>Types of Armature Winding</vt:lpstr>
      <vt:lpstr>Types of DC motors</vt:lpstr>
      <vt:lpstr>DC Shunt Motor</vt:lpstr>
      <vt:lpstr>PowerPoint Presentation</vt:lpstr>
      <vt:lpstr>DC Series Motor</vt:lpstr>
      <vt:lpstr>PowerPoint Presentation</vt:lpstr>
      <vt:lpstr>PowerPoint Presentation</vt:lpstr>
      <vt:lpstr>DC compound Motor</vt:lpstr>
      <vt:lpstr>Long Shunt Compound Motor</vt:lpstr>
      <vt:lpstr>PowerPoint Presentation</vt:lpstr>
      <vt:lpstr>Short Shunt Compound Motor</vt:lpstr>
      <vt:lpstr>Applications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Motor</dc:title>
  <dc:creator>Vitthal Savant</dc:creator>
  <cp:lastModifiedBy>Vitthal Savant</cp:lastModifiedBy>
  <cp:revision>25</cp:revision>
  <dcterms:created xsi:type="dcterms:W3CDTF">2020-01-14T15:01:29Z</dcterms:created>
  <dcterms:modified xsi:type="dcterms:W3CDTF">2020-02-02T17:49:07Z</dcterms:modified>
</cp:coreProperties>
</file>