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4" r:id="rId12"/>
    <p:sldId id="266" r:id="rId13"/>
    <p:sldId id="267" r:id="rId14"/>
    <p:sldId id="268" r:id="rId15"/>
    <p:sldId id="269" r:id="rId16"/>
    <p:sldId id="270" r:id="rId17"/>
    <p:sldId id="271" r:id="rId18"/>
    <p:sldId id="272" r:id="rId19"/>
    <p:sldId id="273"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43F79E2-988F-4A1B-AA57-C091937CE099}">
          <p14:sldIdLst>
            <p14:sldId id="256"/>
            <p14:sldId id="257"/>
            <p14:sldId id="258"/>
            <p14:sldId id="259"/>
            <p14:sldId id="260"/>
            <p14:sldId id="261"/>
            <p14:sldId id="262"/>
            <p14:sldId id="263"/>
            <p14:sldId id="264"/>
            <p14:sldId id="265"/>
            <p14:sldId id="274"/>
            <p14:sldId id="266"/>
            <p14:sldId id="267"/>
            <p14:sldId id="268"/>
            <p14:sldId id="269"/>
            <p14:sldId id="270"/>
            <p14:sldId id="271"/>
            <p14:sldId id="272"/>
            <p14:sldId id="273"/>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154" autoAdjust="0"/>
    <p:restoredTop sz="94660"/>
  </p:normalViewPr>
  <p:slideViewPr>
    <p:cSldViewPr snapToGrid="0">
      <p:cViewPr varScale="1">
        <p:scale>
          <a:sx n="110" d="100"/>
          <a:sy n="110" d="100"/>
        </p:scale>
        <p:origin x="16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2.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AB638A43-A630-4D8E-965E-4DEABDFB0A9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83499D1-B84D-44AA-8E5B-04EAAC6A59B7}">
      <dgm:prSet custT="1"/>
      <dgm:spPr/>
      <dgm:t>
        <a:bodyPr/>
        <a:lstStyle/>
        <a:p>
          <a:r>
            <a:rPr lang="en-US" sz="1800" dirty="0" err="1"/>
            <a:t>Ryuk</a:t>
          </a:r>
          <a:r>
            <a:rPr lang="en-US" sz="1800" dirty="0"/>
            <a:t> ransomware, which spread in August 2018, disabled the Windows System Restore option, making it impossible to restore encrypted files without a backup.</a:t>
          </a:r>
        </a:p>
      </dgm:t>
    </dgm:pt>
    <dgm:pt modelId="{97401491-0B81-453F-B496-2BE6A2C8DC25}" type="parTrans" cxnId="{99647E9D-FF03-4412-BC8F-12ACE9E8D2B6}">
      <dgm:prSet/>
      <dgm:spPr/>
      <dgm:t>
        <a:bodyPr/>
        <a:lstStyle/>
        <a:p>
          <a:endParaRPr lang="en-US"/>
        </a:p>
      </dgm:t>
    </dgm:pt>
    <dgm:pt modelId="{4D5CC644-1175-41AE-8120-887C5EC699D9}" type="sibTrans" cxnId="{99647E9D-FF03-4412-BC8F-12ACE9E8D2B6}">
      <dgm:prSet/>
      <dgm:spPr/>
      <dgm:t>
        <a:bodyPr/>
        <a:lstStyle/>
        <a:p>
          <a:endParaRPr lang="en-US"/>
        </a:p>
      </dgm:t>
    </dgm:pt>
    <dgm:pt modelId="{AF3D4977-5497-4E79-8799-B80D8DA4169E}">
      <dgm:prSet/>
      <dgm:spPr/>
      <dgm:t>
        <a:bodyPr/>
        <a:lstStyle/>
        <a:p>
          <a:r>
            <a:rPr lang="en-US"/>
            <a:t>Ryuk also encrypted network drives.</a:t>
          </a:r>
        </a:p>
      </dgm:t>
    </dgm:pt>
    <dgm:pt modelId="{9F010076-ABF0-4A6C-BBAB-C8C6DC337AA5}" type="parTrans" cxnId="{EC2C58EF-AD65-4883-AE96-7DABFE8AE1E1}">
      <dgm:prSet/>
      <dgm:spPr/>
      <dgm:t>
        <a:bodyPr/>
        <a:lstStyle/>
        <a:p>
          <a:endParaRPr lang="en-US"/>
        </a:p>
      </dgm:t>
    </dgm:pt>
    <dgm:pt modelId="{EB13A77F-0F40-4314-8137-84315CCA7951}" type="sibTrans" cxnId="{EC2C58EF-AD65-4883-AE96-7DABFE8AE1E1}">
      <dgm:prSet/>
      <dgm:spPr/>
      <dgm:t>
        <a:bodyPr/>
        <a:lstStyle/>
        <a:p>
          <a:endParaRPr lang="en-US"/>
        </a:p>
      </dgm:t>
    </dgm:pt>
    <dgm:pt modelId="{A4F5AE06-B4B9-470D-AA97-64CE50C11571}">
      <dgm:prSet/>
      <dgm:spPr/>
      <dgm:t>
        <a:bodyPr/>
        <a:lstStyle/>
        <a:p>
          <a:r>
            <a:rPr lang="en-US"/>
            <a:t>The effects were crippling, and many organizations targeted in the US paid the demanded ransoms</a:t>
          </a:r>
        </a:p>
      </dgm:t>
    </dgm:pt>
    <dgm:pt modelId="{1FD1DA87-9529-4DF8-9205-912836FB2EAD}" type="parTrans" cxnId="{804A742A-CC04-4D90-936E-7F948CE16C52}">
      <dgm:prSet/>
      <dgm:spPr/>
      <dgm:t>
        <a:bodyPr/>
        <a:lstStyle/>
        <a:p>
          <a:endParaRPr lang="en-US"/>
        </a:p>
      </dgm:t>
    </dgm:pt>
    <dgm:pt modelId="{CFFF9F0A-62EF-4B0E-B3D4-28E4D8FA49E1}" type="sibTrans" cxnId="{804A742A-CC04-4D90-936E-7F948CE16C52}">
      <dgm:prSet/>
      <dgm:spPr/>
      <dgm:t>
        <a:bodyPr/>
        <a:lstStyle/>
        <a:p>
          <a:endParaRPr lang="en-US"/>
        </a:p>
      </dgm:t>
    </dgm:pt>
    <dgm:pt modelId="{DC84CC84-FD14-414C-85CF-EAE2BCA75108}">
      <dgm:prSet/>
      <dgm:spPr/>
      <dgm:t>
        <a:bodyPr/>
        <a:lstStyle/>
        <a:p>
          <a:r>
            <a:rPr lang="en-US"/>
            <a:t>August 2018 reports estimated funds raised from the attack were over $640,000.</a:t>
          </a:r>
        </a:p>
      </dgm:t>
    </dgm:pt>
    <dgm:pt modelId="{4FA40DDC-DB5E-4826-BB61-6E639A338FA0}" type="parTrans" cxnId="{4B8C3903-25AD-433D-B78E-387B38A37482}">
      <dgm:prSet/>
      <dgm:spPr/>
      <dgm:t>
        <a:bodyPr/>
        <a:lstStyle/>
        <a:p>
          <a:endParaRPr lang="en-US"/>
        </a:p>
      </dgm:t>
    </dgm:pt>
    <dgm:pt modelId="{0A4FFE2D-0067-44D1-8382-9FEBAE1039A1}" type="sibTrans" cxnId="{4B8C3903-25AD-433D-B78E-387B38A37482}">
      <dgm:prSet/>
      <dgm:spPr/>
      <dgm:t>
        <a:bodyPr/>
        <a:lstStyle/>
        <a:p>
          <a:endParaRPr lang="en-US"/>
        </a:p>
      </dgm:t>
    </dgm:pt>
    <dgm:pt modelId="{DCBDFE1E-5652-4577-BCA4-AAC8998F1FB3}" type="pres">
      <dgm:prSet presAssocID="{AB638A43-A630-4D8E-965E-4DEABDFB0A91}" presName="root" presStyleCnt="0">
        <dgm:presLayoutVars>
          <dgm:dir/>
          <dgm:resizeHandles val="exact"/>
        </dgm:presLayoutVars>
      </dgm:prSet>
      <dgm:spPr/>
    </dgm:pt>
    <dgm:pt modelId="{1EF03D27-0E0F-49DC-AA6E-1C1D2361562B}" type="pres">
      <dgm:prSet presAssocID="{B83499D1-B84D-44AA-8E5B-04EAAC6A59B7}" presName="compNode" presStyleCnt="0"/>
      <dgm:spPr/>
    </dgm:pt>
    <dgm:pt modelId="{D73E804D-8EAF-42E0-A668-D9B0DA1D1737}" type="pres">
      <dgm:prSet presAssocID="{B83499D1-B84D-44AA-8E5B-04EAAC6A59B7}" presName="bgRect" presStyleLbl="bgShp" presStyleIdx="0" presStyleCnt="4"/>
      <dgm:spPr/>
    </dgm:pt>
    <dgm:pt modelId="{5DAB70D2-8C8C-4D33-99F8-A8F4DF41F95A}" type="pres">
      <dgm:prSet presAssocID="{B83499D1-B84D-44AA-8E5B-04EAAC6A59B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13212B32-6D65-4F10-B42B-44CDB43A1250}" type="pres">
      <dgm:prSet presAssocID="{B83499D1-B84D-44AA-8E5B-04EAAC6A59B7}" presName="spaceRect" presStyleCnt="0"/>
      <dgm:spPr/>
    </dgm:pt>
    <dgm:pt modelId="{CFA6C13B-42BB-415A-B561-CB750224371F}" type="pres">
      <dgm:prSet presAssocID="{B83499D1-B84D-44AA-8E5B-04EAAC6A59B7}" presName="parTx" presStyleLbl="revTx" presStyleIdx="0" presStyleCnt="4" custLinFactNeighborY="770">
        <dgm:presLayoutVars>
          <dgm:chMax val="0"/>
          <dgm:chPref val="0"/>
        </dgm:presLayoutVars>
      </dgm:prSet>
      <dgm:spPr/>
    </dgm:pt>
    <dgm:pt modelId="{8EEB85CD-E361-4D3C-9724-BA7EAF286048}" type="pres">
      <dgm:prSet presAssocID="{4D5CC644-1175-41AE-8120-887C5EC699D9}" presName="sibTrans" presStyleCnt="0"/>
      <dgm:spPr/>
    </dgm:pt>
    <dgm:pt modelId="{0E819D05-56D8-4422-9D7C-3E84F34ED0BC}" type="pres">
      <dgm:prSet presAssocID="{AF3D4977-5497-4E79-8799-B80D8DA4169E}" presName="compNode" presStyleCnt="0"/>
      <dgm:spPr/>
    </dgm:pt>
    <dgm:pt modelId="{BE956C5D-4854-4417-847B-A3E2B4D92B34}" type="pres">
      <dgm:prSet presAssocID="{AF3D4977-5497-4E79-8799-B80D8DA4169E}" presName="bgRect" presStyleLbl="bgShp" presStyleIdx="1" presStyleCnt="4"/>
      <dgm:spPr/>
    </dgm:pt>
    <dgm:pt modelId="{D8D14D83-F631-4BE6-9870-B240345D6108}" type="pres">
      <dgm:prSet presAssocID="{AF3D4977-5497-4E79-8799-B80D8DA4169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A77D895E-1001-4C8F-919D-8EABAE5015B2}" type="pres">
      <dgm:prSet presAssocID="{AF3D4977-5497-4E79-8799-B80D8DA4169E}" presName="spaceRect" presStyleCnt="0"/>
      <dgm:spPr/>
    </dgm:pt>
    <dgm:pt modelId="{B707AD96-0931-4E3F-8419-F965015E1F39}" type="pres">
      <dgm:prSet presAssocID="{AF3D4977-5497-4E79-8799-B80D8DA4169E}" presName="parTx" presStyleLbl="revTx" presStyleIdx="1" presStyleCnt="4">
        <dgm:presLayoutVars>
          <dgm:chMax val="0"/>
          <dgm:chPref val="0"/>
        </dgm:presLayoutVars>
      </dgm:prSet>
      <dgm:spPr/>
    </dgm:pt>
    <dgm:pt modelId="{8FBC79D7-8AD0-4B2A-9C7F-B16886C6DE94}" type="pres">
      <dgm:prSet presAssocID="{EB13A77F-0F40-4314-8137-84315CCA7951}" presName="sibTrans" presStyleCnt="0"/>
      <dgm:spPr/>
    </dgm:pt>
    <dgm:pt modelId="{B43C502B-4C07-439B-A87D-85C3EAF276CE}" type="pres">
      <dgm:prSet presAssocID="{A4F5AE06-B4B9-470D-AA97-64CE50C11571}" presName="compNode" presStyleCnt="0"/>
      <dgm:spPr/>
    </dgm:pt>
    <dgm:pt modelId="{1630A9F1-DBCC-4FB0-9D01-0F74E0F4553B}" type="pres">
      <dgm:prSet presAssocID="{A4F5AE06-B4B9-470D-AA97-64CE50C11571}" presName="bgRect" presStyleLbl="bgShp" presStyleIdx="2" presStyleCnt="4"/>
      <dgm:spPr/>
    </dgm:pt>
    <dgm:pt modelId="{EA5663AF-E443-4709-9264-83C7E921D438}" type="pres">
      <dgm:prSet presAssocID="{A4F5AE06-B4B9-470D-AA97-64CE50C1157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9B14676C-76EB-4D2F-99B1-D9785528A56A}" type="pres">
      <dgm:prSet presAssocID="{A4F5AE06-B4B9-470D-AA97-64CE50C11571}" presName="spaceRect" presStyleCnt="0"/>
      <dgm:spPr/>
    </dgm:pt>
    <dgm:pt modelId="{3823D1B7-5229-4211-B139-9498D70F729C}" type="pres">
      <dgm:prSet presAssocID="{A4F5AE06-B4B9-470D-AA97-64CE50C11571}" presName="parTx" presStyleLbl="revTx" presStyleIdx="2" presStyleCnt="4">
        <dgm:presLayoutVars>
          <dgm:chMax val="0"/>
          <dgm:chPref val="0"/>
        </dgm:presLayoutVars>
      </dgm:prSet>
      <dgm:spPr/>
    </dgm:pt>
    <dgm:pt modelId="{2966FDFE-0F51-4973-A20D-1B572905106A}" type="pres">
      <dgm:prSet presAssocID="{CFFF9F0A-62EF-4B0E-B3D4-28E4D8FA49E1}" presName="sibTrans" presStyleCnt="0"/>
      <dgm:spPr/>
    </dgm:pt>
    <dgm:pt modelId="{9236AB30-CE18-480C-8819-74D63BF76FA0}" type="pres">
      <dgm:prSet presAssocID="{DC84CC84-FD14-414C-85CF-EAE2BCA75108}" presName="compNode" presStyleCnt="0"/>
      <dgm:spPr/>
    </dgm:pt>
    <dgm:pt modelId="{65DE7806-1E13-4C90-9EE5-201503104893}" type="pres">
      <dgm:prSet presAssocID="{DC84CC84-FD14-414C-85CF-EAE2BCA75108}" presName="bgRect" presStyleLbl="bgShp" presStyleIdx="3" presStyleCnt="4"/>
      <dgm:spPr/>
    </dgm:pt>
    <dgm:pt modelId="{BD86D7BB-0599-45B7-8B17-73750B40665E}" type="pres">
      <dgm:prSet presAssocID="{DC84CC84-FD14-414C-85CF-EAE2BCA7510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ey"/>
        </a:ext>
      </dgm:extLst>
    </dgm:pt>
    <dgm:pt modelId="{532FFC28-2498-42E8-BCE2-2B2929D13C58}" type="pres">
      <dgm:prSet presAssocID="{DC84CC84-FD14-414C-85CF-EAE2BCA75108}" presName="spaceRect" presStyleCnt="0"/>
      <dgm:spPr/>
    </dgm:pt>
    <dgm:pt modelId="{9AA3DF9F-C4EB-4922-A0A2-1A3729A80F43}" type="pres">
      <dgm:prSet presAssocID="{DC84CC84-FD14-414C-85CF-EAE2BCA75108}" presName="parTx" presStyleLbl="revTx" presStyleIdx="3" presStyleCnt="4">
        <dgm:presLayoutVars>
          <dgm:chMax val="0"/>
          <dgm:chPref val="0"/>
        </dgm:presLayoutVars>
      </dgm:prSet>
      <dgm:spPr/>
    </dgm:pt>
  </dgm:ptLst>
  <dgm:cxnLst>
    <dgm:cxn modelId="{4B8C3903-25AD-433D-B78E-387B38A37482}" srcId="{AB638A43-A630-4D8E-965E-4DEABDFB0A91}" destId="{DC84CC84-FD14-414C-85CF-EAE2BCA75108}" srcOrd="3" destOrd="0" parTransId="{4FA40DDC-DB5E-4826-BB61-6E639A338FA0}" sibTransId="{0A4FFE2D-0067-44D1-8382-9FEBAE1039A1}"/>
    <dgm:cxn modelId="{804A742A-CC04-4D90-936E-7F948CE16C52}" srcId="{AB638A43-A630-4D8E-965E-4DEABDFB0A91}" destId="{A4F5AE06-B4B9-470D-AA97-64CE50C11571}" srcOrd="2" destOrd="0" parTransId="{1FD1DA87-9529-4DF8-9205-912836FB2EAD}" sibTransId="{CFFF9F0A-62EF-4B0E-B3D4-28E4D8FA49E1}"/>
    <dgm:cxn modelId="{5356392C-80CD-4CE4-B24E-5C3994AA8BAD}" type="presOf" srcId="{AB638A43-A630-4D8E-965E-4DEABDFB0A91}" destId="{DCBDFE1E-5652-4577-BCA4-AAC8998F1FB3}" srcOrd="0" destOrd="0" presId="urn:microsoft.com/office/officeart/2018/2/layout/IconVerticalSolidList"/>
    <dgm:cxn modelId="{E916D33D-0837-4BAC-AD3D-98927932E4BA}" type="presOf" srcId="{B83499D1-B84D-44AA-8E5B-04EAAC6A59B7}" destId="{CFA6C13B-42BB-415A-B561-CB750224371F}" srcOrd="0" destOrd="0" presId="urn:microsoft.com/office/officeart/2018/2/layout/IconVerticalSolidList"/>
    <dgm:cxn modelId="{8ACF4356-DAEA-479E-978F-A9D06D51D220}" type="presOf" srcId="{A4F5AE06-B4B9-470D-AA97-64CE50C11571}" destId="{3823D1B7-5229-4211-B139-9498D70F729C}" srcOrd="0" destOrd="0" presId="urn:microsoft.com/office/officeart/2018/2/layout/IconVerticalSolidList"/>
    <dgm:cxn modelId="{99647E9D-FF03-4412-BC8F-12ACE9E8D2B6}" srcId="{AB638A43-A630-4D8E-965E-4DEABDFB0A91}" destId="{B83499D1-B84D-44AA-8E5B-04EAAC6A59B7}" srcOrd="0" destOrd="0" parTransId="{97401491-0B81-453F-B496-2BE6A2C8DC25}" sibTransId="{4D5CC644-1175-41AE-8120-887C5EC699D9}"/>
    <dgm:cxn modelId="{2414A4B4-A3C5-4C59-956A-774A42167E9A}" type="presOf" srcId="{DC84CC84-FD14-414C-85CF-EAE2BCA75108}" destId="{9AA3DF9F-C4EB-4922-A0A2-1A3729A80F43}" srcOrd="0" destOrd="0" presId="urn:microsoft.com/office/officeart/2018/2/layout/IconVerticalSolidList"/>
    <dgm:cxn modelId="{E2841FE3-07DB-4DD3-B361-3C6252ED6E70}" type="presOf" srcId="{AF3D4977-5497-4E79-8799-B80D8DA4169E}" destId="{B707AD96-0931-4E3F-8419-F965015E1F39}" srcOrd="0" destOrd="0" presId="urn:microsoft.com/office/officeart/2018/2/layout/IconVerticalSolidList"/>
    <dgm:cxn modelId="{EC2C58EF-AD65-4883-AE96-7DABFE8AE1E1}" srcId="{AB638A43-A630-4D8E-965E-4DEABDFB0A91}" destId="{AF3D4977-5497-4E79-8799-B80D8DA4169E}" srcOrd="1" destOrd="0" parTransId="{9F010076-ABF0-4A6C-BBAB-C8C6DC337AA5}" sibTransId="{EB13A77F-0F40-4314-8137-84315CCA7951}"/>
    <dgm:cxn modelId="{AB5C83AD-23D8-475F-8222-0823B76A7034}" type="presParOf" srcId="{DCBDFE1E-5652-4577-BCA4-AAC8998F1FB3}" destId="{1EF03D27-0E0F-49DC-AA6E-1C1D2361562B}" srcOrd="0" destOrd="0" presId="urn:microsoft.com/office/officeart/2018/2/layout/IconVerticalSolidList"/>
    <dgm:cxn modelId="{78D994A7-930B-477D-A077-575BF1C8BB5A}" type="presParOf" srcId="{1EF03D27-0E0F-49DC-AA6E-1C1D2361562B}" destId="{D73E804D-8EAF-42E0-A668-D9B0DA1D1737}" srcOrd="0" destOrd="0" presId="urn:microsoft.com/office/officeart/2018/2/layout/IconVerticalSolidList"/>
    <dgm:cxn modelId="{13FE8086-8C4C-429E-96A0-C2CF054FFFED}" type="presParOf" srcId="{1EF03D27-0E0F-49DC-AA6E-1C1D2361562B}" destId="{5DAB70D2-8C8C-4D33-99F8-A8F4DF41F95A}" srcOrd="1" destOrd="0" presId="urn:microsoft.com/office/officeart/2018/2/layout/IconVerticalSolidList"/>
    <dgm:cxn modelId="{63BBBA7A-F2B3-414C-AFA9-04CAD67CF18C}" type="presParOf" srcId="{1EF03D27-0E0F-49DC-AA6E-1C1D2361562B}" destId="{13212B32-6D65-4F10-B42B-44CDB43A1250}" srcOrd="2" destOrd="0" presId="urn:microsoft.com/office/officeart/2018/2/layout/IconVerticalSolidList"/>
    <dgm:cxn modelId="{73EA27D9-27CB-4F7A-B9BA-16C60BA070AC}" type="presParOf" srcId="{1EF03D27-0E0F-49DC-AA6E-1C1D2361562B}" destId="{CFA6C13B-42BB-415A-B561-CB750224371F}" srcOrd="3" destOrd="0" presId="urn:microsoft.com/office/officeart/2018/2/layout/IconVerticalSolidList"/>
    <dgm:cxn modelId="{A57A0B09-B029-4108-9163-9D358CC6A8AD}" type="presParOf" srcId="{DCBDFE1E-5652-4577-BCA4-AAC8998F1FB3}" destId="{8EEB85CD-E361-4D3C-9724-BA7EAF286048}" srcOrd="1" destOrd="0" presId="urn:microsoft.com/office/officeart/2018/2/layout/IconVerticalSolidList"/>
    <dgm:cxn modelId="{9125AAB2-8461-4732-ABA5-F1F210CA11E3}" type="presParOf" srcId="{DCBDFE1E-5652-4577-BCA4-AAC8998F1FB3}" destId="{0E819D05-56D8-4422-9D7C-3E84F34ED0BC}" srcOrd="2" destOrd="0" presId="urn:microsoft.com/office/officeart/2018/2/layout/IconVerticalSolidList"/>
    <dgm:cxn modelId="{116A58B3-61B1-4180-BA4C-980D03466C27}" type="presParOf" srcId="{0E819D05-56D8-4422-9D7C-3E84F34ED0BC}" destId="{BE956C5D-4854-4417-847B-A3E2B4D92B34}" srcOrd="0" destOrd="0" presId="urn:microsoft.com/office/officeart/2018/2/layout/IconVerticalSolidList"/>
    <dgm:cxn modelId="{CAC9D862-B99B-43A6-8097-4C6B828B717D}" type="presParOf" srcId="{0E819D05-56D8-4422-9D7C-3E84F34ED0BC}" destId="{D8D14D83-F631-4BE6-9870-B240345D6108}" srcOrd="1" destOrd="0" presId="urn:microsoft.com/office/officeart/2018/2/layout/IconVerticalSolidList"/>
    <dgm:cxn modelId="{FF301907-B349-45E0-9AED-0974685B3121}" type="presParOf" srcId="{0E819D05-56D8-4422-9D7C-3E84F34ED0BC}" destId="{A77D895E-1001-4C8F-919D-8EABAE5015B2}" srcOrd="2" destOrd="0" presId="urn:microsoft.com/office/officeart/2018/2/layout/IconVerticalSolidList"/>
    <dgm:cxn modelId="{5CF6E78E-AA10-4540-BFEB-A054684DD4D8}" type="presParOf" srcId="{0E819D05-56D8-4422-9D7C-3E84F34ED0BC}" destId="{B707AD96-0931-4E3F-8419-F965015E1F39}" srcOrd="3" destOrd="0" presId="urn:microsoft.com/office/officeart/2018/2/layout/IconVerticalSolidList"/>
    <dgm:cxn modelId="{6EBF314D-1385-44CA-9A77-26D7E6495F2B}" type="presParOf" srcId="{DCBDFE1E-5652-4577-BCA4-AAC8998F1FB3}" destId="{8FBC79D7-8AD0-4B2A-9C7F-B16886C6DE94}" srcOrd="3" destOrd="0" presId="urn:microsoft.com/office/officeart/2018/2/layout/IconVerticalSolidList"/>
    <dgm:cxn modelId="{88070880-2A6F-406C-8925-2653A8492C33}" type="presParOf" srcId="{DCBDFE1E-5652-4577-BCA4-AAC8998F1FB3}" destId="{B43C502B-4C07-439B-A87D-85C3EAF276CE}" srcOrd="4" destOrd="0" presId="urn:microsoft.com/office/officeart/2018/2/layout/IconVerticalSolidList"/>
    <dgm:cxn modelId="{37E6A814-17D4-436F-AF3B-1DDCC8AA2948}" type="presParOf" srcId="{B43C502B-4C07-439B-A87D-85C3EAF276CE}" destId="{1630A9F1-DBCC-4FB0-9D01-0F74E0F4553B}" srcOrd="0" destOrd="0" presId="urn:microsoft.com/office/officeart/2018/2/layout/IconVerticalSolidList"/>
    <dgm:cxn modelId="{B5F636A3-D4A4-4C7E-A7F7-224FA040B69B}" type="presParOf" srcId="{B43C502B-4C07-439B-A87D-85C3EAF276CE}" destId="{EA5663AF-E443-4709-9264-83C7E921D438}" srcOrd="1" destOrd="0" presId="urn:microsoft.com/office/officeart/2018/2/layout/IconVerticalSolidList"/>
    <dgm:cxn modelId="{D025D6EA-99BE-44BB-8993-B7D4974D8F74}" type="presParOf" srcId="{B43C502B-4C07-439B-A87D-85C3EAF276CE}" destId="{9B14676C-76EB-4D2F-99B1-D9785528A56A}" srcOrd="2" destOrd="0" presId="urn:microsoft.com/office/officeart/2018/2/layout/IconVerticalSolidList"/>
    <dgm:cxn modelId="{1B22F6AF-A115-496F-BADB-F8AE9F8BF4FF}" type="presParOf" srcId="{B43C502B-4C07-439B-A87D-85C3EAF276CE}" destId="{3823D1B7-5229-4211-B139-9498D70F729C}" srcOrd="3" destOrd="0" presId="urn:microsoft.com/office/officeart/2018/2/layout/IconVerticalSolidList"/>
    <dgm:cxn modelId="{DE476071-57FE-41B1-94D7-C677132A5E48}" type="presParOf" srcId="{DCBDFE1E-5652-4577-BCA4-AAC8998F1FB3}" destId="{2966FDFE-0F51-4973-A20D-1B572905106A}" srcOrd="5" destOrd="0" presId="urn:microsoft.com/office/officeart/2018/2/layout/IconVerticalSolidList"/>
    <dgm:cxn modelId="{7319BA9E-F650-41CC-852B-4E508D2AE37D}" type="presParOf" srcId="{DCBDFE1E-5652-4577-BCA4-AAC8998F1FB3}" destId="{9236AB30-CE18-480C-8819-74D63BF76FA0}" srcOrd="6" destOrd="0" presId="urn:microsoft.com/office/officeart/2018/2/layout/IconVerticalSolidList"/>
    <dgm:cxn modelId="{7A62DF69-AF93-4CB6-B065-B04DEFBC7FCE}" type="presParOf" srcId="{9236AB30-CE18-480C-8819-74D63BF76FA0}" destId="{65DE7806-1E13-4C90-9EE5-201503104893}" srcOrd="0" destOrd="0" presId="urn:microsoft.com/office/officeart/2018/2/layout/IconVerticalSolidList"/>
    <dgm:cxn modelId="{4CD111D9-1E75-4142-B65B-E565A52F2FE2}" type="presParOf" srcId="{9236AB30-CE18-480C-8819-74D63BF76FA0}" destId="{BD86D7BB-0599-45B7-8B17-73750B40665E}" srcOrd="1" destOrd="0" presId="urn:microsoft.com/office/officeart/2018/2/layout/IconVerticalSolidList"/>
    <dgm:cxn modelId="{D6F91E5A-40A2-4ADC-8757-DD5E85786987}" type="presParOf" srcId="{9236AB30-CE18-480C-8819-74D63BF76FA0}" destId="{532FFC28-2498-42E8-BCE2-2B2929D13C58}" srcOrd="2" destOrd="0" presId="urn:microsoft.com/office/officeart/2018/2/layout/IconVerticalSolidList"/>
    <dgm:cxn modelId="{363548EC-89E2-4067-9AF2-53262309B7FA}" type="presParOf" srcId="{9236AB30-CE18-480C-8819-74D63BF76FA0}" destId="{9AA3DF9F-C4EB-4922-A0A2-1A3729A80F4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E0A833-21B3-4244-BD3E-EF08C53A220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AF234FD-EF5F-4118-A6BB-557CA7C0BF6E}">
      <dgm:prSet custT="1"/>
      <dgm:spPr/>
      <dgm:t>
        <a:bodyPr/>
        <a:lstStyle/>
        <a:p>
          <a:r>
            <a:rPr lang="en-US" sz="1800" dirty="0"/>
            <a:t>CryptoLocker is ransomware that was first seen in 2007 and spread through infected email attachments.</a:t>
          </a:r>
        </a:p>
      </dgm:t>
    </dgm:pt>
    <dgm:pt modelId="{87EDA60F-55BF-4FCF-AFF7-2E2BEADCA984}" type="parTrans" cxnId="{C5E9E4B5-6033-46CF-91F8-C588DF85BBEE}">
      <dgm:prSet/>
      <dgm:spPr/>
      <dgm:t>
        <a:bodyPr/>
        <a:lstStyle/>
        <a:p>
          <a:endParaRPr lang="en-US"/>
        </a:p>
      </dgm:t>
    </dgm:pt>
    <dgm:pt modelId="{CE521EDD-C3A6-4386-90BB-3AC4B4C43CD8}" type="sibTrans" cxnId="{C5E9E4B5-6033-46CF-91F8-C588DF85BBEE}">
      <dgm:prSet/>
      <dgm:spPr/>
      <dgm:t>
        <a:bodyPr/>
        <a:lstStyle/>
        <a:p>
          <a:endParaRPr lang="en-US"/>
        </a:p>
      </dgm:t>
    </dgm:pt>
    <dgm:pt modelId="{DB0CA990-8DDE-491B-992C-B30708E5E391}">
      <dgm:prSet custT="1"/>
      <dgm:spPr/>
      <dgm:t>
        <a:bodyPr/>
        <a:lstStyle/>
        <a:p>
          <a:r>
            <a:rPr lang="en-US" sz="1800" dirty="0"/>
            <a:t>Once on your computer, it searched for valuable files to encrypt and hold to ransom.</a:t>
          </a:r>
        </a:p>
      </dgm:t>
    </dgm:pt>
    <dgm:pt modelId="{8F8298D5-1B65-49C3-8BC1-9869EFAA977C}" type="parTrans" cxnId="{49DFFC69-D644-4DAE-9333-DCE6F6196F93}">
      <dgm:prSet/>
      <dgm:spPr/>
      <dgm:t>
        <a:bodyPr/>
        <a:lstStyle/>
        <a:p>
          <a:endParaRPr lang="en-US"/>
        </a:p>
      </dgm:t>
    </dgm:pt>
    <dgm:pt modelId="{BA8C2725-7278-49C9-8B2A-D14A1567CD90}" type="sibTrans" cxnId="{49DFFC69-D644-4DAE-9333-DCE6F6196F93}">
      <dgm:prSet/>
      <dgm:spPr/>
      <dgm:t>
        <a:bodyPr/>
        <a:lstStyle/>
        <a:p>
          <a:endParaRPr lang="en-US"/>
        </a:p>
      </dgm:t>
    </dgm:pt>
    <dgm:pt modelId="{C3147F2F-C09C-4C94-A08D-809F6253BCBE}">
      <dgm:prSet custT="1"/>
      <dgm:spPr/>
      <dgm:t>
        <a:bodyPr/>
        <a:lstStyle/>
        <a:p>
          <a:r>
            <a:rPr lang="en-US" sz="1600" dirty="0"/>
            <a:t>Thought to have affected around 500,000 computers, law enforcement and security companies eventually managed to seize a worldwide network of hijacked home computers that were being used to spread </a:t>
          </a:r>
          <a:r>
            <a:rPr lang="en-US" sz="1600" dirty="0" err="1"/>
            <a:t>Cryptolocker</a:t>
          </a:r>
          <a:r>
            <a:rPr lang="en-US" sz="1600" dirty="0"/>
            <a:t>.</a:t>
          </a:r>
        </a:p>
      </dgm:t>
    </dgm:pt>
    <dgm:pt modelId="{2C036DBA-88B0-47A2-B711-1F053B77BDAD}" type="parTrans" cxnId="{F37C37A7-75E9-457B-9E3A-A6F21A06E5D3}">
      <dgm:prSet/>
      <dgm:spPr/>
      <dgm:t>
        <a:bodyPr/>
        <a:lstStyle/>
        <a:p>
          <a:endParaRPr lang="en-US"/>
        </a:p>
      </dgm:t>
    </dgm:pt>
    <dgm:pt modelId="{00751C7B-6F33-43F7-82A8-CFAB03A38BE6}" type="sibTrans" cxnId="{F37C37A7-75E9-457B-9E3A-A6F21A06E5D3}">
      <dgm:prSet/>
      <dgm:spPr/>
      <dgm:t>
        <a:bodyPr/>
        <a:lstStyle/>
        <a:p>
          <a:endParaRPr lang="en-US"/>
        </a:p>
      </dgm:t>
    </dgm:pt>
    <dgm:pt modelId="{4D577341-FB1C-4268-93FF-CB33A9390F06}">
      <dgm:prSet/>
      <dgm:spPr/>
      <dgm:t>
        <a:bodyPr/>
        <a:lstStyle/>
        <a:p>
          <a:r>
            <a:rPr lang="en-US"/>
            <a:t>CryptoLocker then after released a Master Key for all victims.</a:t>
          </a:r>
        </a:p>
      </dgm:t>
    </dgm:pt>
    <dgm:pt modelId="{787FA5B1-20FA-4AEC-9D90-E160B03A09DD}" type="parTrans" cxnId="{CA27A64C-9DEA-49E5-A805-FA2EFFBEE8A7}">
      <dgm:prSet/>
      <dgm:spPr/>
      <dgm:t>
        <a:bodyPr/>
        <a:lstStyle/>
        <a:p>
          <a:endParaRPr lang="en-US"/>
        </a:p>
      </dgm:t>
    </dgm:pt>
    <dgm:pt modelId="{A4455F0C-C9C4-403F-B136-4869D59CDE1F}" type="sibTrans" cxnId="{CA27A64C-9DEA-49E5-A805-FA2EFFBEE8A7}">
      <dgm:prSet/>
      <dgm:spPr/>
      <dgm:t>
        <a:bodyPr/>
        <a:lstStyle/>
        <a:p>
          <a:endParaRPr lang="en-US"/>
        </a:p>
      </dgm:t>
    </dgm:pt>
    <dgm:pt modelId="{1F4F59C8-417C-494B-BB8B-379F93A011E3}" type="pres">
      <dgm:prSet presAssocID="{3FE0A833-21B3-4244-BD3E-EF08C53A2200}" presName="root" presStyleCnt="0">
        <dgm:presLayoutVars>
          <dgm:dir/>
          <dgm:resizeHandles val="exact"/>
        </dgm:presLayoutVars>
      </dgm:prSet>
      <dgm:spPr/>
    </dgm:pt>
    <dgm:pt modelId="{06A94484-1E3E-4DAC-9939-445F3957C906}" type="pres">
      <dgm:prSet presAssocID="{4AF234FD-EF5F-4118-A6BB-557CA7C0BF6E}" presName="compNode" presStyleCnt="0"/>
      <dgm:spPr/>
    </dgm:pt>
    <dgm:pt modelId="{F7DA0E3A-A1B7-44C6-87B4-D6C6ACF56E78}" type="pres">
      <dgm:prSet presAssocID="{4AF234FD-EF5F-4118-A6BB-557CA7C0BF6E}" presName="bgRect" presStyleLbl="bgShp" presStyleIdx="0" presStyleCnt="4"/>
      <dgm:spPr/>
    </dgm:pt>
    <dgm:pt modelId="{8304BF2D-F981-4A02-B4D0-DDDD631F91FF}" type="pres">
      <dgm:prSet presAssocID="{4AF234FD-EF5F-4118-A6BB-557CA7C0BF6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terpillar"/>
        </a:ext>
      </dgm:extLst>
    </dgm:pt>
    <dgm:pt modelId="{E6A36279-8F97-4ED7-B2DD-6E7C3EBC0172}" type="pres">
      <dgm:prSet presAssocID="{4AF234FD-EF5F-4118-A6BB-557CA7C0BF6E}" presName="spaceRect" presStyleCnt="0"/>
      <dgm:spPr/>
    </dgm:pt>
    <dgm:pt modelId="{A402B578-C991-4BE0-8EB2-83691D61C2DD}" type="pres">
      <dgm:prSet presAssocID="{4AF234FD-EF5F-4118-A6BB-557CA7C0BF6E}" presName="parTx" presStyleLbl="revTx" presStyleIdx="0" presStyleCnt="4">
        <dgm:presLayoutVars>
          <dgm:chMax val="0"/>
          <dgm:chPref val="0"/>
        </dgm:presLayoutVars>
      </dgm:prSet>
      <dgm:spPr/>
    </dgm:pt>
    <dgm:pt modelId="{75222CE0-8F80-49B4-93AF-35148EE04356}" type="pres">
      <dgm:prSet presAssocID="{CE521EDD-C3A6-4386-90BB-3AC4B4C43CD8}" presName="sibTrans" presStyleCnt="0"/>
      <dgm:spPr/>
    </dgm:pt>
    <dgm:pt modelId="{C93755E1-9E5C-4D44-886A-82DA6837C373}" type="pres">
      <dgm:prSet presAssocID="{DB0CA990-8DDE-491B-992C-B30708E5E391}" presName="compNode" presStyleCnt="0"/>
      <dgm:spPr/>
    </dgm:pt>
    <dgm:pt modelId="{66A5285B-97AD-4CD1-BE32-2C9258A9A872}" type="pres">
      <dgm:prSet presAssocID="{DB0CA990-8DDE-491B-992C-B30708E5E391}" presName="bgRect" presStyleLbl="bgShp" presStyleIdx="1" presStyleCnt="4"/>
      <dgm:spPr/>
    </dgm:pt>
    <dgm:pt modelId="{9EF4193F-C592-4E6A-B5A6-EAFAF3C7137A}" type="pres">
      <dgm:prSet presAssocID="{DB0CA990-8DDE-491B-992C-B30708E5E39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redder"/>
        </a:ext>
      </dgm:extLst>
    </dgm:pt>
    <dgm:pt modelId="{C3529914-6383-4496-B1D4-40C077D69B27}" type="pres">
      <dgm:prSet presAssocID="{DB0CA990-8DDE-491B-992C-B30708E5E391}" presName="spaceRect" presStyleCnt="0"/>
      <dgm:spPr/>
    </dgm:pt>
    <dgm:pt modelId="{3E1D5A19-87C8-4828-896D-CEBF61E37CC6}" type="pres">
      <dgm:prSet presAssocID="{DB0CA990-8DDE-491B-992C-B30708E5E391}" presName="parTx" presStyleLbl="revTx" presStyleIdx="1" presStyleCnt="4">
        <dgm:presLayoutVars>
          <dgm:chMax val="0"/>
          <dgm:chPref val="0"/>
        </dgm:presLayoutVars>
      </dgm:prSet>
      <dgm:spPr/>
    </dgm:pt>
    <dgm:pt modelId="{AC9993AE-155D-47DA-8E79-9FF5D2F6742A}" type="pres">
      <dgm:prSet presAssocID="{BA8C2725-7278-49C9-8B2A-D14A1567CD90}" presName="sibTrans" presStyleCnt="0"/>
      <dgm:spPr/>
    </dgm:pt>
    <dgm:pt modelId="{BD4C585B-B612-4D5D-A213-62603B2D26DC}" type="pres">
      <dgm:prSet presAssocID="{C3147F2F-C09C-4C94-A08D-809F6253BCBE}" presName="compNode" presStyleCnt="0"/>
      <dgm:spPr/>
    </dgm:pt>
    <dgm:pt modelId="{4FA4E9AF-7941-462A-808B-8547048FC005}" type="pres">
      <dgm:prSet presAssocID="{C3147F2F-C09C-4C94-A08D-809F6253BCBE}" presName="bgRect" presStyleLbl="bgShp" presStyleIdx="2" presStyleCnt="4"/>
      <dgm:spPr/>
    </dgm:pt>
    <dgm:pt modelId="{6A5FFB04-C82E-4A9D-80D9-6449C6AF2DC7}" type="pres">
      <dgm:prSet presAssocID="{C3147F2F-C09C-4C94-A08D-809F6253BCB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42AC7923-C134-4E8B-A901-559CD4AB2579}" type="pres">
      <dgm:prSet presAssocID="{C3147F2F-C09C-4C94-A08D-809F6253BCBE}" presName="spaceRect" presStyleCnt="0"/>
      <dgm:spPr/>
    </dgm:pt>
    <dgm:pt modelId="{4733170C-C192-490B-8435-202875944755}" type="pres">
      <dgm:prSet presAssocID="{C3147F2F-C09C-4C94-A08D-809F6253BCBE}" presName="parTx" presStyleLbl="revTx" presStyleIdx="2" presStyleCnt="4">
        <dgm:presLayoutVars>
          <dgm:chMax val="0"/>
          <dgm:chPref val="0"/>
        </dgm:presLayoutVars>
      </dgm:prSet>
      <dgm:spPr/>
    </dgm:pt>
    <dgm:pt modelId="{FEB62A7F-DDED-4AC5-B4EB-464357A735FF}" type="pres">
      <dgm:prSet presAssocID="{00751C7B-6F33-43F7-82A8-CFAB03A38BE6}" presName="sibTrans" presStyleCnt="0"/>
      <dgm:spPr/>
    </dgm:pt>
    <dgm:pt modelId="{54F766A9-4F50-4BE1-B88B-55E1FDFB0E02}" type="pres">
      <dgm:prSet presAssocID="{4D577341-FB1C-4268-93FF-CB33A9390F06}" presName="compNode" presStyleCnt="0"/>
      <dgm:spPr/>
    </dgm:pt>
    <dgm:pt modelId="{FC39791A-022F-401E-AB1F-65CB6DB733E9}" type="pres">
      <dgm:prSet presAssocID="{4D577341-FB1C-4268-93FF-CB33A9390F06}" presName="bgRect" presStyleLbl="bgShp" presStyleIdx="3" presStyleCnt="4"/>
      <dgm:spPr/>
    </dgm:pt>
    <dgm:pt modelId="{EA288225-D77E-4D0F-809F-C05BD73C5699}" type="pres">
      <dgm:prSet presAssocID="{4D577341-FB1C-4268-93FF-CB33A9390F0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Jail"/>
        </a:ext>
      </dgm:extLst>
    </dgm:pt>
    <dgm:pt modelId="{8C07396D-C3E3-414E-889B-4E280D31C39C}" type="pres">
      <dgm:prSet presAssocID="{4D577341-FB1C-4268-93FF-CB33A9390F06}" presName="spaceRect" presStyleCnt="0"/>
      <dgm:spPr/>
    </dgm:pt>
    <dgm:pt modelId="{5AC37D9E-BB80-4494-AB74-A21BCCE637CE}" type="pres">
      <dgm:prSet presAssocID="{4D577341-FB1C-4268-93FF-CB33A9390F06}" presName="parTx" presStyleLbl="revTx" presStyleIdx="3" presStyleCnt="4">
        <dgm:presLayoutVars>
          <dgm:chMax val="0"/>
          <dgm:chPref val="0"/>
        </dgm:presLayoutVars>
      </dgm:prSet>
      <dgm:spPr/>
    </dgm:pt>
  </dgm:ptLst>
  <dgm:cxnLst>
    <dgm:cxn modelId="{4163582F-801E-4E30-B022-E32548CB0F2C}" type="presOf" srcId="{4AF234FD-EF5F-4118-A6BB-557CA7C0BF6E}" destId="{A402B578-C991-4BE0-8EB2-83691D61C2DD}" srcOrd="0" destOrd="0" presId="urn:microsoft.com/office/officeart/2018/2/layout/IconVerticalSolidList"/>
    <dgm:cxn modelId="{F01FC341-6712-4201-8F75-6CE5C8A1BD66}" type="presOf" srcId="{C3147F2F-C09C-4C94-A08D-809F6253BCBE}" destId="{4733170C-C192-490B-8435-202875944755}" srcOrd="0" destOrd="0" presId="urn:microsoft.com/office/officeart/2018/2/layout/IconVerticalSolidList"/>
    <dgm:cxn modelId="{49DFFC69-D644-4DAE-9333-DCE6F6196F93}" srcId="{3FE0A833-21B3-4244-BD3E-EF08C53A2200}" destId="{DB0CA990-8DDE-491B-992C-B30708E5E391}" srcOrd="1" destOrd="0" parTransId="{8F8298D5-1B65-49C3-8BC1-9869EFAA977C}" sibTransId="{BA8C2725-7278-49C9-8B2A-D14A1567CD90}"/>
    <dgm:cxn modelId="{CA27A64C-9DEA-49E5-A805-FA2EFFBEE8A7}" srcId="{3FE0A833-21B3-4244-BD3E-EF08C53A2200}" destId="{4D577341-FB1C-4268-93FF-CB33A9390F06}" srcOrd="3" destOrd="0" parTransId="{787FA5B1-20FA-4AEC-9D90-E160B03A09DD}" sibTransId="{A4455F0C-C9C4-403F-B136-4869D59CDE1F}"/>
    <dgm:cxn modelId="{46DC658A-8B4F-4006-AAB7-FD145E42AFC6}" type="presOf" srcId="{3FE0A833-21B3-4244-BD3E-EF08C53A2200}" destId="{1F4F59C8-417C-494B-BB8B-379F93A011E3}" srcOrd="0" destOrd="0" presId="urn:microsoft.com/office/officeart/2018/2/layout/IconVerticalSolidList"/>
    <dgm:cxn modelId="{89FDE59A-0378-4244-A731-94A0258ED78A}" type="presOf" srcId="{DB0CA990-8DDE-491B-992C-B30708E5E391}" destId="{3E1D5A19-87C8-4828-896D-CEBF61E37CC6}" srcOrd="0" destOrd="0" presId="urn:microsoft.com/office/officeart/2018/2/layout/IconVerticalSolidList"/>
    <dgm:cxn modelId="{E8A604A2-5DCC-46F5-AC9A-E104A43B2370}" type="presOf" srcId="{4D577341-FB1C-4268-93FF-CB33A9390F06}" destId="{5AC37D9E-BB80-4494-AB74-A21BCCE637CE}" srcOrd="0" destOrd="0" presId="urn:microsoft.com/office/officeart/2018/2/layout/IconVerticalSolidList"/>
    <dgm:cxn modelId="{F37C37A7-75E9-457B-9E3A-A6F21A06E5D3}" srcId="{3FE0A833-21B3-4244-BD3E-EF08C53A2200}" destId="{C3147F2F-C09C-4C94-A08D-809F6253BCBE}" srcOrd="2" destOrd="0" parTransId="{2C036DBA-88B0-47A2-B711-1F053B77BDAD}" sibTransId="{00751C7B-6F33-43F7-82A8-CFAB03A38BE6}"/>
    <dgm:cxn modelId="{C5E9E4B5-6033-46CF-91F8-C588DF85BBEE}" srcId="{3FE0A833-21B3-4244-BD3E-EF08C53A2200}" destId="{4AF234FD-EF5F-4118-A6BB-557CA7C0BF6E}" srcOrd="0" destOrd="0" parTransId="{87EDA60F-55BF-4FCF-AFF7-2E2BEADCA984}" sibTransId="{CE521EDD-C3A6-4386-90BB-3AC4B4C43CD8}"/>
    <dgm:cxn modelId="{A47E851A-D2A9-4EAF-B1F1-B6E52CF3903E}" type="presParOf" srcId="{1F4F59C8-417C-494B-BB8B-379F93A011E3}" destId="{06A94484-1E3E-4DAC-9939-445F3957C906}" srcOrd="0" destOrd="0" presId="urn:microsoft.com/office/officeart/2018/2/layout/IconVerticalSolidList"/>
    <dgm:cxn modelId="{FD1D716A-96A4-4F4B-8634-ACBF735840DA}" type="presParOf" srcId="{06A94484-1E3E-4DAC-9939-445F3957C906}" destId="{F7DA0E3A-A1B7-44C6-87B4-D6C6ACF56E78}" srcOrd="0" destOrd="0" presId="urn:microsoft.com/office/officeart/2018/2/layout/IconVerticalSolidList"/>
    <dgm:cxn modelId="{713D3C2C-FAF0-4215-9584-82B16EF923DC}" type="presParOf" srcId="{06A94484-1E3E-4DAC-9939-445F3957C906}" destId="{8304BF2D-F981-4A02-B4D0-DDDD631F91FF}" srcOrd="1" destOrd="0" presId="urn:microsoft.com/office/officeart/2018/2/layout/IconVerticalSolidList"/>
    <dgm:cxn modelId="{BEA80763-BD8C-4CA0-B282-59A2B85C9094}" type="presParOf" srcId="{06A94484-1E3E-4DAC-9939-445F3957C906}" destId="{E6A36279-8F97-4ED7-B2DD-6E7C3EBC0172}" srcOrd="2" destOrd="0" presId="urn:microsoft.com/office/officeart/2018/2/layout/IconVerticalSolidList"/>
    <dgm:cxn modelId="{CC3DBA02-20E2-46FE-A48E-AF198716515D}" type="presParOf" srcId="{06A94484-1E3E-4DAC-9939-445F3957C906}" destId="{A402B578-C991-4BE0-8EB2-83691D61C2DD}" srcOrd="3" destOrd="0" presId="urn:microsoft.com/office/officeart/2018/2/layout/IconVerticalSolidList"/>
    <dgm:cxn modelId="{654EA6D2-8FD4-45F5-8109-3C5CD64339A0}" type="presParOf" srcId="{1F4F59C8-417C-494B-BB8B-379F93A011E3}" destId="{75222CE0-8F80-49B4-93AF-35148EE04356}" srcOrd="1" destOrd="0" presId="urn:microsoft.com/office/officeart/2018/2/layout/IconVerticalSolidList"/>
    <dgm:cxn modelId="{28A1CEAA-1412-43C8-9E5E-AECEAE251018}" type="presParOf" srcId="{1F4F59C8-417C-494B-BB8B-379F93A011E3}" destId="{C93755E1-9E5C-4D44-886A-82DA6837C373}" srcOrd="2" destOrd="0" presId="urn:microsoft.com/office/officeart/2018/2/layout/IconVerticalSolidList"/>
    <dgm:cxn modelId="{6F4B1F2F-B717-4A24-BAC5-76F60530A969}" type="presParOf" srcId="{C93755E1-9E5C-4D44-886A-82DA6837C373}" destId="{66A5285B-97AD-4CD1-BE32-2C9258A9A872}" srcOrd="0" destOrd="0" presId="urn:microsoft.com/office/officeart/2018/2/layout/IconVerticalSolidList"/>
    <dgm:cxn modelId="{61A15FC6-0084-4997-88AC-609594812D32}" type="presParOf" srcId="{C93755E1-9E5C-4D44-886A-82DA6837C373}" destId="{9EF4193F-C592-4E6A-B5A6-EAFAF3C7137A}" srcOrd="1" destOrd="0" presId="urn:microsoft.com/office/officeart/2018/2/layout/IconVerticalSolidList"/>
    <dgm:cxn modelId="{70516689-4EC3-4B51-B6C8-CBA9B8B18532}" type="presParOf" srcId="{C93755E1-9E5C-4D44-886A-82DA6837C373}" destId="{C3529914-6383-4496-B1D4-40C077D69B27}" srcOrd="2" destOrd="0" presId="urn:microsoft.com/office/officeart/2018/2/layout/IconVerticalSolidList"/>
    <dgm:cxn modelId="{97422DE8-7B6E-4816-B4DB-5898CC20FBFA}" type="presParOf" srcId="{C93755E1-9E5C-4D44-886A-82DA6837C373}" destId="{3E1D5A19-87C8-4828-896D-CEBF61E37CC6}" srcOrd="3" destOrd="0" presId="urn:microsoft.com/office/officeart/2018/2/layout/IconVerticalSolidList"/>
    <dgm:cxn modelId="{50F4D292-41E0-41C1-8D0A-CAA58AC6AB6D}" type="presParOf" srcId="{1F4F59C8-417C-494B-BB8B-379F93A011E3}" destId="{AC9993AE-155D-47DA-8E79-9FF5D2F6742A}" srcOrd="3" destOrd="0" presId="urn:microsoft.com/office/officeart/2018/2/layout/IconVerticalSolidList"/>
    <dgm:cxn modelId="{7FE07518-CAE5-4891-8E32-F4CAA6DDB038}" type="presParOf" srcId="{1F4F59C8-417C-494B-BB8B-379F93A011E3}" destId="{BD4C585B-B612-4D5D-A213-62603B2D26DC}" srcOrd="4" destOrd="0" presId="urn:microsoft.com/office/officeart/2018/2/layout/IconVerticalSolidList"/>
    <dgm:cxn modelId="{369AF20A-0E0F-459E-9DD9-89E3E46CEAD9}" type="presParOf" srcId="{BD4C585B-B612-4D5D-A213-62603B2D26DC}" destId="{4FA4E9AF-7941-462A-808B-8547048FC005}" srcOrd="0" destOrd="0" presId="urn:microsoft.com/office/officeart/2018/2/layout/IconVerticalSolidList"/>
    <dgm:cxn modelId="{6603F057-4941-4D6A-91B4-28FE353062F3}" type="presParOf" srcId="{BD4C585B-B612-4D5D-A213-62603B2D26DC}" destId="{6A5FFB04-C82E-4A9D-80D9-6449C6AF2DC7}" srcOrd="1" destOrd="0" presId="urn:microsoft.com/office/officeart/2018/2/layout/IconVerticalSolidList"/>
    <dgm:cxn modelId="{9085F2E4-F569-4516-8F57-643EE28F92B2}" type="presParOf" srcId="{BD4C585B-B612-4D5D-A213-62603B2D26DC}" destId="{42AC7923-C134-4E8B-A901-559CD4AB2579}" srcOrd="2" destOrd="0" presId="urn:microsoft.com/office/officeart/2018/2/layout/IconVerticalSolidList"/>
    <dgm:cxn modelId="{739FE3D2-798C-43AE-9F8D-B10C360F89D5}" type="presParOf" srcId="{BD4C585B-B612-4D5D-A213-62603B2D26DC}" destId="{4733170C-C192-490B-8435-202875944755}" srcOrd="3" destOrd="0" presId="urn:microsoft.com/office/officeart/2018/2/layout/IconVerticalSolidList"/>
    <dgm:cxn modelId="{9B4EC257-B42D-4570-A925-6E1F3D68E070}" type="presParOf" srcId="{1F4F59C8-417C-494B-BB8B-379F93A011E3}" destId="{FEB62A7F-DDED-4AC5-B4EB-464357A735FF}" srcOrd="5" destOrd="0" presId="urn:microsoft.com/office/officeart/2018/2/layout/IconVerticalSolidList"/>
    <dgm:cxn modelId="{32AEC9CD-9B3E-4C6E-969C-6BEF3EC62DE3}" type="presParOf" srcId="{1F4F59C8-417C-494B-BB8B-379F93A011E3}" destId="{54F766A9-4F50-4BE1-B88B-55E1FDFB0E02}" srcOrd="6" destOrd="0" presId="urn:microsoft.com/office/officeart/2018/2/layout/IconVerticalSolidList"/>
    <dgm:cxn modelId="{4B0E9C2C-59B2-4B55-AB3A-9EF508B7BE2C}" type="presParOf" srcId="{54F766A9-4F50-4BE1-B88B-55E1FDFB0E02}" destId="{FC39791A-022F-401E-AB1F-65CB6DB733E9}" srcOrd="0" destOrd="0" presId="urn:microsoft.com/office/officeart/2018/2/layout/IconVerticalSolidList"/>
    <dgm:cxn modelId="{2E44F526-C4CC-4923-AD5F-446392C34C95}" type="presParOf" srcId="{54F766A9-4F50-4BE1-B88B-55E1FDFB0E02}" destId="{EA288225-D77E-4D0F-809F-C05BD73C5699}" srcOrd="1" destOrd="0" presId="urn:microsoft.com/office/officeart/2018/2/layout/IconVerticalSolidList"/>
    <dgm:cxn modelId="{4E37EEC7-0430-4E46-A429-F22B3F3AE927}" type="presParOf" srcId="{54F766A9-4F50-4BE1-B88B-55E1FDFB0E02}" destId="{8C07396D-C3E3-414E-889B-4E280D31C39C}" srcOrd="2" destOrd="0" presId="urn:microsoft.com/office/officeart/2018/2/layout/IconVerticalSolidList"/>
    <dgm:cxn modelId="{A4F53C20-08FF-4EF5-86F8-C76540DFC3F2}" type="presParOf" srcId="{54F766A9-4F50-4BE1-B88B-55E1FDFB0E02}" destId="{5AC37D9E-BB80-4494-AB74-A21BCCE637C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3E804D-8EAF-42E0-A668-D9B0DA1D1737}">
      <dsp:nvSpPr>
        <dsp:cNvPr id="0" name=""/>
        <dsp:cNvSpPr/>
      </dsp:nvSpPr>
      <dsp:spPr>
        <a:xfrm>
          <a:off x="0" y="5314"/>
          <a:ext cx="6513603" cy="119932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AB70D2-8C8C-4D33-99F8-A8F4DF41F95A}">
      <dsp:nvSpPr>
        <dsp:cNvPr id="0" name=""/>
        <dsp:cNvSpPr/>
      </dsp:nvSpPr>
      <dsp:spPr>
        <a:xfrm>
          <a:off x="362794" y="275161"/>
          <a:ext cx="660271" cy="659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A6C13B-42BB-415A-B561-CB750224371F}">
      <dsp:nvSpPr>
        <dsp:cNvPr id="0" name=""/>
        <dsp:cNvSpPr/>
      </dsp:nvSpPr>
      <dsp:spPr>
        <a:xfrm>
          <a:off x="1385860" y="14837"/>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90000"/>
            </a:lnSpc>
            <a:spcBef>
              <a:spcPct val="0"/>
            </a:spcBef>
            <a:spcAft>
              <a:spcPct val="35000"/>
            </a:spcAft>
            <a:buNone/>
          </a:pPr>
          <a:r>
            <a:rPr lang="en-US" sz="1800" kern="1200" dirty="0" err="1"/>
            <a:t>Ryuk</a:t>
          </a:r>
          <a:r>
            <a:rPr lang="en-US" sz="1800" kern="1200" dirty="0"/>
            <a:t> ransomware, which spread in August 2018, disabled the Windows System Restore option, making it impossible to restore encrypted files without a backup.</a:t>
          </a:r>
        </a:p>
      </dsp:txBody>
      <dsp:txXfrm>
        <a:off x="1385860" y="14837"/>
        <a:ext cx="5106400" cy="1236799"/>
      </dsp:txXfrm>
    </dsp:sp>
    <dsp:sp modelId="{BE956C5D-4854-4417-847B-A3E2B4D92B34}">
      <dsp:nvSpPr>
        <dsp:cNvPr id="0" name=""/>
        <dsp:cNvSpPr/>
      </dsp:nvSpPr>
      <dsp:spPr>
        <a:xfrm>
          <a:off x="0" y="1551313"/>
          <a:ext cx="6513603" cy="119932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D14D83-F631-4BE6-9870-B240345D6108}">
      <dsp:nvSpPr>
        <dsp:cNvPr id="0" name=""/>
        <dsp:cNvSpPr/>
      </dsp:nvSpPr>
      <dsp:spPr>
        <a:xfrm>
          <a:off x="362794" y="1821160"/>
          <a:ext cx="660271" cy="659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07AD96-0931-4E3F-8419-F965015E1F39}">
      <dsp:nvSpPr>
        <dsp:cNvPr id="0" name=""/>
        <dsp:cNvSpPr/>
      </dsp:nvSpPr>
      <dsp:spPr>
        <a:xfrm>
          <a:off x="1385860" y="1551313"/>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977900">
            <a:lnSpc>
              <a:spcPct val="90000"/>
            </a:lnSpc>
            <a:spcBef>
              <a:spcPct val="0"/>
            </a:spcBef>
            <a:spcAft>
              <a:spcPct val="35000"/>
            </a:spcAft>
            <a:buNone/>
          </a:pPr>
          <a:r>
            <a:rPr lang="en-US" sz="2200" kern="1200"/>
            <a:t>Ryuk also encrypted network drives.</a:t>
          </a:r>
        </a:p>
      </dsp:txBody>
      <dsp:txXfrm>
        <a:off x="1385860" y="1551313"/>
        <a:ext cx="5106400" cy="1236799"/>
      </dsp:txXfrm>
    </dsp:sp>
    <dsp:sp modelId="{1630A9F1-DBCC-4FB0-9D01-0F74E0F4553B}">
      <dsp:nvSpPr>
        <dsp:cNvPr id="0" name=""/>
        <dsp:cNvSpPr/>
      </dsp:nvSpPr>
      <dsp:spPr>
        <a:xfrm>
          <a:off x="0" y="3097312"/>
          <a:ext cx="6513603" cy="119932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5663AF-E443-4709-9264-83C7E921D438}">
      <dsp:nvSpPr>
        <dsp:cNvPr id="0" name=""/>
        <dsp:cNvSpPr/>
      </dsp:nvSpPr>
      <dsp:spPr>
        <a:xfrm>
          <a:off x="362794" y="3367160"/>
          <a:ext cx="660271" cy="659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23D1B7-5229-4211-B139-9498D70F729C}">
      <dsp:nvSpPr>
        <dsp:cNvPr id="0" name=""/>
        <dsp:cNvSpPr/>
      </dsp:nvSpPr>
      <dsp:spPr>
        <a:xfrm>
          <a:off x="1385860" y="3097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977900">
            <a:lnSpc>
              <a:spcPct val="90000"/>
            </a:lnSpc>
            <a:spcBef>
              <a:spcPct val="0"/>
            </a:spcBef>
            <a:spcAft>
              <a:spcPct val="35000"/>
            </a:spcAft>
            <a:buNone/>
          </a:pPr>
          <a:r>
            <a:rPr lang="en-US" sz="2200" kern="1200"/>
            <a:t>The effects were crippling, and many organizations targeted in the US paid the demanded ransoms</a:t>
          </a:r>
        </a:p>
      </dsp:txBody>
      <dsp:txXfrm>
        <a:off x="1385860" y="3097312"/>
        <a:ext cx="5106400" cy="1236799"/>
      </dsp:txXfrm>
    </dsp:sp>
    <dsp:sp modelId="{65DE7806-1E13-4C90-9EE5-201503104893}">
      <dsp:nvSpPr>
        <dsp:cNvPr id="0" name=""/>
        <dsp:cNvSpPr/>
      </dsp:nvSpPr>
      <dsp:spPr>
        <a:xfrm>
          <a:off x="0" y="4643312"/>
          <a:ext cx="6513603" cy="119932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86D7BB-0599-45B7-8B17-73750B40665E}">
      <dsp:nvSpPr>
        <dsp:cNvPr id="0" name=""/>
        <dsp:cNvSpPr/>
      </dsp:nvSpPr>
      <dsp:spPr>
        <a:xfrm>
          <a:off x="362794" y="4913159"/>
          <a:ext cx="660271" cy="6596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A3DF9F-C4EB-4922-A0A2-1A3729A80F43}">
      <dsp:nvSpPr>
        <dsp:cNvPr id="0" name=""/>
        <dsp:cNvSpPr/>
      </dsp:nvSpPr>
      <dsp:spPr>
        <a:xfrm>
          <a:off x="1385860" y="4643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977900">
            <a:lnSpc>
              <a:spcPct val="90000"/>
            </a:lnSpc>
            <a:spcBef>
              <a:spcPct val="0"/>
            </a:spcBef>
            <a:spcAft>
              <a:spcPct val="35000"/>
            </a:spcAft>
            <a:buNone/>
          </a:pPr>
          <a:r>
            <a:rPr lang="en-US" sz="2200" kern="1200"/>
            <a:t>August 2018 reports estimated funds raised from the attack were over $640,000.</a:t>
          </a:r>
        </a:p>
      </dsp:txBody>
      <dsp:txXfrm>
        <a:off x="1385860" y="4643312"/>
        <a:ext cx="5106400" cy="12367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DA0E3A-A1B7-44C6-87B4-D6C6ACF56E78}">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04BF2D-F981-4A02-B4D0-DDDD631F91FF}">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02B578-C991-4BE0-8EB2-83691D61C2DD}">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00100">
            <a:lnSpc>
              <a:spcPct val="90000"/>
            </a:lnSpc>
            <a:spcBef>
              <a:spcPct val="0"/>
            </a:spcBef>
            <a:spcAft>
              <a:spcPct val="35000"/>
            </a:spcAft>
            <a:buNone/>
          </a:pPr>
          <a:r>
            <a:rPr lang="en-US" sz="1800" kern="1200" dirty="0"/>
            <a:t>CryptoLocker is ransomware that was first seen in 2007 and spread through infected email attachments.</a:t>
          </a:r>
        </a:p>
      </dsp:txBody>
      <dsp:txXfrm>
        <a:off x="1429899" y="2442"/>
        <a:ext cx="5083704" cy="1238008"/>
      </dsp:txXfrm>
    </dsp:sp>
    <dsp:sp modelId="{66A5285B-97AD-4CD1-BE32-2C9258A9A872}">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F4193F-C592-4E6A-B5A6-EAFAF3C7137A}">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1D5A19-87C8-4828-896D-CEBF61E37CC6}">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00100">
            <a:lnSpc>
              <a:spcPct val="90000"/>
            </a:lnSpc>
            <a:spcBef>
              <a:spcPct val="0"/>
            </a:spcBef>
            <a:spcAft>
              <a:spcPct val="35000"/>
            </a:spcAft>
            <a:buNone/>
          </a:pPr>
          <a:r>
            <a:rPr lang="en-US" sz="1800" kern="1200" dirty="0"/>
            <a:t>Once on your computer, it searched for valuable files to encrypt and hold to ransom.</a:t>
          </a:r>
        </a:p>
      </dsp:txBody>
      <dsp:txXfrm>
        <a:off x="1429899" y="1549953"/>
        <a:ext cx="5083704" cy="1238008"/>
      </dsp:txXfrm>
    </dsp:sp>
    <dsp:sp modelId="{4FA4E9AF-7941-462A-808B-8547048FC005}">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5FFB04-C82E-4A9D-80D9-6449C6AF2DC7}">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33170C-C192-490B-8435-202875944755}">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711200">
            <a:lnSpc>
              <a:spcPct val="90000"/>
            </a:lnSpc>
            <a:spcBef>
              <a:spcPct val="0"/>
            </a:spcBef>
            <a:spcAft>
              <a:spcPct val="35000"/>
            </a:spcAft>
            <a:buNone/>
          </a:pPr>
          <a:r>
            <a:rPr lang="en-US" sz="1600" kern="1200" dirty="0"/>
            <a:t>Thought to have affected around 500,000 computers, law enforcement and security companies eventually managed to seize a worldwide network of hijacked home computers that were being used to spread </a:t>
          </a:r>
          <a:r>
            <a:rPr lang="en-US" sz="1600" kern="1200" dirty="0" err="1"/>
            <a:t>Cryptolocker</a:t>
          </a:r>
          <a:r>
            <a:rPr lang="en-US" sz="1600" kern="1200" dirty="0"/>
            <a:t>.</a:t>
          </a:r>
        </a:p>
      </dsp:txBody>
      <dsp:txXfrm>
        <a:off x="1429899" y="3097464"/>
        <a:ext cx="5083704" cy="1238008"/>
      </dsp:txXfrm>
    </dsp:sp>
    <dsp:sp modelId="{FC39791A-022F-401E-AB1F-65CB6DB733E9}">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288225-D77E-4D0F-809F-C05BD73C5699}">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C37D9E-BB80-4494-AB74-A21BCCE637CE}">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CryptoLocker then after released a Master Key for all victims.</a:t>
          </a:r>
        </a:p>
      </dsp:txBody>
      <dsp:txXfrm>
        <a:off x="1429899" y="4644974"/>
        <a:ext cx="5083704" cy="123800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F31C-C6E0-458A-B2C6-1A527E2A33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09BC77-A146-484E-B975-00C1C3662D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9867A3-7314-4E54-BB16-66B623B9F4F4}"/>
              </a:ext>
            </a:extLst>
          </p:cNvPr>
          <p:cNvSpPr>
            <a:spLocks noGrp="1"/>
          </p:cNvSpPr>
          <p:nvPr>
            <p:ph type="dt" sz="half" idx="10"/>
          </p:nvPr>
        </p:nvSpPr>
        <p:spPr/>
        <p:txBody>
          <a:bodyPr/>
          <a:lstStyle/>
          <a:p>
            <a:fld id="{D877D250-A813-4DF6-8C10-248C2C4E7ED5}" type="datetimeFigureOut">
              <a:rPr lang="en-US" smtClean="0"/>
              <a:t>15-Dec-22</a:t>
            </a:fld>
            <a:endParaRPr lang="en-US"/>
          </a:p>
        </p:txBody>
      </p:sp>
      <p:sp>
        <p:nvSpPr>
          <p:cNvPr id="5" name="Footer Placeholder 4">
            <a:extLst>
              <a:ext uri="{FF2B5EF4-FFF2-40B4-BE49-F238E27FC236}">
                <a16:creationId xmlns:a16="http://schemas.microsoft.com/office/drawing/2014/main" id="{110A3294-B86F-4591-946E-149C1DC0B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02C017-C92D-4F31-A8D6-B94A859DCC88}"/>
              </a:ext>
            </a:extLst>
          </p:cNvPr>
          <p:cNvSpPr>
            <a:spLocks noGrp="1"/>
          </p:cNvSpPr>
          <p:nvPr>
            <p:ph type="sldNum" sz="quarter" idx="12"/>
          </p:nvPr>
        </p:nvSpPr>
        <p:spPr/>
        <p:txBody>
          <a:bodyPr/>
          <a:lstStyle/>
          <a:p>
            <a:fld id="{BF3EFC16-55F6-4363-99AD-13DB3DD06B21}" type="slidenum">
              <a:rPr lang="en-US" smtClean="0"/>
              <a:t>‹#›</a:t>
            </a:fld>
            <a:endParaRPr lang="en-US"/>
          </a:p>
        </p:txBody>
      </p:sp>
    </p:spTree>
    <p:extLst>
      <p:ext uri="{BB962C8B-B14F-4D97-AF65-F5344CB8AC3E}">
        <p14:creationId xmlns:p14="http://schemas.microsoft.com/office/powerpoint/2010/main" val="2412244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BDD38-9EAC-4D89-AD9D-C457AEF49D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02CC9E-9632-49CF-A0FA-37E0199471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B17EA9-F48B-4AA0-8AD2-6F8653BC6F77}"/>
              </a:ext>
            </a:extLst>
          </p:cNvPr>
          <p:cNvSpPr>
            <a:spLocks noGrp="1"/>
          </p:cNvSpPr>
          <p:nvPr>
            <p:ph type="dt" sz="half" idx="10"/>
          </p:nvPr>
        </p:nvSpPr>
        <p:spPr/>
        <p:txBody>
          <a:bodyPr/>
          <a:lstStyle/>
          <a:p>
            <a:fld id="{D877D250-A813-4DF6-8C10-248C2C4E7ED5}" type="datetimeFigureOut">
              <a:rPr lang="en-US" smtClean="0"/>
              <a:t>15-Dec-22</a:t>
            </a:fld>
            <a:endParaRPr lang="en-US"/>
          </a:p>
        </p:txBody>
      </p:sp>
      <p:sp>
        <p:nvSpPr>
          <p:cNvPr id="5" name="Footer Placeholder 4">
            <a:extLst>
              <a:ext uri="{FF2B5EF4-FFF2-40B4-BE49-F238E27FC236}">
                <a16:creationId xmlns:a16="http://schemas.microsoft.com/office/drawing/2014/main" id="{FEEEFEEA-6C89-4B39-8C87-32604BB497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90AB6F-C4CB-4C7E-9382-03C479F36123}"/>
              </a:ext>
            </a:extLst>
          </p:cNvPr>
          <p:cNvSpPr>
            <a:spLocks noGrp="1"/>
          </p:cNvSpPr>
          <p:nvPr>
            <p:ph type="sldNum" sz="quarter" idx="12"/>
          </p:nvPr>
        </p:nvSpPr>
        <p:spPr/>
        <p:txBody>
          <a:bodyPr/>
          <a:lstStyle/>
          <a:p>
            <a:fld id="{BF3EFC16-55F6-4363-99AD-13DB3DD06B21}" type="slidenum">
              <a:rPr lang="en-US" smtClean="0"/>
              <a:t>‹#›</a:t>
            </a:fld>
            <a:endParaRPr lang="en-US"/>
          </a:p>
        </p:txBody>
      </p:sp>
    </p:spTree>
    <p:extLst>
      <p:ext uri="{BB962C8B-B14F-4D97-AF65-F5344CB8AC3E}">
        <p14:creationId xmlns:p14="http://schemas.microsoft.com/office/powerpoint/2010/main" val="3699060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F6EC9F-AE1B-4585-9E31-3DEEAD2B28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9166B5-EB91-4E65-93AC-E5D475F0C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211013-220B-4C39-A328-C071B39B67B9}"/>
              </a:ext>
            </a:extLst>
          </p:cNvPr>
          <p:cNvSpPr>
            <a:spLocks noGrp="1"/>
          </p:cNvSpPr>
          <p:nvPr>
            <p:ph type="dt" sz="half" idx="10"/>
          </p:nvPr>
        </p:nvSpPr>
        <p:spPr/>
        <p:txBody>
          <a:bodyPr/>
          <a:lstStyle/>
          <a:p>
            <a:fld id="{D877D250-A813-4DF6-8C10-248C2C4E7ED5}" type="datetimeFigureOut">
              <a:rPr lang="en-US" smtClean="0"/>
              <a:t>15-Dec-22</a:t>
            </a:fld>
            <a:endParaRPr lang="en-US"/>
          </a:p>
        </p:txBody>
      </p:sp>
      <p:sp>
        <p:nvSpPr>
          <p:cNvPr id="5" name="Footer Placeholder 4">
            <a:extLst>
              <a:ext uri="{FF2B5EF4-FFF2-40B4-BE49-F238E27FC236}">
                <a16:creationId xmlns:a16="http://schemas.microsoft.com/office/drawing/2014/main" id="{0CC40A87-D262-492D-9B02-A4E5ECD4E6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A22BBB-9CBB-4749-8012-5CC46AF0BC66}"/>
              </a:ext>
            </a:extLst>
          </p:cNvPr>
          <p:cNvSpPr>
            <a:spLocks noGrp="1"/>
          </p:cNvSpPr>
          <p:nvPr>
            <p:ph type="sldNum" sz="quarter" idx="12"/>
          </p:nvPr>
        </p:nvSpPr>
        <p:spPr/>
        <p:txBody>
          <a:bodyPr/>
          <a:lstStyle/>
          <a:p>
            <a:fld id="{BF3EFC16-55F6-4363-99AD-13DB3DD06B21}" type="slidenum">
              <a:rPr lang="en-US" smtClean="0"/>
              <a:t>‹#›</a:t>
            </a:fld>
            <a:endParaRPr lang="en-US"/>
          </a:p>
        </p:txBody>
      </p:sp>
    </p:spTree>
    <p:extLst>
      <p:ext uri="{BB962C8B-B14F-4D97-AF65-F5344CB8AC3E}">
        <p14:creationId xmlns:p14="http://schemas.microsoft.com/office/powerpoint/2010/main" val="258129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9BE7-B29E-4D57-BE75-5BA27A4414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DD6AED-C97A-40FD-B4CA-DDA83F12CA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B1D62C-C052-4B91-8EC2-D125A6817BA9}"/>
              </a:ext>
            </a:extLst>
          </p:cNvPr>
          <p:cNvSpPr>
            <a:spLocks noGrp="1"/>
          </p:cNvSpPr>
          <p:nvPr>
            <p:ph type="dt" sz="half" idx="10"/>
          </p:nvPr>
        </p:nvSpPr>
        <p:spPr/>
        <p:txBody>
          <a:bodyPr/>
          <a:lstStyle/>
          <a:p>
            <a:fld id="{D877D250-A813-4DF6-8C10-248C2C4E7ED5}" type="datetimeFigureOut">
              <a:rPr lang="en-US" smtClean="0"/>
              <a:t>15-Dec-22</a:t>
            </a:fld>
            <a:endParaRPr lang="en-US"/>
          </a:p>
        </p:txBody>
      </p:sp>
      <p:sp>
        <p:nvSpPr>
          <p:cNvPr id="5" name="Footer Placeholder 4">
            <a:extLst>
              <a:ext uri="{FF2B5EF4-FFF2-40B4-BE49-F238E27FC236}">
                <a16:creationId xmlns:a16="http://schemas.microsoft.com/office/drawing/2014/main" id="{B2774117-F480-4CA7-BAF8-3981C96811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99AD32-6B9E-40F2-807F-CA9728597B8F}"/>
              </a:ext>
            </a:extLst>
          </p:cNvPr>
          <p:cNvSpPr>
            <a:spLocks noGrp="1"/>
          </p:cNvSpPr>
          <p:nvPr>
            <p:ph type="sldNum" sz="quarter" idx="12"/>
          </p:nvPr>
        </p:nvSpPr>
        <p:spPr/>
        <p:txBody>
          <a:bodyPr/>
          <a:lstStyle/>
          <a:p>
            <a:fld id="{BF3EFC16-55F6-4363-99AD-13DB3DD06B21}" type="slidenum">
              <a:rPr lang="en-US" smtClean="0"/>
              <a:t>‹#›</a:t>
            </a:fld>
            <a:endParaRPr lang="en-US"/>
          </a:p>
        </p:txBody>
      </p:sp>
    </p:spTree>
    <p:extLst>
      <p:ext uri="{BB962C8B-B14F-4D97-AF65-F5344CB8AC3E}">
        <p14:creationId xmlns:p14="http://schemas.microsoft.com/office/powerpoint/2010/main" val="3163109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F40C4-EA63-4B57-8EC4-B0AA6B348F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A8A949-04B4-4F09-9846-B40534961F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541E52-6EAA-49AE-961C-DB201FC9B83A}"/>
              </a:ext>
            </a:extLst>
          </p:cNvPr>
          <p:cNvSpPr>
            <a:spLocks noGrp="1"/>
          </p:cNvSpPr>
          <p:nvPr>
            <p:ph type="dt" sz="half" idx="10"/>
          </p:nvPr>
        </p:nvSpPr>
        <p:spPr/>
        <p:txBody>
          <a:bodyPr/>
          <a:lstStyle/>
          <a:p>
            <a:fld id="{D877D250-A813-4DF6-8C10-248C2C4E7ED5}" type="datetimeFigureOut">
              <a:rPr lang="en-US" smtClean="0"/>
              <a:t>15-Dec-22</a:t>
            </a:fld>
            <a:endParaRPr lang="en-US"/>
          </a:p>
        </p:txBody>
      </p:sp>
      <p:sp>
        <p:nvSpPr>
          <p:cNvPr id="5" name="Footer Placeholder 4">
            <a:extLst>
              <a:ext uri="{FF2B5EF4-FFF2-40B4-BE49-F238E27FC236}">
                <a16:creationId xmlns:a16="http://schemas.microsoft.com/office/drawing/2014/main" id="{0EFA23AE-D149-4349-B62A-48DAE46A1C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0BA51-4FA0-4095-86E3-314945ACFF98}"/>
              </a:ext>
            </a:extLst>
          </p:cNvPr>
          <p:cNvSpPr>
            <a:spLocks noGrp="1"/>
          </p:cNvSpPr>
          <p:nvPr>
            <p:ph type="sldNum" sz="quarter" idx="12"/>
          </p:nvPr>
        </p:nvSpPr>
        <p:spPr/>
        <p:txBody>
          <a:bodyPr/>
          <a:lstStyle/>
          <a:p>
            <a:fld id="{BF3EFC16-55F6-4363-99AD-13DB3DD06B21}" type="slidenum">
              <a:rPr lang="en-US" smtClean="0"/>
              <a:t>‹#›</a:t>
            </a:fld>
            <a:endParaRPr lang="en-US"/>
          </a:p>
        </p:txBody>
      </p:sp>
    </p:spTree>
    <p:extLst>
      <p:ext uri="{BB962C8B-B14F-4D97-AF65-F5344CB8AC3E}">
        <p14:creationId xmlns:p14="http://schemas.microsoft.com/office/powerpoint/2010/main" val="3656580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3EA3-8169-46AE-B799-4265A01135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926DF8-0A38-4DD5-8681-9182D13E34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A6F19E-3B77-4BFA-A94F-E9B6D0AAEE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BED314-3BBA-4C00-9DC2-928FF78983A6}"/>
              </a:ext>
            </a:extLst>
          </p:cNvPr>
          <p:cNvSpPr>
            <a:spLocks noGrp="1"/>
          </p:cNvSpPr>
          <p:nvPr>
            <p:ph type="dt" sz="half" idx="10"/>
          </p:nvPr>
        </p:nvSpPr>
        <p:spPr/>
        <p:txBody>
          <a:bodyPr/>
          <a:lstStyle/>
          <a:p>
            <a:fld id="{D877D250-A813-4DF6-8C10-248C2C4E7ED5}" type="datetimeFigureOut">
              <a:rPr lang="en-US" smtClean="0"/>
              <a:t>15-Dec-22</a:t>
            </a:fld>
            <a:endParaRPr lang="en-US"/>
          </a:p>
        </p:txBody>
      </p:sp>
      <p:sp>
        <p:nvSpPr>
          <p:cNvPr id="6" name="Footer Placeholder 5">
            <a:extLst>
              <a:ext uri="{FF2B5EF4-FFF2-40B4-BE49-F238E27FC236}">
                <a16:creationId xmlns:a16="http://schemas.microsoft.com/office/drawing/2014/main" id="{F84119BD-D740-4300-9450-704546C881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151504-FFB7-42E7-8A78-63FEC05996C6}"/>
              </a:ext>
            </a:extLst>
          </p:cNvPr>
          <p:cNvSpPr>
            <a:spLocks noGrp="1"/>
          </p:cNvSpPr>
          <p:nvPr>
            <p:ph type="sldNum" sz="quarter" idx="12"/>
          </p:nvPr>
        </p:nvSpPr>
        <p:spPr/>
        <p:txBody>
          <a:bodyPr/>
          <a:lstStyle/>
          <a:p>
            <a:fld id="{BF3EFC16-55F6-4363-99AD-13DB3DD06B21}" type="slidenum">
              <a:rPr lang="en-US" smtClean="0"/>
              <a:t>‹#›</a:t>
            </a:fld>
            <a:endParaRPr lang="en-US"/>
          </a:p>
        </p:txBody>
      </p:sp>
    </p:spTree>
    <p:extLst>
      <p:ext uri="{BB962C8B-B14F-4D97-AF65-F5344CB8AC3E}">
        <p14:creationId xmlns:p14="http://schemas.microsoft.com/office/powerpoint/2010/main" val="2874660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B0B8-5583-4B67-80FC-2F6A37B19C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6F7FAA-8BFC-4897-A1FC-C80804CADE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4EA05-7A4E-4CEB-A923-C6D34A31F7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2243AA-F35F-4436-8CA6-FB0DB4853B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A1F9C1-7AB3-4EB9-AF62-1CC9EA62F8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7898E7-CBA4-4E38-B192-10A302772088}"/>
              </a:ext>
            </a:extLst>
          </p:cNvPr>
          <p:cNvSpPr>
            <a:spLocks noGrp="1"/>
          </p:cNvSpPr>
          <p:nvPr>
            <p:ph type="dt" sz="half" idx="10"/>
          </p:nvPr>
        </p:nvSpPr>
        <p:spPr/>
        <p:txBody>
          <a:bodyPr/>
          <a:lstStyle/>
          <a:p>
            <a:fld id="{D877D250-A813-4DF6-8C10-248C2C4E7ED5}" type="datetimeFigureOut">
              <a:rPr lang="en-US" smtClean="0"/>
              <a:t>15-Dec-22</a:t>
            </a:fld>
            <a:endParaRPr lang="en-US"/>
          </a:p>
        </p:txBody>
      </p:sp>
      <p:sp>
        <p:nvSpPr>
          <p:cNvPr id="8" name="Footer Placeholder 7">
            <a:extLst>
              <a:ext uri="{FF2B5EF4-FFF2-40B4-BE49-F238E27FC236}">
                <a16:creationId xmlns:a16="http://schemas.microsoft.com/office/drawing/2014/main" id="{1EA4EA85-F73E-440D-BEA9-4EC4667969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74D2F-F6D3-45DB-9303-ACFE0688E09E}"/>
              </a:ext>
            </a:extLst>
          </p:cNvPr>
          <p:cNvSpPr>
            <a:spLocks noGrp="1"/>
          </p:cNvSpPr>
          <p:nvPr>
            <p:ph type="sldNum" sz="quarter" idx="12"/>
          </p:nvPr>
        </p:nvSpPr>
        <p:spPr/>
        <p:txBody>
          <a:bodyPr/>
          <a:lstStyle/>
          <a:p>
            <a:fld id="{BF3EFC16-55F6-4363-99AD-13DB3DD06B21}" type="slidenum">
              <a:rPr lang="en-US" smtClean="0"/>
              <a:t>‹#›</a:t>
            </a:fld>
            <a:endParaRPr lang="en-US"/>
          </a:p>
        </p:txBody>
      </p:sp>
    </p:spTree>
    <p:extLst>
      <p:ext uri="{BB962C8B-B14F-4D97-AF65-F5344CB8AC3E}">
        <p14:creationId xmlns:p14="http://schemas.microsoft.com/office/powerpoint/2010/main" val="3935522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31A9E-F81F-4D12-B0C9-509D499F52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5E8F4E-9E68-48CE-B8EC-B0D6CF9B898B}"/>
              </a:ext>
            </a:extLst>
          </p:cNvPr>
          <p:cNvSpPr>
            <a:spLocks noGrp="1"/>
          </p:cNvSpPr>
          <p:nvPr>
            <p:ph type="dt" sz="half" idx="10"/>
          </p:nvPr>
        </p:nvSpPr>
        <p:spPr/>
        <p:txBody>
          <a:bodyPr/>
          <a:lstStyle/>
          <a:p>
            <a:fld id="{D877D250-A813-4DF6-8C10-248C2C4E7ED5}" type="datetimeFigureOut">
              <a:rPr lang="en-US" smtClean="0"/>
              <a:t>15-Dec-22</a:t>
            </a:fld>
            <a:endParaRPr lang="en-US"/>
          </a:p>
        </p:txBody>
      </p:sp>
      <p:sp>
        <p:nvSpPr>
          <p:cNvPr id="4" name="Footer Placeholder 3">
            <a:extLst>
              <a:ext uri="{FF2B5EF4-FFF2-40B4-BE49-F238E27FC236}">
                <a16:creationId xmlns:a16="http://schemas.microsoft.com/office/drawing/2014/main" id="{A3B76031-D92D-4B71-9B97-7A4E3C14D1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892A63-966F-4490-B2E7-F1CCFEC9C9B2}"/>
              </a:ext>
            </a:extLst>
          </p:cNvPr>
          <p:cNvSpPr>
            <a:spLocks noGrp="1"/>
          </p:cNvSpPr>
          <p:nvPr>
            <p:ph type="sldNum" sz="quarter" idx="12"/>
          </p:nvPr>
        </p:nvSpPr>
        <p:spPr/>
        <p:txBody>
          <a:bodyPr/>
          <a:lstStyle/>
          <a:p>
            <a:fld id="{BF3EFC16-55F6-4363-99AD-13DB3DD06B21}" type="slidenum">
              <a:rPr lang="en-US" smtClean="0"/>
              <a:t>‹#›</a:t>
            </a:fld>
            <a:endParaRPr lang="en-US"/>
          </a:p>
        </p:txBody>
      </p:sp>
    </p:spTree>
    <p:extLst>
      <p:ext uri="{BB962C8B-B14F-4D97-AF65-F5344CB8AC3E}">
        <p14:creationId xmlns:p14="http://schemas.microsoft.com/office/powerpoint/2010/main" val="262811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E692AC-013B-43AE-92F9-1357EC38606F}"/>
              </a:ext>
            </a:extLst>
          </p:cNvPr>
          <p:cNvSpPr>
            <a:spLocks noGrp="1"/>
          </p:cNvSpPr>
          <p:nvPr>
            <p:ph type="dt" sz="half" idx="10"/>
          </p:nvPr>
        </p:nvSpPr>
        <p:spPr/>
        <p:txBody>
          <a:bodyPr/>
          <a:lstStyle/>
          <a:p>
            <a:fld id="{D877D250-A813-4DF6-8C10-248C2C4E7ED5}" type="datetimeFigureOut">
              <a:rPr lang="en-US" smtClean="0"/>
              <a:t>15-Dec-22</a:t>
            </a:fld>
            <a:endParaRPr lang="en-US"/>
          </a:p>
        </p:txBody>
      </p:sp>
      <p:sp>
        <p:nvSpPr>
          <p:cNvPr id="3" name="Footer Placeholder 2">
            <a:extLst>
              <a:ext uri="{FF2B5EF4-FFF2-40B4-BE49-F238E27FC236}">
                <a16:creationId xmlns:a16="http://schemas.microsoft.com/office/drawing/2014/main" id="{35F5CFE8-CD20-4BF1-B9A5-89DB2A542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473319-0262-4B59-8B91-B5B59C26A53D}"/>
              </a:ext>
            </a:extLst>
          </p:cNvPr>
          <p:cNvSpPr>
            <a:spLocks noGrp="1"/>
          </p:cNvSpPr>
          <p:nvPr>
            <p:ph type="sldNum" sz="quarter" idx="12"/>
          </p:nvPr>
        </p:nvSpPr>
        <p:spPr/>
        <p:txBody>
          <a:bodyPr/>
          <a:lstStyle/>
          <a:p>
            <a:fld id="{BF3EFC16-55F6-4363-99AD-13DB3DD06B21}" type="slidenum">
              <a:rPr lang="en-US" smtClean="0"/>
              <a:t>‹#›</a:t>
            </a:fld>
            <a:endParaRPr lang="en-US"/>
          </a:p>
        </p:txBody>
      </p:sp>
    </p:spTree>
    <p:extLst>
      <p:ext uri="{BB962C8B-B14F-4D97-AF65-F5344CB8AC3E}">
        <p14:creationId xmlns:p14="http://schemas.microsoft.com/office/powerpoint/2010/main" val="1230092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E0389-A3FD-4B7F-A786-415C7747D5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542B9D-68CC-4ABB-8BEE-D66AD3796E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FF85FA-9C68-4696-B1A1-DDBB6903D8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99098F-313C-48EA-ADF8-FFA929DBCD28}"/>
              </a:ext>
            </a:extLst>
          </p:cNvPr>
          <p:cNvSpPr>
            <a:spLocks noGrp="1"/>
          </p:cNvSpPr>
          <p:nvPr>
            <p:ph type="dt" sz="half" idx="10"/>
          </p:nvPr>
        </p:nvSpPr>
        <p:spPr/>
        <p:txBody>
          <a:bodyPr/>
          <a:lstStyle/>
          <a:p>
            <a:fld id="{D877D250-A813-4DF6-8C10-248C2C4E7ED5}" type="datetimeFigureOut">
              <a:rPr lang="en-US" smtClean="0"/>
              <a:t>15-Dec-22</a:t>
            </a:fld>
            <a:endParaRPr lang="en-US"/>
          </a:p>
        </p:txBody>
      </p:sp>
      <p:sp>
        <p:nvSpPr>
          <p:cNvPr id="6" name="Footer Placeholder 5">
            <a:extLst>
              <a:ext uri="{FF2B5EF4-FFF2-40B4-BE49-F238E27FC236}">
                <a16:creationId xmlns:a16="http://schemas.microsoft.com/office/drawing/2014/main" id="{D0A5BCBA-0B91-4518-A5B5-EFFD4D4480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506F1F-75FA-40DB-B1DB-BBBCE8C8CD36}"/>
              </a:ext>
            </a:extLst>
          </p:cNvPr>
          <p:cNvSpPr>
            <a:spLocks noGrp="1"/>
          </p:cNvSpPr>
          <p:nvPr>
            <p:ph type="sldNum" sz="quarter" idx="12"/>
          </p:nvPr>
        </p:nvSpPr>
        <p:spPr/>
        <p:txBody>
          <a:bodyPr/>
          <a:lstStyle/>
          <a:p>
            <a:fld id="{BF3EFC16-55F6-4363-99AD-13DB3DD06B21}" type="slidenum">
              <a:rPr lang="en-US" smtClean="0"/>
              <a:t>‹#›</a:t>
            </a:fld>
            <a:endParaRPr lang="en-US"/>
          </a:p>
        </p:txBody>
      </p:sp>
    </p:spTree>
    <p:extLst>
      <p:ext uri="{BB962C8B-B14F-4D97-AF65-F5344CB8AC3E}">
        <p14:creationId xmlns:p14="http://schemas.microsoft.com/office/powerpoint/2010/main" val="1268160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90F38-4203-4C6D-8F2B-821101F95C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94E858-9550-422D-9DE0-7F6E3CD8FB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CC4E83-6143-4CAB-A6A4-8A21BC2C42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424505-8389-4470-BEDF-EBEF7BD7D56B}"/>
              </a:ext>
            </a:extLst>
          </p:cNvPr>
          <p:cNvSpPr>
            <a:spLocks noGrp="1"/>
          </p:cNvSpPr>
          <p:nvPr>
            <p:ph type="dt" sz="half" idx="10"/>
          </p:nvPr>
        </p:nvSpPr>
        <p:spPr/>
        <p:txBody>
          <a:bodyPr/>
          <a:lstStyle/>
          <a:p>
            <a:fld id="{D877D250-A813-4DF6-8C10-248C2C4E7ED5}" type="datetimeFigureOut">
              <a:rPr lang="en-US" smtClean="0"/>
              <a:t>15-Dec-22</a:t>
            </a:fld>
            <a:endParaRPr lang="en-US"/>
          </a:p>
        </p:txBody>
      </p:sp>
      <p:sp>
        <p:nvSpPr>
          <p:cNvPr id="6" name="Footer Placeholder 5">
            <a:extLst>
              <a:ext uri="{FF2B5EF4-FFF2-40B4-BE49-F238E27FC236}">
                <a16:creationId xmlns:a16="http://schemas.microsoft.com/office/drawing/2014/main" id="{4F3BC1BB-39A3-4C1A-9824-B24A820AB6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0E4C68-4492-44D9-9A8F-DD09620AF6CB}"/>
              </a:ext>
            </a:extLst>
          </p:cNvPr>
          <p:cNvSpPr>
            <a:spLocks noGrp="1"/>
          </p:cNvSpPr>
          <p:nvPr>
            <p:ph type="sldNum" sz="quarter" idx="12"/>
          </p:nvPr>
        </p:nvSpPr>
        <p:spPr/>
        <p:txBody>
          <a:bodyPr/>
          <a:lstStyle/>
          <a:p>
            <a:fld id="{BF3EFC16-55F6-4363-99AD-13DB3DD06B21}" type="slidenum">
              <a:rPr lang="en-US" smtClean="0"/>
              <a:t>‹#›</a:t>
            </a:fld>
            <a:endParaRPr lang="en-US"/>
          </a:p>
        </p:txBody>
      </p:sp>
    </p:spTree>
    <p:extLst>
      <p:ext uri="{BB962C8B-B14F-4D97-AF65-F5344CB8AC3E}">
        <p14:creationId xmlns:p14="http://schemas.microsoft.com/office/powerpoint/2010/main" val="2701199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CB4E27-385A-495D-BF8D-073D0CFB9A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7A3057-5FF8-4B45-82E7-C8BCD28990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665DEA-F6B1-4212-A538-E8C3B4250F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77D250-A813-4DF6-8C10-248C2C4E7ED5}" type="datetimeFigureOut">
              <a:rPr lang="en-US" smtClean="0"/>
              <a:t>15-Dec-22</a:t>
            </a:fld>
            <a:endParaRPr lang="en-US"/>
          </a:p>
        </p:txBody>
      </p:sp>
      <p:sp>
        <p:nvSpPr>
          <p:cNvPr id="5" name="Footer Placeholder 4">
            <a:extLst>
              <a:ext uri="{FF2B5EF4-FFF2-40B4-BE49-F238E27FC236}">
                <a16:creationId xmlns:a16="http://schemas.microsoft.com/office/drawing/2014/main" id="{B5984135-76D3-43F8-BA61-1D706D6285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4388BC-C516-4FA6-9A5D-D43F412A05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3EFC16-55F6-4363-99AD-13DB3DD06B21}" type="slidenum">
              <a:rPr lang="en-US" smtClean="0"/>
              <a:t>‹#›</a:t>
            </a:fld>
            <a:endParaRPr lang="en-US"/>
          </a:p>
        </p:txBody>
      </p:sp>
    </p:spTree>
    <p:extLst>
      <p:ext uri="{BB962C8B-B14F-4D97-AF65-F5344CB8AC3E}">
        <p14:creationId xmlns:p14="http://schemas.microsoft.com/office/powerpoint/2010/main" val="2856726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FDC5F1-245C-4575-9A5B-9C81E1AD21C9}"/>
              </a:ext>
            </a:extLst>
          </p:cNvPr>
          <p:cNvSpPr>
            <a:spLocks noGrp="1"/>
          </p:cNvSpPr>
          <p:nvPr>
            <p:ph type="ctrTitle"/>
          </p:nvPr>
        </p:nvSpPr>
        <p:spPr>
          <a:xfrm>
            <a:off x="838199" y="4525347"/>
            <a:ext cx="6801321" cy="1737360"/>
          </a:xfrm>
        </p:spPr>
        <p:txBody>
          <a:bodyPr anchor="ctr">
            <a:normAutofit/>
          </a:bodyPr>
          <a:lstStyle/>
          <a:p>
            <a:pPr algn="r"/>
            <a:r>
              <a:rPr lang="en-US" dirty="0"/>
              <a:t>Ransomware</a:t>
            </a:r>
            <a:endParaRPr lang="en-US"/>
          </a:p>
        </p:txBody>
      </p:sp>
      <p:sp>
        <p:nvSpPr>
          <p:cNvPr id="3" name="Subtitle 2">
            <a:extLst>
              <a:ext uri="{FF2B5EF4-FFF2-40B4-BE49-F238E27FC236}">
                <a16:creationId xmlns:a16="http://schemas.microsoft.com/office/drawing/2014/main" id="{A0F527B7-FE0B-4FBE-A6E8-9A32626D7AD5}"/>
              </a:ext>
            </a:extLst>
          </p:cNvPr>
          <p:cNvSpPr>
            <a:spLocks noGrp="1"/>
          </p:cNvSpPr>
          <p:nvPr>
            <p:ph type="subTitle" idx="1"/>
          </p:nvPr>
        </p:nvSpPr>
        <p:spPr>
          <a:xfrm>
            <a:off x="7961258" y="4525347"/>
            <a:ext cx="3258675" cy="1737360"/>
          </a:xfrm>
        </p:spPr>
        <p:txBody>
          <a:bodyPr anchor="ctr">
            <a:normAutofit/>
          </a:bodyPr>
          <a:lstStyle/>
          <a:p>
            <a:pPr algn="l"/>
            <a:r>
              <a:rPr lang="en-US" dirty="0"/>
              <a:t>Presented By-</a:t>
            </a:r>
          </a:p>
          <a:p>
            <a:pPr algn="l"/>
            <a:r>
              <a:rPr lang="en-US" dirty="0"/>
              <a:t>Omkar Savant - SEIT</a:t>
            </a: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9500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A4E7906-2E97-41E3-B042-F13FD1D64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DAD4C2-4289-4BAB-8DF6-F711A454E544}"/>
              </a:ext>
            </a:extLst>
          </p:cNvPr>
          <p:cNvSpPr>
            <a:spLocks noGrp="1"/>
          </p:cNvSpPr>
          <p:nvPr>
            <p:ph type="title"/>
          </p:nvPr>
        </p:nvSpPr>
        <p:spPr>
          <a:xfrm>
            <a:off x="793935" y="854168"/>
            <a:ext cx="3527117" cy="2665681"/>
          </a:xfrm>
        </p:spPr>
        <p:txBody>
          <a:bodyPr vert="horz" lIns="91440" tIns="45720" rIns="91440" bIns="45720" rtlCol="0" anchor="b">
            <a:normAutofit/>
          </a:bodyPr>
          <a:lstStyle/>
          <a:p>
            <a:pPr algn="ctr"/>
            <a:r>
              <a:rPr lang="en-US" sz="3200"/>
              <a:t>Damage by Ransomware</a:t>
            </a:r>
          </a:p>
        </p:txBody>
      </p:sp>
      <p:sp>
        <p:nvSpPr>
          <p:cNvPr id="73" name="Rectangle 72">
            <a:extLst>
              <a:ext uri="{FF2B5EF4-FFF2-40B4-BE49-F238E27FC236}">
                <a16:creationId xmlns:a16="http://schemas.microsoft.com/office/drawing/2014/main" id="{3276E0C7-D588-440B-8F4A-876392DB7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436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Image result for ransomware">
            <a:extLst>
              <a:ext uri="{FF2B5EF4-FFF2-40B4-BE49-F238E27FC236}">
                <a16:creationId xmlns:a16="http://schemas.microsoft.com/office/drawing/2014/main" id="{41A89DB9-138A-40FF-94B5-F1C2801B071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168" r="5822"/>
          <a:stretch/>
        </p:blipFill>
        <p:spPr bwMode="auto">
          <a:xfrm>
            <a:off x="5104663" y="10"/>
            <a:ext cx="7087337"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40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222" name="Picture 6" descr="Image result for bitcoin">
            <a:extLst>
              <a:ext uri="{FF2B5EF4-FFF2-40B4-BE49-F238E27FC236}">
                <a16:creationId xmlns:a16="http://schemas.microsoft.com/office/drawing/2014/main" id="{973B7A3B-2094-48AD-8659-5A131589E2F7}"/>
              </a:ext>
            </a:extLst>
          </p:cNvPr>
          <p:cNvPicPr>
            <a:picLocks noChangeAspect="1" noChangeArrowheads="1"/>
          </p:cNvPicPr>
          <p:nvPr/>
        </p:nvPicPr>
        <p:blipFill rotWithShape="1">
          <a:blip r:embed="rId2">
            <a:duotone>
              <a:prstClr val="black"/>
              <a:schemeClr val="tx2">
                <a:tint val="45000"/>
                <a:satMod val="400000"/>
              </a:schemeClr>
            </a:duotone>
            <a:alphaModFix amt="35000"/>
            <a:extLst>
              <a:ext uri="{28A0092B-C50C-407E-A947-70E740481C1C}">
                <a14:useLocalDpi xmlns:a14="http://schemas.microsoft.com/office/drawing/2010/main" val="0"/>
              </a:ext>
            </a:extLst>
          </a:blip>
          <a:srcRect t="7938" b="11441"/>
          <a:stretch/>
        </p:blipFill>
        <p:spPr bwMode="auto">
          <a:xfrm>
            <a:off x="-19" y="-9515"/>
            <a:ext cx="12192000" cy="685594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2B75DD1-B709-47EF-85A7-EAC10E1DBC2E}"/>
              </a:ext>
            </a:extLst>
          </p:cNvPr>
          <p:cNvSpPr>
            <a:spLocks noGrp="1"/>
          </p:cNvSpPr>
          <p:nvPr>
            <p:ph type="title"/>
          </p:nvPr>
        </p:nvSpPr>
        <p:spPr>
          <a:xfrm>
            <a:off x="801098" y="1396289"/>
            <a:ext cx="5277333" cy="1325563"/>
          </a:xfrm>
        </p:spPr>
        <p:txBody>
          <a:bodyPr>
            <a:normAutofit/>
          </a:bodyPr>
          <a:lstStyle/>
          <a:p>
            <a:r>
              <a:rPr lang="en-US" dirty="0"/>
              <a:t>Bitcoin</a:t>
            </a:r>
          </a:p>
        </p:txBody>
      </p:sp>
      <p:sp>
        <p:nvSpPr>
          <p:cNvPr id="3" name="Content Placeholder 2">
            <a:extLst>
              <a:ext uri="{FF2B5EF4-FFF2-40B4-BE49-F238E27FC236}">
                <a16:creationId xmlns:a16="http://schemas.microsoft.com/office/drawing/2014/main" id="{44626930-B090-4CF8-96A3-CA9FBC20691F}"/>
              </a:ext>
            </a:extLst>
          </p:cNvPr>
          <p:cNvSpPr>
            <a:spLocks noGrp="1"/>
          </p:cNvSpPr>
          <p:nvPr>
            <p:ph idx="1"/>
          </p:nvPr>
        </p:nvSpPr>
        <p:spPr>
          <a:xfrm>
            <a:off x="805543" y="2862457"/>
            <a:ext cx="5272888" cy="3181684"/>
          </a:xfrm>
        </p:spPr>
        <p:txBody>
          <a:bodyPr anchor="t">
            <a:normAutofit/>
          </a:bodyPr>
          <a:lstStyle/>
          <a:p>
            <a:r>
              <a:rPr lang="en-US" sz="2000" b="1" dirty="0"/>
              <a:t>Bitcoin is a cryptocurrency.</a:t>
            </a:r>
          </a:p>
          <a:p>
            <a:r>
              <a:rPr lang="en-US" sz="2000" dirty="0"/>
              <a:t>It is a decentralized digital currency without a central bank or single administrator that can be sent from user to user on the </a:t>
            </a:r>
            <a:r>
              <a:rPr lang="en-US" sz="2000" b="1" dirty="0"/>
              <a:t>P2P</a:t>
            </a:r>
            <a:r>
              <a:rPr lang="en-US" sz="2000" dirty="0"/>
              <a:t> bitcoin network without the need for intermediaries.</a:t>
            </a:r>
          </a:p>
          <a:p>
            <a:r>
              <a:rPr lang="en-US" sz="2000" dirty="0"/>
              <a:t>The first ever Bitcoin was created by </a:t>
            </a:r>
            <a:r>
              <a:rPr lang="en-US" sz="2000" b="1" dirty="0"/>
              <a:t>Satoshi</a:t>
            </a:r>
            <a:r>
              <a:rPr lang="en-US" sz="2000" dirty="0"/>
              <a:t> </a:t>
            </a:r>
            <a:r>
              <a:rPr lang="en-US" sz="2000" b="1" dirty="0"/>
              <a:t>Nakamoto</a:t>
            </a:r>
            <a:r>
              <a:rPr lang="en-US" sz="2000" dirty="0"/>
              <a:t> on </a:t>
            </a:r>
            <a:r>
              <a:rPr lang="en-US" sz="2000" b="1" dirty="0"/>
              <a:t>31 October 2008 </a:t>
            </a:r>
          </a:p>
        </p:txBody>
      </p:sp>
      <p:sp>
        <p:nvSpPr>
          <p:cNvPr id="75" name="Freeform 49">
            <a:extLst>
              <a:ext uri="{FF2B5EF4-FFF2-40B4-BE49-F238E27FC236}">
                <a16:creationId xmlns:a16="http://schemas.microsoft.com/office/drawing/2014/main" id="{EF9B8DF2-C3F5-49A2-94D2-F7B65A0F1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220" name="Picture 4" descr="Image result for satoshi nakamoto">
            <a:extLst>
              <a:ext uri="{FF2B5EF4-FFF2-40B4-BE49-F238E27FC236}">
                <a16:creationId xmlns:a16="http://schemas.microsoft.com/office/drawing/2014/main" id="{DAABA36E-F78E-4935-90D4-FFD668F9C1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39" r="31887" b="1"/>
          <a:stretch/>
        </p:blipFill>
        <p:spPr bwMode="auto">
          <a:xfrm>
            <a:off x="6893344" y="751037"/>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37251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B362A1">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1156E3-D359-4C24-B92C-8DCF47404BC5}"/>
              </a:ext>
            </a:extLst>
          </p:cNvPr>
          <p:cNvSpPr>
            <a:spLocks noGrp="1"/>
          </p:cNvSpPr>
          <p:nvPr>
            <p:ph type="title"/>
          </p:nvPr>
        </p:nvSpPr>
        <p:spPr>
          <a:xfrm>
            <a:off x="524256" y="4767072"/>
            <a:ext cx="6594189" cy="1625210"/>
          </a:xfrm>
        </p:spPr>
        <p:txBody>
          <a:bodyPr>
            <a:normAutofit/>
          </a:bodyPr>
          <a:lstStyle/>
          <a:p>
            <a:pPr algn="r"/>
            <a:r>
              <a:rPr lang="en-US">
                <a:solidFill>
                  <a:srgbClr val="FFFFFF"/>
                </a:solidFill>
              </a:rPr>
              <a:t>Top Ransomwares attacks in History</a:t>
            </a:r>
          </a:p>
        </p:txBody>
      </p:sp>
      <p:pic>
        <p:nvPicPr>
          <p:cNvPr id="5122" name="Picture 2" descr="Image result for ransomware">
            <a:extLst>
              <a:ext uri="{FF2B5EF4-FFF2-40B4-BE49-F238E27FC236}">
                <a16:creationId xmlns:a16="http://schemas.microsoft.com/office/drawing/2014/main" id="{010CC974-FEEC-42E7-993F-D820205FAC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337"/>
          <a:stretch/>
        </p:blipFill>
        <p:spPr bwMode="auto">
          <a:xfrm>
            <a:off x="327547" y="321733"/>
            <a:ext cx="7058306" cy="4107392"/>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08FE04C-56C5-467A-A1AD-5DB592C89C91}"/>
              </a:ext>
            </a:extLst>
          </p:cNvPr>
          <p:cNvSpPr>
            <a:spLocks noGrp="1"/>
          </p:cNvSpPr>
          <p:nvPr>
            <p:ph idx="1"/>
          </p:nvPr>
        </p:nvSpPr>
        <p:spPr>
          <a:xfrm>
            <a:off x="8029319" y="917725"/>
            <a:ext cx="3424739" cy="4852362"/>
          </a:xfrm>
        </p:spPr>
        <p:txBody>
          <a:bodyPr anchor="ctr">
            <a:normAutofit/>
          </a:bodyPr>
          <a:lstStyle/>
          <a:p>
            <a:pPr marL="514350" indent="-514350">
              <a:buFont typeface="+mj-lt"/>
              <a:buAutoNum type="arabicPeriod"/>
            </a:pPr>
            <a:r>
              <a:rPr lang="en-US" sz="2000">
                <a:solidFill>
                  <a:srgbClr val="FFFFFF"/>
                </a:solidFill>
              </a:rPr>
              <a:t>WannaCry</a:t>
            </a:r>
          </a:p>
          <a:p>
            <a:pPr marL="514350" indent="-514350">
              <a:buFont typeface="+mj-lt"/>
              <a:buAutoNum type="arabicPeriod"/>
            </a:pPr>
            <a:r>
              <a:rPr lang="en-US" sz="2000">
                <a:solidFill>
                  <a:srgbClr val="FFFFFF"/>
                </a:solidFill>
              </a:rPr>
              <a:t>Ryuk</a:t>
            </a:r>
          </a:p>
          <a:p>
            <a:pPr marL="514350" indent="-514350">
              <a:buFont typeface="+mj-lt"/>
              <a:buAutoNum type="arabicPeriod"/>
            </a:pPr>
            <a:r>
              <a:rPr lang="en-US" sz="2000">
                <a:solidFill>
                  <a:srgbClr val="FFFFFF"/>
                </a:solidFill>
              </a:rPr>
              <a:t>CryptoLocker</a:t>
            </a:r>
          </a:p>
          <a:p>
            <a:pPr marL="514350" indent="-514350">
              <a:buFont typeface="+mj-lt"/>
              <a:buAutoNum type="arabicPeriod"/>
            </a:pPr>
            <a:r>
              <a:rPr lang="en-US" sz="2000">
                <a:solidFill>
                  <a:srgbClr val="FFFFFF"/>
                </a:solidFill>
              </a:rPr>
              <a:t>Petya</a:t>
            </a:r>
          </a:p>
          <a:p>
            <a:pPr marL="514350" indent="-514350">
              <a:buFont typeface="+mj-lt"/>
              <a:buAutoNum type="arabicPeriod"/>
            </a:pPr>
            <a:r>
              <a:rPr lang="en-US" sz="2000">
                <a:solidFill>
                  <a:srgbClr val="FFFFFF"/>
                </a:solidFill>
              </a:rPr>
              <a:t>Bad Rabbit</a:t>
            </a:r>
          </a:p>
          <a:p>
            <a:pPr marL="0" indent="0">
              <a:buNone/>
            </a:pPr>
            <a:endParaRPr lang="en-US" sz="2000">
              <a:solidFill>
                <a:srgbClr val="FFFFFF"/>
              </a:solidFill>
            </a:endParaRPr>
          </a:p>
        </p:txBody>
      </p:sp>
    </p:spTree>
    <p:extLst>
      <p:ext uri="{BB962C8B-B14F-4D97-AF65-F5344CB8AC3E}">
        <p14:creationId xmlns:p14="http://schemas.microsoft.com/office/powerpoint/2010/main" val="3762202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5551-EBE6-476B-B287-D38A01536FE8}"/>
              </a:ext>
            </a:extLst>
          </p:cNvPr>
          <p:cNvSpPr>
            <a:spLocks noGrp="1"/>
          </p:cNvSpPr>
          <p:nvPr>
            <p:ph type="title"/>
          </p:nvPr>
        </p:nvSpPr>
        <p:spPr>
          <a:xfrm>
            <a:off x="762001" y="803325"/>
            <a:ext cx="5314536" cy="1325563"/>
          </a:xfrm>
        </p:spPr>
        <p:txBody>
          <a:bodyPr>
            <a:normAutofit/>
          </a:bodyPr>
          <a:lstStyle/>
          <a:p>
            <a:r>
              <a:rPr lang="en-US" dirty="0"/>
              <a:t>1. WannaCry</a:t>
            </a:r>
          </a:p>
        </p:txBody>
      </p:sp>
      <p:sp>
        <p:nvSpPr>
          <p:cNvPr id="3" name="Content Placeholder 2">
            <a:extLst>
              <a:ext uri="{FF2B5EF4-FFF2-40B4-BE49-F238E27FC236}">
                <a16:creationId xmlns:a16="http://schemas.microsoft.com/office/drawing/2014/main" id="{ACA47925-0D79-498B-93F6-5D1DE58D877A}"/>
              </a:ext>
            </a:extLst>
          </p:cNvPr>
          <p:cNvSpPr>
            <a:spLocks noGrp="1"/>
          </p:cNvSpPr>
          <p:nvPr>
            <p:ph idx="1"/>
          </p:nvPr>
        </p:nvSpPr>
        <p:spPr>
          <a:xfrm>
            <a:off x="762000" y="2279018"/>
            <a:ext cx="5314543" cy="3375920"/>
          </a:xfrm>
        </p:spPr>
        <p:txBody>
          <a:bodyPr anchor="t">
            <a:normAutofit fontScale="92500" lnSpcReduction="10000"/>
          </a:bodyPr>
          <a:lstStyle/>
          <a:p>
            <a:r>
              <a:rPr lang="en-US" sz="1800" b="1" dirty="0"/>
              <a:t>WannaCry</a:t>
            </a:r>
            <a:r>
              <a:rPr lang="en-US" sz="1800" dirty="0"/>
              <a:t> is ransomware attack that spread across </a:t>
            </a:r>
            <a:r>
              <a:rPr lang="en-US" sz="1800" b="1" dirty="0"/>
              <a:t>150 countries in 2017</a:t>
            </a:r>
            <a:r>
              <a:rPr lang="en-US" sz="1800" dirty="0"/>
              <a:t>.</a:t>
            </a:r>
          </a:p>
          <a:p>
            <a:r>
              <a:rPr lang="en-US" sz="1800" dirty="0"/>
              <a:t>Designed to exploit a vulnerability in Windows, it was allegedly created by the United States National Security Agency and leaked by the </a:t>
            </a:r>
            <a:r>
              <a:rPr lang="en-US" sz="1800" b="1" dirty="0"/>
              <a:t>Shadow Brokers group</a:t>
            </a:r>
            <a:r>
              <a:rPr lang="en-US" sz="1800" dirty="0"/>
              <a:t>. </a:t>
            </a:r>
          </a:p>
          <a:p>
            <a:r>
              <a:rPr lang="en-US" sz="1800" dirty="0"/>
              <a:t>WannaCry affected </a:t>
            </a:r>
            <a:r>
              <a:rPr lang="en-US" sz="1800" b="1" dirty="0"/>
              <a:t>230,000 computers globally</a:t>
            </a:r>
            <a:r>
              <a:rPr lang="en-US" sz="1800" dirty="0"/>
              <a:t>.</a:t>
            </a:r>
          </a:p>
          <a:p>
            <a:r>
              <a:rPr lang="en-US" sz="1800" dirty="0"/>
              <a:t>The attack hit a third of hospital trusts in the UK, costing the NHS an estimated </a:t>
            </a:r>
            <a:r>
              <a:rPr lang="en-US" sz="1800" b="1" dirty="0"/>
              <a:t>£92 million</a:t>
            </a:r>
            <a:r>
              <a:rPr lang="en-US" sz="1800" dirty="0"/>
              <a:t>. Users were locked out and a ransom was demanded in the form of Bitcoin. </a:t>
            </a:r>
          </a:p>
          <a:p>
            <a:r>
              <a:rPr lang="en-US" sz="1800" dirty="0"/>
              <a:t>The cybercrime caused an estimated </a:t>
            </a:r>
            <a:r>
              <a:rPr lang="en-US" sz="1800" b="1" dirty="0"/>
              <a:t>$4 billion </a:t>
            </a:r>
            <a:r>
              <a:rPr lang="en-US" sz="1800" dirty="0"/>
              <a:t>in financial losses worldwide.</a:t>
            </a:r>
          </a:p>
          <a:p>
            <a:endParaRPr lang="en-US" sz="1800" dirty="0"/>
          </a:p>
          <a:p>
            <a:endParaRPr lang="en-US" sz="1800" dirty="0"/>
          </a:p>
        </p:txBody>
      </p:sp>
      <p:sp>
        <p:nvSpPr>
          <p:cNvPr id="6148" name="Freeform: Shape 70">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146" name="Picture 2" descr="Image result for wannacry logo">
            <a:extLst>
              <a:ext uri="{FF2B5EF4-FFF2-40B4-BE49-F238E27FC236}">
                <a16:creationId xmlns:a16="http://schemas.microsoft.com/office/drawing/2014/main" id="{6FBA9300-2E0C-4204-B2A9-55D8BC90512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933" r="23694" b="-2"/>
          <a:stretch/>
        </p:blipFill>
        <p:spPr bwMode="auto">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823675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FF18B0-39D1-4323-A00B-3E2F73381F8B}"/>
              </a:ext>
            </a:extLst>
          </p:cNvPr>
          <p:cNvSpPr>
            <a:spLocks noGrp="1"/>
          </p:cNvSpPr>
          <p:nvPr>
            <p:ph type="title"/>
          </p:nvPr>
        </p:nvSpPr>
        <p:spPr>
          <a:xfrm>
            <a:off x="863029" y="1012004"/>
            <a:ext cx="3416158" cy="4795408"/>
          </a:xfrm>
        </p:spPr>
        <p:txBody>
          <a:bodyPr>
            <a:normAutofit/>
          </a:bodyPr>
          <a:lstStyle/>
          <a:p>
            <a:r>
              <a:rPr lang="en-US">
                <a:solidFill>
                  <a:srgbClr val="FFFFFF"/>
                </a:solidFill>
              </a:rPr>
              <a:t>2. Ryuk</a:t>
            </a:r>
          </a:p>
        </p:txBody>
      </p:sp>
      <p:graphicFrame>
        <p:nvGraphicFramePr>
          <p:cNvPr id="5" name="Content Placeholder 2">
            <a:extLst>
              <a:ext uri="{FF2B5EF4-FFF2-40B4-BE49-F238E27FC236}">
                <a16:creationId xmlns:a16="http://schemas.microsoft.com/office/drawing/2014/main" id="{591E35AD-12B8-4B33-B4AC-05621481B669}"/>
              </a:ext>
            </a:extLst>
          </p:cNvPr>
          <p:cNvGraphicFramePr>
            <a:graphicFrameLocks noGrp="1"/>
          </p:cNvGraphicFramePr>
          <p:nvPr>
            <p:ph idx="1"/>
            <p:extLst>
              <p:ext uri="{D42A27DB-BD31-4B8C-83A1-F6EECF244321}">
                <p14:modId xmlns:p14="http://schemas.microsoft.com/office/powerpoint/2010/main" val="21533766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706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C2E75C-E292-4589-8F46-0B5F6DCBA17F}"/>
              </a:ext>
            </a:extLst>
          </p:cNvPr>
          <p:cNvSpPr>
            <a:spLocks noGrp="1"/>
          </p:cNvSpPr>
          <p:nvPr>
            <p:ph type="title"/>
          </p:nvPr>
        </p:nvSpPr>
        <p:spPr>
          <a:xfrm>
            <a:off x="863029" y="1012004"/>
            <a:ext cx="3416158" cy="4795408"/>
          </a:xfrm>
        </p:spPr>
        <p:txBody>
          <a:bodyPr>
            <a:normAutofit/>
          </a:bodyPr>
          <a:lstStyle/>
          <a:p>
            <a:r>
              <a:rPr lang="en-US">
                <a:solidFill>
                  <a:srgbClr val="FFFFFF"/>
                </a:solidFill>
              </a:rPr>
              <a:t>3. CryptoLocker</a:t>
            </a:r>
          </a:p>
        </p:txBody>
      </p:sp>
      <p:graphicFrame>
        <p:nvGraphicFramePr>
          <p:cNvPr id="5" name="Content Placeholder 2">
            <a:extLst>
              <a:ext uri="{FF2B5EF4-FFF2-40B4-BE49-F238E27FC236}">
                <a16:creationId xmlns:a16="http://schemas.microsoft.com/office/drawing/2014/main" id="{1B7A306B-5055-4863-A7F5-073B0DB6A0A1}"/>
              </a:ext>
            </a:extLst>
          </p:cNvPr>
          <p:cNvGraphicFramePr>
            <a:graphicFrameLocks noGrp="1"/>
          </p:cNvGraphicFramePr>
          <p:nvPr>
            <p:ph idx="1"/>
            <p:extLst>
              <p:ext uri="{D42A27DB-BD31-4B8C-83A1-F6EECF244321}">
                <p14:modId xmlns:p14="http://schemas.microsoft.com/office/powerpoint/2010/main" val="284597601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1456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Image result for petya logo">
            <a:extLst>
              <a:ext uri="{FF2B5EF4-FFF2-40B4-BE49-F238E27FC236}">
                <a16:creationId xmlns:a16="http://schemas.microsoft.com/office/drawing/2014/main" id="{9C953B93-2CAF-4E7F-9DBF-8B489133E706}"/>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2161" r="4849" b="1"/>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B705493-1955-461F-8D67-A5F1733947BD}"/>
              </a:ext>
            </a:extLst>
          </p:cNvPr>
          <p:cNvSpPr>
            <a:spLocks noGrp="1"/>
          </p:cNvSpPr>
          <p:nvPr>
            <p:ph type="title"/>
          </p:nvPr>
        </p:nvSpPr>
        <p:spPr>
          <a:xfrm>
            <a:off x="838201" y="1065862"/>
            <a:ext cx="3313164" cy="4726276"/>
          </a:xfrm>
        </p:spPr>
        <p:txBody>
          <a:bodyPr>
            <a:normAutofit/>
          </a:bodyPr>
          <a:lstStyle/>
          <a:p>
            <a:pPr algn="r"/>
            <a:r>
              <a:rPr lang="en-US" sz="4000">
                <a:solidFill>
                  <a:srgbClr val="FFFFFF"/>
                </a:solidFill>
              </a:rPr>
              <a:t>4. Petya</a:t>
            </a:r>
          </a:p>
        </p:txBody>
      </p:sp>
      <p:cxnSp>
        <p:nvCxnSpPr>
          <p:cNvPr id="73" name="Straight Connector 72">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E28BB8-333D-435E-9450-12626CD805D1}"/>
              </a:ext>
            </a:extLst>
          </p:cNvPr>
          <p:cNvSpPr>
            <a:spLocks noGrp="1"/>
          </p:cNvSpPr>
          <p:nvPr>
            <p:ph idx="1"/>
          </p:nvPr>
        </p:nvSpPr>
        <p:spPr>
          <a:xfrm>
            <a:off x="5155379" y="1065862"/>
            <a:ext cx="5744685" cy="4726276"/>
          </a:xfrm>
        </p:spPr>
        <p:txBody>
          <a:bodyPr anchor="ctr">
            <a:normAutofit/>
          </a:bodyPr>
          <a:lstStyle/>
          <a:p>
            <a:r>
              <a:rPr lang="en-US" sz="2000">
                <a:solidFill>
                  <a:srgbClr val="FFFFFF"/>
                </a:solidFill>
              </a:rPr>
              <a:t>Petya (not to be confused with ExPetr) is a ransomware attack that first hit in 2016 and resurged in 2017 as GoldenEye.</a:t>
            </a:r>
          </a:p>
          <a:p>
            <a:r>
              <a:rPr lang="en-US" sz="2000">
                <a:solidFill>
                  <a:srgbClr val="FFFFFF"/>
                </a:solidFill>
              </a:rPr>
              <a:t>Rather than encrypting specific files, this vicious ransomware encrypts the victim’s entire hard drive.</a:t>
            </a:r>
          </a:p>
          <a:p>
            <a:r>
              <a:rPr lang="en-US" sz="2000">
                <a:solidFill>
                  <a:srgbClr val="FFFFFF"/>
                </a:solidFill>
              </a:rPr>
              <a:t> It does this by encrypting the Master File Table (MFT) making it impossible to access files on the disk.</a:t>
            </a:r>
          </a:p>
          <a:p>
            <a:r>
              <a:rPr lang="en-US" sz="2000">
                <a:solidFill>
                  <a:srgbClr val="FFFFFF"/>
                </a:solidFill>
              </a:rPr>
              <a:t>Petya spread through HR departments via a fake job application email with an infected Dropbox link.</a:t>
            </a:r>
          </a:p>
          <a:p>
            <a:endParaRPr lang="en-US" sz="2000">
              <a:solidFill>
                <a:srgbClr val="FFFFFF"/>
              </a:solidFill>
            </a:endParaRPr>
          </a:p>
        </p:txBody>
      </p:sp>
    </p:spTree>
    <p:extLst>
      <p:ext uri="{BB962C8B-B14F-4D97-AF65-F5344CB8AC3E}">
        <p14:creationId xmlns:p14="http://schemas.microsoft.com/office/powerpoint/2010/main" val="2852432563"/>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00058-880B-4E04-A222-37FF6A155EF1}"/>
              </a:ext>
            </a:extLst>
          </p:cNvPr>
          <p:cNvSpPr>
            <a:spLocks noGrp="1"/>
          </p:cNvSpPr>
          <p:nvPr>
            <p:ph type="title"/>
          </p:nvPr>
        </p:nvSpPr>
        <p:spPr>
          <a:xfrm>
            <a:off x="762001" y="803325"/>
            <a:ext cx="5314536" cy="1325563"/>
          </a:xfrm>
        </p:spPr>
        <p:txBody>
          <a:bodyPr>
            <a:normAutofit/>
          </a:bodyPr>
          <a:lstStyle/>
          <a:p>
            <a:r>
              <a:rPr lang="en-US"/>
              <a:t>5. Bad Rabbit</a:t>
            </a:r>
            <a:endParaRPr lang="en-US" dirty="0"/>
          </a:p>
        </p:txBody>
      </p:sp>
      <p:sp>
        <p:nvSpPr>
          <p:cNvPr id="3" name="Content Placeholder 2">
            <a:extLst>
              <a:ext uri="{FF2B5EF4-FFF2-40B4-BE49-F238E27FC236}">
                <a16:creationId xmlns:a16="http://schemas.microsoft.com/office/drawing/2014/main" id="{9BCC9322-875A-4DB3-842B-F7A29500538D}"/>
              </a:ext>
            </a:extLst>
          </p:cNvPr>
          <p:cNvSpPr>
            <a:spLocks noGrp="1"/>
          </p:cNvSpPr>
          <p:nvPr>
            <p:ph idx="1"/>
          </p:nvPr>
        </p:nvSpPr>
        <p:spPr>
          <a:xfrm>
            <a:off x="762000" y="2288543"/>
            <a:ext cx="5314543" cy="3375920"/>
          </a:xfrm>
        </p:spPr>
        <p:txBody>
          <a:bodyPr anchor="t">
            <a:normAutofit fontScale="92500" lnSpcReduction="10000"/>
          </a:bodyPr>
          <a:lstStyle/>
          <a:p>
            <a:r>
              <a:rPr lang="en-US" sz="1800" dirty="0"/>
              <a:t>Bad Rabbit is a 2017 ransomware attack that spread using a method called a ‘drive-by’ attack, where insecure websites are targeted and used to carry out an attack.</a:t>
            </a:r>
          </a:p>
          <a:p>
            <a:r>
              <a:rPr lang="en-US" sz="1800" dirty="0"/>
              <a:t>During a drive-by ransomware attack, a user visits a legitimate website, not knowing that they have been compromised by a hacker.</a:t>
            </a:r>
          </a:p>
          <a:p>
            <a:r>
              <a:rPr lang="en-US" sz="1800" dirty="0"/>
              <a:t>Drive-by attacks often require no action from the victim, beyond browsing to the compromised page.  However, in this case, they are infected when they click to install something that is actually malware in disguise.</a:t>
            </a:r>
          </a:p>
          <a:p>
            <a:r>
              <a:rPr lang="en-US" sz="1800" dirty="0"/>
              <a:t>It is different from </a:t>
            </a:r>
            <a:r>
              <a:rPr lang="en-US" sz="1800" dirty="0" err="1"/>
              <a:t>NotPetya</a:t>
            </a:r>
            <a:r>
              <a:rPr lang="en-US" sz="1800" dirty="0"/>
              <a:t> in the way it spreads. For the Bad Rabbit ransomware to be “activated,” visitors need to install a false Adobe Flash update.</a:t>
            </a:r>
          </a:p>
          <a:p>
            <a:endParaRPr lang="en-US" sz="1800" dirty="0"/>
          </a:p>
        </p:txBody>
      </p:sp>
      <p:sp>
        <p:nvSpPr>
          <p:cNvPr id="13"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04F6212B-01CB-4905-AE98-77AC81AF6A3E}"/>
              </a:ext>
            </a:extLst>
          </p:cNvPr>
          <p:cNvPicPr>
            <a:picLocks noChangeAspect="1"/>
          </p:cNvPicPr>
          <p:nvPr/>
        </p:nvPicPr>
        <p:blipFill rotWithShape="1">
          <a:blip r:embed="rId2"/>
          <a:srcRect l="10912" r="11383" b="3"/>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108265784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6" name="Picture 4" descr="Image result for bitcoin">
            <a:extLst>
              <a:ext uri="{FF2B5EF4-FFF2-40B4-BE49-F238E27FC236}">
                <a16:creationId xmlns:a16="http://schemas.microsoft.com/office/drawing/2014/main" id="{CBDF3992-8FC4-4D07-82BE-3D46F0653F73}"/>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28CA402-E883-4BAF-857C-06ED1D952AD6}"/>
              </a:ext>
            </a:extLst>
          </p:cNvPr>
          <p:cNvSpPr>
            <a:spLocks noGrp="1"/>
          </p:cNvSpPr>
          <p:nvPr>
            <p:ph type="title"/>
          </p:nvPr>
        </p:nvSpPr>
        <p:spPr>
          <a:xfrm>
            <a:off x="838201" y="1065862"/>
            <a:ext cx="3313164" cy="4726276"/>
          </a:xfrm>
        </p:spPr>
        <p:txBody>
          <a:bodyPr>
            <a:normAutofit/>
          </a:bodyPr>
          <a:lstStyle/>
          <a:p>
            <a:pPr algn="r"/>
            <a:r>
              <a:rPr lang="en-US" sz="4000">
                <a:solidFill>
                  <a:srgbClr val="FFFFFF"/>
                </a:solidFill>
              </a:rPr>
              <a:t>Tips to prevent Ransomware</a:t>
            </a:r>
          </a:p>
        </p:txBody>
      </p:sp>
      <p:cxnSp>
        <p:nvCxnSpPr>
          <p:cNvPr id="75" name="Straight Connector 74">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9AFC70E-7130-4358-95C4-EFAC99779F56}"/>
              </a:ext>
            </a:extLst>
          </p:cNvPr>
          <p:cNvSpPr>
            <a:spLocks noGrp="1"/>
          </p:cNvSpPr>
          <p:nvPr>
            <p:ph idx="1"/>
          </p:nvPr>
        </p:nvSpPr>
        <p:spPr>
          <a:xfrm>
            <a:off x="5155379" y="1065862"/>
            <a:ext cx="5744685" cy="4726276"/>
          </a:xfrm>
        </p:spPr>
        <p:txBody>
          <a:bodyPr anchor="ctr">
            <a:normAutofit/>
          </a:bodyPr>
          <a:lstStyle/>
          <a:p>
            <a:pPr marL="0" indent="0">
              <a:buNone/>
            </a:pPr>
            <a:r>
              <a:rPr lang="en-US" sz="2000" dirty="0">
                <a:solidFill>
                  <a:srgbClr val="FFFFFF"/>
                </a:solidFill>
              </a:rPr>
              <a:t>There are a number of defensive steps you can take to prevent ransomware infection.</a:t>
            </a:r>
          </a:p>
          <a:p>
            <a:pPr marL="514350" indent="-514350">
              <a:buFont typeface="+mj-lt"/>
              <a:buAutoNum type="arabicPeriod"/>
            </a:pPr>
            <a:r>
              <a:rPr lang="en-US" sz="2000" dirty="0">
                <a:solidFill>
                  <a:srgbClr val="FFFFFF"/>
                </a:solidFill>
              </a:rPr>
              <a:t>Keep your operating system patched and up-to-date to ensure you have fewer vulnerabilities to exploit.</a:t>
            </a:r>
          </a:p>
          <a:p>
            <a:pPr marL="514350" indent="-514350">
              <a:buFont typeface="+mj-lt"/>
              <a:buAutoNum type="arabicPeriod"/>
            </a:pPr>
            <a:r>
              <a:rPr lang="en-US" sz="2000" dirty="0">
                <a:solidFill>
                  <a:srgbClr val="FFFFFF"/>
                </a:solidFill>
              </a:rPr>
              <a:t>Don't install software or give it administrative privileges unless you know exactly what it is and what it does.</a:t>
            </a:r>
          </a:p>
          <a:p>
            <a:pPr marL="514350" indent="-514350">
              <a:buFont typeface="+mj-lt"/>
              <a:buAutoNum type="arabicPeriod"/>
            </a:pPr>
            <a:r>
              <a:rPr lang="en-US" sz="2000" dirty="0">
                <a:solidFill>
                  <a:srgbClr val="FFFFFF"/>
                </a:solidFill>
              </a:rPr>
              <a:t>Install antivirus software, which detects malicious programs like ransomware as they arrive, and whitelisting software, which prevents unauthorized applications from executing in the first place.</a:t>
            </a:r>
          </a:p>
          <a:p>
            <a:pPr marL="514350" indent="-514350">
              <a:buFont typeface="+mj-lt"/>
              <a:buAutoNum type="arabicPeriod"/>
            </a:pPr>
            <a:r>
              <a:rPr lang="en-US" sz="2000" dirty="0">
                <a:solidFill>
                  <a:srgbClr val="FFFFFF"/>
                </a:solidFill>
              </a:rPr>
              <a:t>And, of course, back up your files, frequently and automatically! </a:t>
            </a:r>
          </a:p>
        </p:txBody>
      </p:sp>
    </p:spTree>
    <p:extLst>
      <p:ext uri="{BB962C8B-B14F-4D97-AF65-F5344CB8AC3E}">
        <p14:creationId xmlns:p14="http://schemas.microsoft.com/office/powerpoint/2010/main" val="353537527"/>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CE27D7A6-B53C-4901-B003-479C9B962A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29" b="14165"/>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244"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01CC51CD-643D-450C-9078-F8CBE97D1FBE}"/>
              </a:ext>
            </a:extLst>
          </p:cNvPr>
          <p:cNvSpPr>
            <a:spLocks noGrp="1"/>
          </p:cNvSpPr>
          <p:nvPr>
            <p:ph type="title"/>
          </p:nvPr>
        </p:nvSpPr>
        <p:spPr>
          <a:xfrm>
            <a:off x="8022021" y="3231931"/>
            <a:ext cx="3852041" cy="1834056"/>
          </a:xfrm>
        </p:spPr>
        <p:txBody>
          <a:bodyPr vert="horz" lIns="91440" tIns="45720" rIns="91440" bIns="45720" rtlCol="0" anchor="b">
            <a:normAutofit/>
          </a:bodyPr>
          <a:lstStyle/>
          <a:p>
            <a:pPr algn="ctr"/>
            <a:r>
              <a:rPr lang="en-US" sz="4000" dirty="0"/>
              <a:t>Thank You</a:t>
            </a:r>
          </a:p>
        </p:txBody>
      </p:sp>
      <p:cxnSp>
        <p:nvCxnSpPr>
          <p:cNvPr id="73" name="Straight Connector 72">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449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268" name="Rectangle 70">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E6C531B-441C-41BF-BFFE-827C434FD4F8}"/>
              </a:ext>
            </a:extLst>
          </p:cNvPr>
          <p:cNvSpPr>
            <a:spLocks noGrp="1"/>
          </p:cNvSpPr>
          <p:nvPr>
            <p:ph type="title"/>
          </p:nvPr>
        </p:nvSpPr>
        <p:spPr>
          <a:xfrm>
            <a:off x="833002" y="448253"/>
            <a:ext cx="10520702" cy="1325563"/>
          </a:xfrm>
        </p:spPr>
        <p:txBody>
          <a:bodyPr>
            <a:normAutofit/>
          </a:bodyPr>
          <a:lstStyle/>
          <a:p>
            <a:r>
              <a:rPr lang="en-US"/>
              <a:t>INTRODUCTION</a:t>
            </a:r>
          </a:p>
        </p:txBody>
      </p:sp>
      <p:sp>
        <p:nvSpPr>
          <p:cNvPr id="3" name="Content Placeholder 2">
            <a:extLst>
              <a:ext uri="{FF2B5EF4-FFF2-40B4-BE49-F238E27FC236}">
                <a16:creationId xmlns:a16="http://schemas.microsoft.com/office/drawing/2014/main" id="{07593096-A7BD-4F8C-92CC-4879B0769C7E}"/>
              </a:ext>
            </a:extLst>
          </p:cNvPr>
          <p:cNvSpPr>
            <a:spLocks noGrp="1"/>
          </p:cNvSpPr>
          <p:nvPr>
            <p:ph idx="1"/>
          </p:nvPr>
        </p:nvSpPr>
        <p:spPr>
          <a:xfrm>
            <a:off x="838200" y="2191807"/>
            <a:ext cx="4936067" cy="3985155"/>
          </a:xfrm>
        </p:spPr>
        <p:txBody>
          <a:bodyPr>
            <a:normAutofit/>
          </a:bodyPr>
          <a:lstStyle/>
          <a:p>
            <a:r>
              <a:rPr lang="en-US" sz="2000" b="1" dirty="0"/>
              <a:t>Ransomware</a:t>
            </a:r>
            <a:r>
              <a:rPr lang="en-US" sz="2000" dirty="0"/>
              <a:t> is a type of malware from </a:t>
            </a:r>
            <a:r>
              <a:rPr lang="en-US" sz="2000" b="1" dirty="0" err="1"/>
              <a:t>cryptovirology</a:t>
            </a:r>
            <a:r>
              <a:rPr lang="en-US" sz="2000" b="1" dirty="0"/>
              <a:t> </a:t>
            </a:r>
            <a:r>
              <a:rPr lang="en-US" sz="2000" dirty="0"/>
              <a:t>that threatens to publish the victim's data or perpetually block access to it unless a </a:t>
            </a:r>
            <a:r>
              <a:rPr lang="en-US" sz="2000" b="1" dirty="0"/>
              <a:t>ransom</a:t>
            </a:r>
            <a:r>
              <a:rPr lang="en-US" sz="2000" dirty="0"/>
              <a:t> is paid.</a:t>
            </a:r>
          </a:p>
          <a:p>
            <a:r>
              <a:rPr lang="en-US" sz="2000" dirty="0"/>
              <a:t>The earliest variants of ransomware were developed in the late 1980s, and payment was to be sent via snail mail.</a:t>
            </a:r>
          </a:p>
          <a:p>
            <a:r>
              <a:rPr lang="en-US" sz="2000" dirty="0"/>
              <a:t>Today, ransomware authors order that payment be sent </a:t>
            </a:r>
            <a:r>
              <a:rPr lang="en-US" sz="2000" b="1" dirty="0"/>
              <a:t>via cryptocurrency or credit card.</a:t>
            </a:r>
          </a:p>
        </p:txBody>
      </p:sp>
      <p:pic>
        <p:nvPicPr>
          <p:cNvPr id="11266" name="Picture 2" descr="Image result for virus computer">
            <a:extLst>
              <a:ext uri="{FF2B5EF4-FFF2-40B4-BE49-F238E27FC236}">
                <a16:creationId xmlns:a16="http://schemas.microsoft.com/office/drawing/2014/main" id="{63B3534B-4D41-4EC9-88B2-60E0D1DB1C5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01164" y="1890724"/>
            <a:ext cx="5927889" cy="3337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318316"/>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6D2DB8-A784-4398-80BE-53EDE6069CF2}"/>
              </a:ext>
            </a:extLst>
          </p:cNvPr>
          <p:cNvSpPr>
            <a:spLocks noGrp="1"/>
          </p:cNvSpPr>
          <p:nvPr>
            <p:ph type="title"/>
          </p:nvPr>
        </p:nvSpPr>
        <p:spPr>
          <a:xfrm>
            <a:off x="8174735" y="640081"/>
            <a:ext cx="3377183" cy="3708895"/>
          </a:xfrm>
          <a:noFill/>
        </p:spPr>
        <p:txBody>
          <a:bodyPr vert="horz" lIns="91440" tIns="45720" rIns="91440" bIns="45720" rtlCol="0" anchor="b">
            <a:normAutofit/>
          </a:bodyPr>
          <a:lstStyle/>
          <a:p>
            <a:r>
              <a:rPr lang="en-US">
                <a:solidFill>
                  <a:schemeClr val="bg1"/>
                </a:solidFill>
              </a:rPr>
              <a:t>Be Safe</a:t>
            </a:r>
          </a:p>
        </p:txBody>
      </p:sp>
      <p:pic>
        <p:nvPicPr>
          <p:cNvPr id="15364" name="Picture 4" descr="Image result for dedsec">
            <a:extLst>
              <a:ext uri="{FF2B5EF4-FFF2-40B4-BE49-F238E27FC236}">
                <a16:creationId xmlns:a16="http://schemas.microsoft.com/office/drawing/2014/main" id="{54518B64-75DC-4307-8BDB-D984696264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2069"/>
          <a:stretch/>
        </p:blipFill>
        <p:spPr bwMode="auto">
          <a:xfrm>
            <a:off x="20" y="10"/>
            <a:ext cx="7534636"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897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9DDA5-54A8-406D-A7A5-AAF5FA41B27F}"/>
              </a:ext>
            </a:extLst>
          </p:cNvPr>
          <p:cNvSpPr>
            <a:spLocks noGrp="1"/>
          </p:cNvSpPr>
          <p:nvPr>
            <p:ph type="title"/>
          </p:nvPr>
        </p:nvSpPr>
        <p:spPr>
          <a:xfrm>
            <a:off x="648929" y="629266"/>
            <a:ext cx="5127031" cy="1676603"/>
          </a:xfrm>
        </p:spPr>
        <p:txBody>
          <a:bodyPr>
            <a:normAutofit/>
          </a:bodyPr>
          <a:lstStyle/>
          <a:p>
            <a:r>
              <a:rPr lang="en-US"/>
              <a:t>Ransomware</a:t>
            </a:r>
          </a:p>
        </p:txBody>
      </p:sp>
      <p:sp>
        <p:nvSpPr>
          <p:cNvPr id="3" name="Content Placeholder 2">
            <a:extLst>
              <a:ext uri="{FF2B5EF4-FFF2-40B4-BE49-F238E27FC236}">
                <a16:creationId xmlns:a16="http://schemas.microsoft.com/office/drawing/2014/main" id="{23CDFA31-B73B-4047-8AE3-EF9A5A55D6B5}"/>
              </a:ext>
            </a:extLst>
          </p:cNvPr>
          <p:cNvSpPr>
            <a:spLocks noGrp="1"/>
          </p:cNvSpPr>
          <p:nvPr>
            <p:ph idx="1"/>
          </p:nvPr>
        </p:nvSpPr>
        <p:spPr>
          <a:xfrm>
            <a:off x="648930" y="2438400"/>
            <a:ext cx="5127029" cy="3785419"/>
          </a:xfrm>
        </p:spPr>
        <p:txBody>
          <a:bodyPr>
            <a:normAutofit/>
          </a:bodyPr>
          <a:lstStyle/>
          <a:p>
            <a:r>
              <a:rPr lang="en-US" sz="2000" dirty="0"/>
              <a:t>Ransomware is taking from words </a:t>
            </a:r>
            <a:r>
              <a:rPr lang="en-US" sz="2000" b="1" dirty="0"/>
              <a:t>Ransom and Malware.</a:t>
            </a:r>
          </a:p>
          <a:p>
            <a:r>
              <a:rPr lang="en-US" sz="2000" dirty="0"/>
              <a:t>Ransomware is a form of </a:t>
            </a:r>
            <a:r>
              <a:rPr lang="en-US" sz="2000" i="1" dirty="0"/>
              <a:t>malware </a:t>
            </a:r>
            <a:r>
              <a:rPr lang="en-US" sz="2000" dirty="0"/>
              <a:t>that </a:t>
            </a:r>
            <a:r>
              <a:rPr lang="en-US" sz="2000" b="1" dirty="0"/>
              <a:t>encrypts </a:t>
            </a:r>
            <a:r>
              <a:rPr lang="en-US" sz="2000" dirty="0"/>
              <a:t>a victim's files. The attacker then demands a ransom from the victim to restore access to the data upon payment. </a:t>
            </a:r>
          </a:p>
          <a:p>
            <a:r>
              <a:rPr lang="en-US" sz="2000" dirty="0"/>
              <a:t>Users are shown instructions for how to pay a fee to get the </a:t>
            </a:r>
            <a:r>
              <a:rPr lang="en-US" sz="2000" b="1" dirty="0"/>
              <a:t>decryption key</a:t>
            </a:r>
            <a:r>
              <a:rPr lang="en-US" sz="2000" dirty="0"/>
              <a:t>.</a:t>
            </a:r>
          </a:p>
          <a:p>
            <a:r>
              <a:rPr lang="en-US" sz="2000" dirty="0"/>
              <a:t>The costs can range from a few hundred dollars to thousands, payable to cybercriminals in </a:t>
            </a:r>
            <a:r>
              <a:rPr lang="en-US" sz="2000" b="1" dirty="0"/>
              <a:t>Bitcoin.</a:t>
            </a:r>
          </a:p>
        </p:txBody>
      </p:sp>
      <p:pic>
        <p:nvPicPr>
          <p:cNvPr id="12290" name="Picture 2" descr="Image result for ransomware">
            <a:extLst>
              <a:ext uri="{FF2B5EF4-FFF2-40B4-BE49-F238E27FC236}">
                <a16:creationId xmlns:a16="http://schemas.microsoft.com/office/drawing/2014/main" id="{2FA6D87F-CC5E-46FB-9832-6D84DB8D0EF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083" b="1"/>
          <a:stretch/>
        </p:blipFill>
        <p:spPr bwMode="auto">
          <a:xfrm>
            <a:off x="6090613" y="640082"/>
            <a:ext cx="5461724" cy="5577837"/>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976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D9AAA9B-A7DA-4A9C-A6E0-4489971F1BE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5053" b="16284"/>
          <a:stretch/>
        </p:blipFill>
        <p:spPr bwMode="auto">
          <a:xfrm>
            <a:off x="20" y="-1"/>
            <a:ext cx="12191980" cy="4394997"/>
          </a:xfrm>
          <a:prstGeom prst="rect">
            <a:avLst/>
          </a:prstGeom>
          <a:noFill/>
          <a:extLst>
            <a:ext uri="{909E8E84-426E-40DD-AFC4-6F175D3DCCD1}">
              <a14:hiddenFill xmlns:a14="http://schemas.microsoft.com/office/drawing/2010/main">
                <a:solidFill>
                  <a:srgbClr val="FFFFFF"/>
                </a:solidFill>
              </a14:hiddenFill>
            </a:ext>
          </a:extLst>
        </p:spPr>
      </p:pic>
      <p:sp>
        <p:nvSpPr>
          <p:cNvPr id="135" name="Freeform: Shape 134">
            <a:extLst>
              <a:ext uri="{FF2B5EF4-FFF2-40B4-BE49-F238E27FC236}">
                <a16:creationId xmlns:a16="http://schemas.microsoft.com/office/drawing/2014/main" id="{303CC970-4826-4CED-8063-0FB676635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286518" y="4564049"/>
            <a:ext cx="3905483" cy="2293951"/>
          </a:xfrm>
          <a:custGeom>
            <a:avLst/>
            <a:gdLst>
              <a:gd name="connsiteX0" fmla="*/ 0 w 3905483"/>
              <a:gd name="connsiteY0" fmla="*/ 2293951 h 2293951"/>
              <a:gd name="connsiteX1" fmla="*/ 3905483 w 3905483"/>
              <a:gd name="connsiteY1" fmla="*/ 2293951 h 2293951"/>
              <a:gd name="connsiteX2" fmla="*/ 3905483 w 3905483"/>
              <a:gd name="connsiteY2" fmla="*/ 0 h 2293951"/>
              <a:gd name="connsiteX3" fmla="*/ 2479521 w 3905483"/>
              <a:gd name="connsiteY3" fmla="*/ 0 h 2293951"/>
              <a:gd name="connsiteX4" fmla="*/ 1739055 w 3905483"/>
              <a:gd name="connsiteY4" fmla="*/ 0 h 2293951"/>
              <a:gd name="connsiteX5" fmla="*/ 1737976 w 3905483"/>
              <a:gd name="connsiteY5" fmla="*/ 2332 h 2293951"/>
              <a:gd name="connsiteX6" fmla="*/ 1061319 w 3905483"/>
              <a:gd name="connsiteY6" fmla="*/ 2332 h 229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5483" h="2293951">
                <a:moveTo>
                  <a:pt x="0" y="2293951"/>
                </a:moveTo>
                <a:lnTo>
                  <a:pt x="3905483" y="2293951"/>
                </a:lnTo>
                <a:lnTo>
                  <a:pt x="3905483" y="0"/>
                </a:lnTo>
                <a:lnTo>
                  <a:pt x="2479521" y="0"/>
                </a:lnTo>
                <a:lnTo>
                  <a:pt x="1739055" y="0"/>
                </a:lnTo>
                <a:lnTo>
                  <a:pt x="1737976" y="2332"/>
                </a:lnTo>
                <a:lnTo>
                  <a:pt x="1061319" y="2332"/>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7" name="Freeform: Shape 136">
            <a:extLst>
              <a:ext uri="{FF2B5EF4-FFF2-40B4-BE49-F238E27FC236}">
                <a16:creationId xmlns:a16="http://schemas.microsoft.com/office/drawing/2014/main" id="{14490D63-3365-45CC-AC50-705C1B768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564049"/>
            <a:ext cx="9110805" cy="2293951"/>
          </a:xfrm>
          <a:custGeom>
            <a:avLst/>
            <a:gdLst>
              <a:gd name="connsiteX0" fmla="*/ 0 w 9110805"/>
              <a:gd name="connsiteY0" fmla="*/ 2293951 h 2293951"/>
              <a:gd name="connsiteX1" fmla="*/ 107316 w 9110805"/>
              <a:gd name="connsiteY1" fmla="*/ 2293951 h 2293951"/>
              <a:gd name="connsiteX2" fmla="*/ 7277190 w 9110805"/>
              <a:gd name="connsiteY2" fmla="*/ 2293951 h 2293951"/>
              <a:gd name="connsiteX3" fmla="*/ 8048407 w 9110805"/>
              <a:gd name="connsiteY3" fmla="*/ 2293951 h 2293951"/>
              <a:gd name="connsiteX4" fmla="*/ 9110805 w 9110805"/>
              <a:gd name="connsiteY4" fmla="*/ 0 h 2293951"/>
              <a:gd name="connsiteX5" fmla="*/ 8339588 w 9110805"/>
              <a:gd name="connsiteY5" fmla="*/ 0 h 2293951"/>
              <a:gd name="connsiteX6" fmla="*/ 107316 w 9110805"/>
              <a:gd name="connsiteY6" fmla="*/ 0 h 2293951"/>
              <a:gd name="connsiteX7" fmla="*/ 0 w 9110805"/>
              <a:gd name="connsiteY7" fmla="*/ 0 h 229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10805" h="2293951">
                <a:moveTo>
                  <a:pt x="0" y="2293951"/>
                </a:moveTo>
                <a:lnTo>
                  <a:pt x="107316" y="2293951"/>
                </a:lnTo>
                <a:lnTo>
                  <a:pt x="7277190" y="2293951"/>
                </a:lnTo>
                <a:lnTo>
                  <a:pt x="8048407" y="2293951"/>
                </a:lnTo>
                <a:lnTo>
                  <a:pt x="9110805" y="0"/>
                </a:lnTo>
                <a:lnTo>
                  <a:pt x="8339588" y="0"/>
                </a:lnTo>
                <a:lnTo>
                  <a:pt x="107316" y="0"/>
                </a:lnTo>
                <a:lnTo>
                  <a:pt x="0" y="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74366602-A249-4879-84EB-81C77FF6B743}"/>
              </a:ext>
            </a:extLst>
          </p:cNvPr>
          <p:cNvSpPr txBox="1"/>
          <p:nvPr/>
        </p:nvSpPr>
        <p:spPr>
          <a:xfrm>
            <a:off x="841248" y="4858247"/>
            <a:ext cx="6982834" cy="102643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a:solidFill>
                  <a:srgbClr val="FFFFFF"/>
                </a:solidFill>
                <a:latin typeface="+mj-lt"/>
                <a:ea typeface="+mj-ea"/>
                <a:cs typeface="+mj-cs"/>
              </a:rPr>
              <a:t>Ransomware</a:t>
            </a:r>
          </a:p>
        </p:txBody>
      </p:sp>
    </p:spTree>
    <p:extLst>
      <p:ext uri="{BB962C8B-B14F-4D97-AF65-F5344CB8AC3E}">
        <p14:creationId xmlns:p14="http://schemas.microsoft.com/office/powerpoint/2010/main" val="3795525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1D9D2-7E16-4714-951A-153AE58C4C53}"/>
              </a:ext>
            </a:extLst>
          </p:cNvPr>
          <p:cNvSpPr>
            <a:spLocks noGrp="1"/>
          </p:cNvSpPr>
          <p:nvPr>
            <p:ph type="title"/>
          </p:nvPr>
        </p:nvSpPr>
        <p:spPr>
          <a:xfrm>
            <a:off x="762001" y="803325"/>
            <a:ext cx="5314536" cy="1325563"/>
          </a:xfrm>
        </p:spPr>
        <p:txBody>
          <a:bodyPr>
            <a:normAutofit/>
          </a:bodyPr>
          <a:lstStyle/>
          <a:p>
            <a:r>
              <a:rPr lang="en-US" dirty="0"/>
              <a:t>History</a:t>
            </a:r>
          </a:p>
        </p:txBody>
      </p:sp>
      <p:sp>
        <p:nvSpPr>
          <p:cNvPr id="3" name="Content Placeholder 2">
            <a:extLst>
              <a:ext uri="{FF2B5EF4-FFF2-40B4-BE49-F238E27FC236}">
                <a16:creationId xmlns:a16="http://schemas.microsoft.com/office/drawing/2014/main" id="{070EBEC1-A633-4E3B-A018-A65705D39869}"/>
              </a:ext>
            </a:extLst>
          </p:cNvPr>
          <p:cNvSpPr>
            <a:spLocks noGrp="1"/>
          </p:cNvSpPr>
          <p:nvPr>
            <p:ph idx="1"/>
          </p:nvPr>
        </p:nvSpPr>
        <p:spPr>
          <a:xfrm>
            <a:off x="762000" y="2277012"/>
            <a:ext cx="5314543" cy="3375920"/>
          </a:xfrm>
        </p:spPr>
        <p:txBody>
          <a:bodyPr anchor="t">
            <a:normAutofit/>
          </a:bodyPr>
          <a:lstStyle/>
          <a:p>
            <a:r>
              <a:rPr lang="en-US" sz="2000" dirty="0"/>
              <a:t>The</a:t>
            </a:r>
            <a:r>
              <a:rPr lang="en-US" sz="2000" b="1" dirty="0"/>
              <a:t> AIDS Trojan</a:t>
            </a:r>
            <a:r>
              <a:rPr lang="en-US" sz="2000" dirty="0"/>
              <a:t>, also known as </a:t>
            </a:r>
            <a:r>
              <a:rPr lang="en-US" sz="2000" b="1" dirty="0"/>
              <a:t>the PC Cyborg virus</a:t>
            </a:r>
            <a:r>
              <a:rPr lang="en-US" sz="2000" dirty="0"/>
              <a:t>, was the first ever ransomware virus documented.</a:t>
            </a:r>
          </a:p>
          <a:p>
            <a:r>
              <a:rPr lang="en-US" sz="2000" dirty="0"/>
              <a:t>It was created by</a:t>
            </a:r>
            <a:r>
              <a:rPr lang="en-US" sz="2000" b="1" dirty="0"/>
              <a:t> Joseph Popp in 1989</a:t>
            </a:r>
            <a:r>
              <a:rPr lang="en-US" sz="2000" dirty="0"/>
              <a:t>.</a:t>
            </a:r>
          </a:p>
          <a:p>
            <a:r>
              <a:rPr lang="en-US" sz="2000" dirty="0"/>
              <a:t> It was released via </a:t>
            </a:r>
            <a:r>
              <a:rPr lang="en-US" sz="2000" b="1" dirty="0"/>
              <a:t>floppy disk </a:t>
            </a:r>
            <a:r>
              <a:rPr lang="en-US" sz="2000" dirty="0"/>
              <a:t>before most of us ever had the opportunity to touch a computer </a:t>
            </a:r>
            <a:r>
              <a:rPr lang="en-US" sz="2000" b="1" dirty="0"/>
              <a:t>in 1989</a:t>
            </a:r>
            <a:r>
              <a:rPr lang="en-US" sz="2000" dirty="0"/>
              <a:t>.</a:t>
            </a:r>
          </a:p>
          <a:p>
            <a:r>
              <a:rPr lang="en-US" sz="2000" dirty="0"/>
              <a:t>It nearly </a:t>
            </a:r>
            <a:r>
              <a:rPr lang="en-US" sz="2000" b="1" dirty="0"/>
              <a:t>affected 20,000 infected </a:t>
            </a:r>
            <a:r>
              <a:rPr lang="en-US" sz="2000" dirty="0"/>
              <a:t>disks of attendees of the </a:t>
            </a:r>
            <a:r>
              <a:rPr lang="en-US" sz="2000" b="1" dirty="0"/>
              <a:t>World Health Organization’s </a:t>
            </a:r>
            <a:r>
              <a:rPr lang="en-US" sz="2000" dirty="0"/>
              <a:t>AIDS conference.</a:t>
            </a:r>
          </a:p>
        </p:txBody>
      </p:sp>
      <p:sp>
        <p:nvSpPr>
          <p:cNvPr id="135" name="Freeform: Shape 134">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314" name="Picture 2" descr="Image result for dedsec">
            <a:extLst>
              <a:ext uri="{FF2B5EF4-FFF2-40B4-BE49-F238E27FC236}">
                <a16:creationId xmlns:a16="http://schemas.microsoft.com/office/drawing/2014/main" id="{45A96340-659F-4D57-9FAD-61F2F7BF75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72" r="893" b="-2"/>
          <a:stretch/>
        </p:blipFill>
        <p:spPr bwMode="auto">
          <a:xfrm>
            <a:off x="6750141" y="-2008"/>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22270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4" name="Rectangle 74">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4462044"/>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2" name="Picture 4" descr="Image result for joseph popp">
            <a:extLst>
              <a:ext uri="{FF2B5EF4-FFF2-40B4-BE49-F238E27FC236}">
                <a16:creationId xmlns:a16="http://schemas.microsoft.com/office/drawing/2014/main" id="{3778AEA8-118E-48F0-8D0E-F6F1C94C7E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43" r="12541" b="-2"/>
          <a:stretch/>
        </p:blipFill>
        <p:spPr bwMode="auto">
          <a:xfrm>
            <a:off x="393308" y="352931"/>
            <a:ext cx="5559480" cy="374904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AIDS Trojan Ransomware">
            <a:extLst>
              <a:ext uri="{FF2B5EF4-FFF2-40B4-BE49-F238E27FC236}">
                <a16:creationId xmlns:a16="http://schemas.microsoft.com/office/drawing/2014/main" id="{8C3BE9F5-F1E1-4259-9BF3-94BD3A8A11F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02" r="4424" b="-1"/>
          <a:stretch/>
        </p:blipFill>
        <p:spPr bwMode="auto">
          <a:xfrm>
            <a:off x="6251736" y="357013"/>
            <a:ext cx="5546955" cy="3749040"/>
          </a:xfrm>
          <a:prstGeom prst="rect">
            <a:avLst/>
          </a:prstGeom>
          <a:noFill/>
          <a:extLst>
            <a:ext uri="{909E8E84-426E-40DD-AFC4-6F175D3DCCD1}">
              <a14:hiddenFill xmlns:a14="http://schemas.microsoft.com/office/drawing/2010/main">
                <a:solidFill>
                  <a:srgbClr val="FFFFFF"/>
                </a:solidFill>
              </a14:hiddenFill>
            </a:ext>
          </a:extLst>
        </p:spPr>
      </p:pic>
      <p:cxnSp>
        <p:nvCxnSpPr>
          <p:cNvPr id="2055" name="Straight Connector 76">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4690076"/>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2056" name="Content Placeholder 2055">
            <a:extLst>
              <a:ext uri="{FF2B5EF4-FFF2-40B4-BE49-F238E27FC236}">
                <a16:creationId xmlns:a16="http://schemas.microsoft.com/office/drawing/2014/main" id="{AAC087A0-A971-4465-AEB3-FBFBA14082E3}"/>
              </a:ext>
            </a:extLst>
          </p:cNvPr>
          <p:cNvSpPr>
            <a:spLocks noGrp="1"/>
          </p:cNvSpPr>
          <p:nvPr>
            <p:ph idx="1"/>
          </p:nvPr>
        </p:nvSpPr>
        <p:spPr>
          <a:xfrm>
            <a:off x="827314" y="4615840"/>
            <a:ext cx="10727943" cy="1526741"/>
          </a:xfrm>
        </p:spPr>
        <p:txBody>
          <a:bodyPr anchor="ctr">
            <a:normAutofit/>
          </a:bodyPr>
          <a:lstStyle/>
          <a:p>
            <a:pPr marL="0" indent="0">
              <a:buNone/>
            </a:pPr>
            <a:r>
              <a:rPr lang="en-US" sz="2200" dirty="0">
                <a:solidFill>
                  <a:schemeClr val="bg1"/>
                </a:solidFill>
              </a:rPr>
              <a:t>               Joseph Popp                                                                                        AIDS </a:t>
            </a:r>
          </a:p>
        </p:txBody>
      </p:sp>
    </p:spTree>
    <p:extLst>
      <p:ext uri="{BB962C8B-B14F-4D97-AF65-F5344CB8AC3E}">
        <p14:creationId xmlns:p14="http://schemas.microsoft.com/office/powerpoint/2010/main" val="3293443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1B088D-960A-4179-BC8A-C05AC19E5311}"/>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Types</a:t>
            </a:r>
          </a:p>
        </p:txBody>
      </p:sp>
      <p:sp>
        <p:nvSpPr>
          <p:cNvPr id="3" name="Content Placeholder 2">
            <a:extLst>
              <a:ext uri="{FF2B5EF4-FFF2-40B4-BE49-F238E27FC236}">
                <a16:creationId xmlns:a16="http://schemas.microsoft.com/office/drawing/2014/main" id="{6A512B8C-B6A8-47AB-A5EC-6E20E0C3B633}"/>
              </a:ext>
            </a:extLst>
          </p:cNvPr>
          <p:cNvSpPr>
            <a:spLocks noGrp="1"/>
          </p:cNvSpPr>
          <p:nvPr>
            <p:ph idx="1"/>
          </p:nvPr>
        </p:nvSpPr>
        <p:spPr>
          <a:xfrm>
            <a:off x="643468" y="2638043"/>
            <a:ext cx="3363974" cy="3415623"/>
          </a:xfrm>
        </p:spPr>
        <p:txBody>
          <a:bodyPr>
            <a:normAutofit/>
          </a:bodyPr>
          <a:lstStyle/>
          <a:p>
            <a:r>
              <a:rPr lang="en-US" sz="2000" dirty="0"/>
              <a:t>There are two main types of ransomware:</a:t>
            </a:r>
          </a:p>
          <a:p>
            <a:pPr marL="971550" lvl="1" indent="-514350">
              <a:buFont typeface="+mj-lt"/>
              <a:buAutoNum type="arabicPeriod"/>
            </a:pPr>
            <a:r>
              <a:rPr lang="en-US" sz="2000" b="1" dirty="0"/>
              <a:t>Crypto Ransomware</a:t>
            </a:r>
          </a:p>
          <a:p>
            <a:pPr marL="971550" lvl="1" indent="-514350">
              <a:buFont typeface="+mj-lt"/>
              <a:buAutoNum type="arabicPeriod"/>
            </a:pPr>
            <a:r>
              <a:rPr lang="en-US" sz="2000" b="1" dirty="0"/>
              <a:t>Locker Ransomware</a:t>
            </a:r>
          </a:p>
          <a:p>
            <a:pPr marL="0" indent="0">
              <a:buNone/>
            </a:pPr>
            <a:endParaRPr lang="en-US" sz="2000" dirty="0"/>
          </a:p>
        </p:txBody>
      </p:sp>
      <p:pic>
        <p:nvPicPr>
          <p:cNvPr id="1026" name="Picture 2" descr="Image result for ransomware">
            <a:extLst>
              <a:ext uri="{FF2B5EF4-FFF2-40B4-BE49-F238E27FC236}">
                <a16:creationId xmlns:a16="http://schemas.microsoft.com/office/drawing/2014/main" id="{B1343093-CF0E-4D37-8769-9B439107722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96600" y="931141"/>
            <a:ext cx="6897622" cy="5018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53812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Image result for crypto ransomware">
            <a:extLst>
              <a:ext uri="{FF2B5EF4-FFF2-40B4-BE49-F238E27FC236}">
                <a16:creationId xmlns:a16="http://schemas.microsoft.com/office/drawing/2014/main" id="{4EF8381C-9D3C-4337-A2FF-92C6A3D9AD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639"/>
          <a:stretch/>
        </p:blipFill>
        <p:spPr bwMode="auto">
          <a:xfrm>
            <a:off x="-1" y="10"/>
            <a:ext cx="1219200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E47C0BEC-C8E8-48CE-8F29-762D35CB4711}"/>
              </a:ext>
            </a:extLst>
          </p:cNvPr>
          <p:cNvSpPr>
            <a:spLocks noGrp="1"/>
          </p:cNvSpPr>
          <p:nvPr>
            <p:ph type="title"/>
          </p:nvPr>
        </p:nvSpPr>
        <p:spPr>
          <a:xfrm>
            <a:off x="709448" y="1913950"/>
            <a:ext cx="4204137" cy="1342754"/>
          </a:xfrm>
        </p:spPr>
        <p:txBody>
          <a:bodyPr>
            <a:normAutofit/>
          </a:bodyPr>
          <a:lstStyle/>
          <a:p>
            <a:pPr algn="ctr"/>
            <a:r>
              <a:rPr lang="en-US" sz="3600"/>
              <a:t>Crypto Ransomware</a:t>
            </a:r>
          </a:p>
        </p:txBody>
      </p:sp>
      <p:cxnSp>
        <p:nvCxnSpPr>
          <p:cNvPr id="73" name="Straight Connector 72">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EE35390-0C7C-4553-8CCB-38534E7EFC48}"/>
              </a:ext>
            </a:extLst>
          </p:cNvPr>
          <p:cNvSpPr>
            <a:spLocks noGrp="1"/>
          </p:cNvSpPr>
          <p:nvPr>
            <p:ph idx="1"/>
          </p:nvPr>
        </p:nvSpPr>
        <p:spPr>
          <a:xfrm>
            <a:off x="525516" y="3417573"/>
            <a:ext cx="4593021" cy="2619839"/>
          </a:xfrm>
        </p:spPr>
        <p:txBody>
          <a:bodyPr anchor="ctr">
            <a:normAutofit/>
          </a:bodyPr>
          <a:lstStyle/>
          <a:p>
            <a:r>
              <a:rPr lang="en-US" sz="1800" b="1" dirty="0"/>
              <a:t>Crypto ransomware </a:t>
            </a:r>
            <a:r>
              <a:rPr lang="en-US" sz="1800" dirty="0"/>
              <a:t>encrypts valuable files on a computer so that the user cannot access them.</a:t>
            </a:r>
          </a:p>
          <a:p>
            <a:r>
              <a:rPr lang="en-US" sz="1800" b="1" dirty="0"/>
              <a:t>Cyberthieves</a:t>
            </a:r>
            <a:r>
              <a:rPr lang="en-US" sz="1800" dirty="0"/>
              <a:t> that conduct crypto ransomware attacks make money by demanding that victims pay a ransom to get their files back. </a:t>
            </a:r>
          </a:p>
          <a:p>
            <a:pPr marL="0" indent="0">
              <a:buNone/>
            </a:pPr>
            <a:endParaRPr lang="en-US" sz="1800" dirty="0"/>
          </a:p>
        </p:txBody>
      </p:sp>
    </p:spTree>
    <p:extLst>
      <p:ext uri="{BB962C8B-B14F-4D97-AF65-F5344CB8AC3E}">
        <p14:creationId xmlns:p14="http://schemas.microsoft.com/office/powerpoint/2010/main" val="4185009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B4460-06D6-4171-ACC5-16203417E9AC}"/>
              </a:ext>
            </a:extLst>
          </p:cNvPr>
          <p:cNvSpPr>
            <a:spLocks noGrp="1"/>
          </p:cNvSpPr>
          <p:nvPr>
            <p:ph type="title"/>
          </p:nvPr>
        </p:nvSpPr>
        <p:spPr>
          <a:xfrm>
            <a:off x="801099" y="1396289"/>
            <a:ext cx="5006336" cy="1325563"/>
          </a:xfrm>
        </p:spPr>
        <p:txBody>
          <a:bodyPr>
            <a:normAutofit/>
          </a:bodyPr>
          <a:lstStyle/>
          <a:p>
            <a:r>
              <a:rPr lang="en-US" dirty="0"/>
              <a:t>Locker Ransomware</a:t>
            </a:r>
          </a:p>
        </p:txBody>
      </p:sp>
      <p:sp>
        <p:nvSpPr>
          <p:cNvPr id="3" name="Content Placeholder 2">
            <a:extLst>
              <a:ext uri="{FF2B5EF4-FFF2-40B4-BE49-F238E27FC236}">
                <a16:creationId xmlns:a16="http://schemas.microsoft.com/office/drawing/2014/main" id="{6A6BF520-B920-474A-B4D1-8929CC56961F}"/>
              </a:ext>
            </a:extLst>
          </p:cNvPr>
          <p:cNvSpPr>
            <a:spLocks noGrp="1"/>
          </p:cNvSpPr>
          <p:nvPr>
            <p:ph idx="1"/>
          </p:nvPr>
        </p:nvSpPr>
        <p:spPr>
          <a:xfrm>
            <a:off x="805543" y="2871982"/>
            <a:ext cx="5006336" cy="3181684"/>
          </a:xfrm>
        </p:spPr>
        <p:txBody>
          <a:bodyPr anchor="t">
            <a:normAutofit/>
          </a:bodyPr>
          <a:lstStyle/>
          <a:p>
            <a:r>
              <a:rPr lang="en-US" sz="2000" b="1" dirty="0"/>
              <a:t>Locker ransomware </a:t>
            </a:r>
            <a:r>
              <a:rPr lang="en-US" sz="2000" dirty="0"/>
              <a:t>does not encrypt files. Rather, it locks the victim out of their device, preventing them from using it.</a:t>
            </a:r>
          </a:p>
          <a:p>
            <a:r>
              <a:rPr lang="en-US" sz="2000" dirty="0"/>
              <a:t>Once they are locked out, </a:t>
            </a:r>
            <a:r>
              <a:rPr lang="en-US" sz="2000" b="1" dirty="0"/>
              <a:t>cybercriminals </a:t>
            </a:r>
            <a:r>
              <a:rPr lang="en-US" sz="2000" dirty="0"/>
              <a:t>carrying out locker ransomware attacks will demand a ransom to unlock the device.</a:t>
            </a:r>
          </a:p>
          <a:p>
            <a:endParaRPr lang="en-US" sz="2000" dirty="0"/>
          </a:p>
        </p:txBody>
      </p:sp>
      <p:sp>
        <p:nvSpPr>
          <p:cNvPr id="71" name="Freeform: Shape 70">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19218"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descr="Image result for ransomware">
            <a:extLst>
              <a:ext uri="{FF2B5EF4-FFF2-40B4-BE49-F238E27FC236}">
                <a16:creationId xmlns:a16="http://schemas.microsoft.com/office/drawing/2014/main" id="{EE548CD0-B1E4-476D-9D10-BC02C47AB1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153" r="6095" b="2"/>
          <a:stretch/>
        </p:blipFill>
        <p:spPr bwMode="auto">
          <a:xfrm>
            <a:off x="6167846" y="10"/>
            <a:ext cx="6024154" cy="6857990"/>
          </a:xfrm>
          <a:custGeom>
            <a:avLst/>
            <a:gdLst/>
            <a:ahLst/>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10505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941</Words>
  <Application>Microsoft Office PowerPoint</Application>
  <PresentationFormat>Widescreen</PresentationFormat>
  <Paragraphs>74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Ransomware</vt:lpstr>
      <vt:lpstr>INTRODUCTION</vt:lpstr>
      <vt:lpstr>Ransomware</vt:lpstr>
      <vt:lpstr>PowerPoint Presentation</vt:lpstr>
      <vt:lpstr>History</vt:lpstr>
      <vt:lpstr>PowerPoint Presentation</vt:lpstr>
      <vt:lpstr>Types</vt:lpstr>
      <vt:lpstr>Crypto Ransomware</vt:lpstr>
      <vt:lpstr>Locker Ransomware</vt:lpstr>
      <vt:lpstr>Damage by Ransomware</vt:lpstr>
      <vt:lpstr>Bitcoin</vt:lpstr>
      <vt:lpstr>Top Ransomwares attacks in History</vt:lpstr>
      <vt:lpstr>1. WannaCry</vt:lpstr>
      <vt:lpstr>2. Ryuk</vt:lpstr>
      <vt:lpstr>3. CryptoLocker</vt:lpstr>
      <vt:lpstr>4. Petya</vt:lpstr>
      <vt:lpstr>5. Bad Rabbit</vt:lpstr>
      <vt:lpstr>Tips to prevent Ransomware</vt:lpstr>
      <vt:lpstr>Thank You</vt:lpstr>
      <vt:lpstr>Be Safe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Ransomware</dc:title>
  <dc:creator>Vitthal Savant</dc:creator>
  <cp:lastModifiedBy>august trial</cp:lastModifiedBy>
  <cp:revision>2</cp:revision>
  <dcterms:created xsi:type="dcterms:W3CDTF">2020-02-28T18:32:59Z</dcterms:created>
  <dcterms:modified xsi:type="dcterms:W3CDTF">2022-12-14T19:51:35Z</dcterms:modified>
</cp:coreProperties>
</file>