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4"/>
  </p:notesMasterIdLst>
  <p:sldIdLst>
    <p:sldId id="256" r:id="rId3"/>
    <p:sldId id="257" r:id="rId4"/>
    <p:sldId id="258" r:id="rId5"/>
    <p:sldId id="271" r:id="rId6"/>
    <p:sldId id="269" r:id="rId7"/>
    <p:sldId id="270" r:id="rId8"/>
    <p:sldId id="274" r:id="rId9"/>
    <p:sldId id="263" r:id="rId10"/>
    <p:sldId id="267" r:id="rId11"/>
    <p:sldId id="275" r:id="rId12"/>
    <p:sldId id="266"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5033" autoAdjust="0"/>
  </p:normalViewPr>
  <p:slideViewPr>
    <p:cSldViewPr>
      <p:cViewPr varScale="1">
        <p:scale>
          <a:sx n="52" d="100"/>
          <a:sy n="52" d="100"/>
        </p:scale>
        <p:origin x="83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8" name="Google Shape;408;p1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t>30.09.2022</a:t>
            </a: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9" name="Google Shape;409;p1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p1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1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12" name="Google Shape;412;p1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2" name="Google Shape;182;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t>30.09.2022</a:t>
            </a: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3" name="Google Shape;183;p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6" name="Google Shape;186;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8" name="Google Shape;208;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t>30.09.2022</a:t>
            </a: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9" name="Google Shape;209;p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2" name="Google Shape;212;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4" name="Google Shape;244;p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t>30.09.2022</a:t>
            </a: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5" name="Google Shape;245;p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8" name="Google Shape;248;p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9" name="Google Shape;289;p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t>30.09.2022</a:t>
            </a: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90" name="Google Shape;290;p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93" name="Google Shape;293;p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cs-CZ"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3901884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1453144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3925761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3902291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275659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2900300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2690678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303185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1780560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1218352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281308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cs-CZ"/>
              <a:t>‹#›</a:t>
            </a:fld>
            <a:endParaRPr/>
          </a:p>
        </p:txBody>
      </p:sp>
    </p:spTree>
    <p:extLst>
      <p:ext uri="{BB962C8B-B14F-4D97-AF65-F5344CB8AC3E}">
        <p14:creationId xmlns:p14="http://schemas.microsoft.com/office/powerpoint/2010/main" val="294128265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jp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8.sv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microsoft.com/office/2007/relationships/hdphoto" Target="../media/hdphoto4.wdp"/><Relationship Id="rId4" Type="http://schemas.openxmlformats.org/officeDocument/2006/relationships/image" Target="../media/image8.sv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34619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211330" y="2203717"/>
            <a:ext cx="5482998" cy="5635966"/>
          </a:xfrm>
          <a:prstGeom prst="rect">
            <a:avLst/>
          </a:prstGeom>
        </p:spPr>
        <p:txBody>
          <a:bodyPr lIns="0" tIns="0" rIns="0" bIns="0" rtlCol="0" anchor="t">
            <a:spAutoFit/>
          </a:bodyPr>
          <a:lstStyle/>
          <a:p>
            <a:pPr algn="ctr">
              <a:lnSpc>
                <a:spcPts val="11059"/>
              </a:lnSpc>
            </a:pPr>
            <a:r>
              <a:rPr lang="en-US" sz="8000" b="1" spc="-105" dirty="0">
                <a:solidFill>
                  <a:srgbClr val="FFFFFF"/>
                </a:solidFill>
                <a:latin typeface="Graphik Regular" panose="020B0503030202060203" pitchFamily="34" charset="0"/>
              </a:rPr>
              <a:t>Social Buzz’s Content Categories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23"/>
          <p:cNvPicPr preferRelativeResize="0"/>
          <p:nvPr/>
        </p:nvPicPr>
        <p:blipFill rotWithShape="1">
          <a:blip r:embed="rId3">
            <a:alphaModFix/>
          </a:blip>
          <a:srcRect/>
          <a:stretch/>
        </p:blipFill>
        <p:spPr>
          <a:xfrm rot="5400000">
            <a:off x="10143618" y="4061235"/>
            <a:ext cx="942466" cy="279598"/>
          </a:xfrm>
          <a:prstGeom prst="rect">
            <a:avLst/>
          </a:prstGeom>
          <a:noFill/>
          <a:ln>
            <a:noFill/>
          </a:ln>
        </p:spPr>
      </p:pic>
      <p:pic>
        <p:nvPicPr>
          <p:cNvPr id="415" name="Google Shape;415;p23"/>
          <p:cNvPicPr preferRelativeResize="0"/>
          <p:nvPr/>
        </p:nvPicPr>
        <p:blipFill rotWithShape="1">
          <a:blip r:embed="rId3">
            <a:alphaModFix/>
          </a:blip>
          <a:srcRect/>
          <a:stretch/>
        </p:blipFill>
        <p:spPr>
          <a:xfrm rot="5400000">
            <a:off x="10143618" y="2227332"/>
            <a:ext cx="942466" cy="279598"/>
          </a:xfrm>
          <a:prstGeom prst="rect">
            <a:avLst/>
          </a:prstGeom>
          <a:noFill/>
          <a:ln>
            <a:noFill/>
          </a:ln>
        </p:spPr>
      </p:pic>
      <p:pic>
        <p:nvPicPr>
          <p:cNvPr id="416" name="Google Shape;416;p23"/>
          <p:cNvPicPr preferRelativeResize="0"/>
          <p:nvPr/>
        </p:nvPicPr>
        <p:blipFill rotWithShape="1">
          <a:blip r:embed="rId3">
            <a:alphaModFix/>
          </a:blip>
          <a:srcRect/>
          <a:stretch/>
        </p:blipFill>
        <p:spPr>
          <a:xfrm rot="5400000">
            <a:off x="10110368" y="7465691"/>
            <a:ext cx="942466" cy="279598"/>
          </a:xfrm>
          <a:prstGeom prst="rect">
            <a:avLst/>
          </a:prstGeom>
          <a:noFill/>
          <a:ln>
            <a:noFill/>
          </a:ln>
        </p:spPr>
      </p:pic>
      <p:pic>
        <p:nvPicPr>
          <p:cNvPr id="417" name="Google Shape;417;p23"/>
          <p:cNvPicPr preferRelativeResize="0"/>
          <p:nvPr/>
        </p:nvPicPr>
        <p:blipFill rotWithShape="1">
          <a:blip r:embed="rId4">
            <a:alphaModFix/>
          </a:blip>
          <a:srcRect l="4068" t="1616" r="4069" b="1617"/>
          <a:stretch/>
        </p:blipFill>
        <p:spPr>
          <a:xfrm>
            <a:off x="5438298" y="1161805"/>
            <a:ext cx="5036754" cy="7963390"/>
          </a:xfrm>
          <a:prstGeom prst="rect">
            <a:avLst/>
          </a:prstGeom>
          <a:noFill/>
          <a:ln>
            <a:noFill/>
          </a:ln>
        </p:spPr>
      </p:pic>
      <p:sp>
        <p:nvSpPr>
          <p:cNvPr id="418" name="Google Shape;418;p23"/>
          <p:cNvSpPr txBox="1"/>
          <p:nvPr/>
        </p:nvSpPr>
        <p:spPr>
          <a:xfrm>
            <a:off x="457200" y="4539600"/>
            <a:ext cx="4703553" cy="1231106"/>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cs-CZ" sz="8000" b="0" i="0" u="none" strike="noStrike" kern="0" cap="none" spc="0" normalizeH="0" baseline="0" noProof="0">
                <a:ln>
                  <a:noFill/>
                </a:ln>
                <a:solidFill>
                  <a:srgbClr val="000000"/>
                </a:solidFill>
                <a:effectLst/>
                <a:uLnTx/>
                <a:uFillTx/>
                <a:latin typeface="Arial"/>
                <a:ea typeface="Arial"/>
                <a:cs typeface="Arial"/>
                <a:sym typeface="Arial"/>
              </a:rPr>
              <a:t>Summary</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419" name="Google Shape;419;p23"/>
          <p:cNvGrpSpPr/>
          <p:nvPr/>
        </p:nvGrpSpPr>
        <p:grpSpPr>
          <a:xfrm>
            <a:off x="327032" y="9481425"/>
            <a:ext cx="9711339" cy="2017079"/>
            <a:chOff x="0" y="0"/>
            <a:chExt cx="12948452" cy="2689439"/>
          </a:xfrm>
        </p:grpSpPr>
        <p:pic>
          <p:nvPicPr>
            <p:cNvPr id="420" name="Google Shape;420;p23"/>
            <p:cNvPicPr preferRelativeResize="0"/>
            <p:nvPr/>
          </p:nvPicPr>
          <p:blipFill rotWithShape="1">
            <a:blip r:embed="rId5">
              <a:alphaModFix amt="80000"/>
            </a:blip>
            <a:srcRect/>
            <a:stretch/>
          </p:blipFill>
          <p:spPr>
            <a:xfrm>
              <a:off x="10056582" y="0"/>
              <a:ext cx="2891870" cy="2689439"/>
            </a:xfrm>
            <a:prstGeom prst="rect">
              <a:avLst/>
            </a:prstGeom>
            <a:noFill/>
            <a:ln>
              <a:noFill/>
            </a:ln>
          </p:spPr>
        </p:pic>
        <p:pic>
          <p:nvPicPr>
            <p:cNvPr id="421" name="Google Shape;421;p23"/>
            <p:cNvPicPr preferRelativeResize="0"/>
            <p:nvPr/>
          </p:nvPicPr>
          <p:blipFill rotWithShape="1">
            <a:blip r:embed="rId5">
              <a:alphaModFix amt="80000"/>
            </a:blip>
            <a:srcRect/>
            <a:stretch/>
          </p:blipFill>
          <p:spPr>
            <a:xfrm>
              <a:off x="6704388" y="0"/>
              <a:ext cx="2891870" cy="2689439"/>
            </a:xfrm>
            <a:prstGeom prst="rect">
              <a:avLst/>
            </a:prstGeom>
            <a:noFill/>
            <a:ln>
              <a:noFill/>
            </a:ln>
          </p:spPr>
        </p:pic>
        <p:pic>
          <p:nvPicPr>
            <p:cNvPr id="422" name="Google Shape;422;p23"/>
            <p:cNvPicPr preferRelativeResize="0"/>
            <p:nvPr/>
          </p:nvPicPr>
          <p:blipFill rotWithShape="1">
            <a:blip r:embed="rId5">
              <a:alphaModFix amt="80000"/>
            </a:blip>
            <a:srcRect/>
            <a:stretch/>
          </p:blipFill>
          <p:spPr>
            <a:xfrm>
              <a:off x="3352194" y="0"/>
              <a:ext cx="2891870" cy="2689439"/>
            </a:xfrm>
            <a:prstGeom prst="rect">
              <a:avLst/>
            </a:prstGeom>
            <a:noFill/>
            <a:ln>
              <a:noFill/>
            </a:ln>
          </p:spPr>
        </p:pic>
        <p:pic>
          <p:nvPicPr>
            <p:cNvPr id="423" name="Google Shape;423;p23"/>
            <p:cNvPicPr preferRelativeResize="0"/>
            <p:nvPr/>
          </p:nvPicPr>
          <p:blipFill rotWithShape="1">
            <a:blip r:embed="rId5">
              <a:alphaModFix amt="80000"/>
            </a:blip>
            <a:srcRect/>
            <a:stretch/>
          </p:blipFill>
          <p:spPr>
            <a:xfrm>
              <a:off x="0" y="0"/>
              <a:ext cx="2891870" cy="2689439"/>
            </a:xfrm>
            <a:prstGeom prst="rect">
              <a:avLst/>
            </a:prstGeom>
            <a:noFill/>
            <a:ln>
              <a:noFill/>
            </a:ln>
          </p:spPr>
        </p:pic>
      </p:grpSp>
      <p:grpSp>
        <p:nvGrpSpPr>
          <p:cNvPr id="424" name="Google Shape;424;p23"/>
          <p:cNvGrpSpPr/>
          <p:nvPr/>
        </p:nvGrpSpPr>
        <p:grpSpPr>
          <a:xfrm>
            <a:off x="327032" y="-1179605"/>
            <a:ext cx="9711339" cy="2017079"/>
            <a:chOff x="0" y="0"/>
            <a:chExt cx="12948452" cy="2689439"/>
          </a:xfrm>
        </p:grpSpPr>
        <p:pic>
          <p:nvPicPr>
            <p:cNvPr id="425" name="Google Shape;425;p23"/>
            <p:cNvPicPr preferRelativeResize="0"/>
            <p:nvPr/>
          </p:nvPicPr>
          <p:blipFill rotWithShape="1">
            <a:blip r:embed="rId5">
              <a:alphaModFix amt="80000"/>
            </a:blip>
            <a:srcRect/>
            <a:stretch/>
          </p:blipFill>
          <p:spPr>
            <a:xfrm>
              <a:off x="10056582" y="0"/>
              <a:ext cx="2891870" cy="2689439"/>
            </a:xfrm>
            <a:prstGeom prst="rect">
              <a:avLst/>
            </a:prstGeom>
            <a:noFill/>
            <a:ln>
              <a:noFill/>
            </a:ln>
          </p:spPr>
        </p:pic>
        <p:pic>
          <p:nvPicPr>
            <p:cNvPr id="426" name="Google Shape;426;p23"/>
            <p:cNvPicPr preferRelativeResize="0"/>
            <p:nvPr/>
          </p:nvPicPr>
          <p:blipFill rotWithShape="1">
            <a:blip r:embed="rId5">
              <a:alphaModFix amt="80000"/>
            </a:blip>
            <a:srcRect/>
            <a:stretch/>
          </p:blipFill>
          <p:spPr>
            <a:xfrm>
              <a:off x="6704388" y="0"/>
              <a:ext cx="2891870" cy="2689439"/>
            </a:xfrm>
            <a:prstGeom prst="rect">
              <a:avLst/>
            </a:prstGeom>
            <a:noFill/>
            <a:ln>
              <a:noFill/>
            </a:ln>
          </p:spPr>
        </p:pic>
        <p:pic>
          <p:nvPicPr>
            <p:cNvPr id="427" name="Google Shape;427;p23"/>
            <p:cNvPicPr preferRelativeResize="0"/>
            <p:nvPr/>
          </p:nvPicPr>
          <p:blipFill rotWithShape="1">
            <a:blip r:embed="rId5">
              <a:alphaModFix amt="80000"/>
            </a:blip>
            <a:srcRect/>
            <a:stretch/>
          </p:blipFill>
          <p:spPr>
            <a:xfrm>
              <a:off x="3352194" y="0"/>
              <a:ext cx="2891870" cy="2689439"/>
            </a:xfrm>
            <a:prstGeom prst="rect">
              <a:avLst/>
            </a:prstGeom>
            <a:noFill/>
            <a:ln>
              <a:noFill/>
            </a:ln>
          </p:spPr>
        </p:pic>
        <p:pic>
          <p:nvPicPr>
            <p:cNvPr id="428" name="Google Shape;428;p23"/>
            <p:cNvPicPr preferRelativeResize="0"/>
            <p:nvPr/>
          </p:nvPicPr>
          <p:blipFill rotWithShape="1">
            <a:blip r:embed="rId5">
              <a:alphaModFix amt="80000"/>
            </a:blip>
            <a:srcRect/>
            <a:stretch/>
          </p:blipFill>
          <p:spPr>
            <a:xfrm>
              <a:off x="0" y="0"/>
              <a:ext cx="2891870" cy="2689439"/>
            </a:xfrm>
            <a:prstGeom prst="rect">
              <a:avLst/>
            </a:prstGeom>
            <a:noFill/>
            <a:ln>
              <a:noFill/>
            </a:ln>
          </p:spPr>
        </p:pic>
      </p:grpSp>
      <p:grpSp>
        <p:nvGrpSpPr>
          <p:cNvPr id="429" name="Google Shape;429;p23"/>
          <p:cNvGrpSpPr/>
          <p:nvPr/>
        </p:nvGrpSpPr>
        <p:grpSpPr>
          <a:xfrm>
            <a:off x="11581833" y="1580430"/>
            <a:ext cx="5677467" cy="867617"/>
            <a:chOff x="0" y="-47625"/>
            <a:chExt cx="7569956" cy="1156823"/>
          </a:xfrm>
        </p:grpSpPr>
        <p:sp>
          <p:nvSpPr>
            <p:cNvPr id="430" name="Google Shape;430;p23"/>
            <p:cNvSpPr txBox="1"/>
            <p:nvPr/>
          </p:nvSpPr>
          <p:spPr>
            <a:xfrm>
              <a:off x="0" y="691990"/>
              <a:ext cx="7569956" cy="417208"/>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40000"/>
                </a:lnSpc>
                <a:spcBef>
                  <a:spcPts val="0"/>
                </a:spcBef>
                <a:spcAft>
                  <a:spcPts val="0"/>
                </a:spcAft>
                <a:buClr>
                  <a:srgbClr val="000000"/>
                </a:buClr>
                <a:buSzTx/>
                <a:buFont typeface="Arial"/>
                <a:buNone/>
                <a:tabLst/>
                <a:defRPr/>
              </a:pPr>
              <a:endParaRPr kumimoji="0" sz="19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31" name="Google Shape;431;p23"/>
            <p:cNvSpPr txBox="1"/>
            <p:nvPr/>
          </p:nvSpPr>
          <p:spPr>
            <a:xfrm>
              <a:off x="0" y="-47625"/>
              <a:ext cx="7569956" cy="451705"/>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40000"/>
                </a:lnSpc>
                <a:spcBef>
                  <a:spcPts val="0"/>
                </a:spcBef>
                <a:spcAft>
                  <a:spcPts val="0"/>
                </a:spcAft>
                <a:buClr>
                  <a:srgbClr val="000000"/>
                </a:buClr>
                <a:buSzTx/>
                <a:buFont typeface="Arial"/>
                <a:buNone/>
                <a:tabLst/>
                <a:defRPr/>
              </a:pP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432" name="Google Shape;432;p23"/>
          <p:cNvGrpSpPr/>
          <p:nvPr/>
        </p:nvGrpSpPr>
        <p:grpSpPr>
          <a:xfrm>
            <a:off x="11581833" y="6964868"/>
            <a:ext cx="5677467" cy="867617"/>
            <a:chOff x="0" y="-47625"/>
            <a:chExt cx="7569956" cy="1156823"/>
          </a:xfrm>
        </p:grpSpPr>
        <p:sp>
          <p:nvSpPr>
            <p:cNvPr id="433" name="Google Shape;433;p23"/>
            <p:cNvSpPr txBox="1"/>
            <p:nvPr/>
          </p:nvSpPr>
          <p:spPr>
            <a:xfrm>
              <a:off x="0" y="691990"/>
              <a:ext cx="7569956" cy="417208"/>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40000"/>
                </a:lnSpc>
                <a:spcBef>
                  <a:spcPts val="0"/>
                </a:spcBef>
                <a:spcAft>
                  <a:spcPts val="0"/>
                </a:spcAft>
                <a:buClr>
                  <a:srgbClr val="000000"/>
                </a:buClr>
                <a:buSzTx/>
                <a:buFont typeface="Arial"/>
                <a:buNone/>
                <a:tabLst/>
                <a:defRPr/>
              </a:pPr>
              <a:endParaRPr kumimoji="0" sz="19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34" name="Google Shape;434;p23"/>
            <p:cNvSpPr txBox="1"/>
            <p:nvPr/>
          </p:nvSpPr>
          <p:spPr>
            <a:xfrm>
              <a:off x="0" y="-47625"/>
              <a:ext cx="7569956" cy="451705"/>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40000"/>
                </a:lnSpc>
                <a:spcBef>
                  <a:spcPts val="0"/>
                </a:spcBef>
                <a:spcAft>
                  <a:spcPts val="0"/>
                </a:spcAft>
                <a:buClr>
                  <a:srgbClr val="000000"/>
                </a:buClr>
                <a:buSzTx/>
                <a:buFont typeface="Arial"/>
                <a:buNone/>
                <a:tabLst/>
                <a:defRPr/>
              </a:pP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435" name="Google Shape;435;p23"/>
          <p:cNvSpPr txBox="1"/>
          <p:nvPr/>
        </p:nvSpPr>
        <p:spPr>
          <a:xfrm>
            <a:off x="11049000" y="1895898"/>
            <a:ext cx="6537900" cy="7401996"/>
          </a:xfrm>
          <a:prstGeom prst="rect">
            <a:avLst/>
          </a:prstGeom>
          <a:noFill/>
          <a:ln>
            <a:noFill/>
          </a:ln>
        </p:spPr>
        <p:txBody>
          <a:bodyPr spcFirstLastPara="1" wrap="square" lIns="91425" tIns="91425" rIns="91425" bIns="91425" anchor="t" anchorCtr="0">
            <a:spAutoFit/>
          </a:bodyPr>
          <a:lstStyle/>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IN" sz="3000" b="0" i="0" u="none" strike="noStrike" kern="0" cap="none" spc="0" normalizeH="0" baseline="0" noProof="0" dirty="0">
                <a:ln>
                  <a:noFill/>
                </a:ln>
                <a:solidFill>
                  <a:srgbClr val="000000"/>
                </a:solidFill>
                <a:effectLst/>
                <a:uLnTx/>
                <a:uFillTx/>
                <a:latin typeface="Arial"/>
                <a:cs typeface="Arial"/>
                <a:sym typeface="Arial"/>
              </a:rPr>
              <a:t>ANALYSIS</a:t>
            </a:r>
          </a:p>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US" sz="2300" b="0" i="0" u="none" strike="noStrike" kern="0" cap="none" spc="0" normalizeH="0" baseline="0" noProof="0" dirty="0">
                <a:ln>
                  <a:noFill/>
                </a:ln>
                <a:solidFill>
                  <a:srgbClr val="000000"/>
                </a:solidFill>
                <a:effectLst/>
                <a:uLnTx/>
                <a:uFillTx/>
                <a:latin typeface="Arial"/>
                <a:cs typeface="Arial"/>
                <a:sym typeface="Arial"/>
              </a:rPr>
              <a:t>Animals and Science are the two most popular content categories indicating an innate tendency to seek connections with nature and facts</a:t>
            </a:r>
          </a:p>
          <a:p>
            <a:pPr marL="38100" marR="0" lvl="0" algn="l" defTabSz="914400" rtl="0" eaLnBrk="1" fontAlgn="auto" latinLnBrk="0" hangingPunct="1">
              <a:lnSpc>
                <a:spcPct val="100000"/>
              </a:lnSpc>
              <a:spcBef>
                <a:spcPts val="0"/>
              </a:spcBef>
              <a:spcAft>
                <a:spcPts val="0"/>
              </a:spcAft>
              <a:buClr>
                <a:srgbClr val="000000"/>
              </a:buClr>
              <a:buSzPts val="3000"/>
              <a:tabLst/>
              <a:defRPr/>
            </a:pPr>
            <a:endParaRPr kumimoji="0" lang="en-IN" sz="3000" b="0" i="0" u="none" strike="noStrike" kern="0" cap="none" spc="0" normalizeH="0" baseline="0" noProof="0" dirty="0">
              <a:ln>
                <a:noFill/>
              </a:ln>
              <a:solidFill>
                <a:srgbClr val="000000"/>
              </a:solidFill>
              <a:effectLst/>
              <a:uLnTx/>
              <a:uFillTx/>
              <a:latin typeface="Arial"/>
              <a:cs typeface="Arial"/>
              <a:sym typeface="Arial"/>
            </a:endParaRPr>
          </a:p>
          <a:p>
            <a:pPr marL="38100" marR="0" lvl="0" algn="l" defTabSz="914400" rtl="0" eaLnBrk="1" fontAlgn="auto" latinLnBrk="0" hangingPunct="1">
              <a:lnSpc>
                <a:spcPct val="100000"/>
              </a:lnSpc>
              <a:spcBef>
                <a:spcPts val="0"/>
              </a:spcBef>
              <a:spcAft>
                <a:spcPts val="0"/>
              </a:spcAft>
              <a:buClr>
                <a:srgbClr val="000000"/>
              </a:buClr>
              <a:buSzPts val="3000"/>
              <a:tabLst/>
              <a:defRPr/>
            </a:pPr>
            <a:r>
              <a:rPr lang="en-IN" sz="3000" kern="0" dirty="0">
                <a:solidFill>
                  <a:srgbClr val="000000"/>
                </a:solidFill>
                <a:latin typeface="Arial"/>
                <a:cs typeface="Arial"/>
                <a:sym typeface="Arial"/>
              </a:rPr>
              <a:t>INSIGHT</a:t>
            </a:r>
          </a:p>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US" sz="2300" b="0" i="0" u="none" strike="noStrike" kern="0" cap="none" spc="0" normalizeH="0" baseline="0" noProof="0" dirty="0">
                <a:ln>
                  <a:noFill/>
                </a:ln>
                <a:solidFill>
                  <a:srgbClr val="000000"/>
                </a:solidFill>
                <a:effectLst/>
                <a:uLnTx/>
                <a:uFillTx/>
                <a:latin typeface="Arial"/>
                <a:cs typeface="Arial"/>
                <a:sym typeface="Arial"/>
              </a:rPr>
              <a:t>Healthy eating and food fall in the top 5 category with healthy eating outperforming food by 0.76%. This is a broad indication of an audience within Social Buzz’s user base. Creating campaigns, working with influencers and brands that support healthy eating and healthy lifestyle can help to boost growth in these 2 categories.</a:t>
            </a:r>
          </a:p>
          <a:p>
            <a:pPr marL="38100" marR="0" lvl="0" algn="l" defTabSz="914400" rtl="0" eaLnBrk="1" fontAlgn="auto" latinLnBrk="0" hangingPunct="1">
              <a:lnSpc>
                <a:spcPct val="100000"/>
              </a:lnSpc>
              <a:spcBef>
                <a:spcPts val="0"/>
              </a:spcBef>
              <a:spcAft>
                <a:spcPts val="0"/>
              </a:spcAft>
              <a:buClr>
                <a:srgbClr val="000000"/>
              </a:buClr>
              <a:buSzPts val="3000"/>
              <a:tabLst/>
              <a:defRPr/>
            </a:pPr>
            <a:endParaRPr kumimoji="0" lang="en-IN" sz="3000" b="0" i="0" u="none" strike="noStrike" kern="0" cap="none" spc="0" normalizeH="0" baseline="0" noProof="0" dirty="0">
              <a:ln>
                <a:noFill/>
              </a:ln>
              <a:solidFill>
                <a:srgbClr val="000000"/>
              </a:solidFill>
              <a:effectLst/>
              <a:uLnTx/>
              <a:uFillTx/>
              <a:latin typeface="Arial"/>
              <a:cs typeface="Arial"/>
              <a:sym typeface="Arial"/>
            </a:endParaRPr>
          </a:p>
          <a:p>
            <a:pPr marL="38100" marR="0" lvl="0" algn="l" defTabSz="914400" rtl="0" eaLnBrk="1" fontAlgn="auto" latinLnBrk="0" hangingPunct="1">
              <a:lnSpc>
                <a:spcPct val="100000"/>
              </a:lnSpc>
              <a:spcBef>
                <a:spcPts val="0"/>
              </a:spcBef>
              <a:spcAft>
                <a:spcPts val="0"/>
              </a:spcAft>
              <a:buClr>
                <a:srgbClr val="000000"/>
              </a:buClr>
              <a:buSzPts val="3000"/>
              <a:tabLst/>
              <a:defRPr/>
            </a:pPr>
            <a:r>
              <a:rPr lang="en-IN" sz="3000" kern="0" dirty="0">
                <a:solidFill>
                  <a:srgbClr val="000000"/>
                </a:solidFill>
                <a:latin typeface="Arial"/>
                <a:cs typeface="Arial"/>
                <a:sym typeface="Arial"/>
              </a:rPr>
              <a:t>NEXT STEPS</a:t>
            </a:r>
          </a:p>
          <a:p>
            <a:pPr marL="38100" marR="0" lvl="0" algn="l" defTabSz="914400" rtl="0" eaLnBrk="1" fontAlgn="auto" latinLnBrk="0" hangingPunct="1">
              <a:lnSpc>
                <a:spcPct val="100000"/>
              </a:lnSpc>
              <a:spcBef>
                <a:spcPts val="0"/>
              </a:spcBef>
              <a:spcAft>
                <a:spcPts val="0"/>
              </a:spcAft>
              <a:buClr>
                <a:srgbClr val="000000"/>
              </a:buClr>
              <a:buSzPts val="3000"/>
              <a:tabLst/>
              <a:defRPr/>
            </a:pPr>
            <a:r>
              <a:rPr kumimoji="0" lang="en-US" sz="2300" b="0" i="0" u="none" strike="noStrike" kern="0" cap="none" spc="0" normalizeH="0" baseline="0" noProof="0" dirty="0">
                <a:ln>
                  <a:noFill/>
                </a:ln>
                <a:solidFill>
                  <a:srgbClr val="000000"/>
                </a:solidFill>
                <a:effectLst/>
                <a:uLnTx/>
                <a:uFillTx/>
                <a:latin typeface="Arial"/>
                <a:cs typeface="Arial"/>
                <a:sym typeface="Arial"/>
              </a:rPr>
              <a:t>Social Buzz can leverage holiday seasons to boost growth and user engagement with the food content category via relevant social media strategies.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marL="342900" indent="-342900">
                <a:lnSpc>
                  <a:spcPts val="2660"/>
                </a:lnSpc>
                <a:buFont typeface="Arial" panose="020B0604020202020204" pitchFamily="34" charset="0"/>
                <a:buChar char="•"/>
              </a:pPr>
              <a:r>
                <a:rPr lang="en-US" sz="2400" spc="-19" dirty="0">
                  <a:solidFill>
                    <a:srgbClr val="000000"/>
                  </a:solidFill>
                  <a:latin typeface="Graphik Regular" panose="020B0503030202060203" pitchFamily="34" charset="0"/>
                </a:rPr>
                <a:t>Project recap</a:t>
              </a:r>
            </a:p>
            <a:p>
              <a:pPr marL="342900" indent="-342900">
                <a:lnSpc>
                  <a:spcPts val="2660"/>
                </a:lnSpc>
                <a:buFont typeface="Arial" panose="020B0604020202020204" pitchFamily="34" charset="0"/>
                <a:buChar char="•"/>
              </a:pPr>
              <a:r>
                <a:rPr lang="en-US" sz="2400" spc="-19" dirty="0">
                  <a:solidFill>
                    <a:srgbClr val="000000"/>
                  </a:solidFill>
                  <a:latin typeface="Graphik Regular" panose="020B0503030202060203" pitchFamily="34" charset="0"/>
                </a:rPr>
                <a:t>Problem</a:t>
              </a:r>
            </a:p>
            <a:p>
              <a:pPr marL="342900" indent="-342900">
                <a:lnSpc>
                  <a:spcPts val="2660"/>
                </a:lnSpc>
                <a:buFont typeface="Arial" panose="020B0604020202020204" pitchFamily="34" charset="0"/>
                <a:buChar char="•"/>
              </a:pPr>
              <a:r>
                <a:rPr lang="en-US" sz="2400" spc="-19" dirty="0">
                  <a:solidFill>
                    <a:srgbClr val="000000"/>
                  </a:solidFill>
                  <a:latin typeface="Graphik Regular" panose="020B0503030202060203" pitchFamily="34" charset="0"/>
                </a:rPr>
                <a:t>The Analytics Team</a:t>
              </a:r>
            </a:p>
            <a:p>
              <a:pPr marL="342900" indent="-342900">
                <a:lnSpc>
                  <a:spcPts val="2660"/>
                </a:lnSpc>
                <a:buFont typeface="Arial" panose="020B0604020202020204" pitchFamily="34" charset="0"/>
                <a:buChar char="•"/>
              </a:pPr>
              <a:r>
                <a:rPr lang="en-US" sz="2400" spc="-19" dirty="0">
                  <a:solidFill>
                    <a:srgbClr val="000000"/>
                  </a:solidFill>
                  <a:latin typeface="Graphik Regular" panose="020B0503030202060203" pitchFamily="34" charset="0"/>
                </a:rPr>
                <a:t>Process</a:t>
              </a:r>
            </a:p>
            <a:p>
              <a:pPr marL="342900" indent="-342900">
                <a:lnSpc>
                  <a:spcPts val="2660"/>
                </a:lnSpc>
                <a:buFont typeface="Arial" panose="020B0604020202020204" pitchFamily="34" charset="0"/>
                <a:buChar char="•"/>
              </a:pPr>
              <a:r>
                <a:rPr lang="en-US" sz="2400" spc="-19" dirty="0">
                  <a:solidFill>
                    <a:srgbClr val="000000"/>
                  </a:solidFill>
                  <a:latin typeface="Graphik Regular" panose="020B0503030202060203" pitchFamily="34" charset="0"/>
                </a:rPr>
                <a:t>Insights</a:t>
              </a:r>
            </a:p>
            <a:p>
              <a:pPr marL="342900" indent="-342900">
                <a:lnSpc>
                  <a:spcPts val="2660"/>
                </a:lnSpc>
                <a:buFont typeface="Arial" panose="020B0604020202020204" pitchFamily="34" charset="0"/>
                <a:buChar char="•"/>
              </a:pPr>
              <a:r>
                <a:rPr lang="en-US" sz="24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4953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62670" y="2005584"/>
            <a:ext cx="11342283" cy="6275832"/>
          </a:xfrm>
          <a:prstGeom prst="rect">
            <a:avLst/>
          </a:prstGeom>
          <a:solidFill>
            <a:schemeClr val="bg1"/>
          </a:solidFill>
        </p:spPr>
        <p:txBody>
          <a:bodyPr/>
          <a:lstStyle/>
          <a:p>
            <a:r>
              <a:rPr lang="en-IN" dirty="0"/>
              <a:t>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5E9CA4CF-7DBA-6366-F730-A0D2AA63053B}"/>
              </a:ext>
            </a:extLst>
          </p:cNvPr>
          <p:cNvSpPr txBox="1"/>
          <p:nvPr/>
        </p:nvSpPr>
        <p:spPr>
          <a:xfrm>
            <a:off x="8499197" y="2296566"/>
            <a:ext cx="7585003" cy="5693866"/>
          </a:xfrm>
          <a:prstGeom prst="rect">
            <a:avLst/>
          </a:prstGeom>
          <a:noFill/>
        </p:spPr>
        <p:txBody>
          <a:bodyPr wrap="square" rtlCol="0">
            <a:spAutoFit/>
          </a:bodyPr>
          <a:lstStyle/>
          <a:p>
            <a:r>
              <a:rPr lang="en-US" sz="2800" dirty="0"/>
              <a:t>Social Buzz is experiencing rapid growth in terms of number of users and available data. To help manage this huge scale, Accenture has embarked on a 3-month pilot with Social Buzz to: </a:t>
            </a:r>
          </a:p>
          <a:p>
            <a:endParaRPr lang="en-US" sz="2800" dirty="0"/>
          </a:p>
          <a:p>
            <a:r>
              <a:rPr lang="en-US" sz="2800" dirty="0"/>
              <a:t>• Carry out an audit of their big data practice </a:t>
            </a:r>
          </a:p>
          <a:p>
            <a:endParaRPr lang="en-US" sz="2800" dirty="0"/>
          </a:p>
          <a:p>
            <a:r>
              <a:rPr lang="en-US" sz="2800" dirty="0"/>
              <a:t>• Proffer recommendations to ensure success of the forthcoming IPO </a:t>
            </a:r>
          </a:p>
          <a:p>
            <a:endParaRPr lang="en-US" sz="2800" dirty="0"/>
          </a:p>
          <a:p>
            <a:r>
              <a:rPr lang="en-US" sz="2800" dirty="0"/>
              <a:t>• Carry out an analysis of Social Buzz’s content categories in order to highlight the top 5 categories with the largest aggregate popularity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8" name="Google Shape;188;p16"/>
          <p:cNvGrpSpPr/>
          <p:nvPr/>
        </p:nvGrpSpPr>
        <p:grpSpPr>
          <a:xfrm>
            <a:off x="9144000" y="8195696"/>
            <a:ext cx="3545508" cy="3370302"/>
            <a:chOff x="0" y="0"/>
            <a:chExt cx="4727344" cy="4493736"/>
          </a:xfrm>
        </p:grpSpPr>
        <p:sp>
          <p:nvSpPr>
            <p:cNvPr id="189" name="Google Shape;189;p16"/>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90" name="Google Shape;190;p16"/>
            <p:cNvPicPr preferRelativeResize="0"/>
            <p:nvPr/>
          </p:nvPicPr>
          <p:blipFill rotWithShape="1">
            <a:blip r:embed="rId3">
              <a:alphaModFix/>
            </a:blip>
            <a:srcRect b="320"/>
            <a:stretch/>
          </p:blipFill>
          <p:spPr>
            <a:xfrm>
              <a:off x="0" y="0"/>
              <a:ext cx="4083272" cy="4091977"/>
            </a:xfrm>
            <a:prstGeom prst="rect">
              <a:avLst/>
            </a:prstGeom>
            <a:noFill/>
            <a:ln>
              <a:noFill/>
            </a:ln>
          </p:spPr>
        </p:pic>
      </p:grpSp>
      <p:sp>
        <p:nvSpPr>
          <p:cNvPr id="191" name="Google Shape;191;p16"/>
          <p:cNvSpPr/>
          <p:nvPr/>
        </p:nvSpPr>
        <p:spPr>
          <a:xfrm>
            <a:off x="0" y="0"/>
            <a:ext cx="9964482" cy="10287000"/>
          </a:xfrm>
          <a:prstGeom prst="rect">
            <a:avLst/>
          </a:prstGeom>
          <a:solidFill>
            <a:srgbClr val="A100FF"/>
          </a:solidFill>
          <a:ln w="9525" cap="flat" cmpd="sng">
            <a:solidFill>
              <a:srgbClr val="A100FF"/>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192" name="Google Shape;192;p16"/>
          <p:cNvGrpSpPr/>
          <p:nvPr/>
        </p:nvGrpSpPr>
        <p:grpSpPr>
          <a:xfrm>
            <a:off x="-146279" y="406153"/>
            <a:ext cx="2253799" cy="9474693"/>
            <a:chOff x="0" y="0"/>
            <a:chExt cx="3005065" cy="12632924"/>
          </a:xfrm>
        </p:grpSpPr>
        <p:pic>
          <p:nvPicPr>
            <p:cNvPr id="193" name="Google Shape;193;p16"/>
            <p:cNvPicPr preferRelativeResize="0"/>
            <p:nvPr/>
          </p:nvPicPr>
          <p:blipFill rotWithShape="1">
            <a:blip r:embed="rId4">
              <a:alphaModFix amt="80000"/>
            </a:blip>
            <a:srcRect/>
            <a:stretch/>
          </p:blipFill>
          <p:spPr>
            <a:xfrm>
              <a:off x="0" y="0"/>
              <a:ext cx="3005065" cy="2794710"/>
            </a:xfrm>
            <a:prstGeom prst="rect">
              <a:avLst/>
            </a:prstGeom>
            <a:noFill/>
            <a:ln>
              <a:noFill/>
            </a:ln>
          </p:spPr>
        </p:pic>
        <p:pic>
          <p:nvPicPr>
            <p:cNvPr id="194" name="Google Shape;194;p16"/>
            <p:cNvPicPr preferRelativeResize="0"/>
            <p:nvPr/>
          </p:nvPicPr>
          <p:blipFill rotWithShape="1">
            <a:blip r:embed="rId4">
              <a:alphaModFix amt="80000"/>
            </a:blip>
            <a:srcRect/>
            <a:stretch/>
          </p:blipFill>
          <p:spPr>
            <a:xfrm>
              <a:off x="0" y="3279405"/>
              <a:ext cx="3005065" cy="2794710"/>
            </a:xfrm>
            <a:prstGeom prst="rect">
              <a:avLst/>
            </a:prstGeom>
            <a:noFill/>
            <a:ln>
              <a:noFill/>
            </a:ln>
          </p:spPr>
        </p:pic>
        <p:pic>
          <p:nvPicPr>
            <p:cNvPr id="195" name="Google Shape;195;p16"/>
            <p:cNvPicPr preferRelativeResize="0"/>
            <p:nvPr/>
          </p:nvPicPr>
          <p:blipFill rotWithShape="1">
            <a:blip r:embed="rId4">
              <a:alphaModFix amt="80000"/>
            </a:blip>
            <a:srcRect/>
            <a:stretch/>
          </p:blipFill>
          <p:spPr>
            <a:xfrm>
              <a:off x="0" y="6558809"/>
              <a:ext cx="3005065" cy="2794710"/>
            </a:xfrm>
            <a:prstGeom prst="rect">
              <a:avLst/>
            </a:prstGeom>
            <a:noFill/>
            <a:ln>
              <a:noFill/>
            </a:ln>
          </p:spPr>
        </p:pic>
        <p:pic>
          <p:nvPicPr>
            <p:cNvPr id="196" name="Google Shape;196;p16"/>
            <p:cNvPicPr preferRelativeResize="0"/>
            <p:nvPr/>
          </p:nvPicPr>
          <p:blipFill rotWithShape="1">
            <a:blip r:embed="rId4">
              <a:alphaModFix amt="80000"/>
            </a:blip>
            <a:srcRect/>
            <a:stretch/>
          </p:blipFill>
          <p:spPr>
            <a:xfrm>
              <a:off x="0" y="9838214"/>
              <a:ext cx="3005065" cy="2794710"/>
            </a:xfrm>
            <a:prstGeom prst="rect">
              <a:avLst/>
            </a:prstGeom>
            <a:noFill/>
            <a:ln>
              <a:noFill/>
            </a:ln>
          </p:spPr>
        </p:pic>
      </p:grpSp>
      <p:grpSp>
        <p:nvGrpSpPr>
          <p:cNvPr id="197" name="Google Shape;197;p16"/>
          <p:cNvGrpSpPr/>
          <p:nvPr/>
        </p:nvGrpSpPr>
        <p:grpSpPr>
          <a:xfrm>
            <a:off x="1028700" y="301086"/>
            <a:ext cx="3554343" cy="3413097"/>
            <a:chOff x="0" y="-1"/>
            <a:chExt cx="4739124" cy="4550798"/>
          </a:xfrm>
        </p:grpSpPr>
        <p:sp>
          <p:nvSpPr>
            <p:cNvPr id="198" name="Google Shape;198;p16"/>
            <p:cNvSpPr/>
            <p:nvPr/>
          </p:nvSpPr>
          <p:spPr>
            <a:xfrm>
              <a:off x="0" y="656398"/>
              <a:ext cx="3894399" cy="3894399"/>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99" name="Google Shape;199;p16"/>
            <p:cNvPicPr preferRelativeResize="0"/>
            <p:nvPr/>
          </p:nvPicPr>
          <p:blipFill rotWithShape="1">
            <a:blip r:embed="rId5">
              <a:alphaModFix/>
            </a:blip>
            <a:srcRect b="320"/>
            <a:stretch/>
          </p:blipFill>
          <p:spPr>
            <a:xfrm rot="-5115457">
              <a:off x="686267" y="150511"/>
              <a:ext cx="3894400" cy="3902702"/>
            </a:xfrm>
            <a:prstGeom prst="rect">
              <a:avLst/>
            </a:prstGeom>
            <a:noFill/>
            <a:ln>
              <a:noFill/>
            </a:ln>
          </p:spPr>
        </p:pic>
      </p:grpSp>
      <p:grpSp>
        <p:nvGrpSpPr>
          <p:cNvPr id="200" name="Google Shape;200;p16"/>
          <p:cNvGrpSpPr/>
          <p:nvPr/>
        </p:nvGrpSpPr>
        <p:grpSpPr>
          <a:xfrm>
            <a:off x="15986267" y="-1061348"/>
            <a:ext cx="3545508" cy="3370302"/>
            <a:chOff x="0" y="0"/>
            <a:chExt cx="4727344" cy="4493736"/>
          </a:xfrm>
        </p:grpSpPr>
        <p:sp>
          <p:nvSpPr>
            <p:cNvPr id="201" name="Google Shape;201;p16"/>
            <p:cNvSpPr/>
            <p:nvPr/>
          </p:nvSpPr>
          <p:spPr>
            <a:xfrm>
              <a:off x="644072" y="410464"/>
              <a:ext cx="4083272" cy="408327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02" name="Google Shape;202;p16"/>
            <p:cNvPicPr preferRelativeResize="0"/>
            <p:nvPr/>
          </p:nvPicPr>
          <p:blipFill rotWithShape="1">
            <a:blip r:embed="rId3">
              <a:alphaModFix/>
            </a:blip>
            <a:srcRect b="320"/>
            <a:stretch/>
          </p:blipFill>
          <p:spPr>
            <a:xfrm>
              <a:off x="0" y="0"/>
              <a:ext cx="4083272" cy="4091977"/>
            </a:xfrm>
            <a:prstGeom prst="rect">
              <a:avLst/>
            </a:prstGeom>
            <a:noFill/>
            <a:ln>
              <a:noFill/>
            </a:ln>
          </p:spPr>
        </p:pic>
      </p:grpSp>
      <p:pic>
        <p:nvPicPr>
          <p:cNvPr id="203" name="Google Shape;203;p16"/>
          <p:cNvPicPr preferRelativeResize="0"/>
          <p:nvPr/>
        </p:nvPicPr>
        <p:blipFill rotWithShape="1">
          <a:blip r:embed="rId6">
            <a:alphaModFix/>
          </a:blip>
          <a:srcRect l="24693" r="24692"/>
          <a:stretch/>
        </p:blipFill>
        <p:spPr>
          <a:xfrm>
            <a:off x="11007484" y="1028700"/>
            <a:ext cx="6251816" cy="8229600"/>
          </a:xfrm>
          <a:prstGeom prst="rect">
            <a:avLst/>
          </a:prstGeom>
          <a:noFill/>
          <a:ln>
            <a:noFill/>
          </a:ln>
        </p:spPr>
      </p:pic>
      <p:sp>
        <p:nvSpPr>
          <p:cNvPr id="204" name="Google Shape;204;p16"/>
          <p:cNvSpPr txBox="1"/>
          <p:nvPr/>
        </p:nvSpPr>
        <p:spPr>
          <a:xfrm>
            <a:off x="2799750" y="1261478"/>
            <a:ext cx="5786869" cy="1231106"/>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cs-CZ" sz="8000" b="0" i="0" u="none" strike="noStrike" kern="0" cap="none" spc="0" normalizeH="0" baseline="0" noProof="0">
                <a:ln>
                  <a:noFill/>
                </a:ln>
                <a:solidFill>
                  <a:srgbClr val="FFFFFF"/>
                </a:solidFill>
                <a:effectLst/>
                <a:uLnTx/>
                <a:uFillTx/>
                <a:latin typeface="Arial"/>
                <a:ea typeface="Arial"/>
                <a:cs typeface="Arial"/>
                <a:sym typeface="Arial"/>
              </a:rPr>
              <a:t>Problem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16"/>
          <p:cNvSpPr txBox="1"/>
          <p:nvPr/>
        </p:nvSpPr>
        <p:spPr>
          <a:xfrm>
            <a:off x="2420656" y="3811219"/>
            <a:ext cx="7036479" cy="5786169"/>
          </a:xfrm>
          <a:prstGeom prst="rect">
            <a:avLst/>
          </a:prstGeom>
          <a:noFill/>
          <a:ln>
            <a:noFill/>
          </a:ln>
        </p:spPr>
        <p:txBody>
          <a:bodyPr spcFirstLastPara="1" wrap="square" lIns="91425" tIns="91425" rIns="91425" bIns="91425" anchor="t" anchorCtr="0">
            <a:spAutoFit/>
          </a:bodyPr>
          <a:lstStyle/>
          <a:p>
            <a:pPr marL="457200" marR="0" lvl="0" indent="-457200" algn="l" defTabSz="914400" rtl="0" eaLnBrk="1" fontAlgn="auto" latinLnBrk="0" hangingPunct="1">
              <a:lnSpc>
                <a:spcPct val="100000"/>
              </a:lnSpc>
              <a:spcBef>
                <a:spcPts val="0"/>
              </a:spcBef>
              <a:spcAft>
                <a:spcPts val="0"/>
              </a:spcAft>
              <a:buClr>
                <a:srgbClr val="FFFFFF"/>
              </a:buClr>
              <a:buSzPts val="3600"/>
              <a:buFont typeface="Arial"/>
              <a:buChar char="●"/>
              <a:tabLst/>
              <a:defRPr/>
            </a:pPr>
            <a:r>
              <a:rPr kumimoji="0" lang="en-US" sz="2600" b="1" i="0" u="none" strike="noStrike" kern="0" cap="none" spc="0" normalizeH="0" baseline="0" noProof="0" dirty="0">
                <a:ln>
                  <a:noFill/>
                </a:ln>
                <a:solidFill>
                  <a:srgbClr val="FFFFFF"/>
                </a:solidFill>
                <a:effectLst/>
                <a:uLnTx/>
                <a:uFillTx/>
                <a:latin typeface="Arial"/>
                <a:cs typeface="Arial"/>
                <a:sym typeface="Arial"/>
              </a:rPr>
              <a:t>Due to the rapid growth and digital nature of Social Buzz’s core product, the amount of data that they create, collect and must analyze is huge. </a:t>
            </a:r>
          </a:p>
          <a:p>
            <a:pPr marL="457200" marR="0" lvl="0" indent="-457200" algn="l" defTabSz="914400" rtl="0" eaLnBrk="1" fontAlgn="auto" latinLnBrk="0" hangingPunct="1">
              <a:lnSpc>
                <a:spcPct val="100000"/>
              </a:lnSpc>
              <a:spcBef>
                <a:spcPts val="0"/>
              </a:spcBef>
              <a:spcAft>
                <a:spcPts val="0"/>
              </a:spcAft>
              <a:buClr>
                <a:srgbClr val="FFFFFF"/>
              </a:buClr>
              <a:buSzPts val="3600"/>
              <a:buFont typeface="Arial"/>
              <a:buChar char="●"/>
              <a:tabLst/>
              <a:defRPr/>
            </a:pPr>
            <a:r>
              <a:rPr kumimoji="0" lang="en-US" sz="2600" b="1" i="0" u="none" strike="noStrike" kern="0" cap="none" spc="0" normalizeH="0" baseline="0" noProof="0" dirty="0">
                <a:ln>
                  <a:noFill/>
                </a:ln>
                <a:solidFill>
                  <a:srgbClr val="FFFFFF"/>
                </a:solidFill>
                <a:effectLst/>
                <a:uLnTx/>
                <a:uFillTx/>
                <a:latin typeface="Arial"/>
                <a:cs typeface="Arial"/>
                <a:sym typeface="Arial"/>
              </a:rPr>
              <a:t>Every day over 100,000 pieces of content, ranging from text, images, videos and GIFs are posted. All of these constitute highly unstructured data that requires expertise in handling. </a:t>
            </a:r>
          </a:p>
          <a:p>
            <a:pPr marL="457200" marR="0" lvl="0" indent="-457200" algn="l" defTabSz="914400" rtl="0" eaLnBrk="1" fontAlgn="auto" latinLnBrk="0" hangingPunct="1">
              <a:lnSpc>
                <a:spcPct val="100000"/>
              </a:lnSpc>
              <a:spcBef>
                <a:spcPts val="0"/>
              </a:spcBef>
              <a:spcAft>
                <a:spcPts val="0"/>
              </a:spcAft>
              <a:buClr>
                <a:srgbClr val="FFFFFF"/>
              </a:buClr>
              <a:buSzPts val="3600"/>
              <a:buFont typeface="Arial"/>
              <a:buChar char="●"/>
              <a:tabLst/>
              <a:defRPr/>
            </a:pPr>
            <a:r>
              <a:rPr kumimoji="0" lang="en-US" sz="2600" b="1" i="0" u="none" strike="noStrike" kern="0" cap="none" spc="0" normalizeH="0" baseline="0" noProof="0" dirty="0">
                <a:ln>
                  <a:noFill/>
                </a:ln>
                <a:solidFill>
                  <a:srgbClr val="FFFFFF"/>
                </a:solidFill>
                <a:effectLst/>
                <a:uLnTx/>
                <a:uFillTx/>
                <a:latin typeface="Arial"/>
                <a:cs typeface="Arial"/>
                <a:sym typeface="Arial"/>
              </a:rPr>
              <a:t>Social Buzz’s biggest challenge is how to capitalize on this data to gain a deeper understanding of its audience and therefore provide a more personalized and enjoyable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Google Shape;214;p17"/>
          <p:cNvGrpSpPr/>
          <p:nvPr/>
        </p:nvGrpSpPr>
        <p:grpSpPr>
          <a:xfrm>
            <a:off x="506723" y="406153"/>
            <a:ext cx="9939844" cy="9474693"/>
            <a:chOff x="0" y="0"/>
            <a:chExt cx="13253125" cy="12632924"/>
          </a:xfrm>
        </p:grpSpPr>
        <p:pic>
          <p:nvPicPr>
            <p:cNvPr id="215" name="Google Shape;215;p17"/>
            <p:cNvPicPr preferRelativeResize="0"/>
            <p:nvPr/>
          </p:nvPicPr>
          <p:blipFill rotWithShape="1">
            <a:blip r:embed="rId3">
              <a:alphaModFix amt="80000"/>
            </a:blip>
            <a:srcRect/>
            <a:stretch/>
          </p:blipFill>
          <p:spPr>
            <a:xfrm>
              <a:off x="3416020" y="0"/>
              <a:ext cx="3005065" cy="2794710"/>
            </a:xfrm>
            <a:prstGeom prst="rect">
              <a:avLst/>
            </a:prstGeom>
            <a:noFill/>
            <a:ln>
              <a:noFill/>
            </a:ln>
          </p:spPr>
        </p:pic>
        <p:pic>
          <p:nvPicPr>
            <p:cNvPr id="216" name="Google Shape;216;p17"/>
            <p:cNvPicPr preferRelativeResize="0"/>
            <p:nvPr/>
          </p:nvPicPr>
          <p:blipFill rotWithShape="1">
            <a:blip r:embed="rId3">
              <a:alphaModFix amt="80000"/>
            </a:blip>
            <a:srcRect/>
            <a:stretch/>
          </p:blipFill>
          <p:spPr>
            <a:xfrm>
              <a:off x="3416020" y="9838214"/>
              <a:ext cx="3005065" cy="2794710"/>
            </a:xfrm>
            <a:prstGeom prst="rect">
              <a:avLst/>
            </a:prstGeom>
            <a:noFill/>
            <a:ln>
              <a:noFill/>
            </a:ln>
          </p:spPr>
        </p:pic>
        <p:pic>
          <p:nvPicPr>
            <p:cNvPr id="217" name="Google Shape;217;p17"/>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218" name="Google Shape;218;p17"/>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219" name="Google Shape;219;p17"/>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220" name="Google Shape;220;p17"/>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221" name="Google Shape;221;p17"/>
            <p:cNvPicPr preferRelativeResize="0"/>
            <p:nvPr/>
          </p:nvPicPr>
          <p:blipFill rotWithShape="1">
            <a:blip r:embed="rId3">
              <a:alphaModFix amt="80000"/>
            </a:blip>
            <a:srcRect/>
            <a:stretch/>
          </p:blipFill>
          <p:spPr>
            <a:xfrm>
              <a:off x="6832040" y="0"/>
              <a:ext cx="3005065" cy="2794710"/>
            </a:xfrm>
            <a:prstGeom prst="rect">
              <a:avLst/>
            </a:prstGeom>
            <a:noFill/>
            <a:ln>
              <a:noFill/>
            </a:ln>
          </p:spPr>
        </p:pic>
        <p:pic>
          <p:nvPicPr>
            <p:cNvPr id="222" name="Google Shape;222;p17"/>
            <p:cNvPicPr preferRelativeResize="0"/>
            <p:nvPr/>
          </p:nvPicPr>
          <p:blipFill rotWithShape="1">
            <a:blip r:embed="rId3">
              <a:alphaModFix amt="80000"/>
            </a:blip>
            <a:srcRect/>
            <a:stretch/>
          </p:blipFill>
          <p:spPr>
            <a:xfrm>
              <a:off x="6832040" y="9838214"/>
              <a:ext cx="3005065" cy="2794710"/>
            </a:xfrm>
            <a:prstGeom prst="rect">
              <a:avLst/>
            </a:prstGeom>
            <a:noFill/>
            <a:ln>
              <a:noFill/>
            </a:ln>
          </p:spPr>
        </p:pic>
        <p:pic>
          <p:nvPicPr>
            <p:cNvPr id="223" name="Google Shape;223;p17"/>
            <p:cNvPicPr preferRelativeResize="0"/>
            <p:nvPr/>
          </p:nvPicPr>
          <p:blipFill rotWithShape="1">
            <a:blip r:embed="rId3">
              <a:alphaModFix amt="80000"/>
            </a:blip>
            <a:srcRect/>
            <a:stretch/>
          </p:blipFill>
          <p:spPr>
            <a:xfrm>
              <a:off x="10248060" y="0"/>
              <a:ext cx="3005065" cy="2794710"/>
            </a:xfrm>
            <a:prstGeom prst="rect">
              <a:avLst/>
            </a:prstGeom>
            <a:noFill/>
            <a:ln>
              <a:noFill/>
            </a:ln>
          </p:spPr>
        </p:pic>
        <p:pic>
          <p:nvPicPr>
            <p:cNvPr id="224" name="Google Shape;224;p17"/>
            <p:cNvPicPr preferRelativeResize="0"/>
            <p:nvPr/>
          </p:nvPicPr>
          <p:blipFill rotWithShape="1">
            <a:blip r:embed="rId3">
              <a:alphaModFix amt="80000"/>
            </a:blip>
            <a:srcRect/>
            <a:stretch/>
          </p:blipFill>
          <p:spPr>
            <a:xfrm>
              <a:off x="10248060" y="3279405"/>
              <a:ext cx="3005065" cy="2794710"/>
            </a:xfrm>
            <a:prstGeom prst="rect">
              <a:avLst/>
            </a:prstGeom>
            <a:noFill/>
            <a:ln>
              <a:noFill/>
            </a:ln>
          </p:spPr>
        </p:pic>
        <p:pic>
          <p:nvPicPr>
            <p:cNvPr id="225" name="Google Shape;225;p17"/>
            <p:cNvPicPr preferRelativeResize="0"/>
            <p:nvPr/>
          </p:nvPicPr>
          <p:blipFill rotWithShape="1">
            <a:blip r:embed="rId3">
              <a:alphaModFix amt="80000"/>
            </a:blip>
            <a:srcRect/>
            <a:stretch/>
          </p:blipFill>
          <p:spPr>
            <a:xfrm>
              <a:off x="10248060" y="6558809"/>
              <a:ext cx="3005065" cy="2794710"/>
            </a:xfrm>
            <a:prstGeom prst="rect">
              <a:avLst/>
            </a:prstGeom>
            <a:noFill/>
            <a:ln>
              <a:noFill/>
            </a:ln>
          </p:spPr>
        </p:pic>
        <p:pic>
          <p:nvPicPr>
            <p:cNvPr id="226" name="Google Shape;226;p17"/>
            <p:cNvPicPr preferRelativeResize="0"/>
            <p:nvPr/>
          </p:nvPicPr>
          <p:blipFill rotWithShape="1">
            <a:blip r:embed="rId3">
              <a:alphaModFix amt="80000"/>
            </a:blip>
            <a:srcRect/>
            <a:stretch/>
          </p:blipFill>
          <p:spPr>
            <a:xfrm>
              <a:off x="10248060" y="9838214"/>
              <a:ext cx="3005065" cy="2794710"/>
            </a:xfrm>
            <a:prstGeom prst="rect">
              <a:avLst/>
            </a:prstGeom>
            <a:noFill/>
            <a:ln>
              <a:noFill/>
            </a:ln>
          </p:spPr>
        </p:pic>
      </p:grpSp>
      <p:sp>
        <p:nvSpPr>
          <p:cNvPr id="227" name="Google Shape;227;p17"/>
          <p:cNvSpPr/>
          <p:nvPr/>
        </p:nvSpPr>
        <p:spPr>
          <a:xfrm>
            <a:off x="2110745" y="1825527"/>
            <a:ext cx="6750815" cy="663594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229;p17"/>
          <p:cNvSpPr/>
          <p:nvPr/>
        </p:nvSpPr>
        <p:spPr>
          <a:xfrm>
            <a:off x="11825797" y="4221947"/>
            <a:ext cx="2085137" cy="2085137"/>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230" name="Google Shape;230;p17"/>
          <p:cNvGrpSpPr/>
          <p:nvPr/>
        </p:nvGrpSpPr>
        <p:grpSpPr>
          <a:xfrm>
            <a:off x="11411516" y="4002070"/>
            <a:ext cx="2187043" cy="2122801"/>
            <a:chOff x="-23042" y="66269"/>
            <a:chExt cx="6542158" cy="6349987"/>
          </a:xfrm>
        </p:grpSpPr>
        <p:sp>
          <p:nvSpPr>
            <p:cNvPr id="231" name="Google Shape;231;p17"/>
            <p:cNvSpPr/>
            <p:nvPr/>
          </p:nvSpPr>
          <p:spPr>
            <a:xfrm>
              <a:off x="-23042" y="119185"/>
              <a:ext cx="6542158" cy="6244242"/>
            </a:xfrm>
            <a:custGeom>
              <a:avLst/>
              <a:gdLst/>
              <a:ahLst/>
              <a:cxnLst/>
              <a:rect l="l" t="t" r="r" b="b"/>
              <a:pathLst>
                <a:path w="6542159" h="6244242" extrusionOk="0">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l="-162887" t="-16677" r="-160680" b="-166616"/>
              </a:stretch>
            </a:blipFill>
            <a:ln w="9525" cap="flat" cmpd="sng">
              <a:solidFill>
                <a:srgbClr val="00BA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232;p17"/>
            <p:cNvSpPr/>
            <p:nvPr/>
          </p:nvSpPr>
          <p:spPr>
            <a:xfrm>
              <a:off x="73038" y="66269"/>
              <a:ext cx="6350000" cy="6349987"/>
            </a:xfrm>
            <a:custGeom>
              <a:avLst/>
              <a:gdLst/>
              <a:ahLst/>
              <a:cxnLst/>
              <a:rect l="l" t="t" r="r" b="b"/>
              <a:pathLst>
                <a:path w="6350000" h="6349987" extrusionOk="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3" name="Google Shape;233;p17"/>
          <p:cNvSpPr/>
          <p:nvPr/>
        </p:nvSpPr>
        <p:spPr>
          <a:xfrm>
            <a:off x="11876747" y="1204388"/>
            <a:ext cx="2079625" cy="2079625"/>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234" name="Google Shape;234;p17"/>
          <p:cNvGrpSpPr/>
          <p:nvPr/>
        </p:nvGrpSpPr>
        <p:grpSpPr>
          <a:xfrm>
            <a:off x="11462466" y="984511"/>
            <a:ext cx="2187044" cy="2122801"/>
            <a:chOff x="-23042" y="66269"/>
            <a:chExt cx="6542159" cy="6349987"/>
          </a:xfrm>
        </p:grpSpPr>
        <p:sp>
          <p:nvSpPr>
            <p:cNvPr id="235" name="Google Shape;235;p17"/>
            <p:cNvSpPr/>
            <p:nvPr/>
          </p:nvSpPr>
          <p:spPr>
            <a:xfrm>
              <a:off x="-23042" y="119185"/>
              <a:ext cx="6542159" cy="6244242"/>
            </a:xfrm>
            <a:custGeom>
              <a:avLst/>
              <a:gdLst/>
              <a:ahLst/>
              <a:cxnLst/>
              <a:rect l="l" t="t" r="r" b="b"/>
              <a:pathLst>
                <a:path w="6542159" h="6244242" extrusionOk="0">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l="-164249" t="1916" r="-22900" b="-93991"/>
              </a:stretch>
            </a:blipFill>
            <a:ln w="9525" cap="flat" cmpd="sng">
              <a:solidFill>
                <a:srgbClr val="00BAFF"/>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6" name="Google Shape;236;p17"/>
            <p:cNvSpPr/>
            <p:nvPr/>
          </p:nvSpPr>
          <p:spPr>
            <a:xfrm>
              <a:off x="73038" y="66269"/>
              <a:ext cx="6350000" cy="6349987"/>
            </a:xfrm>
            <a:custGeom>
              <a:avLst/>
              <a:gdLst/>
              <a:ahLst/>
              <a:cxnLst/>
              <a:rect l="l" t="t" r="r" b="b"/>
              <a:pathLst>
                <a:path w="6350000" h="6349987" extrusionOk="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7" name="Google Shape;237;p17"/>
          <p:cNvSpPr txBox="1"/>
          <p:nvPr/>
        </p:nvSpPr>
        <p:spPr>
          <a:xfrm>
            <a:off x="2670508" y="3331799"/>
            <a:ext cx="5612273" cy="3693319"/>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120000"/>
              </a:lnSpc>
              <a:spcBef>
                <a:spcPts val="0"/>
              </a:spcBef>
              <a:spcAft>
                <a:spcPts val="0"/>
              </a:spcAft>
              <a:buClr>
                <a:srgbClr val="000000"/>
              </a:buClr>
              <a:buSzTx/>
              <a:buFont typeface="Arial"/>
              <a:buNone/>
              <a:tabLst/>
              <a:defRPr/>
            </a:pPr>
            <a:r>
              <a:rPr kumimoji="0" lang="cs-CZ" sz="8000" b="0" i="0" u="none" strike="noStrike" kern="0" cap="none" spc="0" normalizeH="0" baseline="0" noProof="0">
                <a:ln>
                  <a:noFill/>
                </a:ln>
                <a:solidFill>
                  <a:srgbClr val="000000"/>
                </a:solidFill>
                <a:effectLst/>
                <a:uLnTx/>
                <a:uFillTx/>
                <a:latin typeface="Arial"/>
                <a:ea typeface="Arial"/>
                <a:cs typeface="Arial"/>
                <a:sym typeface="Arial"/>
              </a:rPr>
              <a:t>The Analytics team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238;p17"/>
          <p:cNvSpPr txBox="1"/>
          <p:nvPr/>
        </p:nvSpPr>
        <p:spPr>
          <a:xfrm>
            <a:off x="14109800" y="1813263"/>
            <a:ext cx="3488400" cy="861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1" i="0" u="none" strike="noStrike" kern="0" cap="none" spc="0" normalizeH="0" baseline="0" noProof="0">
                <a:ln>
                  <a:noFill/>
                </a:ln>
                <a:solidFill>
                  <a:srgbClr val="000000"/>
                </a:solidFill>
                <a:effectLst/>
                <a:uLnTx/>
                <a:uFillTx/>
                <a:latin typeface="Calibri"/>
                <a:ea typeface="Calibri"/>
                <a:cs typeface="Calibri"/>
                <a:sym typeface="Calibri"/>
              </a:rPr>
              <a:t>Andrew Fleming</a:t>
            </a:r>
            <a:endParaRPr kumimoji="0" sz="22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0" i="1" u="none" strike="noStrike" kern="0" cap="none" spc="0" normalizeH="0" baseline="0" noProof="0">
                <a:ln>
                  <a:noFill/>
                </a:ln>
                <a:solidFill>
                  <a:srgbClr val="000000"/>
                </a:solidFill>
                <a:effectLst/>
                <a:uLnTx/>
                <a:uFillTx/>
                <a:latin typeface="Calibri"/>
                <a:ea typeface="Calibri"/>
                <a:cs typeface="Calibri"/>
                <a:sym typeface="Calibri"/>
              </a:rPr>
              <a:t>Chief Technology Architect</a:t>
            </a:r>
            <a:endParaRPr kumimoji="0" sz="2200" b="0" i="1"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9" name="Google Shape;239;p17"/>
          <p:cNvSpPr txBox="1"/>
          <p:nvPr/>
        </p:nvSpPr>
        <p:spPr>
          <a:xfrm>
            <a:off x="14109800" y="4712538"/>
            <a:ext cx="3488400" cy="861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1" i="0" u="none" strike="noStrike" kern="0" cap="none" spc="0" normalizeH="0" baseline="0" noProof="0">
                <a:ln>
                  <a:noFill/>
                </a:ln>
                <a:solidFill>
                  <a:srgbClr val="000000"/>
                </a:solidFill>
                <a:effectLst/>
                <a:uLnTx/>
                <a:uFillTx/>
                <a:latin typeface="Calibri"/>
                <a:ea typeface="Calibri"/>
                <a:cs typeface="Calibri"/>
                <a:sym typeface="Calibri"/>
              </a:rPr>
              <a:t>Marcus Rompton</a:t>
            </a:r>
            <a:endParaRPr kumimoji="0" sz="22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0" i="1" u="none" strike="noStrike" kern="0" cap="none" spc="0" normalizeH="0" baseline="0" noProof="0">
                <a:ln>
                  <a:noFill/>
                </a:ln>
                <a:solidFill>
                  <a:srgbClr val="000000"/>
                </a:solidFill>
                <a:effectLst/>
                <a:uLnTx/>
                <a:uFillTx/>
                <a:latin typeface="Calibri"/>
                <a:ea typeface="Calibri"/>
                <a:cs typeface="Calibri"/>
                <a:sym typeface="Calibri"/>
              </a:rPr>
              <a:t>Senior Principal</a:t>
            </a:r>
            <a:endParaRPr kumimoji="0" sz="2200" b="0" i="1"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0" name="Google Shape;240;p17"/>
          <p:cNvSpPr txBox="1"/>
          <p:nvPr/>
        </p:nvSpPr>
        <p:spPr>
          <a:xfrm>
            <a:off x="14248116" y="7930050"/>
            <a:ext cx="3488400" cy="861744"/>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200" b="1" kern="0" dirty="0">
                <a:solidFill>
                  <a:srgbClr val="000000"/>
                </a:solidFill>
                <a:latin typeface="Calibri"/>
                <a:ea typeface="Calibri"/>
                <a:cs typeface="Calibri"/>
                <a:sym typeface="Calibri"/>
              </a:rPr>
              <a:t>Om Kadam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2200" b="0" i="1" u="none" strike="noStrike" kern="0" cap="none" spc="0" normalizeH="0" baseline="0" noProof="0" dirty="0">
                <a:ln>
                  <a:noFill/>
                </a:ln>
                <a:solidFill>
                  <a:srgbClr val="000000"/>
                </a:solidFill>
                <a:effectLst/>
                <a:uLnTx/>
                <a:uFillTx/>
                <a:latin typeface="Calibri"/>
                <a:ea typeface="Calibri"/>
                <a:cs typeface="Calibri"/>
                <a:sym typeface="Calibri"/>
              </a:rPr>
              <a:t>Data Analyst</a:t>
            </a:r>
            <a:endParaRPr kumimoji="0" sz="2200" b="0" i="1"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229;p17">
            <a:extLst>
              <a:ext uri="{FF2B5EF4-FFF2-40B4-BE49-F238E27FC236}">
                <a16:creationId xmlns:a16="http://schemas.microsoft.com/office/drawing/2014/main" id="{69CE220A-A765-0C9C-1B3B-159611F046B0}"/>
              </a:ext>
            </a:extLst>
          </p:cNvPr>
          <p:cNvSpPr/>
          <p:nvPr/>
        </p:nvSpPr>
        <p:spPr>
          <a:xfrm>
            <a:off x="11878387" y="7424425"/>
            <a:ext cx="2085137" cy="2085137"/>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3" name="Picture 12">
            <a:extLst>
              <a:ext uri="{FF2B5EF4-FFF2-40B4-BE49-F238E27FC236}">
                <a16:creationId xmlns:a16="http://schemas.microsoft.com/office/drawing/2014/main" id="{079D1E2D-BB5F-99DD-F2E6-867EA29391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93795" y="7242212"/>
            <a:ext cx="2122805" cy="2087451"/>
          </a:xfrm>
          <a:prstGeom prst="ellipse">
            <a:avLst/>
          </a:prstGeom>
          <a:ln w="57150" cap="rnd">
            <a:solidFill>
              <a:schemeClr val="accent1"/>
            </a:solidFill>
          </a:ln>
          <a:effectLst>
            <a:outerShdw blurRad="381000" dist="292100" dir="5400000" sx="-80000" sy="-18000" rotWithShape="0">
              <a:srgbClr val="000000">
                <a:alpha val="22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Shape 249"/>
        <p:cNvGrpSpPr/>
        <p:nvPr/>
      </p:nvGrpSpPr>
      <p:grpSpPr>
        <a:xfrm>
          <a:off x="0" y="0"/>
          <a:ext cx="0" cy="0"/>
          <a:chOff x="0" y="0"/>
          <a:chExt cx="0" cy="0"/>
        </a:xfrm>
      </p:grpSpPr>
      <p:grpSp>
        <p:nvGrpSpPr>
          <p:cNvPr id="250" name="Google Shape;250;p18"/>
          <p:cNvGrpSpPr/>
          <p:nvPr/>
        </p:nvGrpSpPr>
        <p:grpSpPr>
          <a:xfrm>
            <a:off x="445296" y="406153"/>
            <a:ext cx="10042534" cy="9474693"/>
            <a:chOff x="0" y="0"/>
            <a:chExt cx="13390046" cy="12632924"/>
          </a:xfrm>
        </p:grpSpPr>
        <p:pic>
          <p:nvPicPr>
            <p:cNvPr id="251" name="Google Shape;251;p18"/>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252" name="Google Shape;252;p18"/>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253" name="Google Shape;253;p18"/>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254" name="Google Shape;254;p18"/>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255" name="Google Shape;255;p18"/>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256" name="Google Shape;256;p18"/>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257" name="Google Shape;257;p18"/>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258" name="Google Shape;258;p18"/>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259" name="Google Shape;259;p18"/>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260" name="Google Shape;260;p18"/>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261" name="Google Shape;261;p18"/>
          <p:cNvGrpSpPr/>
          <p:nvPr/>
        </p:nvGrpSpPr>
        <p:grpSpPr>
          <a:xfrm>
            <a:off x="1903391" y="1027892"/>
            <a:ext cx="1854962" cy="1781248"/>
            <a:chOff x="0" y="0"/>
            <a:chExt cx="2473282" cy="2374997"/>
          </a:xfrm>
        </p:grpSpPr>
        <p:sp>
          <p:nvSpPr>
            <p:cNvPr id="262" name="Google Shape;262;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63" name="Google Shape;263;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64" name="Google Shape;264;p18"/>
          <p:cNvGrpSpPr/>
          <p:nvPr/>
        </p:nvGrpSpPr>
        <p:grpSpPr>
          <a:xfrm>
            <a:off x="3758754" y="2639980"/>
            <a:ext cx="1854962" cy="1781248"/>
            <a:chOff x="0" y="0"/>
            <a:chExt cx="2473282" cy="2374997"/>
          </a:xfrm>
        </p:grpSpPr>
        <p:sp>
          <p:nvSpPr>
            <p:cNvPr id="265" name="Google Shape;265;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66" name="Google Shape;266;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67" name="Google Shape;267;p18"/>
          <p:cNvGrpSpPr/>
          <p:nvPr/>
        </p:nvGrpSpPr>
        <p:grpSpPr>
          <a:xfrm>
            <a:off x="5614117" y="4252068"/>
            <a:ext cx="1854962" cy="1781248"/>
            <a:chOff x="0" y="0"/>
            <a:chExt cx="2473282" cy="2374997"/>
          </a:xfrm>
        </p:grpSpPr>
        <p:sp>
          <p:nvSpPr>
            <p:cNvPr id="268" name="Google Shape;268;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69" name="Google Shape;269;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70" name="Google Shape;270;p18"/>
          <p:cNvGrpSpPr/>
          <p:nvPr/>
        </p:nvGrpSpPr>
        <p:grpSpPr>
          <a:xfrm>
            <a:off x="7469480" y="5864156"/>
            <a:ext cx="1854962" cy="1781248"/>
            <a:chOff x="0" y="0"/>
            <a:chExt cx="2473282" cy="2374997"/>
          </a:xfrm>
        </p:grpSpPr>
        <p:sp>
          <p:nvSpPr>
            <p:cNvPr id="271" name="Google Shape;271;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72" name="Google Shape;272;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273" name="Google Shape;273;p18"/>
          <p:cNvGrpSpPr/>
          <p:nvPr/>
        </p:nvGrpSpPr>
        <p:grpSpPr>
          <a:xfrm>
            <a:off x="9324843" y="7476244"/>
            <a:ext cx="1854962" cy="1781248"/>
            <a:chOff x="0" y="0"/>
            <a:chExt cx="2473282" cy="2374997"/>
          </a:xfrm>
        </p:grpSpPr>
        <p:sp>
          <p:nvSpPr>
            <p:cNvPr id="274" name="Google Shape;274;p18"/>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75" name="Google Shape;275;p18"/>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276" name="Google Shape;276;p18"/>
          <p:cNvSpPr txBox="1"/>
          <p:nvPr/>
        </p:nvSpPr>
        <p:spPr>
          <a:xfrm>
            <a:off x="10667818" y="1028700"/>
            <a:ext cx="6642545" cy="1231106"/>
          </a:xfrm>
          <a:prstGeom prst="rect">
            <a:avLst/>
          </a:prstGeom>
          <a:noFill/>
          <a:ln>
            <a:noFill/>
          </a:ln>
        </p:spPr>
        <p:txBody>
          <a:bodyPr spcFirstLastPara="1" wrap="square" lIns="0" tIns="0" rIns="0" bIns="0" anchor="t" anchorCtr="0">
            <a:spAutoFit/>
          </a:bodyPr>
          <a:lstStyle/>
          <a:p>
            <a:pPr marL="0" marR="0" lvl="0" indent="0" algn="r" defTabSz="914400" rtl="0" eaLnBrk="1" fontAlgn="auto" latinLnBrk="0" hangingPunct="1">
              <a:lnSpc>
                <a:spcPct val="120000"/>
              </a:lnSpc>
              <a:spcBef>
                <a:spcPts val="0"/>
              </a:spcBef>
              <a:spcAft>
                <a:spcPts val="0"/>
              </a:spcAft>
              <a:buClr>
                <a:srgbClr val="000000"/>
              </a:buClr>
              <a:buSzTx/>
              <a:buFont typeface="Arial"/>
              <a:buNone/>
              <a:tabLst/>
              <a:defRPr/>
            </a:pPr>
            <a:r>
              <a:rPr kumimoji="0" lang="cs-CZ" sz="8000" b="0" i="0" u="none" strike="noStrike" kern="0" cap="none" spc="0" normalizeH="0" baseline="0" noProof="0">
                <a:ln>
                  <a:noFill/>
                </a:ln>
                <a:solidFill>
                  <a:srgbClr val="FFFFFF"/>
                </a:solidFill>
                <a:effectLst/>
                <a:uLnTx/>
                <a:uFillTx/>
                <a:latin typeface="Arial"/>
                <a:ea typeface="Arial"/>
                <a:cs typeface="Arial"/>
                <a:sym typeface="Arial"/>
              </a:rPr>
              <a:t>Process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277;p18"/>
          <p:cNvSpPr txBox="1"/>
          <p:nvPr/>
        </p:nvSpPr>
        <p:spPr>
          <a:xfrm>
            <a:off x="2630944" y="1372359"/>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278;p18"/>
          <p:cNvSpPr txBox="1"/>
          <p:nvPr/>
        </p:nvSpPr>
        <p:spPr>
          <a:xfrm>
            <a:off x="4534646" y="2984043"/>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279;p18"/>
          <p:cNvSpPr txBox="1"/>
          <p:nvPr/>
        </p:nvSpPr>
        <p:spPr>
          <a:xfrm>
            <a:off x="10108223" y="7828620"/>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280;p18"/>
          <p:cNvSpPr txBox="1"/>
          <p:nvPr/>
        </p:nvSpPr>
        <p:spPr>
          <a:xfrm>
            <a:off x="8193880" y="6204766"/>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281;p18"/>
          <p:cNvSpPr txBox="1"/>
          <p:nvPr/>
        </p:nvSpPr>
        <p:spPr>
          <a:xfrm>
            <a:off x="6396750" y="4605252"/>
            <a:ext cx="1229487" cy="95008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7192" b="0" i="0" u="none" strike="noStrike" kern="0" cap="none" spc="0" normalizeH="0" baseline="0" noProof="0">
                <a:ln>
                  <a:noFill/>
                </a:ln>
                <a:solidFill>
                  <a:srgbClr val="FFFFFF"/>
                </a:solidFill>
                <a:effectLst/>
                <a:uLnTx/>
                <a:uFillTx/>
                <a:latin typeface="Arial"/>
                <a:ea typeface="Arial"/>
                <a:cs typeface="Arial"/>
                <a:sym typeface="Arial"/>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282;p18"/>
          <p:cNvSpPr txBox="1"/>
          <p:nvPr/>
        </p:nvSpPr>
        <p:spPr>
          <a:xfrm>
            <a:off x="4042550" y="1477950"/>
            <a:ext cx="63039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a:ln>
                  <a:noFill/>
                </a:ln>
                <a:solidFill>
                  <a:srgbClr val="FFFFFF"/>
                </a:solidFill>
                <a:effectLst/>
                <a:uLnTx/>
                <a:uFillTx/>
                <a:latin typeface="Arial"/>
                <a:cs typeface="Arial"/>
                <a:sym typeface="Arial"/>
              </a:rPr>
              <a:t>Data Understanding</a:t>
            </a:r>
            <a:endParaRPr kumimoji="0" sz="3600" b="1" i="0" u="none" strike="noStrike" kern="0" cap="none" spc="0" normalizeH="0" baseline="0" noProof="0">
              <a:ln>
                <a:noFill/>
              </a:ln>
              <a:solidFill>
                <a:srgbClr val="FFFFFF"/>
              </a:solidFill>
              <a:effectLst/>
              <a:uLnTx/>
              <a:uFillTx/>
              <a:latin typeface="Arial"/>
              <a:cs typeface="Arial"/>
              <a:sym typeface="Arial"/>
            </a:endParaRPr>
          </a:p>
        </p:txBody>
      </p:sp>
      <p:sp>
        <p:nvSpPr>
          <p:cNvPr id="283" name="Google Shape;283;p18"/>
          <p:cNvSpPr txBox="1"/>
          <p:nvPr/>
        </p:nvSpPr>
        <p:spPr>
          <a:xfrm>
            <a:off x="5992050" y="3063075"/>
            <a:ext cx="8537196" cy="738633"/>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dirty="0">
                <a:ln>
                  <a:noFill/>
                </a:ln>
                <a:solidFill>
                  <a:srgbClr val="FFFFFF"/>
                </a:solidFill>
                <a:effectLst/>
                <a:uLnTx/>
                <a:uFillTx/>
                <a:latin typeface="Arial"/>
                <a:cs typeface="Arial"/>
                <a:sym typeface="Arial"/>
              </a:rPr>
              <a:t>Data </a:t>
            </a:r>
            <a:r>
              <a:rPr lang="en-IN" sz="3600" b="1" kern="0" dirty="0">
                <a:solidFill>
                  <a:srgbClr val="FFFFFF"/>
                </a:solidFill>
                <a:latin typeface="Arial"/>
                <a:cs typeface="Arial"/>
                <a:sym typeface="Arial"/>
              </a:rPr>
              <a:t>Extraction and Cleaning</a:t>
            </a:r>
            <a:endParaRPr kumimoji="0" sz="3600" b="1" i="0" u="none" strike="noStrike" kern="0" cap="none" spc="0" normalizeH="0" baseline="0" noProof="0" dirty="0">
              <a:ln>
                <a:noFill/>
              </a:ln>
              <a:solidFill>
                <a:srgbClr val="FFFFFF"/>
              </a:solidFill>
              <a:effectLst/>
              <a:uLnTx/>
              <a:uFillTx/>
              <a:latin typeface="Arial"/>
              <a:cs typeface="Arial"/>
              <a:sym typeface="Arial"/>
            </a:endParaRPr>
          </a:p>
        </p:txBody>
      </p:sp>
      <p:sp>
        <p:nvSpPr>
          <p:cNvPr id="284" name="Google Shape;284;p18"/>
          <p:cNvSpPr txBox="1"/>
          <p:nvPr/>
        </p:nvSpPr>
        <p:spPr>
          <a:xfrm>
            <a:off x="7860600" y="4774050"/>
            <a:ext cx="87585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a:ln>
                  <a:noFill/>
                </a:ln>
                <a:solidFill>
                  <a:srgbClr val="FFFFFF"/>
                </a:solidFill>
                <a:effectLst/>
                <a:uLnTx/>
                <a:uFillTx/>
                <a:latin typeface="Arial"/>
                <a:cs typeface="Arial"/>
                <a:sym typeface="Arial"/>
              </a:rPr>
              <a:t>Data Modelling</a:t>
            </a:r>
            <a:endParaRPr kumimoji="0" sz="3600" b="1" i="0" u="none" strike="noStrike" kern="0" cap="none" spc="0" normalizeH="0" baseline="0" noProof="0">
              <a:ln>
                <a:noFill/>
              </a:ln>
              <a:solidFill>
                <a:srgbClr val="FFFFFF"/>
              </a:solidFill>
              <a:effectLst/>
              <a:uLnTx/>
              <a:uFillTx/>
              <a:latin typeface="Arial"/>
              <a:cs typeface="Arial"/>
              <a:sym typeface="Arial"/>
            </a:endParaRPr>
          </a:p>
        </p:txBody>
      </p:sp>
      <p:sp>
        <p:nvSpPr>
          <p:cNvPr id="285" name="Google Shape;285;p18"/>
          <p:cNvSpPr txBox="1"/>
          <p:nvPr/>
        </p:nvSpPr>
        <p:spPr>
          <a:xfrm>
            <a:off x="9609850" y="6301338"/>
            <a:ext cx="87585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a:ln>
                  <a:noFill/>
                </a:ln>
                <a:solidFill>
                  <a:srgbClr val="FFFFFF"/>
                </a:solidFill>
                <a:effectLst/>
                <a:uLnTx/>
                <a:uFillTx/>
                <a:latin typeface="Arial"/>
                <a:cs typeface="Arial"/>
                <a:sym typeface="Arial"/>
              </a:rPr>
              <a:t>Data Analysis</a:t>
            </a:r>
            <a:endParaRPr kumimoji="0" sz="3600" b="1" i="0" u="none" strike="noStrike" kern="0" cap="none" spc="0" normalizeH="0" baseline="0" noProof="0">
              <a:ln>
                <a:noFill/>
              </a:ln>
              <a:solidFill>
                <a:srgbClr val="FFFFFF"/>
              </a:solidFill>
              <a:effectLst/>
              <a:uLnTx/>
              <a:uFillTx/>
              <a:latin typeface="Arial"/>
              <a:cs typeface="Arial"/>
              <a:sym typeface="Arial"/>
            </a:endParaRPr>
          </a:p>
        </p:txBody>
      </p:sp>
      <p:sp>
        <p:nvSpPr>
          <p:cNvPr id="286" name="Google Shape;286;p18"/>
          <p:cNvSpPr txBox="1"/>
          <p:nvPr/>
        </p:nvSpPr>
        <p:spPr>
          <a:xfrm>
            <a:off x="11393800" y="7884397"/>
            <a:ext cx="4326600" cy="1846629"/>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cs-CZ" sz="3600" b="1" i="0" u="none" strike="noStrike" kern="0" cap="none" spc="0" normalizeH="0" baseline="0" noProof="0" dirty="0">
                <a:ln>
                  <a:noFill/>
                </a:ln>
                <a:solidFill>
                  <a:srgbClr val="FFFFFF"/>
                </a:solidFill>
                <a:effectLst/>
                <a:uLnTx/>
                <a:uFillTx/>
                <a:latin typeface="Arial"/>
                <a:cs typeface="Arial"/>
                <a:sym typeface="Arial"/>
              </a:rPr>
              <a:t>Uncover Insights</a:t>
            </a:r>
            <a:r>
              <a:rPr kumimoji="0" lang="en-IN" sz="3600" b="1" i="0" u="none" strike="noStrike" kern="0" cap="none" spc="0" normalizeH="0" baseline="0" noProof="0" dirty="0">
                <a:ln>
                  <a:noFill/>
                </a:ln>
                <a:solidFill>
                  <a:srgbClr val="FFFFFF"/>
                </a:solidFill>
                <a:effectLst/>
                <a:uLnTx/>
                <a:uFillTx/>
                <a:latin typeface="Arial"/>
                <a:cs typeface="Arial"/>
                <a:sym typeface="Arial"/>
              </a:rPr>
              <a:t> and Recommendations</a:t>
            </a:r>
            <a:endParaRPr kumimoji="0" sz="3600" b="1" i="0" u="none" strike="noStrike" kern="0" cap="none" spc="0" normalizeH="0" baseline="0" noProof="0" dirty="0">
              <a:ln>
                <a:noFill/>
              </a:ln>
              <a:solidFill>
                <a:srgbClr val="FFFFFF"/>
              </a:solidFill>
              <a:effectLst/>
              <a:uLnTx/>
              <a:uFillTx/>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19"/>
          <p:cNvPicPr preferRelativeResize="0"/>
          <p:nvPr/>
        </p:nvPicPr>
        <p:blipFill rotWithShape="1">
          <a:blip r:embed="rId3">
            <a:alphaModFix/>
          </a:blip>
          <a:srcRect/>
          <a:stretch/>
        </p:blipFill>
        <p:spPr>
          <a:xfrm>
            <a:off x="1874009" y="6480306"/>
            <a:ext cx="2972220" cy="881758"/>
          </a:xfrm>
          <a:prstGeom prst="rect">
            <a:avLst/>
          </a:prstGeom>
          <a:noFill/>
          <a:ln>
            <a:noFill/>
          </a:ln>
        </p:spPr>
      </p:pic>
      <p:sp>
        <p:nvSpPr>
          <p:cNvPr id="296" name="Google Shape;296;p19"/>
          <p:cNvSpPr txBox="1"/>
          <p:nvPr/>
        </p:nvSpPr>
        <p:spPr>
          <a:xfrm>
            <a:off x="1028700" y="860915"/>
            <a:ext cx="4636129" cy="1231106"/>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cs-CZ" sz="8000" b="0" i="0" u="none" strike="noStrike" kern="0" cap="none" spc="0" normalizeH="0" baseline="0" noProof="0">
                <a:ln>
                  <a:noFill/>
                </a:ln>
                <a:solidFill>
                  <a:srgbClr val="000000"/>
                </a:solidFill>
                <a:effectLst/>
                <a:uLnTx/>
                <a:uFillTx/>
                <a:latin typeface="Arial"/>
                <a:ea typeface="Arial"/>
                <a:cs typeface="Arial"/>
                <a:sym typeface="Arial"/>
              </a:rPr>
              <a:t>Insights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97" name="Google Shape;297;p19"/>
          <p:cNvGrpSpPr/>
          <p:nvPr/>
        </p:nvGrpSpPr>
        <p:grpSpPr>
          <a:xfrm>
            <a:off x="517112" y="7810500"/>
            <a:ext cx="17253775" cy="2017079"/>
            <a:chOff x="0" y="0"/>
            <a:chExt cx="23005033" cy="2689439"/>
          </a:xfrm>
        </p:grpSpPr>
        <p:pic>
          <p:nvPicPr>
            <p:cNvPr id="298" name="Google Shape;298;p19"/>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299" name="Google Shape;299;p19"/>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300" name="Google Shape;300;p19"/>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301" name="Google Shape;301;p19"/>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302" name="Google Shape;302;p19"/>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303" name="Google Shape;303;p19"/>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304" name="Google Shape;304;p19"/>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305" name="Google Shape;305;p19"/>
          <p:cNvPicPr preferRelativeResize="0"/>
          <p:nvPr/>
        </p:nvPicPr>
        <p:blipFill rotWithShape="1">
          <a:blip r:embed="rId3">
            <a:alphaModFix/>
          </a:blip>
          <a:srcRect/>
          <a:stretch/>
        </p:blipFill>
        <p:spPr>
          <a:xfrm>
            <a:off x="7272183" y="6480309"/>
            <a:ext cx="2972219" cy="881758"/>
          </a:xfrm>
          <a:prstGeom prst="rect">
            <a:avLst/>
          </a:prstGeom>
          <a:noFill/>
          <a:ln>
            <a:noFill/>
          </a:ln>
        </p:spPr>
      </p:pic>
      <p:pic>
        <p:nvPicPr>
          <p:cNvPr id="306" name="Google Shape;306;p19"/>
          <p:cNvPicPr preferRelativeResize="0"/>
          <p:nvPr/>
        </p:nvPicPr>
        <p:blipFill rotWithShape="1">
          <a:blip r:embed="rId3">
            <a:alphaModFix/>
          </a:blip>
          <a:srcRect/>
          <a:stretch/>
        </p:blipFill>
        <p:spPr>
          <a:xfrm>
            <a:off x="12670342" y="6480309"/>
            <a:ext cx="2972219" cy="881758"/>
          </a:xfrm>
          <a:prstGeom prst="rect">
            <a:avLst/>
          </a:prstGeom>
          <a:noFill/>
          <a:ln>
            <a:noFill/>
          </a:ln>
        </p:spPr>
      </p:pic>
      <p:sp>
        <p:nvSpPr>
          <p:cNvPr id="2" name="TextBox 1">
            <a:extLst>
              <a:ext uri="{FF2B5EF4-FFF2-40B4-BE49-F238E27FC236}">
                <a16:creationId xmlns:a16="http://schemas.microsoft.com/office/drawing/2014/main" id="{B601F7B0-FF8C-6391-BC18-7AE11C53449B}"/>
              </a:ext>
            </a:extLst>
          </p:cNvPr>
          <p:cNvSpPr txBox="1"/>
          <p:nvPr/>
        </p:nvSpPr>
        <p:spPr>
          <a:xfrm>
            <a:off x="2158087" y="5376587"/>
            <a:ext cx="2250098" cy="662903"/>
          </a:xfrm>
          <a:prstGeom prst="rect">
            <a:avLst/>
          </a:prstGeom>
          <a:noFill/>
        </p:spPr>
        <p:txBody>
          <a:bodyPr wrap="square" rtlCol="0">
            <a:spAutoFit/>
          </a:bodyPr>
          <a:lstStyle/>
          <a:p>
            <a:pPr algn="ctr"/>
            <a:r>
              <a:rPr lang="en-US" dirty="0"/>
              <a:t>Highest Count for  Content Type</a:t>
            </a:r>
            <a:endParaRPr lang="en-IN" dirty="0"/>
          </a:p>
        </p:txBody>
      </p:sp>
      <p:sp>
        <p:nvSpPr>
          <p:cNvPr id="3" name="TextBox 2">
            <a:extLst>
              <a:ext uri="{FF2B5EF4-FFF2-40B4-BE49-F238E27FC236}">
                <a16:creationId xmlns:a16="http://schemas.microsoft.com/office/drawing/2014/main" id="{89EC39E3-8CB4-3731-A535-FE300C291AFD}"/>
              </a:ext>
            </a:extLst>
          </p:cNvPr>
          <p:cNvSpPr txBox="1"/>
          <p:nvPr/>
        </p:nvSpPr>
        <p:spPr>
          <a:xfrm>
            <a:off x="7499179" y="5429751"/>
            <a:ext cx="2250098" cy="662903"/>
          </a:xfrm>
          <a:prstGeom prst="rect">
            <a:avLst/>
          </a:prstGeom>
          <a:noFill/>
        </p:spPr>
        <p:txBody>
          <a:bodyPr wrap="square" rtlCol="0">
            <a:spAutoFit/>
          </a:bodyPr>
          <a:lstStyle/>
          <a:p>
            <a:pPr algn="ctr"/>
            <a:r>
              <a:rPr lang="en-US" dirty="0"/>
              <a:t>Highest Count for  Category Type</a:t>
            </a:r>
            <a:endParaRPr lang="en-IN" dirty="0"/>
          </a:p>
        </p:txBody>
      </p:sp>
      <p:sp>
        <p:nvSpPr>
          <p:cNvPr id="4" name="TextBox 3">
            <a:extLst>
              <a:ext uri="{FF2B5EF4-FFF2-40B4-BE49-F238E27FC236}">
                <a16:creationId xmlns:a16="http://schemas.microsoft.com/office/drawing/2014/main" id="{A86ED209-B40C-C8E9-2877-740B75BE0D29}"/>
              </a:ext>
            </a:extLst>
          </p:cNvPr>
          <p:cNvSpPr txBox="1"/>
          <p:nvPr/>
        </p:nvSpPr>
        <p:spPr>
          <a:xfrm>
            <a:off x="12986340" y="5362612"/>
            <a:ext cx="2250098" cy="662903"/>
          </a:xfrm>
          <a:prstGeom prst="rect">
            <a:avLst/>
          </a:prstGeom>
          <a:noFill/>
        </p:spPr>
        <p:txBody>
          <a:bodyPr wrap="square" rtlCol="0">
            <a:spAutoFit/>
          </a:bodyPr>
          <a:lstStyle/>
          <a:p>
            <a:pPr algn="ctr"/>
            <a:r>
              <a:rPr lang="en-US" dirty="0"/>
              <a:t>Highest Count for  Reaction Type</a:t>
            </a:r>
            <a:endParaRPr lang="en-IN" dirty="0"/>
          </a:p>
        </p:txBody>
      </p:sp>
      <p:sp>
        <p:nvSpPr>
          <p:cNvPr id="5" name="TextBox 4">
            <a:extLst>
              <a:ext uri="{FF2B5EF4-FFF2-40B4-BE49-F238E27FC236}">
                <a16:creationId xmlns:a16="http://schemas.microsoft.com/office/drawing/2014/main" id="{E93DED61-3D53-F7BB-1619-998BC5160673}"/>
              </a:ext>
            </a:extLst>
          </p:cNvPr>
          <p:cNvSpPr txBox="1"/>
          <p:nvPr/>
        </p:nvSpPr>
        <p:spPr>
          <a:xfrm>
            <a:off x="1980439" y="3776387"/>
            <a:ext cx="2636429" cy="1231106"/>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Photo </a:t>
            </a:r>
          </a:p>
          <a:p>
            <a:pPr algn="ctr"/>
            <a:r>
              <a:rPr lang="en-US" sz="2400" b="1" dirty="0"/>
              <a:t>6589</a:t>
            </a:r>
          </a:p>
          <a:p>
            <a:pPr algn="ctr"/>
            <a:r>
              <a:rPr lang="en-US" sz="2400" b="1" dirty="0"/>
              <a:t>25.4%</a:t>
            </a:r>
            <a:endParaRPr lang="en-IN" sz="2400" b="1" dirty="0"/>
          </a:p>
        </p:txBody>
      </p:sp>
      <p:sp>
        <p:nvSpPr>
          <p:cNvPr id="6" name="TextBox 5">
            <a:extLst>
              <a:ext uri="{FF2B5EF4-FFF2-40B4-BE49-F238E27FC236}">
                <a16:creationId xmlns:a16="http://schemas.microsoft.com/office/drawing/2014/main" id="{C0A368CD-3D04-E732-9CB6-DDE1CBC1264C}"/>
              </a:ext>
            </a:extLst>
          </p:cNvPr>
          <p:cNvSpPr txBox="1"/>
          <p:nvPr/>
        </p:nvSpPr>
        <p:spPr>
          <a:xfrm>
            <a:off x="7337270" y="3829551"/>
            <a:ext cx="2636429" cy="1231106"/>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animals </a:t>
            </a:r>
          </a:p>
          <a:p>
            <a:pPr algn="ctr"/>
            <a:r>
              <a:rPr lang="en-US" sz="2400" b="1" dirty="0"/>
              <a:t>1897</a:t>
            </a:r>
          </a:p>
          <a:p>
            <a:pPr algn="ctr"/>
            <a:r>
              <a:rPr lang="en-US" sz="2400" b="1" dirty="0"/>
              <a:t>7.72%</a:t>
            </a:r>
            <a:endParaRPr lang="en-IN" sz="2400" b="1" dirty="0"/>
          </a:p>
        </p:txBody>
      </p:sp>
      <p:sp>
        <p:nvSpPr>
          <p:cNvPr id="7" name="TextBox 6">
            <a:extLst>
              <a:ext uri="{FF2B5EF4-FFF2-40B4-BE49-F238E27FC236}">
                <a16:creationId xmlns:a16="http://schemas.microsoft.com/office/drawing/2014/main" id="{E9477623-9582-EC75-91AB-BC8EE79FFE91}"/>
              </a:ext>
            </a:extLst>
          </p:cNvPr>
          <p:cNvSpPr txBox="1"/>
          <p:nvPr/>
        </p:nvSpPr>
        <p:spPr>
          <a:xfrm>
            <a:off x="12840271" y="3829551"/>
            <a:ext cx="2636429" cy="1231106"/>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heart </a:t>
            </a:r>
          </a:p>
          <a:p>
            <a:pPr algn="ctr"/>
            <a:r>
              <a:rPr lang="en-US" sz="2400" b="1" dirty="0"/>
              <a:t>1622</a:t>
            </a:r>
          </a:p>
          <a:p>
            <a:pPr algn="ctr"/>
            <a:r>
              <a:rPr lang="en-US" sz="2400" b="1" dirty="0"/>
              <a:t>6.6%</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D5A785A0-7655-4599-B140-4CD5CF65E7E9}"/>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2424184" y="1360973"/>
            <a:ext cx="8517744" cy="4544528"/>
          </a:xfrm>
          <a:prstGeom prst="rect">
            <a:avLst/>
          </a:prstGeom>
        </p:spPr>
      </p:pic>
      <p:pic>
        <p:nvPicPr>
          <p:cNvPr id="30" name="Picture 29">
            <a:extLst>
              <a:ext uri="{FF2B5EF4-FFF2-40B4-BE49-F238E27FC236}">
                <a16:creationId xmlns:a16="http://schemas.microsoft.com/office/drawing/2014/main" id="{D99D2BC6-A9B1-4B76-90C3-C50625A70337}"/>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10266553" y="5143500"/>
            <a:ext cx="7398828" cy="3969175"/>
          </a:xfrm>
          <a:prstGeom prst="rect">
            <a:avLst/>
          </a:prstGeom>
        </p:spPr>
      </p:pic>
      <p:sp>
        <p:nvSpPr>
          <p:cNvPr id="31" name="TextBox 30">
            <a:extLst>
              <a:ext uri="{FF2B5EF4-FFF2-40B4-BE49-F238E27FC236}">
                <a16:creationId xmlns:a16="http://schemas.microsoft.com/office/drawing/2014/main" id="{310E452C-C677-4FF0-BBDA-C6FB4070297E}"/>
              </a:ext>
            </a:extLst>
          </p:cNvPr>
          <p:cNvSpPr txBox="1"/>
          <p:nvPr/>
        </p:nvSpPr>
        <p:spPr>
          <a:xfrm>
            <a:off x="3069359" y="6340343"/>
            <a:ext cx="7197194" cy="1815882"/>
          </a:xfrm>
          <a:prstGeom prst="rect">
            <a:avLst/>
          </a:prstGeom>
          <a:solidFill>
            <a:srgbClr val="FFC000"/>
          </a:solidFill>
          <a:effectLst>
            <a:glow rad="228600">
              <a:schemeClr val="accent6">
                <a:satMod val="175000"/>
                <a:alpha val="40000"/>
              </a:schemeClr>
            </a:glow>
          </a:effectLst>
        </p:spPr>
        <p:txBody>
          <a:bodyPr wrap="square" rtlCol="0">
            <a:spAutoFit/>
          </a:bodyPr>
          <a:lstStyle/>
          <a:p>
            <a:r>
              <a:rPr lang="en-US" sz="2800" b="1" dirty="0"/>
              <a:t>According to our analysis, the top 5 content categories are Animals, Science, Health Eating, Food, and Technology in descending order.</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1" name="TextBox 30">
            <a:extLst>
              <a:ext uri="{FF2B5EF4-FFF2-40B4-BE49-F238E27FC236}">
                <a16:creationId xmlns:a16="http://schemas.microsoft.com/office/drawing/2014/main" id="{D2831910-F7EC-4936-B0E5-81562AA1DBFB}"/>
              </a:ext>
            </a:extLst>
          </p:cNvPr>
          <p:cNvSpPr txBox="1"/>
          <p:nvPr/>
        </p:nvSpPr>
        <p:spPr>
          <a:xfrm>
            <a:off x="3169897" y="5829300"/>
            <a:ext cx="7441897" cy="1815882"/>
          </a:xfrm>
          <a:prstGeom prst="rect">
            <a:avLst/>
          </a:prstGeom>
          <a:solidFill>
            <a:srgbClr val="FFC000"/>
          </a:solidFill>
          <a:effectLst>
            <a:glow rad="228600">
              <a:schemeClr val="accent6">
                <a:satMod val="175000"/>
                <a:alpha val="40000"/>
              </a:schemeClr>
            </a:glow>
          </a:effectLst>
        </p:spPr>
        <p:txBody>
          <a:bodyPr wrap="square" rtlCol="0">
            <a:spAutoFit/>
          </a:bodyPr>
          <a:lstStyle/>
          <a:p>
            <a:r>
              <a:rPr lang="en-US" sz="2800" b="1" dirty="0"/>
              <a:t>According to our analysis, the most reacted content type is photo followed by videos which is in turn followed by GIF and then audio</a:t>
            </a:r>
            <a:endParaRPr lang="en-IN" sz="2800" dirty="0"/>
          </a:p>
        </p:txBody>
      </p:sp>
      <p:pic>
        <p:nvPicPr>
          <p:cNvPr id="33" name="Picture 32">
            <a:extLst>
              <a:ext uri="{FF2B5EF4-FFF2-40B4-BE49-F238E27FC236}">
                <a16:creationId xmlns:a16="http://schemas.microsoft.com/office/drawing/2014/main" id="{FDA75445-9C3B-472F-A96D-FBDAF1133CA1}"/>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2573769" y="915059"/>
            <a:ext cx="9372600" cy="5000625"/>
          </a:xfrm>
          <a:prstGeom prst="rect">
            <a:avLst/>
          </a:prstGeom>
        </p:spPr>
      </p:pic>
      <p:pic>
        <p:nvPicPr>
          <p:cNvPr id="35" name="Picture 34">
            <a:extLst>
              <a:ext uri="{FF2B5EF4-FFF2-40B4-BE49-F238E27FC236}">
                <a16:creationId xmlns:a16="http://schemas.microsoft.com/office/drawing/2014/main" id="{3DBA8222-8D66-4AA5-B612-1AD70783E1FF}"/>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10963221" y="4959133"/>
            <a:ext cx="7324779" cy="3744546"/>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442</Words>
  <Application>Microsoft Office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Graphik Regular</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Om Kadam</cp:lastModifiedBy>
  <cp:revision>18</cp:revision>
  <dcterms:created xsi:type="dcterms:W3CDTF">2006-08-16T00:00:00Z</dcterms:created>
  <dcterms:modified xsi:type="dcterms:W3CDTF">2024-07-01T09:37:24Z</dcterms:modified>
  <dc:identifier>DAEhDyfaYKE</dc:identifier>
</cp:coreProperties>
</file>