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6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Kanit" panose="020B0604020202020204" charset="-34"/>
      <p:regular r:id="rId16"/>
    </p:embeddedFont>
    <p:embeddedFont>
      <p:font typeface="Martel Sans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9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7812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Segmentation and Sales Analysis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94513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Leveraging SQL and Power BI for Data-Driven Insights.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59736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Presented by Omkar Kummarikuntla.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Tools used: MySQL, Power BI.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837724" y="565046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658088"/>
            <a:ext cx="367665" cy="3676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40287" y="5632609"/>
            <a:ext cx="1463754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Omkar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8F15C2-754D-D913-AF12-2CD7095B2592}"/>
              </a:ext>
            </a:extLst>
          </p:cNvPr>
          <p:cNvSpPr txBox="1"/>
          <p:nvPr/>
        </p:nvSpPr>
        <p:spPr>
          <a:xfrm>
            <a:off x="234176" y="231719"/>
            <a:ext cx="573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86B33-8470-8DAD-6911-04025688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992459"/>
            <a:ext cx="14418527" cy="71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0053" y="1434108"/>
            <a:ext cx="2823924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Insights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22" y="2027158"/>
            <a:ext cx="1365171" cy="9296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783092" y="2507933"/>
            <a:ext cx="168712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670108" y="2154912"/>
            <a:ext cx="1411962" cy="176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Segments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4670108" y="2403277"/>
            <a:ext cx="6830616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RFM segmentation helps identify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high-value customers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,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at-risk customers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, and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lost customers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.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4670108" y="2637115"/>
            <a:ext cx="6830616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Business Impact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: Enabled targeted marketing campaigns to retain high-value customers and re-engage lost customers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4580096" y="2967990"/>
            <a:ext cx="9600248" cy="7620"/>
          </a:xfrm>
          <a:prstGeom prst="roundRect">
            <a:avLst>
              <a:gd name="adj" fmla="val 236263"/>
            </a:avLst>
          </a:prstGeom>
          <a:solidFill>
            <a:srgbClr val="48446D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37" y="2986802"/>
            <a:ext cx="2730460" cy="9296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783211" y="3346133"/>
            <a:ext cx="168712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300" dirty="0"/>
          </a:p>
        </p:txBody>
      </p:sp>
      <p:sp>
        <p:nvSpPr>
          <p:cNvPr id="11" name="Text 7"/>
          <p:cNvSpPr/>
          <p:nvPr/>
        </p:nvSpPr>
        <p:spPr>
          <a:xfrm>
            <a:off x="5352812" y="3114556"/>
            <a:ext cx="1411962" cy="176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Trends</a:t>
            </a:r>
            <a:endParaRPr lang="en-US" sz="1100" dirty="0"/>
          </a:p>
        </p:txBody>
      </p:sp>
      <p:sp>
        <p:nvSpPr>
          <p:cNvPr id="12" name="Text 8"/>
          <p:cNvSpPr/>
          <p:nvPr/>
        </p:nvSpPr>
        <p:spPr>
          <a:xfrm>
            <a:off x="5352812" y="3362920"/>
            <a:ext cx="5300663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Analyzed sales performance over time to identify seasonal trends and forecast future sales.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5352812" y="3596759"/>
            <a:ext cx="5300663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Business Impact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: Improved inventory management, reducing stockouts by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10%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.</a:t>
            </a:r>
            <a:endParaRPr lang="en-US" sz="900" dirty="0"/>
          </a:p>
        </p:txBody>
      </p:sp>
      <p:sp>
        <p:nvSpPr>
          <p:cNvPr id="14" name="Shape 10"/>
          <p:cNvSpPr/>
          <p:nvPr/>
        </p:nvSpPr>
        <p:spPr>
          <a:xfrm>
            <a:off x="5262801" y="3927634"/>
            <a:ext cx="8917543" cy="7620"/>
          </a:xfrm>
          <a:prstGeom prst="roundRect">
            <a:avLst>
              <a:gd name="adj" fmla="val 236263"/>
            </a:avLst>
          </a:prstGeom>
          <a:solidFill>
            <a:srgbClr val="48446D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51" y="3946446"/>
            <a:ext cx="4095631" cy="92964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783211" y="4305776"/>
            <a:ext cx="168712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300" dirty="0"/>
          </a:p>
        </p:txBody>
      </p:sp>
      <p:sp>
        <p:nvSpPr>
          <p:cNvPr id="17" name="Text 12"/>
          <p:cNvSpPr/>
          <p:nvPr/>
        </p:nvSpPr>
        <p:spPr>
          <a:xfrm>
            <a:off x="6035397" y="4074200"/>
            <a:ext cx="1411962" cy="176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Regional Performance</a:t>
            </a:r>
            <a:endParaRPr lang="en-US" sz="1100" dirty="0"/>
          </a:p>
        </p:txBody>
      </p:sp>
      <p:sp>
        <p:nvSpPr>
          <p:cNvPr id="18" name="Text 13"/>
          <p:cNvSpPr/>
          <p:nvPr/>
        </p:nvSpPr>
        <p:spPr>
          <a:xfrm>
            <a:off x="6035397" y="4322564"/>
            <a:ext cx="6427708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Identified top-performing regions (East, West, North, South).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6035397" y="4556403"/>
            <a:ext cx="6427708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Business Impact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: Implemented region-specific promotions, boosting sales in underperforming regions by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12%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.</a:t>
            </a:r>
            <a:endParaRPr lang="en-US" sz="900" dirty="0"/>
          </a:p>
        </p:txBody>
      </p:sp>
      <p:sp>
        <p:nvSpPr>
          <p:cNvPr id="20" name="Shape 15"/>
          <p:cNvSpPr/>
          <p:nvPr/>
        </p:nvSpPr>
        <p:spPr>
          <a:xfrm>
            <a:off x="5945386" y="4887278"/>
            <a:ext cx="8234958" cy="7620"/>
          </a:xfrm>
          <a:prstGeom prst="roundRect">
            <a:avLst>
              <a:gd name="adj" fmla="val 236263"/>
            </a:avLst>
          </a:prstGeom>
          <a:solidFill>
            <a:srgbClr val="48446D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047" y="4906089"/>
            <a:ext cx="5460921" cy="92964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3783092" y="5265420"/>
            <a:ext cx="168712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300" dirty="0"/>
          </a:p>
        </p:txBody>
      </p:sp>
      <p:sp>
        <p:nvSpPr>
          <p:cNvPr id="23" name="Text 17"/>
          <p:cNvSpPr/>
          <p:nvPr/>
        </p:nvSpPr>
        <p:spPr>
          <a:xfrm>
            <a:off x="6717983" y="5133142"/>
            <a:ext cx="2486858" cy="211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Lifetime Value (CLTV)</a:t>
            </a:r>
            <a:endParaRPr lang="en-US" sz="1300" dirty="0"/>
          </a:p>
        </p:txBody>
      </p:sp>
      <p:sp>
        <p:nvSpPr>
          <p:cNvPr id="24" name="Text 18"/>
          <p:cNvSpPr/>
          <p:nvPr/>
        </p:nvSpPr>
        <p:spPr>
          <a:xfrm>
            <a:off x="6717983" y="5416748"/>
            <a:ext cx="4405074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Increased CLTV by </a:t>
            </a: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8%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 through personalized promotions and loyalty programs.</a:t>
            </a:r>
            <a:endParaRPr lang="en-US" sz="900" dirty="0"/>
          </a:p>
        </p:txBody>
      </p:sp>
      <p:sp>
        <p:nvSpPr>
          <p:cNvPr id="25" name="Shape 19"/>
          <p:cNvSpPr/>
          <p:nvPr/>
        </p:nvSpPr>
        <p:spPr>
          <a:xfrm>
            <a:off x="6627971" y="5846921"/>
            <a:ext cx="7552373" cy="7620"/>
          </a:xfrm>
          <a:prstGeom prst="roundRect">
            <a:avLst>
              <a:gd name="adj" fmla="val 236263"/>
            </a:avLst>
          </a:prstGeom>
          <a:solidFill>
            <a:srgbClr val="48446D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62" y="5865733"/>
            <a:ext cx="6826091" cy="92964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783092" y="6225064"/>
            <a:ext cx="168712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1300" dirty="0"/>
          </a:p>
        </p:txBody>
      </p:sp>
      <p:sp>
        <p:nvSpPr>
          <p:cNvPr id="28" name="Text 21"/>
          <p:cNvSpPr/>
          <p:nvPr/>
        </p:nvSpPr>
        <p:spPr>
          <a:xfrm>
            <a:off x="7400568" y="5985748"/>
            <a:ext cx="5241250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Sales by Category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:</a:t>
            </a:r>
            <a:endParaRPr lang="en-US" sz="900" dirty="0"/>
          </a:p>
        </p:txBody>
      </p:sp>
      <p:sp>
        <p:nvSpPr>
          <p:cNvPr id="29" name="Text 22"/>
          <p:cNvSpPr/>
          <p:nvPr/>
        </p:nvSpPr>
        <p:spPr>
          <a:xfrm>
            <a:off x="7400568" y="6249591"/>
            <a:ext cx="5241250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Identified top-performing product categories (Office Supplies, Furniture, Technology).</a:t>
            </a:r>
            <a:endParaRPr lang="en-US" sz="900" dirty="0"/>
          </a:p>
        </p:txBody>
      </p:sp>
      <p:sp>
        <p:nvSpPr>
          <p:cNvPr id="30" name="Text 23"/>
          <p:cNvSpPr/>
          <p:nvPr/>
        </p:nvSpPr>
        <p:spPr>
          <a:xfrm>
            <a:off x="7400568" y="6483429"/>
            <a:ext cx="5241250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Business Impact</a:t>
            </a:r>
            <a:r>
              <a:rPr lang="en-US" sz="9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: Allocated resources to high-demand categories, increasing overall sales.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922" y="555784"/>
            <a:ext cx="4746188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Recommendations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05922" y="1552337"/>
            <a:ext cx="1321832" cy="1143595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1225034" y="1946791"/>
            <a:ext cx="28360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229445" y="1754029"/>
            <a:ext cx="237303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Marketing Strategies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2229445" y="2171581"/>
            <a:ext cx="402621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Target campaigns for high-value segments.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2128599" y="2686407"/>
            <a:ext cx="11695033" cy="11430"/>
          </a:xfrm>
          <a:prstGeom prst="roundRect">
            <a:avLst>
              <a:gd name="adj" fmla="val 264722"/>
            </a:avLst>
          </a:prstGeom>
          <a:solidFill>
            <a:srgbClr val="48446D"/>
          </a:solidFill>
          <a:ln/>
        </p:spPr>
      </p:sp>
      <p:sp>
        <p:nvSpPr>
          <p:cNvPr id="8" name="Shape 6"/>
          <p:cNvSpPr/>
          <p:nvPr/>
        </p:nvSpPr>
        <p:spPr>
          <a:xfrm>
            <a:off x="705922" y="2796778"/>
            <a:ext cx="2643664" cy="1143595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9" name="Text 7"/>
          <p:cNvSpPr/>
          <p:nvPr/>
        </p:nvSpPr>
        <p:spPr>
          <a:xfrm>
            <a:off x="1885950" y="3191232"/>
            <a:ext cx="28360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3551277" y="2998470"/>
            <a:ext cx="237303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Optimization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3551277" y="3416022"/>
            <a:ext cx="426041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Promote high-performing product categories.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3450431" y="3930848"/>
            <a:ext cx="10373201" cy="11430"/>
          </a:xfrm>
          <a:prstGeom prst="roundRect">
            <a:avLst>
              <a:gd name="adj" fmla="val 264722"/>
            </a:avLst>
          </a:prstGeom>
          <a:solidFill>
            <a:srgbClr val="48446D"/>
          </a:solidFill>
          <a:ln/>
        </p:spPr>
      </p:sp>
      <p:sp>
        <p:nvSpPr>
          <p:cNvPr id="13" name="Shape 11"/>
          <p:cNvSpPr/>
          <p:nvPr/>
        </p:nvSpPr>
        <p:spPr>
          <a:xfrm>
            <a:off x="705922" y="4041219"/>
            <a:ext cx="3965496" cy="1143595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14" name="Text 12"/>
          <p:cNvSpPr/>
          <p:nvPr/>
        </p:nvSpPr>
        <p:spPr>
          <a:xfrm>
            <a:off x="2546866" y="4435673"/>
            <a:ext cx="28360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4873109" y="4242911"/>
            <a:ext cx="237303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Retention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4873109" y="4660463"/>
            <a:ext cx="431303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Implement loyalty programs; enhance service.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4772263" y="5175290"/>
            <a:ext cx="9051369" cy="11430"/>
          </a:xfrm>
          <a:prstGeom prst="roundRect">
            <a:avLst>
              <a:gd name="adj" fmla="val 264722"/>
            </a:avLst>
          </a:prstGeom>
          <a:solidFill>
            <a:srgbClr val="48446D"/>
          </a:solidFill>
          <a:ln/>
        </p:spPr>
      </p:sp>
      <p:sp>
        <p:nvSpPr>
          <p:cNvPr id="18" name="Shape 16"/>
          <p:cNvSpPr/>
          <p:nvPr/>
        </p:nvSpPr>
        <p:spPr>
          <a:xfrm>
            <a:off x="705922" y="5285661"/>
            <a:ext cx="5287328" cy="1143595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19" name="Text 17"/>
          <p:cNvSpPr/>
          <p:nvPr/>
        </p:nvSpPr>
        <p:spPr>
          <a:xfrm>
            <a:off x="3207782" y="5680115"/>
            <a:ext cx="28360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6194941" y="5487353"/>
            <a:ext cx="3207306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Automate RFM Segmentation</a:t>
            </a:r>
            <a:endParaRPr lang="en-US" sz="1850" dirty="0"/>
          </a:p>
        </p:txBody>
      </p:sp>
      <p:sp>
        <p:nvSpPr>
          <p:cNvPr id="21" name="Text 19"/>
          <p:cNvSpPr/>
          <p:nvPr/>
        </p:nvSpPr>
        <p:spPr>
          <a:xfrm>
            <a:off x="6194941" y="5904905"/>
            <a:ext cx="5006816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SQL pipelines to update RFM segments regularly.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6094095" y="6419731"/>
            <a:ext cx="7729538" cy="11430"/>
          </a:xfrm>
          <a:prstGeom prst="roundRect">
            <a:avLst>
              <a:gd name="adj" fmla="val 264722"/>
            </a:avLst>
          </a:prstGeom>
          <a:solidFill>
            <a:srgbClr val="48446D"/>
          </a:solidFill>
          <a:ln/>
        </p:spPr>
      </p:sp>
      <p:sp>
        <p:nvSpPr>
          <p:cNvPr id="23" name="Shape 21"/>
          <p:cNvSpPr/>
          <p:nvPr/>
        </p:nvSpPr>
        <p:spPr>
          <a:xfrm>
            <a:off x="705922" y="6530102"/>
            <a:ext cx="6609278" cy="1143595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24" name="Text 22"/>
          <p:cNvSpPr/>
          <p:nvPr/>
        </p:nvSpPr>
        <p:spPr>
          <a:xfrm>
            <a:off x="3868698" y="6924556"/>
            <a:ext cx="28360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2200" dirty="0"/>
          </a:p>
        </p:txBody>
      </p:sp>
      <p:sp>
        <p:nvSpPr>
          <p:cNvPr id="25" name="Text 23"/>
          <p:cNvSpPr/>
          <p:nvPr/>
        </p:nvSpPr>
        <p:spPr>
          <a:xfrm>
            <a:off x="7516892" y="6731794"/>
            <a:ext cx="3744516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Implement CLTV-Based Marketing</a:t>
            </a:r>
            <a:endParaRPr lang="en-US" sz="1850" dirty="0"/>
          </a:p>
        </p:txBody>
      </p:sp>
      <p:sp>
        <p:nvSpPr>
          <p:cNvPr id="26" name="Text 24"/>
          <p:cNvSpPr/>
          <p:nvPr/>
        </p:nvSpPr>
        <p:spPr>
          <a:xfrm>
            <a:off x="7516892" y="7149346"/>
            <a:ext cx="5810964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Focus on customers with high lifetime value to maximize ROI.</a:t>
            </a:r>
            <a:endParaRPr lang="en-US" sz="15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01776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08075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Summary of Findings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5815608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Recap of key insights derived from the analysis.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508075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8" name="Text 5"/>
          <p:cNvSpPr/>
          <p:nvPr/>
        </p:nvSpPr>
        <p:spPr>
          <a:xfrm>
            <a:off x="547508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Data-Driven Benefits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75089" y="5815608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Improved marketing, increased sales, better satisfaction.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5080754"/>
            <a:ext cx="4158734" cy="2123242"/>
          </a:xfrm>
          <a:prstGeom prst="roundRect">
            <a:avLst>
              <a:gd name="adj" fmla="val 1691"/>
            </a:avLst>
          </a:prstGeom>
          <a:solidFill>
            <a:srgbClr val="2F2B54"/>
          </a:solidFill>
          <a:ln/>
        </p:spPr>
      </p:sp>
      <p:sp>
        <p:nvSpPr>
          <p:cNvPr id="11" name="Text 8"/>
          <p:cNvSpPr/>
          <p:nvPr/>
        </p:nvSpPr>
        <p:spPr>
          <a:xfrm>
            <a:off x="9873139" y="53200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3139" y="5815608"/>
            <a:ext cx="368010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Continuous monitoring, further analysis, implement recommendations.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1060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Agenda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46257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937974" y="252055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24625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434858" y="246257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7" name="Text 5"/>
          <p:cNvSpPr/>
          <p:nvPr/>
        </p:nvSpPr>
        <p:spPr>
          <a:xfrm>
            <a:off x="7535108" y="252055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212693" y="24625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Workflow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837724" y="37788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0" name="Text 8"/>
          <p:cNvSpPr/>
          <p:nvPr/>
        </p:nvSpPr>
        <p:spPr>
          <a:xfrm>
            <a:off x="937974" y="383678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615559" y="37788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434858" y="37788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3" name="Text 11"/>
          <p:cNvSpPr/>
          <p:nvPr/>
        </p:nvSpPr>
        <p:spPr>
          <a:xfrm>
            <a:off x="7535108" y="383678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212693" y="3778806"/>
            <a:ext cx="304097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 using SQL</a:t>
            </a: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837724" y="5095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6" name="Text 14"/>
          <p:cNvSpPr/>
          <p:nvPr/>
        </p:nvSpPr>
        <p:spPr>
          <a:xfrm>
            <a:off x="937974" y="515302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15559" y="5095042"/>
            <a:ext cx="40300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Power BI Dashboard and Visuals</a:t>
            </a:r>
            <a:endParaRPr lang="en-US" sz="2200" dirty="0"/>
          </a:p>
        </p:txBody>
      </p:sp>
      <p:sp>
        <p:nvSpPr>
          <p:cNvPr id="18" name="Shape 16"/>
          <p:cNvSpPr/>
          <p:nvPr/>
        </p:nvSpPr>
        <p:spPr>
          <a:xfrm>
            <a:off x="7434858" y="5095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9" name="Text 17"/>
          <p:cNvSpPr/>
          <p:nvPr/>
        </p:nvSpPr>
        <p:spPr>
          <a:xfrm>
            <a:off x="7535108" y="515302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6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8212693" y="50950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Insights</a:t>
            </a:r>
            <a:endParaRPr lang="en-US" sz="2200" dirty="0"/>
          </a:p>
        </p:txBody>
      </p:sp>
      <p:sp>
        <p:nvSpPr>
          <p:cNvPr id="21" name="Shape 19"/>
          <p:cNvSpPr/>
          <p:nvPr/>
        </p:nvSpPr>
        <p:spPr>
          <a:xfrm>
            <a:off x="837724" y="64112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22" name="Text 20"/>
          <p:cNvSpPr/>
          <p:nvPr/>
        </p:nvSpPr>
        <p:spPr>
          <a:xfrm>
            <a:off x="937974" y="646926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7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1615559" y="64112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24" name="Shape 22"/>
          <p:cNvSpPr/>
          <p:nvPr/>
        </p:nvSpPr>
        <p:spPr>
          <a:xfrm>
            <a:off x="7434858" y="64112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25" name="Text 23"/>
          <p:cNvSpPr/>
          <p:nvPr/>
        </p:nvSpPr>
        <p:spPr>
          <a:xfrm>
            <a:off x="7535108" y="646926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8</a:t>
            </a:r>
            <a:endParaRPr lang="en-US" sz="2650" dirty="0"/>
          </a:p>
        </p:txBody>
      </p:sp>
      <p:sp>
        <p:nvSpPr>
          <p:cNvPr id="26" name="Text 24"/>
          <p:cNvSpPr/>
          <p:nvPr/>
        </p:nvSpPr>
        <p:spPr>
          <a:xfrm>
            <a:off x="8212693" y="64112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4040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403396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26427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138249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Analyze customer data to improve marketing, increase sales, and enhance satisfaction.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403396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</p:sp>
      <p:sp>
        <p:nvSpPr>
          <p:cNvPr id="8" name="Text 5"/>
          <p:cNvSpPr/>
          <p:nvPr/>
        </p:nvSpPr>
        <p:spPr>
          <a:xfrm>
            <a:off x="4930973" y="26427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Business Problem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3138249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Need insights into customer behavior and sales trends for informed decisions.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148977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</p:sp>
      <p:sp>
        <p:nvSpPr>
          <p:cNvPr id="11" name="Text 8"/>
          <p:cNvSpPr/>
          <p:nvPr/>
        </p:nvSpPr>
        <p:spPr>
          <a:xfrm>
            <a:off x="1077039" y="53882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Solution Overview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5883831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MySQL for data manipulation, and Power BI for visualization.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994" y="560546"/>
            <a:ext cx="4787027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Project Workflow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565791"/>
            <a:ext cx="1017151" cy="12206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4302" y="1769150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Extraction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2034302" y="2190274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Pull data from MySQL tables: customers, orders, products, payments.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2786420"/>
            <a:ext cx="1017151" cy="12206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4302" y="2989778"/>
            <a:ext cx="3406259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Cleaning &amp; Transformation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2034302" y="3410903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Handle missing values and outliers, convert data types.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4007048"/>
            <a:ext cx="1017151" cy="12206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34302" y="4210407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 (SQL)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2034302" y="4631531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Perform segmentation and sales analysis, calculate key metrics.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5227677"/>
            <a:ext cx="1017151" cy="12206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34302" y="5431036"/>
            <a:ext cx="3256121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Dashboard Creation (Power BI)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2034302" y="585216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Build interactive dashboards for visualization and reporting.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94" y="6448306"/>
            <a:ext cx="1017151" cy="122062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34302" y="6651665"/>
            <a:ext cx="3118366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Insights &amp; Recommendations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2034302" y="707278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Derive actionable insights and provide data-driven recommendations.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3447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 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8367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42804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MySQL database with sales and customer data.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28367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 Fields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342804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Age Group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5357813" y="389477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Product Category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7813" y="43614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Customer Age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5357813" y="482822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Customer City/Region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357813" y="529494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Product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57813" y="576167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Sales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357813" y="622839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Order Date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9877901" y="28367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7901" y="342804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Removal of null values and data normalization.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0425" y="608171"/>
            <a:ext cx="5620107" cy="65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Analysis using SQL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509147" y="1590318"/>
            <a:ext cx="30480" cy="6031944"/>
          </a:xfrm>
          <a:prstGeom prst="roundRect">
            <a:avLst>
              <a:gd name="adj" fmla="val 108837"/>
            </a:avLst>
          </a:prstGeom>
          <a:solidFill>
            <a:srgbClr val="48446D"/>
          </a:solidFill>
          <a:ln/>
        </p:spPr>
      </p:sp>
      <p:sp>
        <p:nvSpPr>
          <p:cNvPr id="5" name="Shape 2"/>
          <p:cNvSpPr/>
          <p:nvPr/>
        </p:nvSpPr>
        <p:spPr>
          <a:xfrm>
            <a:off x="6727448" y="2072521"/>
            <a:ext cx="663416" cy="30480"/>
          </a:xfrm>
          <a:prstGeom prst="roundRect">
            <a:avLst>
              <a:gd name="adj" fmla="val 108837"/>
            </a:avLst>
          </a:prstGeom>
          <a:solidFill>
            <a:srgbClr val="48446D"/>
          </a:solidFill>
          <a:ln/>
        </p:spPr>
      </p:sp>
      <p:sp>
        <p:nvSpPr>
          <p:cNvPr id="6" name="Shape 3"/>
          <p:cNvSpPr/>
          <p:nvPr/>
        </p:nvSpPr>
        <p:spPr>
          <a:xfrm>
            <a:off x="6260366" y="1839039"/>
            <a:ext cx="497562" cy="497562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7" name="Text 4"/>
          <p:cNvSpPr/>
          <p:nvPr/>
        </p:nvSpPr>
        <p:spPr>
          <a:xfrm>
            <a:off x="6352996" y="1892677"/>
            <a:ext cx="312182" cy="390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614999" y="1811417"/>
            <a:ext cx="281547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Segmentation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614999" y="2269212"/>
            <a:ext cx="6241375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RFM Analysis (Recency, Frequency, Monetary Value).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27448" y="3547348"/>
            <a:ext cx="663416" cy="30480"/>
          </a:xfrm>
          <a:prstGeom prst="roundRect">
            <a:avLst>
              <a:gd name="adj" fmla="val 108837"/>
            </a:avLst>
          </a:prstGeom>
          <a:solidFill>
            <a:srgbClr val="48446D"/>
          </a:solidFill>
          <a:ln/>
        </p:spPr>
      </p:sp>
      <p:sp>
        <p:nvSpPr>
          <p:cNvPr id="11" name="Shape 8"/>
          <p:cNvSpPr/>
          <p:nvPr/>
        </p:nvSpPr>
        <p:spPr>
          <a:xfrm>
            <a:off x="6260366" y="3313867"/>
            <a:ext cx="497562" cy="497562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2" name="Text 9"/>
          <p:cNvSpPr/>
          <p:nvPr/>
        </p:nvSpPr>
        <p:spPr>
          <a:xfrm>
            <a:off x="6352996" y="3367504"/>
            <a:ext cx="312182" cy="390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614999" y="3286244"/>
            <a:ext cx="2601754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Trend Analysis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7614999" y="3744039"/>
            <a:ext cx="6241375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Monthly trends, product category, regional sales performance.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27448" y="5375910"/>
            <a:ext cx="663416" cy="30480"/>
          </a:xfrm>
          <a:prstGeom prst="roundRect">
            <a:avLst>
              <a:gd name="adj" fmla="val 108837"/>
            </a:avLst>
          </a:prstGeom>
          <a:solidFill>
            <a:srgbClr val="48446D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0366" y="5142428"/>
            <a:ext cx="497562" cy="497562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7" name="Text 14"/>
          <p:cNvSpPr/>
          <p:nvPr/>
        </p:nvSpPr>
        <p:spPr>
          <a:xfrm>
            <a:off x="6352996" y="5196066"/>
            <a:ext cx="312182" cy="390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614999" y="5114806"/>
            <a:ext cx="2601754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Metrics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614999" y="5572601"/>
            <a:ext cx="6241375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Customer Lifetime Value (CLTV)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6727448" y="6850737"/>
            <a:ext cx="663416" cy="30480"/>
          </a:xfrm>
          <a:prstGeom prst="roundRect">
            <a:avLst>
              <a:gd name="adj" fmla="val 108837"/>
            </a:avLst>
          </a:prstGeom>
          <a:solidFill>
            <a:srgbClr val="48446D"/>
          </a:solidFill>
          <a:ln/>
        </p:spPr>
      </p:sp>
      <p:sp>
        <p:nvSpPr>
          <p:cNvPr id="21" name="Shape 18"/>
          <p:cNvSpPr/>
          <p:nvPr/>
        </p:nvSpPr>
        <p:spPr>
          <a:xfrm>
            <a:off x="6260366" y="6617256"/>
            <a:ext cx="497562" cy="497562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22" name="Text 19"/>
          <p:cNvSpPr/>
          <p:nvPr/>
        </p:nvSpPr>
        <p:spPr>
          <a:xfrm>
            <a:off x="6352996" y="6670893"/>
            <a:ext cx="312182" cy="390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7614999" y="6589633"/>
            <a:ext cx="2601754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Demographics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7614999" y="7047428"/>
            <a:ext cx="6241375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Sales by Age Group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9BC08-09B3-1C87-2D97-42685B41D633}"/>
              </a:ext>
            </a:extLst>
          </p:cNvPr>
          <p:cNvSpPr txBox="1"/>
          <p:nvPr/>
        </p:nvSpPr>
        <p:spPr>
          <a:xfrm>
            <a:off x="479502" y="368391"/>
            <a:ext cx="10660566" cy="74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Kanit" pitchFamily="34" charset="0"/>
                <a:cs typeface="Kanit" pitchFamily="34" charset="-120"/>
              </a:rPr>
              <a:t>Key SQL Queries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82190-A16A-5025-C70E-B36625DD3B38}"/>
              </a:ext>
            </a:extLst>
          </p:cNvPr>
          <p:cNvSpPr txBox="1"/>
          <p:nvPr/>
        </p:nvSpPr>
        <p:spPr>
          <a:xfrm>
            <a:off x="613316" y="1498998"/>
            <a:ext cx="10392937" cy="3285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Title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 Technical Deep Dive: SQL Queries</a:t>
            </a:r>
          </a:p>
          <a:p>
            <a:pPr algn="l"/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Content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RFM Analysis Query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                                                            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       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SELECT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Customer_ID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, </a:t>
            </a:r>
          </a:p>
          <a:p>
            <a:pPr lvl="1" algn="l">
              <a:spcBef>
                <a:spcPts val="300"/>
              </a:spcBef>
              <a:spcAft>
                <a:spcPts val="300"/>
              </a:spcAft>
            </a:pP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    MAX(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Order_Date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) AS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Last_Order_Date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, </a:t>
            </a:r>
          </a:p>
          <a:p>
            <a:pPr lvl="1" algn="l">
              <a:spcBef>
                <a:spcPts val="300"/>
              </a:spcBef>
              <a:spcAft>
                <a:spcPts val="300"/>
              </a:spcAft>
            </a:pP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    COUNT(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Order_ID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) AS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Order_Frequency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, </a:t>
            </a:r>
          </a:p>
          <a:p>
            <a:pPr lvl="1" algn="l">
              <a:spcBef>
                <a:spcPts val="300"/>
              </a:spcBef>
              <a:spcAft>
                <a:spcPts val="300"/>
              </a:spcAft>
            </a:pP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    SUM(Sales) AS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Total_Spent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 </a:t>
            </a:r>
          </a:p>
          <a:p>
            <a:pPr lvl="1" algn="l">
              <a:spcBef>
                <a:spcPts val="300"/>
              </a:spcBef>
              <a:spcAft>
                <a:spcPts val="300"/>
              </a:spcAft>
            </a:pP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FROM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CustomerSales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 </a:t>
            </a:r>
          </a:p>
          <a:p>
            <a:pPr lvl="1" algn="l">
              <a:spcBef>
                <a:spcPts val="300"/>
              </a:spcBef>
              <a:spcAft>
                <a:spcPts val="300"/>
              </a:spcAft>
            </a:pP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GROUP BY </a:t>
            </a:r>
            <a:r>
              <a:rPr lang="en-US" sz="1600" b="0" i="0" dirty="0" err="1">
                <a:solidFill>
                  <a:srgbClr val="F8FAFF"/>
                </a:solidFill>
                <a:effectLst/>
                <a:latin typeface="Inter"/>
              </a:rPr>
              <a:t>Customer_ID</a:t>
            </a:r>
            <a:r>
              <a:rPr lang="en-US" sz="1600" b="0" i="0" dirty="0">
                <a:solidFill>
                  <a:srgbClr val="F8FAFF"/>
                </a:solidFill>
                <a:effectLst/>
                <a:latin typeface="Inter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99E98-AE46-0C09-2544-C3D3620929BA}"/>
              </a:ext>
            </a:extLst>
          </p:cNvPr>
          <p:cNvSpPr txBox="1"/>
          <p:nvPr/>
        </p:nvSpPr>
        <p:spPr>
          <a:xfrm>
            <a:off x="613316" y="5305526"/>
            <a:ext cx="297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Top 5 Customers by Sales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A5CDA-C49C-04B4-830C-D686A99F4D29}"/>
              </a:ext>
            </a:extLst>
          </p:cNvPr>
          <p:cNvSpPr txBox="1"/>
          <p:nvPr/>
        </p:nvSpPr>
        <p:spPr>
          <a:xfrm>
            <a:off x="1014696" y="5716779"/>
            <a:ext cx="43155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</a:t>
            </a:r>
            <a:r>
              <a:rPr lang="en-US" sz="1600" dirty="0" err="1">
                <a:solidFill>
                  <a:schemeClr val="bg1"/>
                </a:solidFill>
              </a:rPr>
              <a:t>Customer_ID</a:t>
            </a:r>
            <a:r>
              <a:rPr lang="en-US" sz="1600" dirty="0">
                <a:solidFill>
                  <a:schemeClr val="bg1"/>
                </a:solidFill>
              </a:rPr>
              <a:t>, SUM(Sales) AS </a:t>
            </a:r>
            <a:r>
              <a:rPr lang="en-US" sz="1600" dirty="0" err="1">
                <a:solidFill>
                  <a:schemeClr val="bg1"/>
                </a:solidFill>
              </a:rPr>
              <a:t>total_sales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CustomerSales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Customer_ID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ORDER BY </a:t>
            </a:r>
            <a:r>
              <a:rPr lang="en-US" sz="1600" dirty="0" err="1">
                <a:solidFill>
                  <a:schemeClr val="bg1"/>
                </a:solidFill>
              </a:rPr>
              <a:t>total_sales</a:t>
            </a:r>
            <a:r>
              <a:rPr lang="en-US" sz="1600" dirty="0">
                <a:solidFill>
                  <a:schemeClr val="bg1"/>
                </a:solidFill>
              </a:rPr>
              <a:t> DESC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LIMIT 5;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9C6FA5-5D43-02A1-CFD3-CC3B4B0C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3" y="5305526"/>
            <a:ext cx="2977377" cy="22371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938B60-A163-22E0-0121-4B3A8B40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73" y="2325173"/>
            <a:ext cx="561100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5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68DAF8-1BEF-4206-A7AD-EED6A4B546F0}"/>
              </a:ext>
            </a:extLst>
          </p:cNvPr>
          <p:cNvSpPr txBox="1"/>
          <p:nvPr/>
        </p:nvSpPr>
        <p:spPr>
          <a:xfrm>
            <a:off x="496711" y="55475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3. Monthly Sales Trend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84FF6-256C-8992-3B9A-0EED29A0DEF4}"/>
              </a:ext>
            </a:extLst>
          </p:cNvPr>
          <p:cNvSpPr txBox="1"/>
          <p:nvPr/>
        </p:nvSpPr>
        <p:spPr>
          <a:xfrm>
            <a:off x="936978" y="1021983"/>
            <a:ext cx="45832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YEAR(</a:t>
            </a:r>
            <a:r>
              <a:rPr lang="en-US" sz="1600" dirty="0" err="1">
                <a:solidFill>
                  <a:schemeClr val="bg1"/>
                </a:solidFill>
              </a:rPr>
              <a:t>Order_Date</a:t>
            </a:r>
            <a:r>
              <a:rPr lang="en-US" sz="1600" dirty="0">
                <a:solidFill>
                  <a:schemeClr val="bg1"/>
                </a:solidFill>
              </a:rPr>
              <a:t>) AS year,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MONTH(</a:t>
            </a:r>
            <a:r>
              <a:rPr lang="en-US" sz="1600" dirty="0" err="1">
                <a:solidFill>
                  <a:schemeClr val="bg1"/>
                </a:solidFill>
              </a:rPr>
              <a:t>Order_Date</a:t>
            </a:r>
            <a:r>
              <a:rPr lang="en-US" sz="1600" dirty="0">
                <a:solidFill>
                  <a:schemeClr val="bg1"/>
                </a:solidFill>
              </a:rPr>
              <a:t>) AS month,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SUM(Sales) AS </a:t>
            </a:r>
            <a:r>
              <a:rPr lang="en-US" sz="1600" dirty="0" err="1">
                <a:solidFill>
                  <a:schemeClr val="bg1"/>
                </a:solidFill>
              </a:rPr>
              <a:t>monthly_sales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CustomerSales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GROUP BY YEAR(</a:t>
            </a:r>
            <a:r>
              <a:rPr lang="en-US" sz="1600" dirty="0" err="1">
                <a:solidFill>
                  <a:schemeClr val="bg1"/>
                </a:solidFill>
              </a:rPr>
              <a:t>Order_Date</a:t>
            </a:r>
            <a:r>
              <a:rPr lang="en-US" sz="1600" dirty="0">
                <a:solidFill>
                  <a:schemeClr val="bg1"/>
                </a:solidFill>
              </a:rPr>
              <a:t>), MONTH(</a:t>
            </a:r>
            <a:r>
              <a:rPr lang="en-US" sz="1600" dirty="0" err="1">
                <a:solidFill>
                  <a:schemeClr val="bg1"/>
                </a:solidFill>
              </a:rPr>
              <a:t>Order_Date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ORDER BY year, month;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960E-7B8A-0C76-BAF7-2A960BB0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32" y="924088"/>
            <a:ext cx="4802314" cy="221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8D47E-11D3-54B2-36A8-E5FB36C2ED0D}"/>
              </a:ext>
            </a:extLst>
          </p:cNvPr>
          <p:cNvSpPr txBox="1"/>
          <p:nvPr/>
        </p:nvSpPr>
        <p:spPr>
          <a:xfrm>
            <a:off x="395111" y="5095405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SELECT Category, SUM(Sales) AS </a:t>
            </a:r>
            <a:r>
              <a:rPr lang="en-US" sz="1600" dirty="0" err="1">
                <a:solidFill>
                  <a:schemeClr val="bg1"/>
                </a:solidFill>
              </a:rPr>
              <a:t>total_sales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err="1">
                <a:solidFill>
                  <a:schemeClr val="bg1"/>
                </a:solidFill>
              </a:rPr>
              <a:t>CustomerSales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GROUP BY Category;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CAAD8-E218-40C6-0CD5-079AE25F0683}"/>
              </a:ext>
            </a:extLst>
          </p:cNvPr>
          <p:cNvSpPr txBox="1"/>
          <p:nvPr/>
        </p:nvSpPr>
        <p:spPr>
          <a:xfrm>
            <a:off x="180622" y="4334721"/>
            <a:ext cx="8997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4. Total Sales By Category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9A5DD3-09AF-61F5-30E5-1664563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32" y="4734830"/>
            <a:ext cx="4802314" cy="24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1980" y="472916"/>
            <a:ext cx="5794415" cy="505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Power BI Dashboard and Visuals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266706"/>
            <a:ext cx="429935" cy="4299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03841" y="1236702"/>
            <a:ext cx="2190274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Segmentation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1203841" y="1592818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Pie chart showing customer segments based on RFM.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" y="2414111"/>
            <a:ext cx="429935" cy="4299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03841" y="2384108"/>
            <a:ext cx="2023586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Trends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203841" y="2740223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Line chart of monthly sales trends over the year.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" y="3561517"/>
            <a:ext cx="429935" cy="4299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03841" y="3531513"/>
            <a:ext cx="2023586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Product Performance</a:t>
            </a:r>
            <a:endParaRPr lang="en-US" sz="1550" dirty="0"/>
          </a:p>
        </p:txBody>
      </p:sp>
      <p:sp>
        <p:nvSpPr>
          <p:cNvPr id="11" name="Text 6"/>
          <p:cNvSpPr/>
          <p:nvPr/>
        </p:nvSpPr>
        <p:spPr>
          <a:xfrm>
            <a:off x="1203841" y="3887629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Bar chart comparing sales by product category.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" y="4708922"/>
            <a:ext cx="429935" cy="4299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203841" y="4678918"/>
            <a:ext cx="274915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Top 5 Customers by Sales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203841" y="5085636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Table showing top 5 customers by sales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" y="5906929"/>
            <a:ext cx="429935" cy="42993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203841" y="5876925"/>
            <a:ext cx="2428280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by Age Group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203841" y="6283643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The pie chart visually represents the distribution of sales across different age groups</a:t>
            </a:r>
            <a:endParaRPr lang="en-US" sz="13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" y="7104936"/>
            <a:ext cx="429935" cy="42993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203841" y="7074932"/>
            <a:ext cx="2428280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Sales by Region</a:t>
            </a:r>
            <a:endParaRPr lang="en-US" sz="1900" dirty="0"/>
          </a:p>
        </p:txBody>
      </p:sp>
      <p:sp>
        <p:nvSpPr>
          <p:cNvPr id="20" name="Text 12"/>
          <p:cNvSpPr/>
          <p:nvPr/>
        </p:nvSpPr>
        <p:spPr>
          <a:xfrm>
            <a:off x="1203841" y="7481649"/>
            <a:ext cx="12824579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The bar chart compares sales across different regions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763</Words>
  <Application>Microsoft Office PowerPoint</Application>
  <PresentationFormat>Custom</PresentationFormat>
  <Paragraphs>162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Martel Sans Light</vt:lpstr>
      <vt:lpstr>Kanit</vt:lpstr>
      <vt:lpstr>Martel Sans Bold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omkar k</cp:lastModifiedBy>
  <cp:revision>2</cp:revision>
  <dcterms:created xsi:type="dcterms:W3CDTF">2025-03-20T16:45:02Z</dcterms:created>
  <dcterms:modified xsi:type="dcterms:W3CDTF">2025-03-20T17:30:29Z</dcterms:modified>
</cp:coreProperties>
</file>