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embeddedFontLst>
    <p:embeddedFont>
      <p:font typeface="DM Sans" pitchFamily="2" charset="0"/>
      <p:regular r:id="rId20"/>
      <p:bold r:id="rId21"/>
      <p:italic r:id="rId22"/>
      <p:boldItalic r:id="rId23"/>
    </p:embeddedFont>
    <p:embeddedFont>
      <p:font typeface="DM Sans Medium" pitchFamily="2" charset="0"/>
      <p:regular r:id="rId24"/>
      <p:bold r:id="rId25"/>
      <p:italic r:id="rId26"/>
      <p:boldItalic r:id="rId27"/>
    </p:embeddedFont>
    <p:embeddedFont>
      <p:font typeface="Merriweather" panose="00000500000000000000" pitchFamily="2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2305a1c81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2305a1c81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2305a1c81f_0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32305a1c81f_0_2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2305a1c81f_0_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32305a1c81f_0_2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32305a1c81f_0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32305a1c81f_0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2305a1c81f_0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32305a1c81f_0_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2305a1c81f_0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32305a1c81f_0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2305a1c81f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32305a1c81f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2305a1c81f_0_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32305a1c81f_0_3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2305a1c81f_0_3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2305a1c81f_0_3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2305a1c81f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2305a1c81f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2305a1c81f_0_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2305a1c81f_0_2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2305a1c81f_0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2305a1c81f_0_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2305a1c81f_0_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2305a1c81f_0_2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2305a1c81f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2305a1c81f_0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2305a1c81f_0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2305a1c81f_0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2305a1c81f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32305a1c81f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2305a1c81f_0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2305a1c81f_0_2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4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_1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794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921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CUSTOM_7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ubTitle" idx="1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2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3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4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5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6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ody and image">
  <p:cSld name="CUSTOM_8_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14"/>
          <p:cNvSpPr>
            <a:spLocks noGrp="1"/>
          </p:cNvSpPr>
          <p:nvPr>
            <p:ph type="pic" idx="2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Google Shape;63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big ideas">
  <p:cSld name="CUSTOM_1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2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subTitle" idx="3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subTitle" idx="4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big ideas">
  <p:cSld name="CUSTOM_2_2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2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3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subTitle" idx="4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subTitle" idx="5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subTitle" idx="6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big ideas">
  <p:cSld name="CUSTOM_3_1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2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3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4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subTitle" idx="5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subTitle" idx="6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subTitle" idx="7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subTitle" idx="8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image">
  <p:cSld name="TITLE_ONLY_1_1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18"/>
          <p:cNvSpPr>
            <a:spLocks noGrp="1"/>
          </p:cNvSpPr>
          <p:nvPr>
            <p:ph type="pic" idx="2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storyboards">
  <p:cSld name="CUSTOM_4_1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body" idx="1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97" name="Google Shape;97;p19"/>
          <p:cNvSpPr>
            <a:spLocks noGrp="1"/>
          </p:cNvSpPr>
          <p:nvPr>
            <p:ph type="pic" idx="2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98" name="Google Shape;98;p19"/>
          <p:cNvSpPr>
            <a:spLocks noGrp="1"/>
          </p:cNvSpPr>
          <p:nvPr>
            <p:ph type="pic" idx="3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99" name="Google Shape;99;p19"/>
          <p:cNvSpPr txBox="1">
            <a:spLocks noGrp="1"/>
          </p:cNvSpPr>
          <p:nvPr>
            <p:ph type="body" idx="4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0" name="Google Shape;100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subTitle" idx="5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subTitle" idx="6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storyboards">
  <p:cSld name="CUSTOM_4_1_1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body" idx="1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6" name="Google Shape;106;p20"/>
          <p:cNvSpPr>
            <a:spLocks noGrp="1"/>
          </p:cNvSpPr>
          <p:nvPr>
            <p:ph type="pic" idx="2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07" name="Google Shape;107;p20"/>
          <p:cNvSpPr>
            <a:spLocks noGrp="1"/>
          </p:cNvSpPr>
          <p:nvPr>
            <p:ph type="pic" idx="3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20"/>
          <p:cNvSpPr txBox="1">
            <a:spLocks noGrp="1"/>
          </p:cNvSpPr>
          <p:nvPr>
            <p:ph type="body" idx="4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9" name="Google Shape;109;p20"/>
          <p:cNvSpPr>
            <a:spLocks noGrp="1"/>
          </p:cNvSpPr>
          <p:nvPr>
            <p:ph type="pic" idx="5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10" name="Google Shape;110;p20"/>
          <p:cNvSpPr txBox="1">
            <a:spLocks noGrp="1"/>
          </p:cNvSpPr>
          <p:nvPr>
            <p:ph type="body" idx="6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1" name="Google Shape;111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2" name="Google Shape;112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0"/>
          <p:cNvSpPr txBox="1">
            <a:spLocks noGrp="1"/>
          </p:cNvSpPr>
          <p:nvPr>
            <p:ph type="subTitle" idx="7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4" name="Google Shape;114;p20"/>
          <p:cNvSpPr txBox="1">
            <a:spLocks noGrp="1"/>
          </p:cNvSpPr>
          <p:nvPr>
            <p:ph type="subTitle" idx="8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5" name="Google Shape;115;p20"/>
          <p:cNvSpPr txBox="1">
            <a:spLocks noGrp="1"/>
          </p:cNvSpPr>
          <p:nvPr>
            <p:ph type="subTitle" idx="9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_HEADER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only">
  <p:cSld name="CUSTOM_5_1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>
            <a:spLocks noGrp="1"/>
          </p:cNvSpPr>
          <p:nvPr>
            <p:ph type="pic" idx="2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118" name="Google Shape;118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grid">
  <p:cSld name="CUSTOM_6_1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1" name="Google Shape;121;p22"/>
          <p:cNvSpPr>
            <a:spLocks noGrp="1"/>
          </p:cNvSpPr>
          <p:nvPr>
            <p:ph type="pic" idx="2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22"/>
          <p:cNvSpPr>
            <a:spLocks noGrp="1"/>
          </p:cNvSpPr>
          <p:nvPr>
            <p:ph type="pic" idx="3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3" name="Google Shape;123;p22"/>
          <p:cNvSpPr>
            <a:spLocks noGrp="1"/>
          </p:cNvSpPr>
          <p:nvPr>
            <p:ph type="pic" idx="4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4" name="Google Shape;124;p22"/>
          <p:cNvSpPr>
            <a:spLocks noGrp="1"/>
          </p:cNvSpPr>
          <p:nvPr>
            <p:ph type="pic" idx="5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5" name="Google Shape;125;p22"/>
          <p:cNvSpPr>
            <a:spLocks noGrp="1"/>
          </p:cNvSpPr>
          <p:nvPr>
            <p:ph type="pic" idx="6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6" name="Google Shape;126;p22"/>
          <p:cNvSpPr>
            <a:spLocks noGrp="1"/>
          </p:cNvSpPr>
          <p:nvPr>
            <p:ph type="pic" idx="7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2"/>
          <p:cNvSpPr>
            <a:spLocks noGrp="1"/>
          </p:cNvSpPr>
          <p:nvPr>
            <p:ph type="pic" idx="8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9" name="Google Shape;129;p22"/>
          <p:cNvSpPr>
            <a:spLocks noGrp="1"/>
          </p:cNvSpPr>
          <p:nvPr>
            <p:ph type="pic" idx="9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30" name="Google Shape;130;p22"/>
          <p:cNvSpPr>
            <a:spLocks noGrp="1"/>
          </p:cNvSpPr>
          <p:nvPr>
            <p:ph type="pic" idx="13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564">
          <p15:clr>
            <a:srgbClr val="E46962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title slide" type="title">
  <p:cSld name="TITLE">
    <p:bg>
      <p:bgPr>
        <a:solidFill>
          <a:schemeClr val="dk1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>
            <a:spLocks noGrp="1"/>
          </p:cNvSpPr>
          <p:nvPr>
            <p:ph type="body" idx="1"/>
          </p:nvPr>
        </p:nvSpPr>
        <p:spPr>
          <a:xfrm>
            <a:off x="196951" y="4737750"/>
            <a:ext cx="1860300" cy="2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23"/>
          <p:cNvSpPr txBox="1">
            <a:spLocks noGrp="1"/>
          </p:cNvSpPr>
          <p:nvPr>
            <p:ph type="ctrTitle"/>
          </p:nvPr>
        </p:nvSpPr>
        <p:spPr>
          <a:xfrm>
            <a:off x="196950" y="223825"/>
            <a:ext cx="8011800" cy="18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750"/>
              <a:buNone/>
              <a:defRPr sz="675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4" name="Google Shape;134;p23"/>
          <p:cNvSpPr txBox="1">
            <a:spLocks noGrp="1"/>
          </p:cNvSpPr>
          <p:nvPr>
            <p:ph type="subTitle" idx="2"/>
          </p:nvPr>
        </p:nvSpPr>
        <p:spPr>
          <a:xfrm>
            <a:off x="196950" y="2171250"/>
            <a:ext cx="3986700" cy="5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50"/>
              <a:buFont typeface="DM Sans Medium"/>
              <a:buNone/>
              <a:defRPr sz="1850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5" name="Google Shape;135;p23"/>
          <p:cNvSpPr>
            <a:spLocks noGrp="1"/>
          </p:cNvSpPr>
          <p:nvPr>
            <p:ph type="pic" idx="3"/>
          </p:nvPr>
        </p:nvSpPr>
        <p:spPr>
          <a:xfrm>
            <a:off x="4437578" y="2171250"/>
            <a:ext cx="4509600" cy="2775600"/>
          </a:xfrm>
          <a:prstGeom prst="round2DiagRect">
            <a:avLst>
              <a:gd name="adj1" fmla="val 16667"/>
              <a:gd name="adj2" fmla="val 0"/>
            </a:avLst>
          </a:prstGeom>
          <a:noFill/>
          <a:ln>
            <a:noFill/>
          </a:ln>
        </p:spPr>
      </p:sp>
      <p:sp>
        <p:nvSpPr>
          <p:cNvPr id="136" name="Google Shape;136;p23"/>
          <p:cNvSpPr txBox="1">
            <a:spLocks noGrp="1"/>
          </p:cNvSpPr>
          <p:nvPr>
            <p:ph type="body" idx="4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marL="914400" lvl="1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marL="1371600" lvl="2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marL="1828800" lvl="3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marL="2286000" lvl="4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marL="2743200" lvl="5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marL="3200400" lvl="6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marL="3657600" lvl="7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marL="4114800" lvl="8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number" type="secHead">
  <p:cSld name="SECTION_HEADER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>
            <a:spLocks noGrp="1"/>
          </p:cNvSpPr>
          <p:nvPr>
            <p:ph type="title"/>
          </p:nvPr>
        </p:nvSpPr>
        <p:spPr>
          <a:xfrm>
            <a:off x="511953" y="588599"/>
            <a:ext cx="7464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50"/>
              <a:buNone/>
              <a:defRPr sz="365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9" name="Google Shape;139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0" name="Google Shape;140;p24"/>
          <p:cNvSpPr txBox="1">
            <a:spLocks noGrp="1"/>
          </p:cNvSpPr>
          <p:nvPr>
            <p:ph type="title" idx="2"/>
          </p:nvPr>
        </p:nvSpPr>
        <p:spPr>
          <a:xfrm>
            <a:off x="511953" y="1430399"/>
            <a:ext cx="7464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50"/>
              <a:buNone/>
              <a:defRPr sz="365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1" name="Google Shape;141;p24"/>
          <p:cNvSpPr txBox="1">
            <a:spLocks noGrp="1"/>
          </p:cNvSpPr>
          <p:nvPr>
            <p:ph type="title" idx="3"/>
          </p:nvPr>
        </p:nvSpPr>
        <p:spPr>
          <a:xfrm>
            <a:off x="511953" y="2272199"/>
            <a:ext cx="7464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50"/>
              <a:buNone/>
              <a:defRPr sz="365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2" name="Google Shape;142;p24"/>
          <p:cNvSpPr txBox="1">
            <a:spLocks noGrp="1"/>
          </p:cNvSpPr>
          <p:nvPr>
            <p:ph type="title" idx="4"/>
          </p:nvPr>
        </p:nvSpPr>
        <p:spPr>
          <a:xfrm>
            <a:off x="511953" y="3113999"/>
            <a:ext cx="7464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50"/>
              <a:buNone/>
              <a:defRPr sz="365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3" name="Google Shape;143;p24"/>
          <p:cNvSpPr txBox="1">
            <a:spLocks noGrp="1"/>
          </p:cNvSpPr>
          <p:nvPr>
            <p:ph type="title" idx="5"/>
          </p:nvPr>
        </p:nvSpPr>
        <p:spPr>
          <a:xfrm>
            <a:off x="511953" y="3955799"/>
            <a:ext cx="7464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50"/>
              <a:buNone/>
              <a:defRPr sz="365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4" name="Google Shape;144;p24"/>
          <p:cNvSpPr txBox="1">
            <a:spLocks noGrp="1"/>
          </p:cNvSpPr>
          <p:nvPr>
            <p:ph type="body" idx="1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5" name="Google Shape;145;p24"/>
          <p:cNvSpPr txBox="1">
            <a:spLocks noGrp="1"/>
          </p:cNvSpPr>
          <p:nvPr>
            <p:ph type="body" idx="6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marL="914400" lvl="1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marL="1371600" lvl="2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marL="1828800" lvl="3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marL="2286000" lvl="4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marL="2743200" lvl="5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marL="3200400" lvl="6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marL="3657600" lvl="7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marL="4114800" lvl="8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1" type="tx">
  <p:cSld name="TITLE_AND_BODY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8" name="Google Shape;148;p25"/>
          <p:cNvSpPr txBox="1">
            <a:spLocks noGrp="1"/>
          </p:cNvSpPr>
          <p:nvPr>
            <p:ph type="subTitle" idx="1"/>
          </p:nvPr>
        </p:nvSpPr>
        <p:spPr>
          <a:xfrm>
            <a:off x="975300" y="1864050"/>
            <a:ext cx="7193400" cy="141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149" name="Google Shape;149;p25"/>
          <p:cNvSpPr txBox="1">
            <a:spLocks noGrp="1"/>
          </p:cNvSpPr>
          <p:nvPr>
            <p:ph type="body" idx="2"/>
          </p:nvPr>
        </p:nvSpPr>
        <p:spPr>
          <a:xfrm>
            <a:off x="196951" y="196725"/>
            <a:ext cx="1859100" cy="2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0" name="Google Shape;150;p25"/>
          <p:cNvSpPr txBox="1">
            <a:spLocks noGrp="1"/>
          </p:cNvSpPr>
          <p:nvPr>
            <p:ph type="body" idx="3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marL="914400" lvl="1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marL="1371600" lvl="2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marL="1828800" lvl="3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marL="2286000" lvl="4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marL="2743200" lvl="5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marL="3200400" lvl="6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marL="3657600" lvl="7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marL="4114800" lvl="8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2">
  <p:cSld name="TITLE_AND_BODY_1">
    <p:bg>
      <p:bgPr>
        <a:solidFill>
          <a:schemeClr val="dk1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3" name="Google Shape;153;p26"/>
          <p:cNvSpPr txBox="1">
            <a:spLocks noGrp="1"/>
          </p:cNvSpPr>
          <p:nvPr>
            <p:ph type="subTitle" idx="1"/>
          </p:nvPr>
        </p:nvSpPr>
        <p:spPr>
          <a:xfrm>
            <a:off x="975300" y="1864050"/>
            <a:ext cx="7193400" cy="141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154" name="Google Shape;154;p26"/>
          <p:cNvSpPr txBox="1">
            <a:spLocks noGrp="1"/>
          </p:cNvSpPr>
          <p:nvPr>
            <p:ph type="body" idx="2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5" name="Google Shape;155;p26"/>
          <p:cNvSpPr txBox="1">
            <a:spLocks noGrp="1"/>
          </p:cNvSpPr>
          <p:nvPr>
            <p:ph type="body" idx="3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marL="914400" lvl="1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marL="1371600" lvl="2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marL="1828800" lvl="3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marL="2286000" lvl="4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marL="2743200" lvl="5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marL="3200400" lvl="6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marL="3657600" lvl="7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marL="4114800" lvl="8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ody and image 1" type="twoColTx">
  <p:cSld name="TITLE_AND_TWO_COLUMNS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>
            <a:spLocks noGrp="1"/>
          </p:cNvSpPr>
          <p:nvPr>
            <p:ph type="title"/>
          </p:nvPr>
        </p:nvSpPr>
        <p:spPr>
          <a:xfrm>
            <a:off x="197375" y="1052750"/>
            <a:ext cx="3151800" cy="16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7"/>
          <p:cNvSpPr txBox="1">
            <a:spLocks noGrp="1"/>
          </p:cNvSpPr>
          <p:nvPr>
            <p:ph type="body" idx="1"/>
          </p:nvPr>
        </p:nvSpPr>
        <p:spPr>
          <a:xfrm>
            <a:off x="197375" y="2685650"/>
            <a:ext cx="3151800" cy="18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1pPr>
            <a:lvl2pPr marL="914400" lvl="1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2pPr>
            <a:lvl3pPr marL="1371600" lvl="2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3pPr>
            <a:lvl4pPr marL="1828800" lvl="3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4pPr>
            <a:lvl5pPr marL="2286000" lvl="4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5pPr>
            <a:lvl6pPr marL="2743200" lvl="5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6pPr>
            <a:lvl7pPr marL="3200400" lvl="6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7pPr>
            <a:lvl8pPr marL="3657600" lvl="7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8pPr>
            <a:lvl9pPr marL="4114800" lvl="8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9" name="Google Shape;159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0" name="Google Shape;160;p27"/>
          <p:cNvSpPr>
            <a:spLocks noGrp="1"/>
          </p:cNvSpPr>
          <p:nvPr>
            <p:ph type="pic" idx="2"/>
          </p:nvPr>
        </p:nvSpPr>
        <p:spPr>
          <a:xfrm>
            <a:off x="3726325" y="669925"/>
            <a:ext cx="5220900" cy="4276800"/>
          </a:xfrm>
          <a:prstGeom prst="round2DiagRect">
            <a:avLst>
              <a:gd name="adj1" fmla="val 16667"/>
              <a:gd name="adj2" fmla="val 0"/>
            </a:avLst>
          </a:prstGeom>
          <a:noFill/>
          <a:ln>
            <a:noFill/>
          </a:ln>
        </p:spPr>
      </p:sp>
      <p:sp>
        <p:nvSpPr>
          <p:cNvPr id="161" name="Google Shape;161;p27"/>
          <p:cNvSpPr txBox="1">
            <a:spLocks noGrp="1"/>
          </p:cNvSpPr>
          <p:nvPr>
            <p:ph type="body" idx="3"/>
          </p:nvPr>
        </p:nvSpPr>
        <p:spPr>
          <a:xfrm>
            <a:off x="196951" y="196725"/>
            <a:ext cx="1860600" cy="2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2" name="Google Shape;162;p27"/>
          <p:cNvSpPr txBox="1">
            <a:spLocks noGrp="1"/>
          </p:cNvSpPr>
          <p:nvPr>
            <p:ph type="body" idx="4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marL="914400" lvl="1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marL="1371600" lvl="2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marL="1828800" lvl="3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marL="2286000" lvl="4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marL="2743200" lvl="5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marL="3200400" lvl="6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marL="3657600" lvl="7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marL="4114800" lvl="8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ody and image 2">
  <p:cSld name="TITLE_AND_TWO_COLUMNS_1">
    <p:bg>
      <p:bgPr>
        <a:solidFill>
          <a:schemeClr val="dk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>
            <a:spLocks noGrp="1"/>
          </p:cNvSpPr>
          <p:nvPr>
            <p:ph type="title"/>
          </p:nvPr>
        </p:nvSpPr>
        <p:spPr>
          <a:xfrm>
            <a:off x="197375" y="1052750"/>
            <a:ext cx="3151800" cy="16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5" name="Google Shape;165;p28"/>
          <p:cNvSpPr txBox="1">
            <a:spLocks noGrp="1"/>
          </p:cNvSpPr>
          <p:nvPr>
            <p:ph type="body" idx="1"/>
          </p:nvPr>
        </p:nvSpPr>
        <p:spPr>
          <a:xfrm>
            <a:off x="197375" y="2685650"/>
            <a:ext cx="3151800" cy="18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marL="914400" lvl="1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2pPr>
            <a:lvl3pPr marL="1371600" lvl="2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6" name="Google Shape;166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7" name="Google Shape;167;p28"/>
          <p:cNvSpPr>
            <a:spLocks noGrp="1"/>
          </p:cNvSpPr>
          <p:nvPr>
            <p:ph type="pic" idx="2"/>
          </p:nvPr>
        </p:nvSpPr>
        <p:spPr>
          <a:xfrm>
            <a:off x="3726325" y="669925"/>
            <a:ext cx="5220900" cy="4276800"/>
          </a:xfrm>
          <a:prstGeom prst="round2DiagRect">
            <a:avLst>
              <a:gd name="adj1" fmla="val 16667"/>
              <a:gd name="adj2" fmla="val 0"/>
            </a:avLst>
          </a:prstGeom>
          <a:noFill/>
          <a:ln>
            <a:noFill/>
          </a:ln>
        </p:spPr>
      </p:sp>
      <p:sp>
        <p:nvSpPr>
          <p:cNvPr id="168" name="Google Shape;168;p28"/>
          <p:cNvSpPr txBox="1">
            <a:spLocks noGrp="1"/>
          </p:cNvSpPr>
          <p:nvPr>
            <p:ph type="body" idx="3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9" name="Google Shape;169;p28"/>
          <p:cNvSpPr txBox="1">
            <a:spLocks noGrp="1"/>
          </p:cNvSpPr>
          <p:nvPr>
            <p:ph type="body" idx="4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marL="914400" lvl="1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marL="1371600" lvl="2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marL="1828800" lvl="3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marL="2286000" lvl="4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marL="2743200" lvl="5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marL="3200400" lvl="6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marL="3657600" lvl="7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marL="4114800" lvl="8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0" name="Google Shape;170;p28"/>
          <p:cNvSpPr txBox="1">
            <a:spLocks noGrp="1"/>
          </p:cNvSpPr>
          <p:nvPr>
            <p:ph type="sldNum" idx="5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chart">
  <p:cSld name="SECTION_TITLE_AND_DESCRIPTION">
    <p:bg>
      <p:bgPr>
        <a:solidFill>
          <a:schemeClr val="lt2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/>
          <p:nvPr/>
        </p:nvSpPr>
        <p:spPr>
          <a:xfrm>
            <a:off x="4305000" y="-125"/>
            <a:ext cx="4839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73" name="Google Shape;173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4" name="Google Shape;174;p29"/>
          <p:cNvSpPr txBox="1">
            <a:spLocks noGrp="1"/>
          </p:cNvSpPr>
          <p:nvPr>
            <p:ph type="title"/>
          </p:nvPr>
        </p:nvSpPr>
        <p:spPr>
          <a:xfrm>
            <a:off x="197375" y="1052750"/>
            <a:ext cx="3151800" cy="16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75" name="Google Shape;175;p29"/>
          <p:cNvSpPr txBox="1">
            <a:spLocks noGrp="1"/>
          </p:cNvSpPr>
          <p:nvPr>
            <p:ph type="body" idx="1"/>
          </p:nvPr>
        </p:nvSpPr>
        <p:spPr>
          <a:xfrm>
            <a:off x="197375" y="2685650"/>
            <a:ext cx="3151800" cy="18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176" name="Google Shape;176;p29"/>
          <p:cNvSpPr txBox="1">
            <a:spLocks noGrp="1"/>
          </p:cNvSpPr>
          <p:nvPr>
            <p:ph type="body" idx="2"/>
          </p:nvPr>
        </p:nvSpPr>
        <p:spPr>
          <a:xfrm>
            <a:off x="196951" y="196725"/>
            <a:ext cx="1860600" cy="2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>
            <a:endParaRPr/>
          </a:p>
        </p:txBody>
      </p:sp>
      <p:sp>
        <p:nvSpPr>
          <p:cNvPr id="177" name="Google Shape;177;p29"/>
          <p:cNvSpPr txBox="1">
            <a:spLocks noGrp="1"/>
          </p:cNvSpPr>
          <p:nvPr>
            <p:ph type="body" idx="3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marL="914400" lvl="1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marL="1371600" lvl="2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marL="1828800" lvl="3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marL="2286000" lvl="4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marL="2743200" lvl="5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marL="3200400" lvl="6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marL="3657600" lvl="7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marL="4114800" lvl="8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ppendix">
  <p:cSld name="CAPTION_ONLY">
    <p:bg>
      <p:bgPr>
        <a:solidFill>
          <a:schemeClr val="lt2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0" name="Google Shape;180;p30"/>
          <p:cNvSpPr txBox="1">
            <a:spLocks noGrp="1"/>
          </p:cNvSpPr>
          <p:nvPr>
            <p:ph type="body" idx="1"/>
          </p:nvPr>
        </p:nvSpPr>
        <p:spPr>
          <a:xfrm>
            <a:off x="203000" y="891450"/>
            <a:ext cx="2644800" cy="42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marL="91440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181" name="Google Shape;181;p30"/>
          <p:cNvSpPr txBox="1">
            <a:spLocks noGrp="1"/>
          </p:cNvSpPr>
          <p:nvPr>
            <p:ph type="body" idx="2"/>
          </p:nvPr>
        </p:nvSpPr>
        <p:spPr>
          <a:xfrm>
            <a:off x="203000" y="1320450"/>
            <a:ext cx="2644800" cy="2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182" name="Google Shape;182;p30"/>
          <p:cNvSpPr txBox="1">
            <a:spLocks noGrp="1"/>
          </p:cNvSpPr>
          <p:nvPr>
            <p:ph type="body" idx="3"/>
          </p:nvPr>
        </p:nvSpPr>
        <p:spPr>
          <a:xfrm>
            <a:off x="203000" y="1588650"/>
            <a:ext cx="2644800" cy="2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marL="914400" lvl="1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183" name="Google Shape;183;p30"/>
          <p:cNvSpPr txBox="1">
            <a:spLocks noGrp="1"/>
          </p:cNvSpPr>
          <p:nvPr>
            <p:ph type="body" idx="4"/>
          </p:nvPr>
        </p:nvSpPr>
        <p:spPr>
          <a:xfrm>
            <a:off x="203000" y="2206550"/>
            <a:ext cx="2644800" cy="42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marL="91440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184" name="Google Shape;184;p30"/>
          <p:cNvSpPr txBox="1">
            <a:spLocks noGrp="1"/>
          </p:cNvSpPr>
          <p:nvPr>
            <p:ph type="body" idx="5"/>
          </p:nvPr>
        </p:nvSpPr>
        <p:spPr>
          <a:xfrm>
            <a:off x="203000" y="2635550"/>
            <a:ext cx="2644800" cy="2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185" name="Google Shape;185;p30"/>
          <p:cNvSpPr txBox="1">
            <a:spLocks noGrp="1"/>
          </p:cNvSpPr>
          <p:nvPr>
            <p:ph type="body" idx="6"/>
          </p:nvPr>
        </p:nvSpPr>
        <p:spPr>
          <a:xfrm>
            <a:off x="203000" y="2903750"/>
            <a:ext cx="2644800" cy="2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marL="914400" lvl="1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186" name="Google Shape;186;p30"/>
          <p:cNvSpPr txBox="1">
            <a:spLocks noGrp="1"/>
          </p:cNvSpPr>
          <p:nvPr>
            <p:ph type="body" idx="7"/>
          </p:nvPr>
        </p:nvSpPr>
        <p:spPr>
          <a:xfrm>
            <a:off x="203000" y="3433400"/>
            <a:ext cx="2644800" cy="42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marL="91440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187" name="Google Shape;187;p30"/>
          <p:cNvSpPr txBox="1">
            <a:spLocks noGrp="1"/>
          </p:cNvSpPr>
          <p:nvPr>
            <p:ph type="body" idx="8"/>
          </p:nvPr>
        </p:nvSpPr>
        <p:spPr>
          <a:xfrm>
            <a:off x="203000" y="3862400"/>
            <a:ext cx="2644800" cy="2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188" name="Google Shape;188;p30"/>
          <p:cNvSpPr txBox="1">
            <a:spLocks noGrp="1"/>
          </p:cNvSpPr>
          <p:nvPr>
            <p:ph type="body" idx="9"/>
          </p:nvPr>
        </p:nvSpPr>
        <p:spPr>
          <a:xfrm>
            <a:off x="203000" y="4130600"/>
            <a:ext cx="2644800" cy="2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marL="914400" lvl="1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189" name="Google Shape;189;p30"/>
          <p:cNvSpPr txBox="1">
            <a:spLocks noGrp="1"/>
          </p:cNvSpPr>
          <p:nvPr>
            <p:ph type="body" idx="13"/>
          </p:nvPr>
        </p:nvSpPr>
        <p:spPr>
          <a:xfrm>
            <a:off x="3249600" y="891450"/>
            <a:ext cx="2644800" cy="42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marL="91440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190" name="Google Shape;190;p30"/>
          <p:cNvSpPr txBox="1">
            <a:spLocks noGrp="1"/>
          </p:cNvSpPr>
          <p:nvPr>
            <p:ph type="body" idx="14"/>
          </p:nvPr>
        </p:nvSpPr>
        <p:spPr>
          <a:xfrm>
            <a:off x="3249600" y="1320450"/>
            <a:ext cx="2644800" cy="2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191" name="Google Shape;191;p30"/>
          <p:cNvSpPr txBox="1">
            <a:spLocks noGrp="1"/>
          </p:cNvSpPr>
          <p:nvPr>
            <p:ph type="body" idx="15"/>
          </p:nvPr>
        </p:nvSpPr>
        <p:spPr>
          <a:xfrm>
            <a:off x="3249600" y="1588650"/>
            <a:ext cx="2644800" cy="2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marL="914400" lvl="1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192" name="Google Shape;192;p30"/>
          <p:cNvSpPr txBox="1">
            <a:spLocks noGrp="1"/>
          </p:cNvSpPr>
          <p:nvPr>
            <p:ph type="body" idx="16"/>
          </p:nvPr>
        </p:nvSpPr>
        <p:spPr>
          <a:xfrm>
            <a:off x="3249600" y="2206550"/>
            <a:ext cx="2644800" cy="42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marL="91440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193" name="Google Shape;193;p30"/>
          <p:cNvSpPr txBox="1">
            <a:spLocks noGrp="1"/>
          </p:cNvSpPr>
          <p:nvPr>
            <p:ph type="body" idx="17"/>
          </p:nvPr>
        </p:nvSpPr>
        <p:spPr>
          <a:xfrm>
            <a:off x="3249600" y="2635550"/>
            <a:ext cx="2644800" cy="2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194" name="Google Shape;194;p30"/>
          <p:cNvSpPr txBox="1">
            <a:spLocks noGrp="1"/>
          </p:cNvSpPr>
          <p:nvPr>
            <p:ph type="body" idx="18"/>
          </p:nvPr>
        </p:nvSpPr>
        <p:spPr>
          <a:xfrm>
            <a:off x="3249600" y="2903750"/>
            <a:ext cx="2644800" cy="2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marL="914400" lvl="1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195" name="Google Shape;195;p30"/>
          <p:cNvSpPr txBox="1">
            <a:spLocks noGrp="1"/>
          </p:cNvSpPr>
          <p:nvPr>
            <p:ph type="body" idx="19"/>
          </p:nvPr>
        </p:nvSpPr>
        <p:spPr>
          <a:xfrm>
            <a:off x="3249600" y="3433400"/>
            <a:ext cx="2644800" cy="42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marL="91440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196" name="Google Shape;196;p30"/>
          <p:cNvSpPr txBox="1">
            <a:spLocks noGrp="1"/>
          </p:cNvSpPr>
          <p:nvPr>
            <p:ph type="body" idx="20"/>
          </p:nvPr>
        </p:nvSpPr>
        <p:spPr>
          <a:xfrm>
            <a:off x="3249600" y="3862400"/>
            <a:ext cx="2644800" cy="2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197" name="Google Shape;197;p30"/>
          <p:cNvSpPr txBox="1">
            <a:spLocks noGrp="1"/>
          </p:cNvSpPr>
          <p:nvPr>
            <p:ph type="body" idx="21"/>
          </p:nvPr>
        </p:nvSpPr>
        <p:spPr>
          <a:xfrm>
            <a:off x="3249600" y="4130600"/>
            <a:ext cx="2644800" cy="2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marL="914400" lvl="1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198" name="Google Shape;198;p30"/>
          <p:cNvSpPr txBox="1">
            <a:spLocks noGrp="1"/>
          </p:cNvSpPr>
          <p:nvPr>
            <p:ph type="body" idx="22"/>
          </p:nvPr>
        </p:nvSpPr>
        <p:spPr>
          <a:xfrm>
            <a:off x="6296200" y="891450"/>
            <a:ext cx="2644800" cy="42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marL="91440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199" name="Google Shape;199;p30"/>
          <p:cNvSpPr txBox="1">
            <a:spLocks noGrp="1"/>
          </p:cNvSpPr>
          <p:nvPr>
            <p:ph type="body" idx="23"/>
          </p:nvPr>
        </p:nvSpPr>
        <p:spPr>
          <a:xfrm>
            <a:off x="6296200" y="1320450"/>
            <a:ext cx="2644800" cy="2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200" name="Google Shape;200;p30"/>
          <p:cNvSpPr txBox="1">
            <a:spLocks noGrp="1"/>
          </p:cNvSpPr>
          <p:nvPr>
            <p:ph type="body" idx="24"/>
          </p:nvPr>
        </p:nvSpPr>
        <p:spPr>
          <a:xfrm>
            <a:off x="6296200" y="1588650"/>
            <a:ext cx="2644800" cy="2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marL="914400" lvl="1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201" name="Google Shape;201;p30"/>
          <p:cNvSpPr txBox="1">
            <a:spLocks noGrp="1"/>
          </p:cNvSpPr>
          <p:nvPr>
            <p:ph type="body" idx="25"/>
          </p:nvPr>
        </p:nvSpPr>
        <p:spPr>
          <a:xfrm>
            <a:off x="6296200" y="2206550"/>
            <a:ext cx="2644800" cy="42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marL="91440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202" name="Google Shape;202;p30"/>
          <p:cNvSpPr txBox="1">
            <a:spLocks noGrp="1"/>
          </p:cNvSpPr>
          <p:nvPr>
            <p:ph type="body" idx="26"/>
          </p:nvPr>
        </p:nvSpPr>
        <p:spPr>
          <a:xfrm>
            <a:off x="6296200" y="2635550"/>
            <a:ext cx="2644800" cy="2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203" name="Google Shape;203;p30"/>
          <p:cNvSpPr txBox="1">
            <a:spLocks noGrp="1"/>
          </p:cNvSpPr>
          <p:nvPr>
            <p:ph type="body" idx="27"/>
          </p:nvPr>
        </p:nvSpPr>
        <p:spPr>
          <a:xfrm>
            <a:off x="6296200" y="2903750"/>
            <a:ext cx="2644800" cy="2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marL="914400" lvl="1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204" name="Google Shape;204;p30"/>
          <p:cNvSpPr txBox="1">
            <a:spLocks noGrp="1"/>
          </p:cNvSpPr>
          <p:nvPr>
            <p:ph type="body" idx="28"/>
          </p:nvPr>
        </p:nvSpPr>
        <p:spPr>
          <a:xfrm>
            <a:off x="6296200" y="3433400"/>
            <a:ext cx="2644800" cy="42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marL="91440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205" name="Google Shape;205;p30"/>
          <p:cNvSpPr txBox="1">
            <a:spLocks noGrp="1"/>
          </p:cNvSpPr>
          <p:nvPr>
            <p:ph type="body" idx="29"/>
          </p:nvPr>
        </p:nvSpPr>
        <p:spPr>
          <a:xfrm>
            <a:off x="6296200" y="3862400"/>
            <a:ext cx="2644800" cy="2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206" name="Google Shape;206;p30"/>
          <p:cNvSpPr txBox="1">
            <a:spLocks noGrp="1"/>
          </p:cNvSpPr>
          <p:nvPr>
            <p:ph type="body" idx="30"/>
          </p:nvPr>
        </p:nvSpPr>
        <p:spPr>
          <a:xfrm>
            <a:off x="6296200" y="4130600"/>
            <a:ext cx="2644800" cy="2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marL="914400" lvl="1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207" name="Google Shape;207;p30"/>
          <p:cNvSpPr txBox="1">
            <a:spLocks noGrp="1"/>
          </p:cNvSpPr>
          <p:nvPr>
            <p:ph type="body" idx="31"/>
          </p:nvPr>
        </p:nvSpPr>
        <p:spPr>
          <a:xfrm>
            <a:off x="196951" y="196725"/>
            <a:ext cx="1860600" cy="2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>
            <a:endParaRPr/>
          </a:p>
        </p:txBody>
      </p:sp>
      <p:sp>
        <p:nvSpPr>
          <p:cNvPr id="208" name="Google Shape;208;p30"/>
          <p:cNvSpPr txBox="1">
            <a:spLocks noGrp="1"/>
          </p:cNvSpPr>
          <p:nvPr>
            <p:ph type="body" idx="32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9400" algn="r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marL="914400" lvl="1" indent="-279400" algn="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79400" algn="r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marL="1828800" lvl="3" indent="-279400" algn="r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marL="2286000" lvl="4" indent="-279400" algn="r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marL="2743200" lvl="5" indent="-279400" algn="r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marL="3200400" lvl="6" indent="-279400" algn="r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marL="3657600" lvl="7" indent="-279400" algn="r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marL="4114800" lvl="8" indent="-279400" algn="r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_AND_BODY_1_1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blank">
  <p:cSld name="CUSTOM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1" name="Google Shape;211;p31"/>
          <p:cNvSpPr txBox="1">
            <a:spLocks noGrp="1"/>
          </p:cNvSpPr>
          <p:nvPr>
            <p:ph type="body" idx="1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12" name="Google Shape;212;p31"/>
          <p:cNvSpPr txBox="1">
            <a:spLocks noGrp="1"/>
          </p:cNvSpPr>
          <p:nvPr>
            <p:ph type="body" idx="2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marL="914400" lvl="1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marL="1371600" lvl="2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marL="1828800" lvl="3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marL="2286000" lvl="4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marL="2743200" lvl="5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marL="3200400" lvl="6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marL="3657600" lvl="7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marL="4114800" lvl="8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>
  <p:cSld name="TITLE_AND_TWO_COLUMNS_1_1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_ONLY_1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_1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_1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_1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_1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sz="345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sz="345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sz="345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sz="345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sz="345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sz="345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sz="345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sz="345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sz="345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7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●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279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DM Sans"/>
              <a:buChar char="○"/>
              <a:defRPr sz="8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■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●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○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■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●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○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■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124">
          <p15:clr>
            <a:srgbClr val="E46962"/>
          </p15:clr>
        </p15:guide>
        <p15:guide id="2" orient="horz" pos="124">
          <p15:clr>
            <a:srgbClr val="E46962"/>
          </p15:clr>
        </p15:guide>
        <p15:guide id="3" pos="5636">
          <p15:clr>
            <a:srgbClr val="E46962"/>
          </p15:clr>
        </p15:guide>
        <p15:guide id="4" orient="horz" pos="3116">
          <p15:clr>
            <a:srgbClr val="E46962"/>
          </p15:clr>
        </p15:guide>
        <p15:guide id="5" pos="1296">
          <p15:clr>
            <a:srgbClr val="E46962"/>
          </p15:clr>
        </p15:guide>
        <p15:guide id="6" pos="4465">
          <p15:clr>
            <a:srgbClr val="E46962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2"/>
          <p:cNvSpPr txBox="1">
            <a:spLocks noGrp="1"/>
          </p:cNvSpPr>
          <p:nvPr>
            <p:ph type="body" idx="4"/>
          </p:nvPr>
        </p:nvSpPr>
        <p:spPr>
          <a:xfrm>
            <a:off x="8208751" y="196725"/>
            <a:ext cx="812400" cy="2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218" name="Google Shape;218;p32"/>
          <p:cNvSpPr txBox="1">
            <a:spLocks noGrp="1"/>
          </p:cNvSpPr>
          <p:nvPr>
            <p:ph type="ctrTitle"/>
          </p:nvPr>
        </p:nvSpPr>
        <p:spPr>
          <a:xfrm>
            <a:off x="196950" y="223825"/>
            <a:ext cx="8011800" cy="18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950"/>
              <a:t>Social Media AD Campaign Optimization</a:t>
            </a:r>
            <a:endParaRPr sz="4950"/>
          </a:p>
        </p:txBody>
      </p:sp>
      <p:sp>
        <p:nvSpPr>
          <p:cNvPr id="219" name="Google Shape;219;p32"/>
          <p:cNvSpPr txBox="1">
            <a:spLocks noGrp="1"/>
          </p:cNvSpPr>
          <p:nvPr>
            <p:ph type="subTitle" idx="2"/>
          </p:nvPr>
        </p:nvSpPr>
        <p:spPr>
          <a:xfrm>
            <a:off x="196950" y="2171250"/>
            <a:ext cx="3986700" cy="5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32"/>
          <p:cNvSpPr txBox="1">
            <a:spLocks noGrp="1"/>
          </p:cNvSpPr>
          <p:nvPr>
            <p:ph type="body" idx="1"/>
          </p:nvPr>
        </p:nvSpPr>
        <p:spPr>
          <a:xfrm>
            <a:off x="346676" y="2171250"/>
            <a:ext cx="1860300" cy="2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By Omkar K</a:t>
            </a:r>
            <a:endParaRPr sz="20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21" name="Google Shape;221;p32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t="3806" b="3806"/>
          <a:stretch/>
        </p:blipFill>
        <p:spPr>
          <a:xfrm>
            <a:off x="4319953" y="2000150"/>
            <a:ext cx="4509600" cy="2775600"/>
          </a:xfrm>
          <a:prstGeom prst="round2DiagRect">
            <a:avLst>
              <a:gd name="adj1" fmla="val 16667"/>
              <a:gd name="adj2" fmla="val 0"/>
            </a:avLst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1"/>
          <p:cNvSpPr txBox="1">
            <a:spLocks noGrp="1"/>
          </p:cNvSpPr>
          <p:nvPr>
            <p:ph type="body" idx="1"/>
          </p:nvPr>
        </p:nvSpPr>
        <p:spPr>
          <a:xfrm>
            <a:off x="196950" y="196725"/>
            <a:ext cx="4253700" cy="175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Ad Format Performance</a:t>
            </a:r>
            <a:endParaRPr sz="2000" b="1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●"/>
            </a:pPr>
            <a:r>
              <a:rPr lang="en" sz="1600" b="1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SQL Query</a:t>
            </a:r>
            <a:r>
              <a:rPr lang="en" sz="16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6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279" name="Google Shape;279;p41"/>
          <p:cNvSpPr txBox="1">
            <a:spLocks noGrp="1"/>
          </p:cNvSpPr>
          <p:nvPr>
            <p:ph type="body" idx="2"/>
          </p:nvPr>
        </p:nvSpPr>
        <p:spPr>
          <a:xfrm>
            <a:off x="4643050" y="42775"/>
            <a:ext cx="4377900" cy="227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●"/>
            </a:pPr>
            <a:r>
              <a:rPr lang="en" sz="1600" b="1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Visualization</a:t>
            </a:r>
            <a:r>
              <a:rPr lang="en" sz="16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6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Char char="○"/>
            </a:pPr>
            <a:r>
              <a:rPr lang="en" sz="1100" b="1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Bar Chart</a:t>
            </a:r>
            <a:r>
              <a:rPr lang="en" sz="11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: Comparison of average CTR and conversion rate by ad format.</a:t>
            </a:r>
            <a:endParaRPr sz="11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r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80" name="Google Shape;28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625" y="1397150"/>
            <a:ext cx="4117024" cy="288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5250" y="1458575"/>
            <a:ext cx="3846825" cy="282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2"/>
          <p:cNvSpPr txBox="1">
            <a:spLocks noGrp="1"/>
          </p:cNvSpPr>
          <p:nvPr>
            <p:ph type="body" idx="1"/>
          </p:nvPr>
        </p:nvSpPr>
        <p:spPr>
          <a:xfrm>
            <a:off x="196950" y="592400"/>
            <a:ext cx="7921500" cy="350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Arial"/>
              <a:buChar char="●"/>
            </a:pPr>
            <a:r>
              <a:rPr lang="en" sz="2000" b="1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Key Insights</a:t>
            </a:r>
            <a:r>
              <a:rPr lang="en" sz="20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0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○"/>
            </a:pPr>
            <a:r>
              <a:rPr lang="en" sz="16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Carousel ads achieve the highest CTR and conversion rates, surpassing video and image formats.</a:t>
            </a:r>
            <a:endParaRPr sz="16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○"/>
            </a:pPr>
            <a:r>
              <a:rPr lang="en" sz="16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Image ads underperform relative to both video and carousel formats.</a:t>
            </a:r>
            <a:endParaRPr sz="16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Arial"/>
              <a:buChar char="●"/>
            </a:pPr>
            <a:r>
              <a:rPr lang="en" sz="2000" b="1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Strategic Recommendations</a:t>
            </a:r>
            <a:r>
              <a:rPr lang="en" sz="20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0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AutoNum type="arabicPeriod"/>
            </a:pPr>
            <a:r>
              <a:rPr lang="en" sz="16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Prioritize carousel ads in future campaigns for optimal engagement and conversions.</a:t>
            </a:r>
            <a:endParaRPr sz="16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AutoNum type="arabicPeriod"/>
            </a:pPr>
            <a:r>
              <a:rPr lang="en" sz="16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Reassess and enhance image ad content to improve performance.</a:t>
            </a:r>
            <a:endParaRPr sz="16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287" name="Google Shape;287;p42"/>
          <p:cNvSpPr txBox="1">
            <a:spLocks noGrp="1"/>
          </p:cNvSpPr>
          <p:nvPr>
            <p:ph type="body" idx="2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3"/>
          <p:cNvSpPr txBox="1">
            <a:spLocks noGrp="1"/>
          </p:cNvSpPr>
          <p:nvPr>
            <p:ph type="body" idx="1"/>
          </p:nvPr>
        </p:nvSpPr>
        <p:spPr>
          <a:xfrm>
            <a:off x="196950" y="143300"/>
            <a:ext cx="4488900" cy="218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Campaign Performance Over Time</a:t>
            </a:r>
            <a:endParaRPr sz="2000" b="1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●"/>
            </a:pPr>
            <a:r>
              <a:rPr lang="en" sz="1600" b="1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SQL Query</a:t>
            </a:r>
            <a:r>
              <a:rPr lang="en" sz="16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 sz="16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293" name="Google Shape;293;p43"/>
          <p:cNvSpPr txBox="1">
            <a:spLocks noGrp="1"/>
          </p:cNvSpPr>
          <p:nvPr>
            <p:ph type="body" idx="2"/>
          </p:nvPr>
        </p:nvSpPr>
        <p:spPr>
          <a:xfrm>
            <a:off x="4745100" y="763500"/>
            <a:ext cx="4318800" cy="127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●"/>
            </a:pPr>
            <a:r>
              <a:rPr lang="en" sz="1600" b="1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Visualization</a:t>
            </a:r>
            <a:r>
              <a:rPr lang="en" sz="16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6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Char char="○"/>
            </a:pPr>
            <a:r>
              <a:rPr lang="en" sz="1100" b="1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Line Chart</a:t>
            </a:r>
            <a:r>
              <a:rPr lang="en" sz="11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: Temporal trends in ROAS and ad spend.</a:t>
            </a:r>
            <a:endParaRPr sz="11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r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94" name="Google Shape;29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175" y="1632450"/>
            <a:ext cx="4318675" cy="25908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2100" y="1632450"/>
            <a:ext cx="3718575" cy="263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4"/>
          <p:cNvSpPr txBox="1">
            <a:spLocks noGrp="1"/>
          </p:cNvSpPr>
          <p:nvPr>
            <p:ph type="body" idx="1"/>
          </p:nvPr>
        </p:nvSpPr>
        <p:spPr>
          <a:xfrm>
            <a:off x="196947" y="196725"/>
            <a:ext cx="8317200" cy="367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Arial"/>
              <a:buChar char="●"/>
            </a:pPr>
            <a:r>
              <a:rPr lang="en" sz="2000" b="1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Key Insights</a:t>
            </a:r>
            <a:r>
              <a:rPr lang="en" sz="20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0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○"/>
            </a:pPr>
            <a:r>
              <a:rPr lang="en" sz="16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Holiday sales campaigns exhibit the highest ROAS peaks, indicating high ROI periods.</a:t>
            </a:r>
            <a:endParaRPr sz="16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○"/>
            </a:pPr>
            <a:r>
              <a:rPr lang="en" sz="16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New Year promotional campaigns incur higher expenditures with comparatively lower ROAS.</a:t>
            </a:r>
            <a:endParaRPr sz="16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Arial"/>
              <a:buChar char="●"/>
            </a:pPr>
            <a:r>
              <a:rPr lang="en" sz="2000" b="1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Strategic Recommendations</a:t>
            </a:r>
            <a:r>
              <a:rPr lang="en" sz="20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0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AutoNum type="arabicPeriod"/>
            </a:pPr>
            <a:r>
              <a:rPr lang="en" sz="16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Reallocate budget to prioritize holiday season campaigns.</a:t>
            </a:r>
            <a:endParaRPr sz="16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AutoNum type="arabicPeriod"/>
            </a:pPr>
            <a:r>
              <a:rPr lang="en" sz="16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Reevaluate the effectiveness of New Year campaigns to improve their return.</a:t>
            </a:r>
            <a:endParaRPr sz="16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301" name="Google Shape;301;p44"/>
          <p:cNvSpPr txBox="1">
            <a:spLocks noGrp="1"/>
          </p:cNvSpPr>
          <p:nvPr>
            <p:ph type="body" idx="2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5"/>
          <p:cNvSpPr txBox="1">
            <a:spLocks noGrp="1"/>
          </p:cNvSpPr>
          <p:nvPr>
            <p:ph type="body" idx="1"/>
          </p:nvPr>
        </p:nvSpPr>
        <p:spPr>
          <a:xfrm>
            <a:off x="196950" y="196725"/>
            <a:ext cx="4585200" cy="148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Real-Time Budget Monitoring</a:t>
            </a:r>
            <a:endParaRPr sz="2000" b="1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●"/>
            </a:pPr>
            <a:r>
              <a:rPr lang="en" sz="1600" b="1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SQL Query</a:t>
            </a:r>
            <a:r>
              <a:rPr lang="en" sz="16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6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307" name="Google Shape;307;p45"/>
          <p:cNvSpPr txBox="1">
            <a:spLocks noGrp="1"/>
          </p:cNvSpPr>
          <p:nvPr>
            <p:ph type="body" idx="2"/>
          </p:nvPr>
        </p:nvSpPr>
        <p:spPr>
          <a:xfrm>
            <a:off x="4739300" y="913200"/>
            <a:ext cx="4281600" cy="89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●"/>
            </a:pPr>
            <a:r>
              <a:rPr lang="en" sz="1600" b="1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Visualization</a:t>
            </a:r>
            <a:r>
              <a:rPr lang="en" sz="16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6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Char char="○"/>
            </a:pPr>
            <a:r>
              <a:rPr lang="en" sz="1100" b="1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Area Chart</a:t>
            </a:r>
            <a:r>
              <a:rPr lang="en" sz="11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: Daily ad spend juxtaposed against revenue trends.</a:t>
            </a:r>
            <a:endParaRPr sz="11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r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308" name="Google Shape;30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750" y="1608275"/>
            <a:ext cx="4152251" cy="292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0350" y="1608275"/>
            <a:ext cx="3976274" cy="288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6"/>
          <p:cNvSpPr txBox="1">
            <a:spLocks noGrp="1"/>
          </p:cNvSpPr>
          <p:nvPr>
            <p:ph type="body" idx="1"/>
          </p:nvPr>
        </p:nvSpPr>
        <p:spPr>
          <a:xfrm>
            <a:off x="196950" y="196725"/>
            <a:ext cx="8456100" cy="390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Arial"/>
              <a:buChar char="●"/>
            </a:pPr>
            <a:r>
              <a:rPr lang="en" sz="2000" b="1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Key Insights</a:t>
            </a:r>
            <a:r>
              <a:rPr lang="en" sz="20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0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○"/>
            </a:pPr>
            <a:r>
              <a:rPr lang="en" sz="16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Revenue surges are evident on December 24th and 26th, indicating key sales periods.</a:t>
            </a:r>
            <a:endParaRPr sz="16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○"/>
            </a:pPr>
            <a:r>
              <a:rPr lang="en" sz="16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Daily ad spend remains steady, yet ROAS fluctuates significantly.</a:t>
            </a:r>
            <a:endParaRPr sz="16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Arial"/>
              <a:buChar char="●"/>
            </a:pPr>
            <a:r>
              <a:rPr lang="en" sz="2000" b="1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Strategic Recommendations</a:t>
            </a:r>
            <a:r>
              <a:rPr lang="en" sz="20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0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AutoNum type="arabicPeriod"/>
            </a:pPr>
            <a:r>
              <a:rPr lang="en" sz="16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Employ dynamic budget monitoring to maximize ROI during high-revenue periods.</a:t>
            </a:r>
            <a:endParaRPr sz="16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AutoNum type="arabicPeriod"/>
            </a:pPr>
            <a:r>
              <a:rPr lang="en" sz="16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Focus on optimizing campaigns on identified peak days for maximum impact.</a:t>
            </a:r>
            <a:endParaRPr sz="16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315" name="Google Shape;315;p46"/>
          <p:cNvSpPr txBox="1">
            <a:spLocks noGrp="1"/>
          </p:cNvSpPr>
          <p:nvPr>
            <p:ph type="body" idx="2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7"/>
          <p:cNvSpPr txBox="1">
            <a:spLocks noGrp="1"/>
          </p:cNvSpPr>
          <p:nvPr>
            <p:ph type="body" idx="1"/>
          </p:nvPr>
        </p:nvSpPr>
        <p:spPr>
          <a:xfrm>
            <a:off x="197375" y="303700"/>
            <a:ext cx="7059600" cy="3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Summary of Insights and Recommendations</a:t>
            </a:r>
            <a:endParaRPr sz="2000" b="1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Clr>
                <a:schemeClr val="hlink"/>
              </a:buClr>
              <a:buSzPts val="1500"/>
              <a:buFont typeface="Arial"/>
              <a:buChar char="●"/>
            </a:pPr>
            <a:r>
              <a:rPr lang="en" sz="1500" b="1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Key Insights</a:t>
            </a:r>
            <a:r>
              <a:rPr lang="en" sz="15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5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Arial"/>
              <a:buAutoNum type="arabicPeriod"/>
            </a:pPr>
            <a:r>
              <a:rPr lang="en" sz="13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Instagram leads in ROAS, whereas Facebook dominates in conversions.</a:t>
            </a:r>
            <a:endParaRPr sz="13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Arial"/>
              <a:buAutoNum type="arabicPeriod"/>
            </a:pPr>
            <a:r>
              <a:rPr lang="en" sz="13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Carousel ads outperform other formats in both CTR and conversion rates.</a:t>
            </a:r>
            <a:endParaRPr sz="13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Arial"/>
              <a:buAutoNum type="arabicPeriod"/>
            </a:pPr>
            <a:r>
              <a:rPr lang="en" sz="13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Males aged 18-24 and females aged 25-34 are the most responsive demographic segments.</a:t>
            </a:r>
            <a:endParaRPr sz="13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500"/>
              <a:buFont typeface="Arial"/>
              <a:buChar char="●"/>
            </a:pPr>
            <a:r>
              <a:rPr lang="en" sz="1500" b="1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Strategic Recommendations</a:t>
            </a:r>
            <a:r>
              <a:rPr lang="en" sz="15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5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Arial"/>
              <a:buAutoNum type="arabicPeriod"/>
            </a:pPr>
            <a:r>
              <a:rPr lang="en" sz="13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Allocate increased budgets to Instagram campaigns and carousel ad formats.</a:t>
            </a:r>
            <a:endParaRPr sz="13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Arial"/>
              <a:buAutoNum type="arabicPeriod"/>
            </a:pPr>
            <a:r>
              <a:rPr lang="en" sz="13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Develop highly personalized campaigns for top-performing audience segments.</a:t>
            </a:r>
            <a:endParaRPr sz="13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Arial"/>
              <a:buAutoNum type="arabicPeriod"/>
            </a:pPr>
            <a:r>
              <a:rPr lang="en" sz="13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Continuously optimize underperforming campaigns to improve cost-effectiveness.</a:t>
            </a:r>
            <a:endParaRPr sz="13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000" b="1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47"/>
          <p:cNvSpPr txBox="1">
            <a:spLocks noGrp="1"/>
          </p:cNvSpPr>
          <p:nvPr>
            <p:ph type="body" idx="2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8"/>
          <p:cNvSpPr txBox="1">
            <a:spLocks noGrp="1"/>
          </p:cNvSpPr>
          <p:nvPr>
            <p:ph type="body" idx="1"/>
          </p:nvPr>
        </p:nvSpPr>
        <p:spPr>
          <a:xfrm>
            <a:off x="196950" y="0"/>
            <a:ext cx="4702800" cy="58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/>
              <a:t>Power BI Dashboard</a:t>
            </a:r>
            <a:endParaRPr sz="2000"/>
          </a:p>
        </p:txBody>
      </p:sp>
      <p:sp>
        <p:nvSpPr>
          <p:cNvPr id="327" name="Google Shape;327;p48"/>
          <p:cNvSpPr txBox="1">
            <a:spLocks noGrp="1"/>
          </p:cNvSpPr>
          <p:nvPr>
            <p:ph type="body" idx="2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328" name="Google Shape;328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725" y="645875"/>
            <a:ext cx="8083626" cy="436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3"/>
          <p:cNvSpPr txBox="1">
            <a:spLocks noGrp="1"/>
          </p:cNvSpPr>
          <p:nvPr>
            <p:ph type="body" idx="1"/>
          </p:nvPr>
        </p:nvSpPr>
        <p:spPr>
          <a:xfrm>
            <a:off x="196950" y="196725"/>
            <a:ext cx="8824200" cy="468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Overview</a:t>
            </a:r>
            <a:r>
              <a:rPr lang="en" sz="20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0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30200" algn="l" rtl="0">
              <a:spcBef>
                <a:spcPts val="12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○"/>
            </a:pPr>
            <a:r>
              <a:rPr lang="en" sz="1600" b="1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Objective</a:t>
            </a:r>
            <a:r>
              <a:rPr lang="en" sz="16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: To optimize advertising performance through a detailed analysis of campaign data.</a:t>
            </a:r>
            <a:endParaRPr sz="16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○"/>
            </a:pPr>
            <a:r>
              <a:rPr lang="en" sz="1600" b="1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Methodology</a:t>
            </a:r>
            <a:r>
              <a:rPr lang="en" sz="16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: Utilization of SQL for data querying and Power BI for advanced visualization.</a:t>
            </a:r>
            <a:endParaRPr sz="16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○"/>
            </a:pPr>
            <a:r>
              <a:rPr lang="en" sz="1600" b="1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Expected Outcome</a:t>
            </a:r>
            <a:r>
              <a:rPr lang="en" sz="16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: Actionable insights and strategic recommendations aimed at enhancing Return on Ad Spend (ROAS).</a:t>
            </a:r>
            <a:endParaRPr sz="16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227" name="Google Shape;227;p33"/>
          <p:cNvSpPr txBox="1">
            <a:spLocks noGrp="1"/>
          </p:cNvSpPr>
          <p:nvPr>
            <p:ph type="body" idx="2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4"/>
          <p:cNvSpPr txBox="1">
            <a:spLocks noGrp="1"/>
          </p:cNvSpPr>
          <p:nvPr>
            <p:ph type="body" idx="1"/>
          </p:nvPr>
        </p:nvSpPr>
        <p:spPr>
          <a:xfrm>
            <a:off x="197375" y="239500"/>
            <a:ext cx="8263500" cy="36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sz="2000" b="1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●"/>
            </a:pPr>
            <a:r>
              <a:rPr lang="en" sz="1600" b="1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Challenge</a:t>
            </a:r>
            <a:r>
              <a:rPr lang="en" sz="16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: Suboptimal allocation of advertising budgets across platforms and demographic segments, leading to inefficiencies.</a:t>
            </a:r>
            <a:endParaRPr sz="16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●"/>
            </a:pPr>
            <a:r>
              <a:rPr lang="en" sz="1600" b="1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Objective</a:t>
            </a:r>
            <a:r>
              <a:rPr lang="en" sz="16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: To identify the highest-performing platforms, advertising formats, and audience segments to maximize ROAS and streamline ad expenditures.</a:t>
            </a:r>
            <a:endParaRPr sz="16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233" name="Google Shape;233;p34"/>
          <p:cNvSpPr txBox="1">
            <a:spLocks noGrp="1"/>
          </p:cNvSpPr>
          <p:nvPr>
            <p:ph type="body" idx="2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5"/>
          <p:cNvSpPr txBox="1">
            <a:spLocks noGrp="1"/>
          </p:cNvSpPr>
          <p:nvPr>
            <p:ph type="body" idx="1"/>
          </p:nvPr>
        </p:nvSpPr>
        <p:spPr>
          <a:xfrm>
            <a:off x="197100" y="260950"/>
            <a:ext cx="8749800" cy="45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Data Overview</a:t>
            </a:r>
            <a:endParaRPr sz="2000" b="1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●"/>
            </a:pPr>
            <a:r>
              <a:rPr lang="en" sz="1600" b="1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Dataset Description</a:t>
            </a:r>
            <a:r>
              <a:rPr lang="en" sz="16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6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○"/>
            </a:pPr>
            <a:r>
              <a:rPr lang="en" sz="16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Data encompasses metrics such as Click-Through Rate (CTR), conversions,   Return On Ad Spend(ROAS) , and advertising expenditure.</a:t>
            </a:r>
            <a:endParaRPr sz="16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●"/>
            </a:pPr>
            <a:r>
              <a:rPr lang="en" sz="1600" b="1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Platforms Covered</a:t>
            </a:r>
            <a:r>
              <a:rPr lang="en" sz="16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: Facebook, Instagram, and Twitter.</a:t>
            </a:r>
            <a:endParaRPr sz="16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●"/>
            </a:pPr>
            <a:r>
              <a:rPr lang="en" sz="1600" b="1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Key Attributes</a:t>
            </a:r>
            <a:r>
              <a:rPr lang="en" sz="16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6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○"/>
            </a:pPr>
            <a:r>
              <a:rPr lang="en" sz="16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Demographic data: Age group, gender.</a:t>
            </a:r>
            <a:endParaRPr sz="16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○"/>
            </a:pPr>
            <a:r>
              <a:rPr lang="en" sz="16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Ad performance metrics: Conversions, CTR, and ROAS.</a:t>
            </a:r>
            <a:endParaRPr sz="16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239" name="Google Shape;239;p35"/>
          <p:cNvSpPr txBox="1">
            <a:spLocks noGrp="1"/>
          </p:cNvSpPr>
          <p:nvPr>
            <p:ph type="body" idx="2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6"/>
          <p:cNvSpPr txBox="1">
            <a:spLocks noGrp="1"/>
          </p:cNvSpPr>
          <p:nvPr>
            <p:ph type="body" idx="1"/>
          </p:nvPr>
        </p:nvSpPr>
        <p:spPr>
          <a:xfrm>
            <a:off x="196947" y="196725"/>
            <a:ext cx="8595000" cy="345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Methodological Framework</a:t>
            </a:r>
            <a:endParaRPr sz="2000" b="1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AutoNum type="arabicPeriod"/>
            </a:pPr>
            <a:r>
              <a:rPr lang="en" sz="16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Data was systematically extracted and processed using SQL queries.</a:t>
            </a:r>
            <a:endParaRPr sz="16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AutoNum type="arabicPeriod"/>
            </a:pPr>
            <a:r>
              <a:rPr lang="en" sz="16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Insights were visualized through Power BI dashboards to identify key patterns and trends.</a:t>
            </a:r>
            <a:endParaRPr sz="16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AutoNum type="arabicPeriod"/>
            </a:pPr>
            <a:r>
              <a:rPr lang="en" sz="16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Results were synthesized into actionable recommendations to optimize campaign performance.</a:t>
            </a:r>
            <a:endParaRPr sz="16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600"/>
          </a:p>
        </p:txBody>
      </p:sp>
      <p:sp>
        <p:nvSpPr>
          <p:cNvPr id="245" name="Google Shape;245;p36"/>
          <p:cNvSpPr txBox="1">
            <a:spLocks noGrp="1"/>
          </p:cNvSpPr>
          <p:nvPr>
            <p:ph type="body" idx="2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7"/>
          <p:cNvSpPr txBox="1">
            <a:spLocks noGrp="1"/>
          </p:cNvSpPr>
          <p:nvPr>
            <p:ph type="body" idx="1"/>
          </p:nvPr>
        </p:nvSpPr>
        <p:spPr>
          <a:xfrm>
            <a:off x="196950" y="143300"/>
            <a:ext cx="4374900" cy="26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Platform Performance Analysis</a:t>
            </a:r>
            <a:endParaRPr sz="2000" b="1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●"/>
            </a:pPr>
            <a:r>
              <a:rPr lang="en" sz="1600" b="1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SQL Query</a:t>
            </a:r>
            <a:r>
              <a:rPr lang="en" sz="16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:                                                                                          </a:t>
            </a:r>
            <a:endParaRPr sz="16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251" name="Google Shape;251;p37"/>
          <p:cNvSpPr txBox="1">
            <a:spLocks noGrp="1"/>
          </p:cNvSpPr>
          <p:nvPr>
            <p:ph type="body" idx="2"/>
          </p:nvPr>
        </p:nvSpPr>
        <p:spPr>
          <a:xfrm>
            <a:off x="4571825" y="196450"/>
            <a:ext cx="4449300" cy="283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Visualization</a:t>
            </a:r>
            <a:r>
              <a:rPr lang="en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6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 sz="11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Bar Chart</a:t>
            </a:r>
            <a:r>
              <a:rPr lang="en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Total conversions by platform, with ROAS as a secondary metric overlay.</a:t>
            </a:r>
            <a:endParaRPr sz="11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r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252" name="Google Shape;25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575" y="1779400"/>
            <a:ext cx="3947300" cy="248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01BD3F1-8DD4-D6EC-22C3-378D9EAE7B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7475" y="1790125"/>
            <a:ext cx="4079250" cy="24808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8"/>
          <p:cNvSpPr txBox="1">
            <a:spLocks noGrp="1"/>
          </p:cNvSpPr>
          <p:nvPr>
            <p:ph type="body" idx="1"/>
          </p:nvPr>
        </p:nvSpPr>
        <p:spPr>
          <a:xfrm>
            <a:off x="196950" y="196725"/>
            <a:ext cx="8563200" cy="420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Arial"/>
              <a:buChar char="●"/>
            </a:pPr>
            <a:r>
              <a:rPr lang="en" sz="2000" b="1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Key Insights</a:t>
            </a:r>
            <a:r>
              <a:rPr lang="en" sz="20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0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○"/>
            </a:pPr>
            <a:r>
              <a:rPr lang="en" sz="16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Instagram exhibits the highest ROAS at 3.72.</a:t>
            </a:r>
            <a:endParaRPr sz="16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○"/>
            </a:pPr>
            <a:r>
              <a:rPr lang="en" sz="16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Facebook achieves the greatest number of conversions but marginally lower ROAS.</a:t>
            </a:r>
            <a:endParaRPr sz="16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○"/>
            </a:pPr>
            <a:r>
              <a:rPr lang="en" sz="16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Twitter has the lowest ROAS (2.91), highlighting potential inefficiencies.</a:t>
            </a:r>
            <a:endParaRPr sz="16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Arial"/>
              <a:buChar char="●"/>
            </a:pPr>
            <a:r>
              <a:rPr lang="en" sz="2000" b="1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Strategic Recommendations</a:t>
            </a:r>
            <a:r>
              <a:rPr lang="en" sz="20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0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AutoNum type="arabicPeriod"/>
            </a:pPr>
            <a:r>
              <a:rPr lang="en" sz="16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Amplify budget allocation to Instagram campaigns to capitalize on its superior ROAS.</a:t>
            </a:r>
            <a:endParaRPr sz="16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AutoNum type="arabicPeriod"/>
            </a:pPr>
            <a:r>
              <a:rPr lang="en" sz="16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Revise and optimize Twitter advertising strategies to enhance performance.</a:t>
            </a:r>
            <a:endParaRPr sz="16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259" name="Google Shape;259;p38"/>
          <p:cNvSpPr txBox="1">
            <a:spLocks noGrp="1"/>
          </p:cNvSpPr>
          <p:nvPr>
            <p:ph type="body" idx="2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9"/>
          <p:cNvSpPr txBox="1">
            <a:spLocks noGrp="1"/>
          </p:cNvSpPr>
          <p:nvPr>
            <p:ph type="body" idx="1"/>
          </p:nvPr>
        </p:nvSpPr>
        <p:spPr>
          <a:xfrm>
            <a:off x="196950" y="196725"/>
            <a:ext cx="8499000" cy="19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Audience Segmentation Analysis</a:t>
            </a:r>
            <a:endParaRPr sz="2000" b="1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●"/>
            </a:pPr>
            <a:r>
              <a:rPr lang="en" sz="1600" b="1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SQL Query</a:t>
            </a:r>
            <a:r>
              <a:rPr lang="en" sz="16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6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000" b="1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100" b="1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39"/>
          <p:cNvSpPr txBox="1">
            <a:spLocks noGrp="1"/>
          </p:cNvSpPr>
          <p:nvPr>
            <p:ph type="body" idx="2"/>
          </p:nvPr>
        </p:nvSpPr>
        <p:spPr>
          <a:xfrm>
            <a:off x="4572000" y="603100"/>
            <a:ext cx="4449000" cy="166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●"/>
            </a:pPr>
            <a:r>
              <a:rPr lang="en" sz="1600" b="1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Visualization</a:t>
            </a:r>
            <a:r>
              <a:rPr lang="en" sz="16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6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Char char="○"/>
            </a:pPr>
            <a:r>
              <a:rPr lang="en" sz="1100" b="1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Clustered Bar Chart</a:t>
            </a:r>
            <a:r>
              <a:rPr lang="en" sz="11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: Breakdown of conversions by age group and gender.</a:t>
            </a:r>
            <a:endParaRPr sz="11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r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66" name="Google Shape;266;p39"/>
          <p:cNvPicPr preferRelativeResize="0"/>
          <p:nvPr/>
        </p:nvPicPr>
        <p:blipFill rotWithShape="1">
          <a:blip r:embed="rId3">
            <a:alphaModFix/>
          </a:blip>
          <a:srcRect l="-2121" t="-6151" r="-45218" b="2234"/>
          <a:stretch/>
        </p:blipFill>
        <p:spPr>
          <a:xfrm>
            <a:off x="251875" y="1447875"/>
            <a:ext cx="5964999" cy="291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936350" y="1696475"/>
            <a:ext cx="3962649" cy="266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0"/>
          <p:cNvSpPr txBox="1">
            <a:spLocks noGrp="1"/>
          </p:cNvSpPr>
          <p:nvPr>
            <p:ph type="body" idx="1"/>
          </p:nvPr>
        </p:nvSpPr>
        <p:spPr>
          <a:xfrm>
            <a:off x="196947" y="196725"/>
            <a:ext cx="8434800" cy="357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Arial"/>
              <a:buChar char="●"/>
            </a:pPr>
            <a:r>
              <a:rPr lang="en" sz="2000" b="1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Key Insights</a:t>
            </a:r>
            <a:r>
              <a:rPr lang="en" sz="20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0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○"/>
            </a:pPr>
            <a:r>
              <a:rPr lang="en" sz="16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Males aged 18-24 demonstrate the highest conversion rates, with 4,200 conversions.</a:t>
            </a:r>
            <a:endParaRPr sz="16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○"/>
            </a:pPr>
            <a:r>
              <a:rPr lang="en" sz="16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Females aged 25-34 and the all-gender 35-44 group are also significant contributors.</a:t>
            </a:r>
            <a:endParaRPr sz="16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Arial"/>
              <a:buChar char="●"/>
            </a:pPr>
            <a:r>
              <a:rPr lang="en" sz="2000" b="1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Strategic Recommendations</a:t>
            </a:r>
            <a:r>
              <a:rPr lang="en" sz="20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0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AutoNum type="arabicPeriod"/>
            </a:pPr>
            <a:r>
              <a:rPr lang="en" sz="16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Target males aged 18-24 with tailored advertising content to sustain high conversion rates.</a:t>
            </a:r>
            <a:endParaRPr sz="16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              </a:t>
            </a:r>
            <a:r>
              <a:rPr lang="en" sz="16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2.   Design customized campaigns for females aged 25-34 to further optimize                               .              engagement.</a:t>
            </a:r>
            <a:endParaRPr sz="16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40"/>
          <p:cNvSpPr txBox="1">
            <a:spLocks noGrp="1"/>
          </p:cNvSpPr>
          <p:nvPr>
            <p:ph type="body" idx="2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cience Presentation">
  <a:themeElements>
    <a:clrScheme name="Simple Light">
      <a:dk1>
        <a:srgbClr val="005088"/>
      </a:dk1>
      <a:lt1>
        <a:srgbClr val="F3F0DF"/>
      </a:lt1>
      <a:dk2>
        <a:srgbClr val="121212"/>
      </a:dk2>
      <a:lt2>
        <a:srgbClr val="D0E0E3"/>
      </a:lt2>
      <a:accent1>
        <a:srgbClr val="11CAA0"/>
      </a:accent1>
      <a:accent2>
        <a:srgbClr val="6D6D6B"/>
      </a:accent2>
      <a:accent3>
        <a:srgbClr val="FFFFFF"/>
      </a:accent3>
      <a:accent4>
        <a:srgbClr val="656839"/>
      </a:accent4>
      <a:accent5>
        <a:srgbClr val="774936"/>
      </a:accent5>
      <a:accent6>
        <a:srgbClr val="C492B1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666</Words>
  <Application>Microsoft Office PowerPoint</Application>
  <PresentationFormat>On-screen Show (16:9)</PresentationFormat>
  <Paragraphs>82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Merriweather</vt:lpstr>
      <vt:lpstr>DM Sans Medium</vt:lpstr>
      <vt:lpstr>Arial</vt:lpstr>
      <vt:lpstr>DM Sans</vt:lpstr>
      <vt:lpstr>Science Presentation</vt:lpstr>
      <vt:lpstr>Social Media AD Campaign Optimization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omkar k</dc:creator>
  <cp:lastModifiedBy>omkar k</cp:lastModifiedBy>
  <cp:revision>2</cp:revision>
  <dcterms:modified xsi:type="dcterms:W3CDTF">2025-01-06T15:11:34Z</dcterms:modified>
</cp:coreProperties>
</file>