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57" r:id="rId3"/>
    <p:sldId id="258" r:id="rId4"/>
    <p:sldId id="259" r:id="rId5"/>
    <p:sldId id="269" r:id="rId6"/>
    <p:sldId id="273" r:id="rId7"/>
    <p:sldId id="260" r:id="rId8"/>
    <p:sldId id="262" r:id="rId9"/>
    <p:sldId id="270" r:id="rId10"/>
    <p:sldId id="266" r:id="rId11"/>
    <p:sldId id="261" r:id="rId12"/>
    <p:sldId id="263" r:id="rId13"/>
    <p:sldId id="272" r:id="rId14"/>
    <p:sldId id="264"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0" d="100"/>
          <a:sy n="60" d="100"/>
        </p:scale>
        <p:origin x="908" y="1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5CBE5-0A18-384E-4A28-C1725B612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B7CBDD7-F252-C3EC-F9AB-E8A8345138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7810535-0FE8-8889-E606-FB0617A2D63A}"/>
              </a:ext>
            </a:extLst>
          </p:cNvPr>
          <p:cNvSpPr>
            <a:spLocks noGrp="1"/>
          </p:cNvSpPr>
          <p:nvPr>
            <p:ph type="dt" sz="half" idx="10"/>
          </p:nvPr>
        </p:nvSpPr>
        <p:spPr/>
        <p:txBody>
          <a:bodyPr/>
          <a:lstStyle/>
          <a:p>
            <a:fld id="{636F1EC8-5036-402B-B3F0-BC123B92E4BB}" type="datetimeFigureOut">
              <a:rPr lang="en-IN" smtClean="0"/>
              <a:t>16-09-2023</a:t>
            </a:fld>
            <a:endParaRPr lang="en-IN"/>
          </a:p>
        </p:txBody>
      </p:sp>
      <p:sp>
        <p:nvSpPr>
          <p:cNvPr id="5" name="Footer Placeholder 4">
            <a:extLst>
              <a:ext uri="{FF2B5EF4-FFF2-40B4-BE49-F238E27FC236}">
                <a16:creationId xmlns:a16="http://schemas.microsoft.com/office/drawing/2014/main" id="{3FC3A2B7-41AC-C24C-1533-E7BAAB5B57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B8457B-BD4E-21B0-19D5-C18E29367DD4}"/>
              </a:ext>
            </a:extLst>
          </p:cNvPr>
          <p:cNvSpPr>
            <a:spLocks noGrp="1"/>
          </p:cNvSpPr>
          <p:nvPr>
            <p:ph type="sldNum" sz="quarter" idx="12"/>
          </p:nvPr>
        </p:nvSpPr>
        <p:spPr/>
        <p:txBody>
          <a:bodyPr/>
          <a:lstStyle/>
          <a:p>
            <a:fld id="{425EEAA2-36D8-440A-B6B6-9D8D287A1BD1}" type="slidenum">
              <a:rPr lang="en-IN" smtClean="0"/>
              <a:t>‹#›</a:t>
            </a:fld>
            <a:endParaRPr lang="en-IN"/>
          </a:p>
        </p:txBody>
      </p:sp>
    </p:spTree>
    <p:extLst>
      <p:ext uri="{BB962C8B-B14F-4D97-AF65-F5344CB8AC3E}">
        <p14:creationId xmlns:p14="http://schemas.microsoft.com/office/powerpoint/2010/main" val="4127640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42A3F-A240-FBE9-E605-693D3A6158F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78008DF-6272-9FDC-03CE-06AF3A74BC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E27035-8E5C-A6FE-D978-0E71B2513EEF}"/>
              </a:ext>
            </a:extLst>
          </p:cNvPr>
          <p:cNvSpPr>
            <a:spLocks noGrp="1"/>
          </p:cNvSpPr>
          <p:nvPr>
            <p:ph type="dt" sz="half" idx="10"/>
          </p:nvPr>
        </p:nvSpPr>
        <p:spPr/>
        <p:txBody>
          <a:bodyPr/>
          <a:lstStyle/>
          <a:p>
            <a:fld id="{636F1EC8-5036-402B-B3F0-BC123B92E4BB}" type="datetimeFigureOut">
              <a:rPr lang="en-IN" smtClean="0"/>
              <a:t>16-09-2023</a:t>
            </a:fld>
            <a:endParaRPr lang="en-IN"/>
          </a:p>
        </p:txBody>
      </p:sp>
      <p:sp>
        <p:nvSpPr>
          <p:cNvPr id="5" name="Footer Placeholder 4">
            <a:extLst>
              <a:ext uri="{FF2B5EF4-FFF2-40B4-BE49-F238E27FC236}">
                <a16:creationId xmlns:a16="http://schemas.microsoft.com/office/drawing/2014/main" id="{26060823-EC8A-FBEF-117C-42FE47801A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2A5258-D74D-E45D-DE5C-C97213E52FB8}"/>
              </a:ext>
            </a:extLst>
          </p:cNvPr>
          <p:cNvSpPr>
            <a:spLocks noGrp="1"/>
          </p:cNvSpPr>
          <p:nvPr>
            <p:ph type="sldNum" sz="quarter" idx="12"/>
          </p:nvPr>
        </p:nvSpPr>
        <p:spPr/>
        <p:txBody>
          <a:bodyPr/>
          <a:lstStyle/>
          <a:p>
            <a:fld id="{425EEAA2-36D8-440A-B6B6-9D8D287A1BD1}" type="slidenum">
              <a:rPr lang="en-IN" smtClean="0"/>
              <a:t>‹#›</a:t>
            </a:fld>
            <a:endParaRPr lang="en-IN"/>
          </a:p>
        </p:txBody>
      </p:sp>
    </p:spTree>
    <p:extLst>
      <p:ext uri="{BB962C8B-B14F-4D97-AF65-F5344CB8AC3E}">
        <p14:creationId xmlns:p14="http://schemas.microsoft.com/office/powerpoint/2010/main" val="2003074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3AC54E-D788-412E-AC63-96D3674F7E4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8F3F10C-C2CF-FB83-A8FC-5D703C81F0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D18130-7032-4FA6-47CB-532304F9CCF2}"/>
              </a:ext>
            </a:extLst>
          </p:cNvPr>
          <p:cNvSpPr>
            <a:spLocks noGrp="1"/>
          </p:cNvSpPr>
          <p:nvPr>
            <p:ph type="dt" sz="half" idx="10"/>
          </p:nvPr>
        </p:nvSpPr>
        <p:spPr/>
        <p:txBody>
          <a:bodyPr/>
          <a:lstStyle/>
          <a:p>
            <a:fld id="{636F1EC8-5036-402B-B3F0-BC123B92E4BB}" type="datetimeFigureOut">
              <a:rPr lang="en-IN" smtClean="0"/>
              <a:t>16-09-2023</a:t>
            </a:fld>
            <a:endParaRPr lang="en-IN"/>
          </a:p>
        </p:txBody>
      </p:sp>
      <p:sp>
        <p:nvSpPr>
          <p:cNvPr id="5" name="Footer Placeholder 4">
            <a:extLst>
              <a:ext uri="{FF2B5EF4-FFF2-40B4-BE49-F238E27FC236}">
                <a16:creationId xmlns:a16="http://schemas.microsoft.com/office/drawing/2014/main" id="{A0EA464C-231B-7864-DE4F-E9C82A433C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EC6D93-DEF3-2AEC-9128-C8246C571EC6}"/>
              </a:ext>
            </a:extLst>
          </p:cNvPr>
          <p:cNvSpPr>
            <a:spLocks noGrp="1"/>
          </p:cNvSpPr>
          <p:nvPr>
            <p:ph type="sldNum" sz="quarter" idx="12"/>
          </p:nvPr>
        </p:nvSpPr>
        <p:spPr/>
        <p:txBody>
          <a:bodyPr/>
          <a:lstStyle/>
          <a:p>
            <a:fld id="{425EEAA2-36D8-440A-B6B6-9D8D287A1BD1}" type="slidenum">
              <a:rPr lang="en-IN" smtClean="0"/>
              <a:t>‹#›</a:t>
            </a:fld>
            <a:endParaRPr lang="en-IN"/>
          </a:p>
        </p:txBody>
      </p:sp>
    </p:spTree>
    <p:extLst>
      <p:ext uri="{BB962C8B-B14F-4D97-AF65-F5344CB8AC3E}">
        <p14:creationId xmlns:p14="http://schemas.microsoft.com/office/powerpoint/2010/main" val="2099828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4D7EEA-F364-C960-BC38-3B8276345295}"/>
              </a:ext>
            </a:extLst>
          </p:cNvPr>
          <p:cNvSpPr>
            <a:spLocks noGrp="1"/>
          </p:cNvSpPr>
          <p:nvPr>
            <p:ph idx="1"/>
          </p:nvPr>
        </p:nvSpPr>
        <p:spPr>
          <a:xfrm>
            <a:off x="838200" y="1968500"/>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6">
            <a:extLst>
              <a:ext uri="{FF2B5EF4-FFF2-40B4-BE49-F238E27FC236}">
                <a16:creationId xmlns:a16="http://schemas.microsoft.com/office/drawing/2014/main" id="{B4D031F2-FE70-9356-0C98-3E69251F93FB}"/>
              </a:ext>
            </a:extLst>
          </p:cNvPr>
          <p:cNvSpPr/>
          <p:nvPr userDrawn="1"/>
        </p:nvSpPr>
        <p:spPr>
          <a:xfrm>
            <a:off x="258617" y="193964"/>
            <a:ext cx="11702473" cy="6400800"/>
          </a:xfrm>
          <a:prstGeom prst="rect">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descr="A close up of a sign&#10;&#10;Description automatically generated">
            <a:extLst>
              <a:ext uri="{FF2B5EF4-FFF2-40B4-BE49-F238E27FC236}">
                <a16:creationId xmlns:a16="http://schemas.microsoft.com/office/drawing/2014/main" id="{EBCCE262-9F9D-8619-B880-C9D907E76BC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3793" t="12738" r="85575" b="22008"/>
          <a:stretch/>
        </p:blipFill>
        <p:spPr>
          <a:xfrm>
            <a:off x="10755983" y="348791"/>
            <a:ext cx="1036949" cy="1131217"/>
          </a:xfrm>
          <a:prstGeom prst="rect">
            <a:avLst/>
          </a:prstGeom>
        </p:spPr>
      </p:pic>
    </p:spTree>
    <p:extLst>
      <p:ext uri="{BB962C8B-B14F-4D97-AF65-F5344CB8AC3E}">
        <p14:creationId xmlns:p14="http://schemas.microsoft.com/office/powerpoint/2010/main" val="373823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88D11-2122-B5EB-FE16-60BE311C43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F914A4D-6216-B4B4-6CAE-CD30E86C8F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94DAB8-AD7E-BEA5-DC53-75804791CF88}"/>
              </a:ext>
            </a:extLst>
          </p:cNvPr>
          <p:cNvSpPr>
            <a:spLocks noGrp="1"/>
          </p:cNvSpPr>
          <p:nvPr>
            <p:ph type="dt" sz="half" idx="10"/>
          </p:nvPr>
        </p:nvSpPr>
        <p:spPr/>
        <p:txBody>
          <a:bodyPr/>
          <a:lstStyle/>
          <a:p>
            <a:fld id="{636F1EC8-5036-402B-B3F0-BC123B92E4BB}" type="datetimeFigureOut">
              <a:rPr lang="en-IN" smtClean="0"/>
              <a:t>16-09-2023</a:t>
            </a:fld>
            <a:endParaRPr lang="en-IN"/>
          </a:p>
        </p:txBody>
      </p:sp>
      <p:sp>
        <p:nvSpPr>
          <p:cNvPr id="5" name="Footer Placeholder 4">
            <a:extLst>
              <a:ext uri="{FF2B5EF4-FFF2-40B4-BE49-F238E27FC236}">
                <a16:creationId xmlns:a16="http://schemas.microsoft.com/office/drawing/2014/main" id="{8D1C46C1-8851-1C9F-06BB-F93C508CB2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B16FB1-87AE-9EC7-C721-4076DDEDBF03}"/>
              </a:ext>
            </a:extLst>
          </p:cNvPr>
          <p:cNvSpPr>
            <a:spLocks noGrp="1"/>
          </p:cNvSpPr>
          <p:nvPr>
            <p:ph type="sldNum" sz="quarter" idx="12"/>
          </p:nvPr>
        </p:nvSpPr>
        <p:spPr/>
        <p:txBody>
          <a:bodyPr/>
          <a:lstStyle/>
          <a:p>
            <a:fld id="{425EEAA2-36D8-440A-B6B6-9D8D287A1BD1}" type="slidenum">
              <a:rPr lang="en-IN" smtClean="0"/>
              <a:t>‹#›</a:t>
            </a:fld>
            <a:endParaRPr lang="en-IN"/>
          </a:p>
        </p:txBody>
      </p:sp>
    </p:spTree>
    <p:extLst>
      <p:ext uri="{BB962C8B-B14F-4D97-AF65-F5344CB8AC3E}">
        <p14:creationId xmlns:p14="http://schemas.microsoft.com/office/powerpoint/2010/main" val="2768600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D3710-51DF-1810-2DCB-F89D552AEA2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6AD912A-B554-4485-F7AF-A027CABEB3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52C8590-C49C-0CBB-B83E-624AD2F410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A3560EF-C4D1-710A-31EE-895C405B2ABF}"/>
              </a:ext>
            </a:extLst>
          </p:cNvPr>
          <p:cNvSpPr>
            <a:spLocks noGrp="1"/>
          </p:cNvSpPr>
          <p:nvPr>
            <p:ph type="dt" sz="half" idx="10"/>
          </p:nvPr>
        </p:nvSpPr>
        <p:spPr/>
        <p:txBody>
          <a:bodyPr/>
          <a:lstStyle/>
          <a:p>
            <a:fld id="{636F1EC8-5036-402B-B3F0-BC123B92E4BB}" type="datetimeFigureOut">
              <a:rPr lang="en-IN" smtClean="0"/>
              <a:t>16-09-2023</a:t>
            </a:fld>
            <a:endParaRPr lang="en-IN"/>
          </a:p>
        </p:txBody>
      </p:sp>
      <p:sp>
        <p:nvSpPr>
          <p:cNvPr id="6" name="Footer Placeholder 5">
            <a:extLst>
              <a:ext uri="{FF2B5EF4-FFF2-40B4-BE49-F238E27FC236}">
                <a16:creationId xmlns:a16="http://schemas.microsoft.com/office/drawing/2014/main" id="{7126DEEE-390F-8BDC-C760-4F832E2035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ACB7854-E612-F0C6-8222-C6B2F3354ACB}"/>
              </a:ext>
            </a:extLst>
          </p:cNvPr>
          <p:cNvSpPr>
            <a:spLocks noGrp="1"/>
          </p:cNvSpPr>
          <p:nvPr>
            <p:ph type="sldNum" sz="quarter" idx="12"/>
          </p:nvPr>
        </p:nvSpPr>
        <p:spPr/>
        <p:txBody>
          <a:bodyPr/>
          <a:lstStyle/>
          <a:p>
            <a:fld id="{425EEAA2-36D8-440A-B6B6-9D8D287A1BD1}" type="slidenum">
              <a:rPr lang="en-IN" smtClean="0"/>
              <a:t>‹#›</a:t>
            </a:fld>
            <a:endParaRPr lang="en-IN"/>
          </a:p>
        </p:txBody>
      </p:sp>
    </p:spTree>
    <p:extLst>
      <p:ext uri="{BB962C8B-B14F-4D97-AF65-F5344CB8AC3E}">
        <p14:creationId xmlns:p14="http://schemas.microsoft.com/office/powerpoint/2010/main" val="3567491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E230D-97B2-26DA-B1D1-78087C6024D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816694-90C7-F82A-7C0C-266B75125D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F974D8-6D68-F7E8-C7A1-80817264D8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A3E3BC7-ED6C-7D30-1F63-AA86DA9CDB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2058F4-6BF3-5CE2-C690-1125107045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B2FF674-7524-0865-F457-E6DDCBF759D2}"/>
              </a:ext>
            </a:extLst>
          </p:cNvPr>
          <p:cNvSpPr>
            <a:spLocks noGrp="1"/>
          </p:cNvSpPr>
          <p:nvPr>
            <p:ph type="dt" sz="half" idx="10"/>
          </p:nvPr>
        </p:nvSpPr>
        <p:spPr/>
        <p:txBody>
          <a:bodyPr/>
          <a:lstStyle/>
          <a:p>
            <a:fld id="{636F1EC8-5036-402B-B3F0-BC123B92E4BB}" type="datetimeFigureOut">
              <a:rPr lang="en-IN" smtClean="0"/>
              <a:t>16-09-2023</a:t>
            </a:fld>
            <a:endParaRPr lang="en-IN"/>
          </a:p>
        </p:txBody>
      </p:sp>
      <p:sp>
        <p:nvSpPr>
          <p:cNvPr id="8" name="Footer Placeholder 7">
            <a:extLst>
              <a:ext uri="{FF2B5EF4-FFF2-40B4-BE49-F238E27FC236}">
                <a16:creationId xmlns:a16="http://schemas.microsoft.com/office/drawing/2014/main" id="{B78D39E4-0E94-EDE6-D8DE-6326E359971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52599DE-B7CB-6B3F-5B2E-69B1954C7309}"/>
              </a:ext>
            </a:extLst>
          </p:cNvPr>
          <p:cNvSpPr>
            <a:spLocks noGrp="1"/>
          </p:cNvSpPr>
          <p:nvPr>
            <p:ph type="sldNum" sz="quarter" idx="12"/>
          </p:nvPr>
        </p:nvSpPr>
        <p:spPr/>
        <p:txBody>
          <a:bodyPr/>
          <a:lstStyle/>
          <a:p>
            <a:fld id="{425EEAA2-36D8-440A-B6B6-9D8D287A1BD1}" type="slidenum">
              <a:rPr lang="en-IN" smtClean="0"/>
              <a:t>‹#›</a:t>
            </a:fld>
            <a:endParaRPr lang="en-IN"/>
          </a:p>
        </p:txBody>
      </p:sp>
    </p:spTree>
    <p:extLst>
      <p:ext uri="{BB962C8B-B14F-4D97-AF65-F5344CB8AC3E}">
        <p14:creationId xmlns:p14="http://schemas.microsoft.com/office/powerpoint/2010/main" val="2157359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4DACF-5843-66F0-F6C3-34DEF30F6F6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C0B6896-9168-DB40-39C4-A010EC285BBD}"/>
              </a:ext>
            </a:extLst>
          </p:cNvPr>
          <p:cNvSpPr>
            <a:spLocks noGrp="1"/>
          </p:cNvSpPr>
          <p:nvPr>
            <p:ph type="dt" sz="half" idx="10"/>
          </p:nvPr>
        </p:nvSpPr>
        <p:spPr/>
        <p:txBody>
          <a:bodyPr/>
          <a:lstStyle/>
          <a:p>
            <a:fld id="{636F1EC8-5036-402B-B3F0-BC123B92E4BB}" type="datetimeFigureOut">
              <a:rPr lang="en-IN" smtClean="0"/>
              <a:t>16-09-2023</a:t>
            </a:fld>
            <a:endParaRPr lang="en-IN"/>
          </a:p>
        </p:txBody>
      </p:sp>
      <p:sp>
        <p:nvSpPr>
          <p:cNvPr id="4" name="Footer Placeholder 3">
            <a:extLst>
              <a:ext uri="{FF2B5EF4-FFF2-40B4-BE49-F238E27FC236}">
                <a16:creationId xmlns:a16="http://schemas.microsoft.com/office/drawing/2014/main" id="{F46F44AF-3FC7-EDC2-7A6B-1FB9DC62EA3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1E8CA6D-E9FF-6178-9688-C323FAEF4FD0}"/>
              </a:ext>
            </a:extLst>
          </p:cNvPr>
          <p:cNvSpPr>
            <a:spLocks noGrp="1"/>
          </p:cNvSpPr>
          <p:nvPr>
            <p:ph type="sldNum" sz="quarter" idx="12"/>
          </p:nvPr>
        </p:nvSpPr>
        <p:spPr/>
        <p:txBody>
          <a:bodyPr/>
          <a:lstStyle/>
          <a:p>
            <a:fld id="{425EEAA2-36D8-440A-B6B6-9D8D287A1BD1}" type="slidenum">
              <a:rPr lang="en-IN" smtClean="0"/>
              <a:t>‹#›</a:t>
            </a:fld>
            <a:endParaRPr lang="en-IN"/>
          </a:p>
        </p:txBody>
      </p:sp>
    </p:spTree>
    <p:extLst>
      <p:ext uri="{BB962C8B-B14F-4D97-AF65-F5344CB8AC3E}">
        <p14:creationId xmlns:p14="http://schemas.microsoft.com/office/powerpoint/2010/main" val="1331098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DC51B3-13B0-2205-D6CC-B3C06E1ACA11}"/>
              </a:ext>
            </a:extLst>
          </p:cNvPr>
          <p:cNvSpPr>
            <a:spLocks noGrp="1"/>
          </p:cNvSpPr>
          <p:nvPr>
            <p:ph type="dt" sz="half" idx="10"/>
          </p:nvPr>
        </p:nvSpPr>
        <p:spPr/>
        <p:txBody>
          <a:bodyPr/>
          <a:lstStyle/>
          <a:p>
            <a:fld id="{636F1EC8-5036-402B-B3F0-BC123B92E4BB}" type="datetimeFigureOut">
              <a:rPr lang="en-IN" smtClean="0"/>
              <a:t>16-09-2023</a:t>
            </a:fld>
            <a:endParaRPr lang="en-IN"/>
          </a:p>
        </p:txBody>
      </p:sp>
      <p:sp>
        <p:nvSpPr>
          <p:cNvPr id="3" name="Footer Placeholder 2">
            <a:extLst>
              <a:ext uri="{FF2B5EF4-FFF2-40B4-BE49-F238E27FC236}">
                <a16:creationId xmlns:a16="http://schemas.microsoft.com/office/drawing/2014/main" id="{40387F82-BFB1-4F9A-1A99-3A7726859E4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EDAB328-1F53-3E37-9887-3EA79118D43D}"/>
              </a:ext>
            </a:extLst>
          </p:cNvPr>
          <p:cNvSpPr>
            <a:spLocks noGrp="1"/>
          </p:cNvSpPr>
          <p:nvPr>
            <p:ph type="sldNum" sz="quarter" idx="12"/>
          </p:nvPr>
        </p:nvSpPr>
        <p:spPr/>
        <p:txBody>
          <a:bodyPr/>
          <a:lstStyle/>
          <a:p>
            <a:fld id="{425EEAA2-36D8-440A-B6B6-9D8D287A1BD1}" type="slidenum">
              <a:rPr lang="en-IN" smtClean="0"/>
              <a:t>‹#›</a:t>
            </a:fld>
            <a:endParaRPr lang="en-IN"/>
          </a:p>
        </p:txBody>
      </p:sp>
    </p:spTree>
    <p:extLst>
      <p:ext uri="{BB962C8B-B14F-4D97-AF65-F5344CB8AC3E}">
        <p14:creationId xmlns:p14="http://schemas.microsoft.com/office/powerpoint/2010/main" val="1920597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215A3-0CBB-72A9-F338-29E58E1609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A383FDA-95C8-1122-B974-0A33068657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D12980E-744F-F77E-1395-3F8670E013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A6CE6A-5354-1E50-7BCE-45FDEAA2256B}"/>
              </a:ext>
            </a:extLst>
          </p:cNvPr>
          <p:cNvSpPr>
            <a:spLocks noGrp="1"/>
          </p:cNvSpPr>
          <p:nvPr>
            <p:ph type="dt" sz="half" idx="10"/>
          </p:nvPr>
        </p:nvSpPr>
        <p:spPr/>
        <p:txBody>
          <a:bodyPr/>
          <a:lstStyle/>
          <a:p>
            <a:fld id="{636F1EC8-5036-402B-B3F0-BC123B92E4BB}" type="datetimeFigureOut">
              <a:rPr lang="en-IN" smtClean="0"/>
              <a:t>16-09-2023</a:t>
            </a:fld>
            <a:endParaRPr lang="en-IN"/>
          </a:p>
        </p:txBody>
      </p:sp>
      <p:sp>
        <p:nvSpPr>
          <p:cNvPr id="6" name="Footer Placeholder 5">
            <a:extLst>
              <a:ext uri="{FF2B5EF4-FFF2-40B4-BE49-F238E27FC236}">
                <a16:creationId xmlns:a16="http://schemas.microsoft.com/office/drawing/2014/main" id="{DBF1A65D-C1F0-CD0C-01B2-05A9A97881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9E9D8F-FA9C-A009-3C1D-B2DE169998D9}"/>
              </a:ext>
            </a:extLst>
          </p:cNvPr>
          <p:cNvSpPr>
            <a:spLocks noGrp="1"/>
          </p:cNvSpPr>
          <p:nvPr>
            <p:ph type="sldNum" sz="quarter" idx="12"/>
          </p:nvPr>
        </p:nvSpPr>
        <p:spPr/>
        <p:txBody>
          <a:bodyPr/>
          <a:lstStyle/>
          <a:p>
            <a:fld id="{425EEAA2-36D8-440A-B6B6-9D8D287A1BD1}" type="slidenum">
              <a:rPr lang="en-IN" smtClean="0"/>
              <a:t>‹#›</a:t>
            </a:fld>
            <a:endParaRPr lang="en-IN"/>
          </a:p>
        </p:txBody>
      </p:sp>
    </p:spTree>
    <p:extLst>
      <p:ext uri="{BB962C8B-B14F-4D97-AF65-F5344CB8AC3E}">
        <p14:creationId xmlns:p14="http://schemas.microsoft.com/office/powerpoint/2010/main" val="301940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E6FE0-D365-EFC3-1B5D-388A7183E2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1C10575-AC0D-5654-EA12-5EAECFFEE0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C749FB3-B79E-AB2F-BE86-69FD8203A6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44055F-EE5A-3CBA-F7AC-9A8C11B8A332}"/>
              </a:ext>
            </a:extLst>
          </p:cNvPr>
          <p:cNvSpPr>
            <a:spLocks noGrp="1"/>
          </p:cNvSpPr>
          <p:nvPr>
            <p:ph type="dt" sz="half" idx="10"/>
          </p:nvPr>
        </p:nvSpPr>
        <p:spPr/>
        <p:txBody>
          <a:bodyPr/>
          <a:lstStyle/>
          <a:p>
            <a:fld id="{636F1EC8-5036-402B-B3F0-BC123B92E4BB}" type="datetimeFigureOut">
              <a:rPr lang="en-IN" smtClean="0"/>
              <a:t>16-09-2023</a:t>
            </a:fld>
            <a:endParaRPr lang="en-IN"/>
          </a:p>
        </p:txBody>
      </p:sp>
      <p:sp>
        <p:nvSpPr>
          <p:cNvPr id="6" name="Footer Placeholder 5">
            <a:extLst>
              <a:ext uri="{FF2B5EF4-FFF2-40B4-BE49-F238E27FC236}">
                <a16:creationId xmlns:a16="http://schemas.microsoft.com/office/drawing/2014/main" id="{1F52CAF1-FF4B-D76A-F61E-F1B4F8FDAB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72E261-B5AD-ED9A-D79D-5477550FE9A5}"/>
              </a:ext>
            </a:extLst>
          </p:cNvPr>
          <p:cNvSpPr>
            <a:spLocks noGrp="1"/>
          </p:cNvSpPr>
          <p:nvPr>
            <p:ph type="sldNum" sz="quarter" idx="12"/>
          </p:nvPr>
        </p:nvSpPr>
        <p:spPr/>
        <p:txBody>
          <a:bodyPr/>
          <a:lstStyle/>
          <a:p>
            <a:fld id="{425EEAA2-36D8-440A-B6B6-9D8D287A1BD1}" type="slidenum">
              <a:rPr lang="en-IN" smtClean="0"/>
              <a:t>‹#›</a:t>
            </a:fld>
            <a:endParaRPr lang="en-IN"/>
          </a:p>
        </p:txBody>
      </p:sp>
    </p:spTree>
    <p:extLst>
      <p:ext uri="{BB962C8B-B14F-4D97-AF65-F5344CB8AC3E}">
        <p14:creationId xmlns:p14="http://schemas.microsoft.com/office/powerpoint/2010/main" val="662148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75000"/>
            <a:lumOff val="25000"/>
            <a:alpha val="4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45D03D-A8BD-B1C8-10F3-2ED0341E19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C376CD9-FDE7-F4E0-DBAA-09153C6CC4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AE13B7-03E0-9E79-3EE8-F2B4D2F685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6F1EC8-5036-402B-B3F0-BC123B92E4BB}" type="datetimeFigureOut">
              <a:rPr lang="en-IN" smtClean="0"/>
              <a:t>16-09-2023</a:t>
            </a:fld>
            <a:endParaRPr lang="en-IN"/>
          </a:p>
        </p:txBody>
      </p:sp>
      <p:sp>
        <p:nvSpPr>
          <p:cNvPr id="5" name="Footer Placeholder 4">
            <a:extLst>
              <a:ext uri="{FF2B5EF4-FFF2-40B4-BE49-F238E27FC236}">
                <a16:creationId xmlns:a16="http://schemas.microsoft.com/office/drawing/2014/main" id="{5CBC8792-2902-E796-4A56-ADB83B67D3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BE424ED-A4CB-C951-2DDD-C43397819E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5EEAA2-36D8-440A-B6B6-9D8D287A1BD1}" type="slidenum">
              <a:rPr lang="en-IN" smtClean="0"/>
              <a:t>‹#›</a:t>
            </a:fld>
            <a:endParaRPr lang="en-IN"/>
          </a:p>
        </p:txBody>
      </p:sp>
    </p:spTree>
    <p:extLst>
      <p:ext uri="{BB962C8B-B14F-4D97-AF65-F5344CB8AC3E}">
        <p14:creationId xmlns:p14="http://schemas.microsoft.com/office/powerpoint/2010/main" val="4177073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hyperlink" Target="https://etrr.springeropen.com/counter/pdf/10.1186/s12544-022-00567-w.pdf?pdf=button%20sticky" TargetMode="External"/><Relationship Id="rId7" Type="http://schemas.openxmlformats.org/officeDocument/2006/relationships/image" Target="../media/image2.png"/><Relationship Id="rId2" Type="http://schemas.openxmlformats.org/officeDocument/2006/relationships/hyperlink" Target="https://scholarworks.calstate.edu/downloads/2n49t3917#:~:text=To%20encourage%20users%20to%20participate,the%20popularity%20of%20cartoon%20characters." TargetMode="External"/><Relationship Id="rId1" Type="http://schemas.openxmlformats.org/officeDocument/2006/relationships/slideLayout" Target="../slideLayouts/slideLayout2.xml"/><Relationship Id="rId6" Type="http://schemas.openxmlformats.org/officeDocument/2006/relationships/hyperlink" Target="https://www.sciencedirect.com/science/article/abs/pii/S2214367X17301643?via%3Dihub" TargetMode="External"/><Relationship Id="rId5" Type="http://schemas.openxmlformats.org/officeDocument/2006/relationships/hyperlink" Target="https://www.mdpi.com/2071-1050/11/9/2674" TargetMode="External"/><Relationship Id="rId4" Type="http://schemas.openxmlformats.org/officeDocument/2006/relationships/hyperlink" Target="https://www.sciencedirect.com/science/article/abs/pii/S1369847811000428?via%3Dihub"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developers.google.com/maps/documentation/javascript/trafficlayer" TargetMode="External"/><Relationship Id="rId3" Type="http://schemas.openxmlformats.org/officeDocument/2006/relationships/hyperlink" Target="https://docs.abstractapi.com/ip-geolocation" TargetMode="External"/><Relationship Id="rId7" Type="http://schemas.openxmlformats.org/officeDocument/2006/relationships/hyperlink" Target="https://developers.google.com/maps/documentation/maps-static/overview" TargetMode="External"/><Relationship Id="rId12" Type="http://schemas.openxmlformats.org/officeDocument/2006/relationships/image" Target="../media/image3.svg"/><Relationship Id="rId2" Type="http://schemas.openxmlformats.org/officeDocument/2006/relationships/hyperlink" Target="https://rapidapi.com/carbonandmore-carbonandmore-default/api/carbonfootprint1" TargetMode="External"/><Relationship Id="rId1" Type="http://schemas.openxmlformats.org/officeDocument/2006/relationships/slideLayout" Target="../slideLayouts/slideLayout2.xml"/><Relationship Id="rId6" Type="http://schemas.openxmlformats.org/officeDocument/2006/relationships/hyperlink" Target="https://developers.google.com/maps/documentation/geocoding/overview" TargetMode="External"/><Relationship Id="rId11" Type="http://schemas.openxmlformats.org/officeDocument/2006/relationships/image" Target="../media/image2.png"/><Relationship Id="rId5" Type="http://schemas.openxmlformats.org/officeDocument/2006/relationships/hyperlink" Target="https://developers.google.com/maps/documentation/distance-matrix/overview" TargetMode="External"/><Relationship Id="rId10" Type="http://schemas.openxmlformats.org/officeDocument/2006/relationships/hyperlink" Target="https://developers.google.com/location-context/fused-location-provider" TargetMode="External"/><Relationship Id="rId4" Type="http://schemas.openxmlformats.org/officeDocument/2006/relationships/hyperlink" Target="https://developers.google.com/maps/documentation/directions/overview" TargetMode="External"/><Relationship Id="rId9" Type="http://schemas.openxmlformats.org/officeDocument/2006/relationships/hyperlink" Target="https://developers.google.com/location-context/activity-recogni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2291C1D-A084-62A9-EA79-CE787974DD6F}"/>
              </a:ext>
            </a:extLst>
          </p:cNvPr>
          <p:cNvSpPr>
            <a:spLocks noGrp="1"/>
          </p:cNvSpPr>
          <p:nvPr>
            <p:ph type="title" idx="4294967295"/>
          </p:nvPr>
        </p:nvSpPr>
        <p:spPr>
          <a:xfrm>
            <a:off x="464196" y="445634"/>
            <a:ext cx="10515600" cy="1325563"/>
          </a:xfrm>
        </p:spPr>
        <p:txBody>
          <a:bodyPr/>
          <a:lstStyle/>
          <a:p>
            <a:pPr algn="ctr"/>
            <a:r>
              <a:rPr lang="en-US" b="1" u="sng" dirty="0" err="1"/>
              <a:t>Ctrl+Shift+Win</a:t>
            </a:r>
            <a:endParaRPr lang="en-IN" b="1" u="sng" dirty="0"/>
          </a:p>
        </p:txBody>
      </p:sp>
      <p:sp>
        <p:nvSpPr>
          <p:cNvPr id="7" name="Content Placeholder 6">
            <a:extLst>
              <a:ext uri="{FF2B5EF4-FFF2-40B4-BE49-F238E27FC236}">
                <a16:creationId xmlns:a16="http://schemas.microsoft.com/office/drawing/2014/main" id="{77512B5E-7771-9116-0DAC-BCB60C379355}"/>
              </a:ext>
            </a:extLst>
          </p:cNvPr>
          <p:cNvSpPr>
            <a:spLocks noGrp="1"/>
          </p:cNvSpPr>
          <p:nvPr>
            <p:ph idx="1"/>
          </p:nvPr>
        </p:nvSpPr>
        <p:spPr>
          <a:xfrm>
            <a:off x="464196" y="1564368"/>
            <a:ext cx="11263605" cy="4351338"/>
          </a:xfrm>
        </p:spPr>
        <p:txBody>
          <a:bodyPr>
            <a:normAutofit/>
          </a:bodyPr>
          <a:lstStyle/>
          <a:p>
            <a:pPr marL="0" indent="0">
              <a:buNone/>
            </a:pPr>
            <a:r>
              <a:rPr lang="en-US" dirty="0"/>
              <a:t>Team Members – </a:t>
            </a:r>
          </a:p>
          <a:p>
            <a:pPr marL="514350" indent="-514350">
              <a:buAutoNum type="arabicPeriod"/>
            </a:pPr>
            <a:r>
              <a:rPr lang="en-US" dirty="0"/>
              <a:t>Omkar Kabde          			2.Mohammed </a:t>
            </a:r>
            <a:r>
              <a:rPr lang="en-US" dirty="0" err="1"/>
              <a:t>Imaduddin</a:t>
            </a: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0" indent="0">
              <a:buNone/>
            </a:pPr>
            <a:r>
              <a:rPr lang="en-US" dirty="0"/>
              <a:t>	Year of Graduation – 2026</a:t>
            </a:r>
          </a:p>
          <a:p>
            <a:pPr marL="0" indent="0">
              <a:buNone/>
            </a:pPr>
            <a:endParaRPr lang="en-US" dirty="0"/>
          </a:p>
          <a:p>
            <a:pPr marL="0" indent="0">
              <a:buNone/>
            </a:pPr>
            <a:endParaRPr lang="en-US" dirty="0"/>
          </a:p>
        </p:txBody>
      </p:sp>
      <p:pic>
        <p:nvPicPr>
          <p:cNvPr id="5" name="Graphic 4">
            <a:extLst>
              <a:ext uri="{FF2B5EF4-FFF2-40B4-BE49-F238E27FC236}">
                <a16:creationId xmlns:a16="http://schemas.microsoft.com/office/drawing/2014/main" id="{CD49659D-0D47-A753-EA4B-83529B715D4C}"/>
              </a:ext>
            </a:extLst>
          </p:cNvPr>
          <p:cNvPicPr>
            <a:picLocks noChangeAspect="1"/>
          </p:cNvPicPr>
          <p:nvPr/>
        </p:nvPicPr>
        <p:blipFill>
          <a:blip r:embed="rId2">
            <a:alphaModFix amt="18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28912" y="703262"/>
            <a:ext cx="6734175" cy="5553075"/>
          </a:xfrm>
          <a:prstGeom prst="rect">
            <a:avLst/>
          </a:prstGeom>
        </p:spPr>
      </p:pic>
      <p:pic>
        <p:nvPicPr>
          <p:cNvPr id="3" name="Picture 2">
            <a:extLst>
              <a:ext uri="{FF2B5EF4-FFF2-40B4-BE49-F238E27FC236}">
                <a16:creationId xmlns:a16="http://schemas.microsoft.com/office/drawing/2014/main" id="{7AA9A645-12F9-A34C-A597-3D4BAA7408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0920" y="2741817"/>
            <a:ext cx="1996440" cy="1996440"/>
          </a:xfrm>
          <a:prstGeom prst="rect">
            <a:avLst/>
          </a:prstGeom>
        </p:spPr>
      </p:pic>
      <p:pic>
        <p:nvPicPr>
          <p:cNvPr id="1026" name="Picture 2" descr="Avatar">
            <a:extLst>
              <a:ext uri="{FF2B5EF4-FFF2-40B4-BE49-F238E27FC236}">
                <a16:creationId xmlns:a16="http://schemas.microsoft.com/office/drawing/2014/main" id="{DD6C938A-BC72-B1DB-A095-DCD41D9A7D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97307" y="2632303"/>
            <a:ext cx="2472512" cy="2472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7381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2291C1D-A084-62A9-EA79-CE787974DD6F}"/>
              </a:ext>
            </a:extLst>
          </p:cNvPr>
          <p:cNvSpPr>
            <a:spLocks noGrp="1"/>
          </p:cNvSpPr>
          <p:nvPr>
            <p:ph type="title" idx="4294967295"/>
          </p:nvPr>
        </p:nvSpPr>
        <p:spPr>
          <a:xfrm>
            <a:off x="838200" y="365125"/>
            <a:ext cx="10515600" cy="1325563"/>
          </a:xfrm>
        </p:spPr>
        <p:txBody>
          <a:bodyPr/>
          <a:lstStyle/>
          <a:p>
            <a:r>
              <a:rPr lang="en-US" b="1" dirty="0"/>
              <a:t>USP	</a:t>
            </a:r>
            <a:endParaRPr lang="en-IN" b="1" dirty="0"/>
          </a:p>
        </p:txBody>
      </p:sp>
      <p:sp>
        <p:nvSpPr>
          <p:cNvPr id="7" name="Content Placeholder 6">
            <a:extLst>
              <a:ext uri="{FF2B5EF4-FFF2-40B4-BE49-F238E27FC236}">
                <a16:creationId xmlns:a16="http://schemas.microsoft.com/office/drawing/2014/main" id="{77512B5E-7771-9116-0DAC-BCB60C379355}"/>
              </a:ext>
            </a:extLst>
          </p:cNvPr>
          <p:cNvSpPr>
            <a:spLocks noGrp="1"/>
          </p:cNvSpPr>
          <p:nvPr>
            <p:ph idx="1"/>
          </p:nvPr>
        </p:nvSpPr>
        <p:spPr>
          <a:xfrm>
            <a:off x="837414" y="1978025"/>
            <a:ext cx="10515600" cy="4351338"/>
          </a:xfrm>
        </p:spPr>
        <p:txBody>
          <a:bodyPr>
            <a:normAutofit lnSpcReduction="10000"/>
          </a:bodyPr>
          <a:lstStyle/>
          <a:p>
            <a:pPr marL="0" indent="0">
              <a:buNone/>
            </a:pPr>
            <a:r>
              <a:rPr lang="en-US" dirty="0"/>
              <a:t>The unique selling point of our platform is collaborations and partnerships with local businesses, government agencies, transport and environmental organizations, which can enhance the apps credibility and increase its impact on the society. This can also enable incentives provided to the users to encourage eco-friendly transport and prevent user attrition or abandonment after initial usage. Local businesses and communities can help the app foster a sense of belonging and collective impact. Recreational events like visits to exhibitions, lazy bicycle rides, eco-tourism routes can be implemented to enable people to share their experiences , getting to know each other, and in general , support each other and foster a long-lasting change in the eco-friendly mobility behavior.</a:t>
            </a:r>
            <a:endParaRPr lang="en-IN" dirty="0"/>
          </a:p>
        </p:txBody>
      </p:sp>
      <p:pic>
        <p:nvPicPr>
          <p:cNvPr id="5" name="Graphic 4">
            <a:extLst>
              <a:ext uri="{FF2B5EF4-FFF2-40B4-BE49-F238E27FC236}">
                <a16:creationId xmlns:a16="http://schemas.microsoft.com/office/drawing/2014/main" id="{CD49659D-0D47-A753-EA4B-83529B715D4C}"/>
              </a:ext>
            </a:extLst>
          </p:cNvPr>
          <p:cNvPicPr>
            <a:picLocks noChangeAspect="1"/>
          </p:cNvPicPr>
          <p:nvPr/>
        </p:nvPicPr>
        <p:blipFill>
          <a:blip r:embed="rId2">
            <a:alphaModFix amt="18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28912" y="652462"/>
            <a:ext cx="6734175" cy="5553075"/>
          </a:xfrm>
          <a:prstGeom prst="rect">
            <a:avLst/>
          </a:prstGeom>
        </p:spPr>
      </p:pic>
    </p:spTree>
    <p:extLst>
      <p:ext uri="{BB962C8B-B14F-4D97-AF65-F5344CB8AC3E}">
        <p14:creationId xmlns:p14="http://schemas.microsoft.com/office/powerpoint/2010/main" val="3935908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2291C1D-A084-62A9-EA79-CE787974DD6F}"/>
              </a:ext>
            </a:extLst>
          </p:cNvPr>
          <p:cNvSpPr>
            <a:spLocks noGrp="1"/>
          </p:cNvSpPr>
          <p:nvPr>
            <p:ph type="title" idx="4294967295"/>
          </p:nvPr>
        </p:nvSpPr>
        <p:spPr>
          <a:xfrm>
            <a:off x="838200" y="365125"/>
            <a:ext cx="10515600" cy="1325563"/>
          </a:xfrm>
        </p:spPr>
        <p:txBody>
          <a:bodyPr/>
          <a:lstStyle/>
          <a:p>
            <a:r>
              <a:rPr lang="en-US" b="1" dirty="0"/>
              <a:t>Technology Stack</a:t>
            </a:r>
            <a:r>
              <a:rPr lang="en-US" dirty="0"/>
              <a:t>	</a:t>
            </a:r>
            <a:endParaRPr lang="en-IN" dirty="0"/>
          </a:p>
        </p:txBody>
      </p:sp>
      <p:sp>
        <p:nvSpPr>
          <p:cNvPr id="7" name="Content Placeholder 6">
            <a:extLst>
              <a:ext uri="{FF2B5EF4-FFF2-40B4-BE49-F238E27FC236}">
                <a16:creationId xmlns:a16="http://schemas.microsoft.com/office/drawing/2014/main" id="{77512B5E-7771-9116-0DAC-BCB60C379355}"/>
              </a:ext>
            </a:extLst>
          </p:cNvPr>
          <p:cNvSpPr>
            <a:spLocks noGrp="1"/>
          </p:cNvSpPr>
          <p:nvPr>
            <p:ph idx="1"/>
          </p:nvPr>
        </p:nvSpPr>
        <p:spPr/>
        <p:txBody>
          <a:bodyPr>
            <a:normAutofit lnSpcReduction="10000"/>
          </a:bodyPr>
          <a:lstStyle/>
          <a:p>
            <a:pPr marL="0" marR="0" indent="0">
              <a:spcBef>
                <a:spcPts val="0"/>
              </a:spcBef>
              <a:spcAft>
                <a:spcPts val="0"/>
              </a:spcAft>
              <a:buNone/>
            </a:pPr>
            <a:r>
              <a:rPr lang="en-US" sz="1800" dirty="0">
                <a:effectLst/>
                <a:latin typeface="Calibri" panose="020F0502020204030204" pitchFamily="34" charset="0"/>
              </a:rPr>
              <a:t>1. Front-end:</a:t>
            </a:r>
          </a:p>
          <a:p>
            <a:pPr marL="0" marR="0">
              <a:spcBef>
                <a:spcPts val="0"/>
              </a:spcBef>
              <a:spcAft>
                <a:spcPts val="0"/>
              </a:spcAft>
            </a:pPr>
            <a:r>
              <a:rPr lang="en-US" sz="1800" dirty="0">
                <a:effectLst/>
                <a:latin typeface="Calibri" panose="020F0502020204030204" pitchFamily="34" charset="0"/>
              </a:rPr>
              <a:t>   - Framework: HTML, CSS, React JS and Redux Toolkit</a:t>
            </a:r>
          </a:p>
          <a:p>
            <a:pPr marL="0" marR="0">
              <a:spcBef>
                <a:spcPts val="0"/>
              </a:spcBef>
              <a:spcAft>
                <a:spcPts val="0"/>
              </a:spcAft>
            </a:pPr>
            <a:r>
              <a:rPr lang="en-US" sz="1800" dirty="0">
                <a:effectLst/>
                <a:latin typeface="Calibri" panose="020F0502020204030204" pitchFamily="34" charset="0"/>
              </a:rPr>
              <a:t>   - Real-time updates: WebSocket for leaderboard and challenge notifications.</a:t>
            </a:r>
          </a:p>
          <a:p>
            <a:pPr marL="0" marR="0" indent="0">
              <a:spcBef>
                <a:spcPts val="0"/>
              </a:spcBef>
              <a:spcAft>
                <a:spcPts val="0"/>
              </a:spcAft>
              <a:buNone/>
            </a:pPr>
            <a:r>
              <a:rPr lang="en-US" sz="1800" dirty="0">
                <a:effectLst/>
                <a:latin typeface="Calibri" panose="020F0502020204030204" pitchFamily="34" charset="0"/>
              </a:rPr>
              <a:t> </a:t>
            </a:r>
          </a:p>
          <a:p>
            <a:pPr marL="0" marR="0" indent="0">
              <a:spcBef>
                <a:spcPts val="0"/>
              </a:spcBef>
              <a:spcAft>
                <a:spcPts val="0"/>
              </a:spcAft>
              <a:buNone/>
            </a:pPr>
            <a:r>
              <a:rPr lang="en-US" sz="1800" dirty="0">
                <a:effectLst/>
                <a:latin typeface="Calibri" panose="020F0502020204030204" pitchFamily="34" charset="0"/>
              </a:rPr>
              <a:t>2. Back-end:</a:t>
            </a:r>
          </a:p>
          <a:p>
            <a:pPr marL="0" marR="0">
              <a:spcBef>
                <a:spcPts val="0"/>
              </a:spcBef>
              <a:spcAft>
                <a:spcPts val="0"/>
              </a:spcAft>
            </a:pPr>
            <a:r>
              <a:rPr lang="en-US" sz="1800" dirty="0">
                <a:effectLst/>
                <a:latin typeface="Calibri" panose="020F0502020204030204" pitchFamily="34" charset="0"/>
              </a:rPr>
              <a:t>   - Framework: Python </a:t>
            </a:r>
            <a:r>
              <a:rPr lang="en-US" sz="1800" dirty="0">
                <a:latin typeface="Calibri" panose="020F0502020204030204" pitchFamily="34" charset="0"/>
              </a:rPr>
              <a:t>,</a:t>
            </a:r>
            <a:r>
              <a:rPr lang="en-US" sz="1800" dirty="0">
                <a:effectLst/>
                <a:latin typeface="Calibri" panose="020F0502020204030204" pitchFamily="34" charset="0"/>
              </a:rPr>
              <a:t>JavaScript and PHP, Node.js/Express</a:t>
            </a:r>
          </a:p>
          <a:p>
            <a:pPr marL="0" marR="0">
              <a:spcBef>
                <a:spcPts val="0"/>
              </a:spcBef>
              <a:spcAft>
                <a:spcPts val="0"/>
              </a:spcAft>
            </a:pPr>
            <a:r>
              <a:rPr lang="en-US" sz="1800" dirty="0">
                <a:effectLst/>
                <a:latin typeface="Calibri" panose="020F0502020204030204" pitchFamily="34" charset="0"/>
              </a:rPr>
              <a:t>   - Database: </a:t>
            </a:r>
            <a:r>
              <a:rPr lang="en-US" sz="1800" dirty="0" err="1">
                <a:latin typeface="Calibri" panose="020F0502020204030204" pitchFamily="34" charset="0"/>
              </a:rPr>
              <a:t>PostGRES</a:t>
            </a:r>
            <a:r>
              <a:rPr lang="en-US" sz="1800" dirty="0">
                <a:effectLst/>
                <a:latin typeface="Calibri" panose="020F0502020204030204" pitchFamily="34" charset="0"/>
              </a:rPr>
              <a:t> for comments and forums, MongoDB for user profiles, challenges, and achievements.</a:t>
            </a:r>
          </a:p>
          <a:p>
            <a:pPr marL="0" marR="0" indent="0">
              <a:spcBef>
                <a:spcPts val="0"/>
              </a:spcBef>
              <a:spcAft>
                <a:spcPts val="0"/>
              </a:spcAft>
              <a:buNone/>
            </a:pPr>
            <a:r>
              <a:rPr lang="en-US" sz="1800" dirty="0">
                <a:effectLst/>
                <a:latin typeface="Calibri" panose="020F0502020204030204" pitchFamily="34" charset="0"/>
              </a:rPr>
              <a:t> </a:t>
            </a:r>
          </a:p>
          <a:p>
            <a:pPr marL="0" marR="0" indent="0">
              <a:spcBef>
                <a:spcPts val="0"/>
              </a:spcBef>
              <a:spcAft>
                <a:spcPts val="0"/>
              </a:spcAft>
              <a:buNone/>
            </a:pPr>
            <a:r>
              <a:rPr lang="en-US" sz="1800" dirty="0">
                <a:effectLst/>
                <a:latin typeface="Calibri" panose="020F0502020204030204" pitchFamily="34" charset="0"/>
              </a:rPr>
              <a:t>3. Mapping and Location Services:</a:t>
            </a:r>
          </a:p>
          <a:p>
            <a:pPr marL="0" marR="0">
              <a:spcBef>
                <a:spcPts val="0"/>
              </a:spcBef>
              <a:spcAft>
                <a:spcPts val="0"/>
              </a:spcAft>
            </a:pPr>
            <a:r>
              <a:rPr lang="en-US" sz="1800" dirty="0">
                <a:effectLst/>
                <a:latin typeface="Calibri" panose="020F0502020204030204" pitchFamily="34" charset="0"/>
              </a:rPr>
              <a:t>Google Maps Platform APIs for mapping and location services, Google Places API and Autocomplete for local business integrations. </a:t>
            </a:r>
          </a:p>
          <a:p>
            <a:pPr marL="0" marR="0" indent="0">
              <a:spcBef>
                <a:spcPts val="0"/>
              </a:spcBef>
              <a:spcAft>
                <a:spcPts val="0"/>
              </a:spcAft>
              <a:buNone/>
            </a:pPr>
            <a:r>
              <a:rPr lang="en-US" sz="1800" dirty="0">
                <a:effectLst/>
                <a:latin typeface="Calibri" panose="020F0502020204030204" pitchFamily="34" charset="0"/>
              </a:rPr>
              <a:t> </a:t>
            </a:r>
          </a:p>
          <a:p>
            <a:pPr marL="0" marR="0" indent="0">
              <a:spcBef>
                <a:spcPts val="0"/>
              </a:spcBef>
              <a:spcAft>
                <a:spcPts val="0"/>
              </a:spcAft>
              <a:buNone/>
            </a:pPr>
            <a:r>
              <a:rPr lang="en-US" sz="1800" dirty="0">
                <a:effectLst/>
                <a:latin typeface="Calibri" panose="020F0502020204030204" pitchFamily="34" charset="0"/>
              </a:rPr>
              <a:t>4. Gamification and Social Integration:</a:t>
            </a:r>
          </a:p>
          <a:p>
            <a:pPr marL="0" marR="0">
              <a:spcBef>
                <a:spcPts val="0"/>
              </a:spcBef>
              <a:spcAft>
                <a:spcPts val="0"/>
              </a:spcAft>
            </a:pPr>
            <a:r>
              <a:rPr lang="en-US" sz="1800" dirty="0">
                <a:effectLst/>
                <a:latin typeface="Calibri" panose="020F0502020204030204" pitchFamily="34" charset="0"/>
              </a:rPr>
              <a:t>   - Firebase for user authentication and Google OAuth social login.</a:t>
            </a:r>
          </a:p>
          <a:p>
            <a:pPr marL="0" marR="0">
              <a:spcBef>
                <a:spcPts val="0"/>
              </a:spcBef>
              <a:spcAft>
                <a:spcPts val="0"/>
              </a:spcAft>
            </a:pPr>
            <a:r>
              <a:rPr lang="en-US" sz="1800" dirty="0">
                <a:effectLst/>
                <a:latin typeface="Calibri" panose="020F0502020204030204" pitchFamily="34" charset="0"/>
              </a:rPr>
              <a:t>   - Integration with social media APIs for sharing updates and achievements</a:t>
            </a:r>
          </a:p>
          <a:p>
            <a:pPr marL="0" marR="0" indent="0">
              <a:spcBef>
                <a:spcPts val="0"/>
              </a:spcBef>
              <a:spcAft>
                <a:spcPts val="0"/>
              </a:spcAft>
              <a:buNone/>
            </a:pPr>
            <a:r>
              <a:rPr lang="en-US" sz="1800" dirty="0">
                <a:effectLst/>
                <a:latin typeface="Calibri" panose="020F0502020204030204" pitchFamily="34" charset="0"/>
              </a:rPr>
              <a:t> </a:t>
            </a:r>
          </a:p>
          <a:p>
            <a:pPr marL="0" marR="0" indent="0">
              <a:spcBef>
                <a:spcPts val="0"/>
              </a:spcBef>
              <a:spcAft>
                <a:spcPts val="0"/>
              </a:spcAft>
              <a:buNone/>
            </a:pPr>
            <a:r>
              <a:rPr lang="en-US" sz="1800" dirty="0">
                <a:effectLst/>
                <a:latin typeface="Calibri" panose="020F0502020204030204" pitchFamily="34" charset="0"/>
              </a:rPr>
              <a:t>5. Carbon Footprint Tracking:</a:t>
            </a:r>
          </a:p>
          <a:p>
            <a:pPr marL="0" marR="0">
              <a:spcBef>
                <a:spcPts val="0"/>
              </a:spcBef>
              <a:spcAft>
                <a:spcPts val="0"/>
              </a:spcAft>
            </a:pPr>
            <a:r>
              <a:rPr lang="en-US" sz="1800" dirty="0">
                <a:effectLst/>
                <a:latin typeface="Calibri" panose="020F0502020204030204" pitchFamily="34" charset="0"/>
              </a:rPr>
              <a:t>   - Carbon Footprint API to calculate carbon emissions based on distance and type of transit mode</a:t>
            </a:r>
          </a:p>
          <a:p>
            <a:endParaRPr lang="en-IN" dirty="0"/>
          </a:p>
        </p:txBody>
      </p:sp>
      <p:pic>
        <p:nvPicPr>
          <p:cNvPr id="5" name="Graphic 4">
            <a:extLst>
              <a:ext uri="{FF2B5EF4-FFF2-40B4-BE49-F238E27FC236}">
                <a16:creationId xmlns:a16="http://schemas.microsoft.com/office/drawing/2014/main" id="{CD49659D-0D47-A753-EA4B-83529B715D4C}"/>
              </a:ext>
            </a:extLst>
          </p:cNvPr>
          <p:cNvPicPr>
            <a:picLocks noChangeAspect="1"/>
          </p:cNvPicPr>
          <p:nvPr/>
        </p:nvPicPr>
        <p:blipFill>
          <a:blip r:embed="rId2">
            <a:alphaModFix amt="18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28912" y="652462"/>
            <a:ext cx="6734175" cy="5553075"/>
          </a:xfrm>
          <a:prstGeom prst="rect">
            <a:avLst/>
          </a:prstGeom>
        </p:spPr>
      </p:pic>
    </p:spTree>
    <p:extLst>
      <p:ext uri="{BB962C8B-B14F-4D97-AF65-F5344CB8AC3E}">
        <p14:creationId xmlns:p14="http://schemas.microsoft.com/office/powerpoint/2010/main" val="4121745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2291C1D-A084-62A9-EA79-CE787974DD6F}"/>
              </a:ext>
            </a:extLst>
          </p:cNvPr>
          <p:cNvSpPr>
            <a:spLocks noGrp="1"/>
          </p:cNvSpPr>
          <p:nvPr>
            <p:ph type="title" idx="4294967295"/>
          </p:nvPr>
        </p:nvSpPr>
        <p:spPr>
          <a:xfrm>
            <a:off x="838200" y="365125"/>
            <a:ext cx="10515600" cy="1325563"/>
          </a:xfrm>
        </p:spPr>
        <p:txBody>
          <a:bodyPr/>
          <a:lstStyle/>
          <a:p>
            <a:r>
              <a:rPr lang="en-US" b="1" dirty="0"/>
              <a:t>Market Potential and Audience	</a:t>
            </a:r>
            <a:endParaRPr lang="en-IN" b="1" dirty="0"/>
          </a:p>
        </p:txBody>
      </p:sp>
      <p:sp>
        <p:nvSpPr>
          <p:cNvPr id="7" name="Content Placeholder 6">
            <a:extLst>
              <a:ext uri="{FF2B5EF4-FFF2-40B4-BE49-F238E27FC236}">
                <a16:creationId xmlns:a16="http://schemas.microsoft.com/office/drawing/2014/main" id="{77512B5E-7771-9116-0DAC-BCB60C379355}"/>
              </a:ext>
            </a:extLst>
          </p:cNvPr>
          <p:cNvSpPr>
            <a:spLocks noGrp="1"/>
          </p:cNvSpPr>
          <p:nvPr>
            <p:ph idx="1"/>
          </p:nvPr>
        </p:nvSpPr>
        <p:spPr/>
        <p:txBody>
          <a:bodyPr>
            <a:normAutofit lnSpcReduction="10000"/>
          </a:bodyPr>
          <a:lstStyle/>
          <a:p>
            <a:pPr marL="0" indent="0">
              <a:buNone/>
            </a:pPr>
            <a:r>
              <a:rPr lang="en-US" dirty="0"/>
              <a:t>The primary audience is eco-conscious individuals, daily commuters, public transit users , cyclists, walkers and carpooling enthusiasts.</a:t>
            </a:r>
          </a:p>
          <a:p>
            <a:pPr marL="0" indent="0">
              <a:buNone/>
            </a:pPr>
            <a:r>
              <a:rPr lang="en-US" dirty="0"/>
              <a:t>The market potential is significant, given the rising awareness in environmental issues like global warming, urban congestion, traffic and pollution. Many urban and suburban areas lack decent public transport or are not up to the mark. There is growing desire for convenient and sustainable public transport solutions. </a:t>
            </a:r>
          </a:p>
          <a:p>
            <a:pPr marL="0" indent="0">
              <a:buNone/>
            </a:pPr>
            <a:r>
              <a:rPr lang="en-US" dirty="0"/>
              <a:t>By collaborating with major ride-sharing apps currently present in the market, i.e., Uber, Ola and Rapido, our platform can seek to engage with  people in the age-group of 18-45 years, who are financially independent, young, office workers, tourists and college students.</a:t>
            </a:r>
          </a:p>
          <a:p>
            <a:pPr marL="0" indent="0">
              <a:buNone/>
            </a:pPr>
            <a:endParaRPr lang="en-IN" dirty="0"/>
          </a:p>
        </p:txBody>
      </p:sp>
      <p:pic>
        <p:nvPicPr>
          <p:cNvPr id="5" name="Graphic 4">
            <a:extLst>
              <a:ext uri="{FF2B5EF4-FFF2-40B4-BE49-F238E27FC236}">
                <a16:creationId xmlns:a16="http://schemas.microsoft.com/office/drawing/2014/main" id="{CD49659D-0D47-A753-EA4B-83529B715D4C}"/>
              </a:ext>
            </a:extLst>
          </p:cNvPr>
          <p:cNvPicPr>
            <a:picLocks noChangeAspect="1"/>
          </p:cNvPicPr>
          <p:nvPr/>
        </p:nvPicPr>
        <p:blipFill>
          <a:blip r:embed="rId2">
            <a:alphaModFix amt="18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28912" y="766763"/>
            <a:ext cx="6734175" cy="5553075"/>
          </a:xfrm>
          <a:prstGeom prst="rect">
            <a:avLst/>
          </a:prstGeom>
        </p:spPr>
      </p:pic>
    </p:spTree>
    <p:extLst>
      <p:ext uri="{BB962C8B-B14F-4D97-AF65-F5344CB8AC3E}">
        <p14:creationId xmlns:p14="http://schemas.microsoft.com/office/powerpoint/2010/main" val="708995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2291C1D-A084-62A9-EA79-CE787974DD6F}"/>
              </a:ext>
            </a:extLst>
          </p:cNvPr>
          <p:cNvSpPr>
            <a:spLocks noGrp="1"/>
          </p:cNvSpPr>
          <p:nvPr>
            <p:ph type="title" idx="4294967295"/>
          </p:nvPr>
        </p:nvSpPr>
        <p:spPr>
          <a:xfrm>
            <a:off x="838200" y="365125"/>
            <a:ext cx="10515600" cy="1325563"/>
          </a:xfrm>
        </p:spPr>
        <p:txBody>
          <a:bodyPr/>
          <a:lstStyle/>
          <a:p>
            <a:r>
              <a:rPr lang="en-US" b="1" dirty="0"/>
              <a:t>Market Factors		</a:t>
            </a:r>
            <a:endParaRPr lang="en-IN" b="1" dirty="0"/>
          </a:p>
        </p:txBody>
      </p:sp>
      <p:sp>
        <p:nvSpPr>
          <p:cNvPr id="7" name="Content Placeholder 6">
            <a:extLst>
              <a:ext uri="{FF2B5EF4-FFF2-40B4-BE49-F238E27FC236}">
                <a16:creationId xmlns:a16="http://schemas.microsoft.com/office/drawing/2014/main" id="{77512B5E-7771-9116-0DAC-BCB60C379355}"/>
              </a:ext>
            </a:extLst>
          </p:cNvPr>
          <p:cNvSpPr>
            <a:spLocks noGrp="1"/>
          </p:cNvSpPr>
          <p:nvPr>
            <p:ph idx="1"/>
          </p:nvPr>
        </p:nvSpPr>
        <p:spPr/>
        <p:txBody>
          <a:bodyPr>
            <a:normAutofit fontScale="92500" lnSpcReduction="10000"/>
          </a:bodyPr>
          <a:lstStyle/>
          <a:p>
            <a:pPr marL="0" indent="0">
              <a:buNone/>
            </a:pPr>
            <a:r>
              <a:rPr lang="en-US" dirty="0"/>
              <a:t>1.Government initiatives to support sustainable transport and reduce emissions can be favorable for such platforms</a:t>
            </a:r>
          </a:p>
          <a:p>
            <a:pPr marL="0" indent="0">
              <a:buNone/>
            </a:pPr>
            <a:r>
              <a:rPr lang="en-US" dirty="0"/>
              <a:t>2. Rising urbanization and shifting mobility preferences lead to higher demand for efficient transport solutions.</a:t>
            </a:r>
          </a:p>
          <a:p>
            <a:pPr marL="0" indent="0">
              <a:buNone/>
            </a:pPr>
            <a:r>
              <a:rPr lang="en-US" dirty="0"/>
              <a:t>3. Economic factors like rising fuel costs, inflation and the desire to save money can motivate people to consider green commuting options.</a:t>
            </a:r>
          </a:p>
          <a:p>
            <a:pPr marL="0" indent="0">
              <a:buNone/>
            </a:pPr>
            <a:r>
              <a:rPr lang="en-US" dirty="0"/>
              <a:t>4. Popular tourist destinations are now plagued with traffic and pollution. They can be benefited by ecofriendly transport solutions that can reduce the environmental impact of tourism.</a:t>
            </a:r>
          </a:p>
          <a:p>
            <a:pPr marL="0" indent="0">
              <a:buNone/>
            </a:pPr>
            <a:r>
              <a:rPr lang="en-US" dirty="0"/>
              <a:t>5. Widespread tech adoption and infiltration makes it easier to introduce and market such platforms</a:t>
            </a:r>
          </a:p>
          <a:p>
            <a:pPr marL="0" indent="0">
              <a:buNone/>
            </a:pPr>
            <a:endParaRPr lang="en-IN" dirty="0"/>
          </a:p>
        </p:txBody>
      </p:sp>
      <p:pic>
        <p:nvPicPr>
          <p:cNvPr id="5" name="Graphic 4">
            <a:extLst>
              <a:ext uri="{FF2B5EF4-FFF2-40B4-BE49-F238E27FC236}">
                <a16:creationId xmlns:a16="http://schemas.microsoft.com/office/drawing/2014/main" id="{CD49659D-0D47-A753-EA4B-83529B715D4C}"/>
              </a:ext>
            </a:extLst>
          </p:cNvPr>
          <p:cNvPicPr>
            <a:picLocks noChangeAspect="1"/>
          </p:cNvPicPr>
          <p:nvPr/>
        </p:nvPicPr>
        <p:blipFill>
          <a:blip r:embed="rId2">
            <a:alphaModFix amt="18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28912" y="766763"/>
            <a:ext cx="6734175" cy="5553075"/>
          </a:xfrm>
          <a:prstGeom prst="rect">
            <a:avLst/>
          </a:prstGeom>
        </p:spPr>
      </p:pic>
    </p:spTree>
    <p:extLst>
      <p:ext uri="{BB962C8B-B14F-4D97-AF65-F5344CB8AC3E}">
        <p14:creationId xmlns:p14="http://schemas.microsoft.com/office/powerpoint/2010/main" val="1238388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2291C1D-A084-62A9-EA79-CE787974DD6F}"/>
              </a:ext>
            </a:extLst>
          </p:cNvPr>
          <p:cNvSpPr>
            <a:spLocks noGrp="1"/>
          </p:cNvSpPr>
          <p:nvPr>
            <p:ph type="title" idx="4294967295"/>
          </p:nvPr>
        </p:nvSpPr>
        <p:spPr>
          <a:xfrm>
            <a:off x="838200" y="365125"/>
            <a:ext cx="10515600" cy="1325563"/>
          </a:xfrm>
        </p:spPr>
        <p:txBody>
          <a:bodyPr/>
          <a:lstStyle/>
          <a:p>
            <a:r>
              <a:rPr lang="en-US" b="1" dirty="0"/>
              <a:t>Risks/ Challenges / Dependencies	</a:t>
            </a:r>
            <a:endParaRPr lang="en-IN" b="1" dirty="0"/>
          </a:p>
        </p:txBody>
      </p:sp>
      <p:sp>
        <p:nvSpPr>
          <p:cNvPr id="7" name="Content Placeholder 6">
            <a:extLst>
              <a:ext uri="{FF2B5EF4-FFF2-40B4-BE49-F238E27FC236}">
                <a16:creationId xmlns:a16="http://schemas.microsoft.com/office/drawing/2014/main" id="{77512B5E-7771-9116-0DAC-BCB60C379355}"/>
              </a:ext>
            </a:extLst>
          </p:cNvPr>
          <p:cNvSpPr>
            <a:spLocks noGrp="1"/>
          </p:cNvSpPr>
          <p:nvPr>
            <p:ph idx="1"/>
          </p:nvPr>
        </p:nvSpPr>
        <p:spPr/>
        <p:txBody>
          <a:bodyPr>
            <a:normAutofit fontScale="92500" lnSpcReduction="20000"/>
          </a:bodyPr>
          <a:lstStyle/>
          <a:p>
            <a:pPr marL="514350" indent="-514350">
              <a:buAutoNum type="arabicPeriod"/>
            </a:pPr>
            <a:r>
              <a:rPr lang="en-US" dirty="0"/>
              <a:t>User Adoption – Convincing users to use the app and switch to eco friendly options is difficult</a:t>
            </a:r>
          </a:p>
          <a:p>
            <a:pPr marL="514350" indent="-514350">
              <a:buAutoNum type="arabicPeriod"/>
            </a:pPr>
            <a:r>
              <a:rPr lang="en-US" dirty="0"/>
              <a:t>Data Privacy – Collecting and storing user activity and location data should be done in a transparent and proper manner</a:t>
            </a:r>
          </a:p>
          <a:p>
            <a:pPr marL="514350" indent="-514350">
              <a:buAutoNum type="arabicPeriod"/>
            </a:pPr>
            <a:r>
              <a:rPr lang="en-US" dirty="0"/>
              <a:t>Technical Integration – Managing real-time traffic and location data, accurate carbon tracking, and planning routes can be complex.</a:t>
            </a:r>
          </a:p>
          <a:p>
            <a:pPr marL="514350" indent="-514350">
              <a:buAutoNum type="arabicPeriod"/>
            </a:pPr>
            <a:r>
              <a:rPr lang="en-US" dirty="0"/>
              <a:t>Local Collaborations - Have to focus on relationships and networking with local transport organizations, communities and retailers for incentivizing the platform. Can develop APIs for seamless integration.</a:t>
            </a:r>
          </a:p>
          <a:p>
            <a:pPr marL="514350" indent="-514350">
              <a:buAutoNum type="arabicPeriod"/>
            </a:pPr>
            <a:r>
              <a:rPr lang="en-US" dirty="0"/>
              <a:t>Market Entry- There are well-established ride-sharing and navigation apps in the market. Can differentiate our platform from them or can collaborate with them.	</a:t>
            </a:r>
            <a:endParaRPr lang="en-IN" dirty="0"/>
          </a:p>
        </p:txBody>
      </p:sp>
      <p:pic>
        <p:nvPicPr>
          <p:cNvPr id="5" name="Graphic 4">
            <a:extLst>
              <a:ext uri="{FF2B5EF4-FFF2-40B4-BE49-F238E27FC236}">
                <a16:creationId xmlns:a16="http://schemas.microsoft.com/office/drawing/2014/main" id="{CD49659D-0D47-A753-EA4B-83529B715D4C}"/>
              </a:ext>
            </a:extLst>
          </p:cNvPr>
          <p:cNvPicPr>
            <a:picLocks noChangeAspect="1"/>
          </p:cNvPicPr>
          <p:nvPr/>
        </p:nvPicPr>
        <p:blipFill>
          <a:blip r:embed="rId2">
            <a:alphaModFix amt="18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18279" y="738510"/>
            <a:ext cx="6734175" cy="5553075"/>
          </a:xfrm>
          <a:prstGeom prst="rect">
            <a:avLst/>
          </a:prstGeom>
        </p:spPr>
      </p:pic>
    </p:spTree>
    <p:extLst>
      <p:ext uri="{BB962C8B-B14F-4D97-AF65-F5344CB8AC3E}">
        <p14:creationId xmlns:p14="http://schemas.microsoft.com/office/powerpoint/2010/main" val="3284405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2291C1D-A084-62A9-EA79-CE787974DD6F}"/>
              </a:ext>
            </a:extLst>
          </p:cNvPr>
          <p:cNvSpPr>
            <a:spLocks noGrp="1"/>
          </p:cNvSpPr>
          <p:nvPr>
            <p:ph type="title" idx="4294967295"/>
          </p:nvPr>
        </p:nvSpPr>
        <p:spPr>
          <a:xfrm>
            <a:off x="838200" y="365125"/>
            <a:ext cx="10515600" cy="1325563"/>
          </a:xfrm>
        </p:spPr>
        <p:txBody>
          <a:bodyPr/>
          <a:lstStyle/>
          <a:p>
            <a:r>
              <a:rPr lang="en-US" b="1" dirty="0"/>
              <a:t>References</a:t>
            </a:r>
            <a:endParaRPr lang="en-IN" b="1" dirty="0"/>
          </a:p>
        </p:txBody>
      </p:sp>
      <p:sp>
        <p:nvSpPr>
          <p:cNvPr id="7" name="Content Placeholder 6">
            <a:extLst>
              <a:ext uri="{FF2B5EF4-FFF2-40B4-BE49-F238E27FC236}">
                <a16:creationId xmlns:a16="http://schemas.microsoft.com/office/drawing/2014/main" id="{77512B5E-7771-9116-0DAC-BCB60C379355}"/>
              </a:ext>
            </a:extLst>
          </p:cNvPr>
          <p:cNvSpPr>
            <a:spLocks noGrp="1"/>
          </p:cNvSpPr>
          <p:nvPr>
            <p:ph idx="1"/>
          </p:nvPr>
        </p:nvSpPr>
        <p:spPr/>
        <p:txBody>
          <a:bodyPr>
            <a:normAutofit fontScale="92500" lnSpcReduction="10000"/>
          </a:bodyPr>
          <a:lstStyle/>
          <a:p>
            <a:r>
              <a:rPr lang="en-IN" sz="1400" b="1" dirty="0"/>
              <a:t>Gamification to Promote Sustainable Transportation</a:t>
            </a:r>
          </a:p>
          <a:p>
            <a:pPr marL="0" indent="0">
              <a:buNone/>
            </a:pPr>
            <a:r>
              <a:rPr lang="en-IN" sz="1400" dirty="0"/>
              <a:t>By - Pritesh </a:t>
            </a:r>
            <a:r>
              <a:rPr lang="en-IN" sz="1400" dirty="0" err="1"/>
              <a:t>Pimpale</a:t>
            </a:r>
            <a:r>
              <a:rPr lang="en-IN" sz="1400" dirty="0"/>
              <a:t> (Cal State University)</a:t>
            </a:r>
          </a:p>
          <a:p>
            <a:pPr marL="0" indent="0">
              <a:buNone/>
            </a:pPr>
            <a:r>
              <a:rPr lang="en-IN" sz="1400" dirty="0"/>
              <a:t>URL - </a:t>
            </a:r>
            <a:r>
              <a:rPr lang="en-IN" sz="1400" dirty="0">
                <a:hlinkClick r:id="rId2"/>
              </a:rPr>
              <a:t>Gamification to Promote Sustainable Transportation (calstate.edu)</a:t>
            </a:r>
            <a:endParaRPr lang="en-IN" sz="1400" dirty="0"/>
          </a:p>
          <a:p>
            <a:r>
              <a:rPr lang="en-US" sz="1400" b="1" dirty="0"/>
              <a:t>Initiatives and challenges in using gamification in transportation</a:t>
            </a:r>
            <a:endParaRPr lang="en-IN" sz="1400" b="1" dirty="0"/>
          </a:p>
          <a:p>
            <a:pPr marL="0" indent="0">
              <a:buNone/>
            </a:pPr>
            <a:r>
              <a:rPr lang="en-IN" sz="1400" dirty="0"/>
              <a:t>By – Wang et al (European Transport Research Review) – 13 September 2022</a:t>
            </a:r>
          </a:p>
          <a:p>
            <a:pPr marL="0" indent="0">
              <a:buNone/>
            </a:pPr>
            <a:r>
              <a:rPr lang="en-IN" sz="1400" dirty="0"/>
              <a:t>URL - </a:t>
            </a:r>
            <a:r>
              <a:rPr lang="en-IN" sz="1400" dirty="0">
                <a:hlinkClick r:id="rId3"/>
              </a:rPr>
              <a:t>https://etrr.springeropen.com/counter/pdf/10.1186/s12544-022-00567-w.pdf?pdf=button%20sticky</a:t>
            </a:r>
            <a:endParaRPr lang="en-IN" sz="1400" dirty="0"/>
          </a:p>
          <a:p>
            <a:r>
              <a:rPr lang="en-US" sz="1400" b="1" i="0" dirty="0">
                <a:solidFill>
                  <a:srgbClr val="333333"/>
                </a:solidFill>
                <a:effectLst/>
              </a:rPr>
              <a:t>Changing commuters' behavior using rewards</a:t>
            </a:r>
          </a:p>
          <a:p>
            <a:pPr marL="0" indent="0">
              <a:buNone/>
            </a:pPr>
            <a:r>
              <a:rPr lang="en-US" sz="1400" dirty="0">
                <a:solidFill>
                  <a:srgbClr val="333333"/>
                </a:solidFill>
              </a:rPr>
              <a:t>By – Eran Ben-Alia, Dick </a:t>
            </a:r>
            <a:r>
              <a:rPr lang="en-US" sz="1400" dirty="0" err="1">
                <a:solidFill>
                  <a:srgbClr val="333333"/>
                </a:solidFill>
              </a:rPr>
              <a:t>Ettema</a:t>
            </a:r>
            <a:r>
              <a:rPr lang="en-US" sz="1400" dirty="0">
                <a:solidFill>
                  <a:srgbClr val="333333"/>
                </a:solidFill>
              </a:rPr>
              <a:t> (Transportation Research Part F) – 18 May 2011</a:t>
            </a:r>
          </a:p>
          <a:p>
            <a:pPr marL="0" indent="0">
              <a:buNone/>
            </a:pPr>
            <a:r>
              <a:rPr lang="en-US" sz="1400" dirty="0">
                <a:solidFill>
                  <a:srgbClr val="333333"/>
                </a:solidFill>
              </a:rPr>
              <a:t>URL - </a:t>
            </a:r>
            <a:r>
              <a:rPr lang="en-US" sz="1400" dirty="0">
                <a:solidFill>
                  <a:srgbClr val="333333"/>
                </a:solidFill>
                <a:hlinkClick r:id="rId4"/>
              </a:rPr>
              <a:t>https://www.sciencedirect.com/science/article/abs/pii/S1369847811000428?via%3Dihub</a:t>
            </a:r>
            <a:endParaRPr lang="en-US" sz="1400" dirty="0"/>
          </a:p>
          <a:p>
            <a:r>
              <a:rPr lang="en-US" sz="1400" b="1" i="0" dirty="0">
                <a:solidFill>
                  <a:srgbClr val="000000"/>
                </a:solidFill>
                <a:effectLst/>
              </a:rPr>
              <a:t>A Large Scale, App-Based </a:t>
            </a:r>
            <a:r>
              <a:rPr lang="en-US" sz="1400" b="1" i="0" dirty="0" err="1">
                <a:solidFill>
                  <a:srgbClr val="000000"/>
                </a:solidFill>
                <a:effectLst/>
              </a:rPr>
              <a:t>Behaviour</a:t>
            </a:r>
            <a:r>
              <a:rPr lang="en-US" sz="1400" b="1" i="0" dirty="0">
                <a:solidFill>
                  <a:srgbClr val="000000"/>
                </a:solidFill>
                <a:effectLst/>
              </a:rPr>
              <a:t> Change Experiment Persuading Sustainable Mobility Patterns</a:t>
            </a:r>
          </a:p>
          <a:p>
            <a:pPr marL="0" indent="0">
              <a:buNone/>
            </a:pPr>
            <a:r>
              <a:rPr lang="en-US" sz="1400" dirty="0"/>
              <a:t>By – Dominik Bucher,  et al (ETH Zurich, Switzerland) – 10 May 2019</a:t>
            </a:r>
          </a:p>
          <a:p>
            <a:pPr marL="0" indent="0">
              <a:buNone/>
            </a:pPr>
            <a:r>
              <a:rPr lang="en-US" sz="1400" dirty="0"/>
              <a:t>URL - </a:t>
            </a:r>
            <a:r>
              <a:rPr lang="en-US" sz="1400" dirty="0">
                <a:hlinkClick r:id="rId5"/>
              </a:rPr>
              <a:t>https://www.mdpi.com/2071-1050/11/9/2674</a:t>
            </a:r>
            <a:endParaRPr lang="en-US" sz="1400" dirty="0"/>
          </a:p>
          <a:p>
            <a:r>
              <a:rPr lang="en-US" sz="1400" dirty="0"/>
              <a:t> </a:t>
            </a:r>
            <a:r>
              <a:rPr lang="en-US" sz="1400" b="1" i="0" dirty="0">
                <a:solidFill>
                  <a:srgbClr val="1F1F1F"/>
                </a:solidFill>
                <a:effectLst/>
              </a:rPr>
              <a:t>Promoting sustainable travel </a:t>
            </a:r>
            <a:r>
              <a:rPr lang="en-US" sz="1400" b="1" i="0" dirty="0" err="1">
                <a:solidFill>
                  <a:srgbClr val="1F1F1F"/>
                </a:solidFill>
                <a:effectLst/>
              </a:rPr>
              <a:t>behaviour</a:t>
            </a:r>
            <a:r>
              <a:rPr lang="en-US" sz="1400" b="1" i="0" dirty="0">
                <a:solidFill>
                  <a:srgbClr val="1F1F1F"/>
                </a:solidFill>
                <a:effectLst/>
              </a:rPr>
              <a:t> through the use of smartphone applications</a:t>
            </a:r>
          </a:p>
          <a:p>
            <a:pPr marL="0" indent="0">
              <a:buNone/>
            </a:pPr>
            <a:r>
              <a:rPr lang="en-IN" sz="1400" dirty="0"/>
              <a:t>By – Alfred Andersson , et al (Lund University, Sweden) – 10 January 2018</a:t>
            </a:r>
          </a:p>
          <a:p>
            <a:pPr marL="0" indent="0">
              <a:buNone/>
            </a:pPr>
            <a:r>
              <a:rPr lang="en-IN" sz="1400" dirty="0"/>
              <a:t>URL - </a:t>
            </a:r>
            <a:r>
              <a:rPr lang="en-IN" sz="1400" dirty="0">
                <a:hlinkClick r:id="rId6"/>
              </a:rPr>
              <a:t>https://www.sciencedirect.com/science/article/abs/pii/S2214367X17301643?via%3Dihub</a:t>
            </a:r>
            <a:endParaRPr lang="en-IN" sz="1400" dirty="0"/>
          </a:p>
          <a:p>
            <a:pPr marL="0" indent="0">
              <a:buNone/>
            </a:pPr>
            <a:endParaRPr lang="en-US" sz="1050" b="0" i="0" dirty="0">
              <a:solidFill>
                <a:srgbClr val="1F1F1F"/>
              </a:solidFill>
              <a:effectLst/>
              <a:latin typeface="ElsevierGulliver"/>
            </a:endParaRPr>
          </a:p>
        </p:txBody>
      </p:sp>
      <p:pic>
        <p:nvPicPr>
          <p:cNvPr id="5" name="Graphic 4">
            <a:extLst>
              <a:ext uri="{FF2B5EF4-FFF2-40B4-BE49-F238E27FC236}">
                <a16:creationId xmlns:a16="http://schemas.microsoft.com/office/drawing/2014/main" id="{CD49659D-0D47-A753-EA4B-83529B715D4C}"/>
              </a:ext>
            </a:extLst>
          </p:cNvPr>
          <p:cNvPicPr>
            <a:picLocks noChangeAspect="1"/>
          </p:cNvPicPr>
          <p:nvPr/>
        </p:nvPicPr>
        <p:blipFill>
          <a:blip r:embed="rId7">
            <a:alphaModFix amt="18000"/>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728912" y="652462"/>
            <a:ext cx="6734175" cy="5553075"/>
          </a:xfrm>
          <a:prstGeom prst="rect">
            <a:avLst/>
          </a:prstGeom>
        </p:spPr>
      </p:pic>
    </p:spTree>
    <p:extLst>
      <p:ext uri="{BB962C8B-B14F-4D97-AF65-F5344CB8AC3E}">
        <p14:creationId xmlns:p14="http://schemas.microsoft.com/office/powerpoint/2010/main" val="760792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2291C1D-A084-62A9-EA79-CE787974DD6F}"/>
              </a:ext>
            </a:extLst>
          </p:cNvPr>
          <p:cNvSpPr>
            <a:spLocks noGrp="1"/>
          </p:cNvSpPr>
          <p:nvPr>
            <p:ph type="title" idx="4294967295"/>
          </p:nvPr>
        </p:nvSpPr>
        <p:spPr>
          <a:xfrm>
            <a:off x="838200" y="365125"/>
            <a:ext cx="10515600" cy="1325563"/>
          </a:xfrm>
        </p:spPr>
        <p:txBody>
          <a:bodyPr/>
          <a:lstStyle/>
          <a:p>
            <a:pPr algn="ctr"/>
            <a:r>
              <a:rPr lang="en-IN" b="1" u="sng" dirty="0">
                <a:solidFill>
                  <a:srgbClr val="111827"/>
                </a:solidFill>
                <a:latin typeface="Cabin"/>
              </a:rPr>
              <a:t>Problem Statement</a:t>
            </a:r>
            <a:br>
              <a:rPr lang="en-IN" b="1" i="0" dirty="0">
                <a:solidFill>
                  <a:srgbClr val="111827"/>
                </a:solidFill>
                <a:effectLst/>
                <a:latin typeface="Cabin"/>
              </a:rPr>
            </a:br>
            <a:r>
              <a:rPr lang="en-IN" b="1" i="0" dirty="0">
                <a:solidFill>
                  <a:srgbClr val="111827"/>
                </a:solidFill>
                <a:effectLst/>
                <a:latin typeface="Cabin"/>
              </a:rPr>
              <a:t>Gamifying Eco-Friendly Transportation</a:t>
            </a:r>
            <a:endParaRPr lang="en-IN" dirty="0"/>
          </a:p>
        </p:txBody>
      </p:sp>
      <p:sp>
        <p:nvSpPr>
          <p:cNvPr id="7" name="Content Placeholder 6">
            <a:extLst>
              <a:ext uri="{FF2B5EF4-FFF2-40B4-BE49-F238E27FC236}">
                <a16:creationId xmlns:a16="http://schemas.microsoft.com/office/drawing/2014/main" id="{77512B5E-7771-9116-0DAC-BCB60C379355}"/>
              </a:ext>
            </a:extLst>
          </p:cNvPr>
          <p:cNvSpPr>
            <a:spLocks noGrp="1"/>
          </p:cNvSpPr>
          <p:nvPr>
            <p:ph idx="1"/>
          </p:nvPr>
        </p:nvSpPr>
        <p:spPr/>
        <p:txBody>
          <a:bodyPr>
            <a:normAutofit/>
          </a:bodyPr>
          <a:lstStyle/>
          <a:p>
            <a:pPr marL="0" indent="0">
              <a:buNone/>
            </a:pPr>
            <a:r>
              <a:rPr lang="en-US" b="0" i="0" dirty="0">
                <a:solidFill>
                  <a:srgbClr val="6B7280"/>
                </a:solidFill>
                <a:effectLst/>
                <a:latin typeface="Cabin"/>
              </a:rPr>
              <a:t>Urban areas face challenges like traffic congestion, air pollution, and carbon emissions due to increased private vehicle usage. To promote eco-friendly transportation options (walking, biking, carpooling, public transit), we need an innovative mobile app that uses gamification and social elements to motivate users, reduce private car dependence, and create sustainable cities. Daily challenges, leaderboards, and a supportive community foster engagement, while real-time incentives, optimized route planning, and carbon footprint tracking enhance the experience and environmental impact awareness. With an intuitive interface and seamless integration, the application must revolutionize urban commuting habits for greener, healthier, and vibrant spaces.</a:t>
            </a:r>
            <a:endParaRPr lang="en-IN" dirty="0"/>
          </a:p>
        </p:txBody>
      </p:sp>
      <p:pic>
        <p:nvPicPr>
          <p:cNvPr id="5" name="Graphic 4">
            <a:extLst>
              <a:ext uri="{FF2B5EF4-FFF2-40B4-BE49-F238E27FC236}">
                <a16:creationId xmlns:a16="http://schemas.microsoft.com/office/drawing/2014/main" id="{CD49659D-0D47-A753-EA4B-83529B715D4C}"/>
              </a:ext>
            </a:extLst>
          </p:cNvPr>
          <p:cNvPicPr>
            <a:picLocks noChangeAspect="1"/>
          </p:cNvPicPr>
          <p:nvPr/>
        </p:nvPicPr>
        <p:blipFill>
          <a:blip r:embed="rId2">
            <a:alphaModFix amt="18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28912" y="652462"/>
            <a:ext cx="6734175" cy="5553075"/>
          </a:xfrm>
          <a:prstGeom prst="rect">
            <a:avLst/>
          </a:prstGeom>
        </p:spPr>
      </p:pic>
    </p:spTree>
    <p:extLst>
      <p:ext uri="{BB962C8B-B14F-4D97-AF65-F5344CB8AC3E}">
        <p14:creationId xmlns:p14="http://schemas.microsoft.com/office/powerpoint/2010/main" val="2147057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2291C1D-A084-62A9-EA79-CE787974DD6F}"/>
              </a:ext>
            </a:extLst>
          </p:cNvPr>
          <p:cNvSpPr>
            <a:spLocks noGrp="1"/>
          </p:cNvSpPr>
          <p:nvPr>
            <p:ph type="title" idx="4294967295"/>
          </p:nvPr>
        </p:nvSpPr>
        <p:spPr>
          <a:xfrm>
            <a:off x="838200" y="365125"/>
            <a:ext cx="10515600" cy="1325563"/>
          </a:xfrm>
        </p:spPr>
        <p:txBody>
          <a:bodyPr/>
          <a:lstStyle/>
          <a:p>
            <a:r>
              <a:rPr lang="en-US" b="1" dirty="0"/>
              <a:t>Overview of the solution</a:t>
            </a:r>
            <a:r>
              <a:rPr lang="en-US" dirty="0"/>
              <a:t>	</a:t>
            </a:r>
            <a:endParaRPr lang="en-IN" dirty="0"/>
          </a:p>
        </p:txBody>
      </p:sp>
      <p:sp>
        <p:nvSpPr>
          <p:cNvPr id="7" name="Content Placeholder 6">
            <a:extLst>
              <a:ext uri="{FF2B5EF4-FFF2-40B4-BE49-F238E27FC236}">
                <a16:creationId xmlns:a16="http://schemas.microsoft.com/office/drawing/2014/main" id="{77512B5E-7771-9116-0DAC-BCB60C379355}"/>
              </a:ext>
            </a:extLst>
          </p:cNvPr>
          <p:cNvSpPr>
            <a:spLocks noGrp="1"/>
          </p:cNvSpPr>
          <p:nvPr>
            <p:ph idx="1"/>
          </p:nvPr>
        </p:nvSpPr>
        <p:spPr/>
        <p:txBody>
          <a:bodyPr>
            <a:normAutofit/>
          </a:bodyPr>
          <a:lstStyle/>
          <a:p>
            <a:pPr marL="0" indent="0">
              <a:spcBef>
                <a:spcPts val="0"/>
              </a:spcBef>
              <a:buNone/>
            </a:pPr>
            <a:r>
              <a:rPr lang="en-US" sz="2000" dirty="0" err="1"/>
              <a:t>ECOmmute</a:t>
            </a:r>
            <a:r>
              <a:rPr lang="en-US" sz="2000" dirty="0">
                <a:effectLst/>
              </a:rPr>
              <a:t> is a web platform designed to promote eco-friendly transportation options and address issues like air pollution and traffic. By </a:t>
            </a:r>
            <a:r>
              <a:rPr lang="en-US" sz="2000" dirty="0"/>
              <a:t>using</a:t>
            </a:r>
            <a:r>
              <a:rPr lang="en-US" sz="2000" dirty="0">
                <a:effectLst/>
              </a:rPr>
              <a:t> gamification elements, social communities, and </a:t>
            </a:r>
            <a:r>
              <a:rPr lang="en-US" sz="2000" dirty="0"/>
              <a:t>modern</a:t>
            </a:r>
            <a:r>
              <a:rPr lang="en-US" sz="2000" dirty="0">
                <a:effectLst/>
              </a:rPr>
              <a:t> technology to bring it all together, we aim to motivate users to reduce private car dependence, create sustainable cities, and lead healthier lives.</a:t>
            </a:r>
          </a:p>
          <a:p>
            <a:pPr marL="0" marR="0" indent="0">
              <a:spcBef>
                <a:spcPts val="0"/>
              </a:spcBef>
              <a:spcAft>
                <a:spcPts val="0"/>
              </a:spcAft>
              <a:buNone/>
            </a:pPr>
            <a:r>
              <a:rPr lang="en-US" sz="2000" b="0" i="0" dirty="0">
                <a:effectLst/>
              </a:rPr>
              <a:t>It is a unique and compelling solution for individuals who want to reduce their carbon footprint, promote sustainable transportation, and contribute to a greener, healthier urban environment. It appeals to users who prioritize environmental concerns alongside the convenience and cost savings typically associated with transportation apps.</a:t>
            </a:r>
            <a:endParaRPr lang="en-US" sz="2000" dirty="0"/>
          </a:p>
          <a:p>
            <a:pPr marL="0" marR="0" indent="0">
              <a:spcBef>
                <a:spcPts val="0"/>
              </a:spcBef>
              <a:spcAft>
                <a:spcPts val="0"/>
              </a:spcAft>
              <a:buNone/>
            </a:pPr>
            <a:r>
              <a:rPr lang="en-US" sz="2000" b="0" i="0" dirty="0">
                <a:effectLst/>
              </a:rPr>
              <a:t>To tap into this market potential effectively, we are offering a user-friendly, feature-rich app that addresses the specific needs and motivations of its target audience while continuously promoting the benefits of sustainable urban mobility.</a:t>
            </a:r>
          </a:p>
          <a:p>
            <a:pPr marL="0" indent="0">
              <a:spcBef>
                <a:spcPts val="0"/>
              </a:spcBef>
              <a:buNone/>
            </a:pPr>
            <a:r>
              <a:rPr lang="en-US" sz="2000" b="0" i="0" dirty="0">
                <a:effectLst/>
              </a:rPr>
              <a:t>Implementing the right combination of technologies will be critical to delivering a robust and user-friendly eco-friendly commuting app.</a:t>
            </a:r>
          </a:p>
          <a:p>
            <a:pPr marL="0" marR="0" indent="0">
              <a:spcBef>
                <a:spcPts val="0"/>
              </a:spcBef>
              <a:spcAft>
                <a:spcPts val="0"/>
              </a:spcAft>
              <a:buNone/>
            </a:pPr>
            <a:endParaRPr lang="en-US" sz="2000" dirty="0">
              <a:effectLst/>
            </a:endParaRPr>
          </a:p>
        </p:txBody>
      </p:sp>
      <p:pic>
        <p:nvPicPr>
          <p:cNvPr id="5" name="Graphic 4">
            <a:extLst>
              <a:ext uri="{FF2B5EF4-FFF2-40B4-BE49-F238E27FC236}">
                <a16:creationId xmlns:a16="http://schemas.microsoft.com/office/drawing/2014/main" id="{CD49659D-0D47-A753-EA4B-83529B715D4C}"/>
              </a:ext>
            </a:extLst>
          </p:cNvPr>
          <p:cNvPicPr>
            <a:picLocks noChangeAspect="1"/>
          </p:cNvPicPr>
          <p:nvPr/>
        </p:nvPicPr>
        <p:blipFill>
          <a:blip r:embed="rId2">
            <a:alphaModFix amt="18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28912" y="652462"/>
            <a:ext cx="6734175" cy="5553075"/>
          </a:xfrm>
          <a:prstGeom prst="rect">
            <a:avLst/>
          </a:prstGeom>
        </p:spPr>
      </p:pic>
    </p:spTree>
    <p:extLst>
      <p:ext uri="{BB962C8B-B14F-4D97-AF65-F5344CB8AC3E}">
        <p14:creationId xmlns:p14="http://schemas.microsoft.com/office/powerpoint/2010/main" val="3469169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2291C1D-A084-62A9-EA79-CE787974DD6F}"/>
              </a:ext>
            </a:extLst>
          </p:cNvPr>
          <p:cNvSpPr>
            <a:spLocks noGrp="1"/>
          </p:cNvSpPr>
          <p:nvPr>
            <p:ph type="title" idx="4294967295"/>
          </p:nvPr>
        </p:nvSpPr>
        <p:spPr>
          <a:xfrm>
            <a:off x="838200" y="365125"/>
            <a:ext cx="10515600" cy="1325563"/>
          </a:xfrm>
        </p:spPr>
        <p:txBody>
          <a:bodyPr/>
          <a:lstStyle/>
          <a:p>
            <a:r>
              <a:rPr lang="en-US" b="1" dirty="0"/>
              <a:t>Key Features</a:t>
            </a:r>
            <a:endParaRPr lang="en-IN" b="1" dirty="0"/>
          </a:p>
        </p:txBody>
      </p:sp>
      <p:sp>
        <p:nvSpPr>
          <p:cNvPr id="7" name="Content Placeholder 6">
            <a:extLst>
              <a:ext uri="{FF2B5EF4-FFF2-40B4-BE49-F238E27FC236}">
                <a16:creationId xmlns:a16="http://schemas.microsoft.com/office/drawing/2014/main" id="{77512B5E-7771-9116-0DAC-BCB60C379355}"/>
              </a:ext>
            </a:extLst>
          </p:cNvPr>
          <p:cNvSpPr>
            <a:spLocks noGrp="1"/>
          </p:cNvSpPr>
          <p:nvPr>
            <p:ph idx="1"/>
          </p:nvPr>
        </p:nvSpPr>
        <p:spPr/>
        <p:txBody>
          <a:bodyPr>
            <a:normAutofit/>
          </a:bodyPr>
          <a:lstStyle/>
          <a:p>
            <a:pPr marL="0" marR="0" indent="0">
              <a:spcBef>
                <a:spcPts val="0"/>
              </a:spcBef>
              <a:spcAft>
                <a:spcPts val="0"/>
              </a:spcAft>
              <a:buNone/>
            </a:pPr>
            <a:r>
              <a:rPr lang="en-US" sz="1800" dirty="0">
                <a:effectLst/>
                <a:latin typeface="Calibri" panose="020F0502020204030204" pitchFamily="34" charset="0"/>
              </a:rPr>
              <a:t>1. User Profiles and Social Integration:</a:t>
            </a:r>
          </a:p>
          <a:p>
            <a:pPr marL="0" marR="0">
              <a:spcBef>
                <a:spcPts val="0"/>
              </a:spcBef>
              <a:spcAft>
                <a:spcPts val="0"/>
              </a:spcAft>
            </a:pPr>
            <a:r>
              <a:rPr lang="en-US" sz="1800" dirty="0">
                <a:effectLst/>
                <a:latin typeface="Calibri" panose="020F0502020204030204" pitchFamily="34" charset="0"/>
              </a:rPr>
              <a:t>   - Users create profiles and connect with friends.</a:t>
            </a:r>
          </a:p>
          <a:p>
            <a:pPr marL="0" marR="0">
              <a:spcBef>
                <a:spcPts val="0"/>
              </a:spcBef>
              <a:spcAft>
                <a:spcPts val="0"/>
              </a:spcAft>
            </a:pPr>
            <a:r>
              <a:rPr lang="en-US" sz="1800" dirty="0">
                <a:effectLst/>
                <a:latin typeface="Calibri" panose="020F0502020204030204" pitchFamily="34" charset="0"/>
              </a:rPr>
              <a:t>   - Tracks person eco-friendly statistics</a:t>
            </a:r>
          </a:p>
          <a:p>
            <a:pPr marL="0" marR="0">
              <a:spcBef>
                <a:spcPts val="0"/>
              </a:spcBef>
              <a:spcAft>
                <a:spcPts val="0"/>
              </a:spcAft>
            </a:pPr>
            <a:r>
              <a:rPr lang="en-US" sz="1800" dirty="0">
                <a:effectLst/>
                <a:latin typeface="Calibri" panose="020F0502020204030204" pitchFamily="34" charset="0"/>
              </a:rPr>
              <a:t>   - Integration with social media platforms for sharing achievements and progress.</a:t>
            </a:r>
          </a:p>
          <a:p>
            <a:pPr marL="0" marR="0">
              <a:spcBef>
                <a:spcPts val="0"/>
              </a:spcBef>
              <a:spcAft>
                <a:spcPts val="0"/>
              </a:spcAft>
            </a:pPr>
            <a:r>
              <a:rPr lang="en-US" sz="1800" dirty="0">
                <a:effectLst/>
                <a:latin typeface="Calibri" panose="020F0502020204030204" pitchFamily="34" charset="0"/>
              </a:rPr>
              <a:t>   - Users can set personal goals  and track progress</a:t>
            </a:r>
          </a:p>
          <a:p>
            <a:pPr marL="0" marR="0">
              <a:spcBef>
                <a:spcPts val="0"/>
              </a:spcBef>
              <a:spcAft>
                <a:spcPts val="0"/>
              </a:spcAft>
            </a:pPr>
            <a:endParaRPr lang="en-US" sz="1800" dirty="0">
              <a:effectLst/>
              <a:latin typeface="Calibri" panose="020F0502020204030204" pitchFamily="34" charset="0"/>
            </a:endParaRPr>
          </a:p>
          <a:p>
            <a:pPr marL="0" marR="0" indent="0">
              <a:spcBef>
                <a:spcPts val="0"/>
              </a:spcBef>
              <a:spcAft>
                <a:spcPts val="0"/>
              </a:spcAft>
              <a:buNone/>
            </a:pPr>
            <a:r>
              <a:rPr lang="en-US" sz="1800" dirty="0">
                <a:effectLst/>
                <a:latin typeface="Calibri" panose="020F0502020204030204" pitchFamily="34" charset="0"/>
              </a:rPr>
              <a:t>2. Daily Challenges and Leaderboards:</a:t>
            </a:r>
          </a:p>
          <a:p>
            <a:pPr marL="0" marR="0">
              <a:spcBef>
                <a:spcPts val="0"/>
              </a:spcBef>
              <a:spcAft>
                <a:spcPts val="0"/>
              </a:spcAft>
            </a:pPr>
            <a:r>
              <a:rPr lang="en-US" sz="1800" dirty="0">
                <a:effectLst/>
                <a:latin typeface="Calibri" panose="020F0502020204030204" pitchFamily="34" charset="0"/>
              </a:rPr>
              <a:t>   - Users receive daily eco-friendly commuting challenges.</a:t>
            </a:r>
          </a:p>
          <a:p>
            <a:pPr marL="0" marR="0">
              <a:spcBef>
                <a:spcPts val="0"/>
              </a:spcBef>
              <a:spcAft>
                <a:spcPts val="0"/>
              </a:spcAft>
            </a:pPr>
            <a:r>
              <a:rPr lang="en-US" sz="1800" dirty="0">
                <a:effectLst/>
                <a:latin typeface="Calibri" panose="020F0502020204030204" pitchFamily="34" charset="0"/>
              </a:rPr>
              <a:t>   - Leaderboards display user rankings based on challenge completion.</a:t>
            </a:r>
          </a:p>
          <a:p>
            <a:pPr marL="0" marR="0">
              <a:spcBef>
                <a:spcPts val="0"/>
              </a:spcBef>
              <a:spcAft>
                <a:spcPts val="0"/>
              </a:spcAft>
            </a:pPr>
            <a:r>
              <a:rPr lang="en-US" sz="1800" dirty="0">
                <a:effectLst/>
                <a:latin typeface="Calibri" panose="020F0502020204030204" pitchFamily="34" charset="0"/>
              </a:rPr>
              <a:t>   - Achievements, scoreboards</a:t>
            </a:r>
          </a:p>
          <a:p>
            <a:pPr marL="0" marR="0" indent="0">
              <a:spcBef>
                <a:spcPts val="0"/>
              </a:spcBef>
              <a:spcAft>
                <a:spcPts val="0"/>
              </a:spcAft>
              <a:buNone/>
            </a:pPr>
            <a:r>
              <a:rPr lang="en-US" sz="1800" dirty="0">
                <a:effectLst/>
                <a:latin typeface="Calibri" panose="020F0502020204030204" pitchFamily="34" charset="0"/>
              </a:rPr>
              <a:t> </a:t>
            </a:r>
          </a:p>
          <a:p>
            <a:pPr marL="0" marR="0" indent="0">
              <a:spcBef>
                <a:spcPts val="0"/>
              </a:spcBef>
              <a:spcAft>
                <a:spcPts val="0"/>
              </a:spcAft>
              <a:buNone/>
            </a:pPr>
            <a:r>
              <a:rPr lang="en-US" sz="1800" dirty="0">
                <a:effectLst/>
                <a:latin typeface="Calibri" panose="020F0502020204030204" pitchFamily="34" charset="0"/>
              </a:rPr>
              <a:t>3. </a:t>
            </a:r>
            <a:r>
              <a:rPr lang="en-US" sz="1800" dirty="0">
                <a:latin typeface="Calibri" panose="020F0502020204030204" pitchFamily="34" charset="0"/>
              </a:rPr>
              <a:t>C</a:t>
            </a:r>
            <a:r>
              <a:rPr lang="en-US" sz="1800" dirty="0">
                <a:effectLst/>
                <a:latin typeface="Calibri" panose="020F0502020204030204" pitchFamily="34" charset="0"/>
              </a:rPr>
              <a:t>ommunity Support / Forums:</a:t>
            </a:r>
          </a:p>
          <a:p>
            <a:pPr marL="0" marR="0">
              <a:spcBef>
                <a:spcPts val="0"/>
              </a:spcBef>
              <a:spcAft>
                <a:spcPts val="0"/>
              </a:spcAft>
            </a:pPr>
            <a:r>
              <a:rPr lang="en-US" sz="1800" dirty="0">
                <a:effectLst/>
                <a:latin typeface="Calibri" panose="020F0502020204030204" pitchFamily="34" charset="0"/>
              </a:rPr>
              <a:t>   - Users can join or create eco-commuting communities.</a:t>
            </a:r>
          </a:p>
          <a:p>
            <a:pPr marL="0" marR="0">
              <a:spcBef>
                <a:spcPts val="0"/>
              </a:spcBef>
              <a:spcAft>
                <a:spcPts val="0"/>
              </a:spcAft>
            </a:pPr>
            <a:r>
              <a:rPr lang="en-US" sz="1800" dirty="0">
                <a:effectLst/>
                <a:latin typeface="Calibri" panose="020F0502020204030204" pitchFamily="34" charset="0"/>
              </a:rPr>
              <a:t>   - Share tips, success stories, and encourage each other.</a:t>
            </a:r>
          </a:p>
          <a:p>
            <a:pPr marL="0" marR="0">
              <a:spcBef>
                <a:spcPts val="0"/>
              </a:spcBef>
              <a:spcAft>
                <a:spcPts val="0"/>
              </a:spcAft>
            </a:pPr>
            <a:r>
              <a:rPr lang="en-US" sz="1800" dirty="0">
                <a:effectLst/>
                <a:latin typeface="Calibri" panose="020F0502020204030204" pitchFamily="34" charset="0"/>
              </a:rPr>
              <a:t>   - Discuss routes and carpooling schedules</a:t>
            </a:r>
          </a:p>
          <a:p>
            <a:pPr marL="0" marR="0">
              <a:spcBef>
                <a:spcPts val="0"/>
              </a:spcBef>
              <a:spcAft>
                <a:spcPts val="0"/>
              </a:spcAft>
            </a:pPr>
            <a:r>
              <a:rPr lang="en-US" sz="1800" dirty="0">
                <a:effectLst/>
                <a:latin typeface="Calibri" panose="020F0502020204030204" pitchFamily="34" charset="0"/>
              </a:rPr>
              <a:t>   - User profiles with eco-friendly commuting statistics.</a:t>
            </a:r>
          </a:p>
          <a:p>
            <a:pPr marL="0" marR="0">
              <a:spcBef>
                <a:spcPts val="0"/>
              </a:spcBef>
              <a:spcAft>
                <a:spcPts val="0"/>
              </a:spcAft>
            </a:pPr>
            <a:r>
              <a:rPr lang="en-US" sz="1800" dirty="0">
                <a:effectLst/>
                <a:latin typeface="Calibri" panose="020F0502020204030204" pitchFamily="34" charset="0"/>
              </a:rPr>
              <a:t>   - Community forums for discussions and support.</a:t>
            </a:r>
          </a:p>
          <a:p>
            <a:pPr marL="0" marR="0">
              <a:spcBef>
                <a:spcPts val="0"/>
              </a:spcBef>
              <a:spcAft>
                <a:spcPts val="0"/>
              </a:spcAft>
            </a:pPr>
            <a:endParaRPr lang="en-US" sz="1800" dirty="0">
              <a:effectLst/>
              <a:latin typeface="Calibri" panose="020F0502020204030204" pitchFamily="34" charset="0"/>
            </a:endParaRPr>
          </a:p>
        </p:txBody>
      </p:sp>
      <p:pic>
        <p:nvPicPr>
          <p:cNvPr id="5" name="Graphic 4">
            <a:extLst>
              <a:ext uri="{FF2B5EF4-FFF2-40B4-BE49-F238E27FC236}">
                <a16:creationId xmlns:a16="http://schemas.microsoft.com/office/drawing/2014/main" id="{CD49659D-0D47-A753-EA4B-83529B715D4C}"/>
              </a:ext>
            </a:extLst>
          </p:cNvPr>
          <p:cNvPicPr>
            <a:picLocks noChangeAspect="1"/>
          </p:cNvPicPr>
          <p:nvPr/>
        </p:nvPicPr>
        <p:blipFill>
          <a:blip r:embed="rId2">
            <a:alphaModFix amt="18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28912" y="652462"/>
            <a:ext cx="6734175" cy="5553075"/>
          </a:xfrm>
          <a:prstGeom prst="rect">
            <a:avLst/>
          </a:prstGeom>
        </p:spPr>
      </p:pic>
    </p:spTree>
    <p:extLst>
      <p:ext uri="{BB962C8B-B14F-4D97-AF65-F5344CB8AC3E}">
        <p14:creationId xmlns:p14="http://schemas.microsoft.com/office/powerpoint/2010/main" val="4226821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2291C1D-A084-62A9-EA79-CE787974DD6F}"/>
              </a:ext>
            </a:extLst>
          </p:cNvPr>
          <p:cNvSpPr>
            <a:spLocks noGrp="1"/>
          </p:cNvSpPr>
          <p:nvPr>
            <p:ph type="title" idx="4294967295"/>
          </p:nvPr>
        </p:nvSpPr>
        <p:spPr>
          <a:xfrm>
            <a:off x="838200" y="365125"/>
            <a:ext cx="10515600" cy="1325563"/>
          </a:xfrm>
        </p:spPr>
        <p:txBody>
          <a:bodyPr/>
          <a:lstStyle/>
          <a:p>
            <a:r>
              <a:rPr lang="en-US" b="1" dirty="0"/>
              <a:t>Key Features</a:t>
            </a:r>
            <a:endParaRPr lang="en-IN" b="1" dirty="0"/>
          </a:p>
        </p:txBody>
      </p:sp>
      <p:sp>
        <p:nvSpPr>
          <p:cNvPr id="7" name="Content Placeholder 6">
            <a:extLst>
              <a:ext uri="{FF2B5EF4-FFF2-40B4-BE49-F238E27FC236}">
                <a16:creationId xmlns:a16="http://schemas.microsoft.com/office/drawing/2014/main" id="{77512B5E-7771-9116-0DAC-BCB60C379355}"/>
              </a:ext>
            </a:extLst>
          </p:cNvPr>
          <p:cNvSpPr>
            <a:spLocks noGrp="1"/>
          </p:cNvSpPr>
          <p:nvPr>
            <p:ph idx="1"/>
          </p:nvPr>
        </p:nvSpPr>
        <p:spPr/>
        <p:txBody>
          <a:bodyPr>
            <a:normAutofit/>
          </a:bodyPr>
          <a:lstStyle/>
          <a:p>
            <a:pPr marL="0" marR="0" indent="0">
              <a:spcBef>
                <a:spcPts val="0"/>
              </a:spcBef>
              <a:spcAft>
                <a:spcPts val="0"/>
              </a:spcAft>
              <a:buNone/>
            </a:pPr>
            <a:r>
              <a:rPr lang="en-US" sz="1800" dirty="0">
                <a:effectLst/>
                <a:latin typeface="Calibri" panose="020F0502020204030204" pitchFamily="34" charset="0"/>
              </a:rPr>
              <a:t>4. Real-time Incentives:</a:t>
            </a:r>
          </a:p>
          <a:p>
            <a:pPr marL="0" marR="0">
              <a:spcBef>
                <a:spcPts val="0"/>
              </a:spcBef>
              <a:spcAft>
                <a:spcPts val="0"/>
              </a:spcAft>
            </a:pPr>
            <a:r>
              <a:rPr lang="en-US" sz="1800" dirty="0">
                <a:effectLst/>
                <a:latin typeface="Calibri" panose="020F0502020204030204" pitchFamily="34" charset="0"/>
              </a:rPr>
              <a:t>   - Integration with local businesses for discounts and rewards.</a:t>
            </a:r>
          </a:p>
          <a:p>
            <a:pPr marL="0" marR="0">
              <a:spcBef>
                <a:spcPts val="0"/>
              </a:spcBef>
              <a:spcAft>
                <a:spcPts val="0"/>
              </a:spcAft>
            </a:pPr>
            <a:r>
              <a:rPr lang="en-US" sz="1800" dirty="0">
                <a:effectLst/>
                <a:latin typeface="Calibri" panose="020F0502020204030204" pitchFamily="34" charset="0"/>
              </a:rPr>
              <a:t>   - Users earn rewards for eco-friendly commuting behaviors.</a:t>
            </a:r>
          </a:p>
          <a:p>
            <a:pPr marL="0" marR="0" indent="0">
              <a:spcBef>
                <a:spcPts val="0"/>
              </a:spcBef>
              <a:spcAft>
                <a:spcPts val="0"/>
              </a:spcAft>
              <a:buNone/>
            </a:pPr>
            <a:r>
              <a:rPr lang="en-US" sz="1800" dirty="0">
                <a:effectLst/>
                <a:latin typeface="Calibri" panose="020F0502020204030204" pitchFamily="34" charset="0"/>
              </a:rPr>
              <a:t> </a:t>
            </a:r>
          </a:p>
          <a:p>
            <a:pPr marL="0" marR="0" indent="0">
              <a:spcBef>
                <a:spcPts val="0"/>
              </a:spcBef>
              <a:spcAft>
                <a:spcPts val="0"/>
              </a:spcAft>
              <a:buNone/>
            </a:pPr>
            <a:r>
              <a:rPr lang="en-US" sz="1800" dirty="0">
                <a:effectLst/>
                <a:latin typeface="Calibri" panose="020F0502020204030204" pitchFamily="34" charset="0"/>
              </a:rPr>
              <a:t>5. Optimized Route Planning:</a:t>
            </a:r>
          </a:p>
          <a:p>
            <a:pPr marL="0" marR="0">
              <a:spcBef>
                <a:spcPts val="0"/>
              </a:spcBef>
              <a:spcAft>
                <a:spcPts val="0"/>
              </a:spcAft>
            </a:pPr>
            <a:r>
              <a:rPr lang="en-US" sz="1800" dirty="0">
                <a:effectLst/>
                <a:latin typeface="Calibri" panose="020F0502020204030204" pitchFamily="34" charset="0"/>
              </a:rPr>
              <a:t>   - Utilizes GPS and traffic data for real-time route optimization.</a:t>
            </a:r>
          </a:p>
          <a:p>
            <a:pPr marL="0" marR="0">
              <a:spcBef>
                <a:spcPts val="0"/>
              </a:spcBef>
              <a:spcAft>
                <a:spcPts val="0"/>
              </a:spcAft>
            </a:pPr>
            <a:r>
              <a:rPr lang="en-US" sz="1800" dirty="0">
                <a:effectLst/>
                <a:latin typeface="Calibri" panose="020F0502020204030204" pitchFamily="34" charset="0"/>
              </a:rPr>
              <a:t>   - Recommends walking, biking, carpooling, or public transit options.</a:t>
            </a:r>
          </a:p>
          <a:p>
            <a:pPr marL="0" marR="0">
              <a:spcBef>
                <a:spcPts val="0"/>
              </a:spcBef>
              <a:spcAft>
                <a:spcPts val="0"/>
              </a:spcAft>
            </a:pPr>
            <a:endParaRPr lang="en-US" sz="1800" dirty="0">
              <a:effectLst/>
              <a:latin typeface="Calibri" panose="020F0502020204030204" pitchFamily="34" charset="0"/>
            </a:endParaRPr>
          </a:p>
          <a:p>
            <a:pPr marL="0" marR="0" indent="0">
              <a:spcBef>
                <a:spcPts val="0"/>
              </a:spcBef>
              <a:spcAft>
                <a:spcPts val="0"/>
              </a:spcAft>
              <a:buNone/>
            </a:pPr>
            <a:r>
              <a:rPr lang="en-US" sz="1800" dirty="0">
                <a:effectLst/>
                <a:latin typeface="Calibri" panose="020F0502020204030204" pitchFamily="34" charset="0"/>
              </a:rPr>
              <a:t>6. Carbon Footprint Tracking:</a:t>
            </a:r>
          </a:p>
          <a:p>
            <a:pPr marL="0" marR="0">
              <a:spcBef>
                <a:spcPts val="0"/>
              </a:spcBef>
              <a:spcAft>
                <a:spcPts val="0"/>
              </a:spcAft>
            </a:pPr>
            <a:r>
              <a:rPr lang="en-US" sz="1800" dirty="0">
                <a:effectLst/>
                <a:latin typeface="Calibri" panose="020F0502020204030204" pitchFamily="34" charset="0"/>
              </a:rPr>
              <a:t>   - Calculates and displays the carbon footprint reduced by eco-friendly commuting.</a:t>
            </a:r>
          </a:p>
          <a:p>
            <a:pPr marL="0" marR="0">
              <a:spcBef>
                <a:spcPts val="0"/>
              </a:spcBef>
              <a:spcAft>
                <a:spcPts val="0"/>
              </a:spcAft>
            </a:pPr>
            <a:r>
              <a:rPr lang="en-US" sz="1800" dirty="0">
                <a:effectLst/>
                <a:latin typeface="Calibri" panose="020F0502020204030204" pitchFamily="34" charset="0"/>
              </a:rPr>
              <a:t>   - Provides environmental impact awareness.</a:t>
            </a:r>
          </a:p>
          <a:p>
            <a:pPr marL="0" marR="0">
              <a:spcBef>
                <a:spcPts val="0"/>
              </a:spcBef>
              <a:spcAft>
                <a:spcPts val="0"/>
              </a:spcAft>
            </a:pPr>
            <a:r>
              <a:rPr lang="en-US" sz="1800" dirty="0">
                <a:effectLst/>
                <a:latin typeface="Calibri" panose="020F0502020204030204" pitchFamily="34" charset="0"/>
              </a:rPr>
              <a:t>   - Users can see emission reductions and cost savings</a:t>
            </a:r>
          </a:p>
          <a:p>
            <a:pPr marL="0" marR="0">
              <a:spcBef>
                <a:spcPts val="0"/>
              </a:spcBef>
              <a:spcAft>
                <a:spcPts val="0"/>
              </a:spcAft>
            </a:pPr>
            <a:r>
              <a:rPr lang="en-US" sz="1800" dirty="0">
                <a:effectLst/>
                <a:latin typeface="Calibri" panose="020F0502020204030204" pitchFamily="34" charset="0"/>
              </a:rPr>
              <a:t>   - Tracks travel carbon footprint based on routes travelled</a:t>
            </a:r>
          </a:p>
          <a:p>
            <a:pPr marL="0" marR="0" indent="0">
              <a:spcBef>
                <a:spcPts val="0"/>
              </a:spcBef>
              <a:spcAft>
                <a:spcPts val="0"/>
              </a:spcAft>
              <a:buNone/>
            </a:pPr>
            <a:r>
              <a:rPr lang="en-US" sz="1800" dirty="0">
                <a:effectLst/>
                <a:latin typeface="Calibri" panose="020F0502020204030204" pitchFamily="34" charset="0"/>
              </a:rPr>
              <a:t> </a:t>
            </a:r>
          </a:p>
          <a:p>
            <a:pPr marL="0" marR="0" indent="0">
              <a:spcBef>
                <a:spcPts val="0"/>
              </a:spcBef>
              <a:spcAft>
                <a:spcPts val="0"/>
              </a:spcAft>
              <a:buNone/>
            </a:pPr>
            <a:r>
              <a:rPr lang="en-US" sz="1800" dirty="0">
                <a:effectLst/>
                <a:latin typeface="Calibri" panose="020F0502020204030204" pitchFamily="34" charset="0"/>
              </a:rPr>
              <a:t>7. Intuitive Interface:</a:t>
            </a:r>
          </a:p>
          <a:p>
            <a:pPr marL="0" marR="0">
              <a:spcBef>
                <a:spcPts val="0"/>
              </a:spcBef>
              <a:spcAft>
                <a:spcPts val="0"/>
              </a:spcAft>
            </a:pPr>
            <a:r>
              <a:rPr lang="en-US" sz="1800" dirty="0">
                <a:effectLst/>
                <a:latin typeface="Calibri" panose="020F0502020204030204" pitchFamily="34" charset="0"/>
              </a:rPr>
              <a:t>   - User-friendly design with easy navigation.</a:t>
            </a:r>
          </a:p>
          <a:p>
            <a:pPr marL="0" marR="0">
              <a:spcBef>
                <a:spcPts val="0"/>
              </a:spcBef>
              <a:spcAft>
                <a:spcPts val="0"/>
              </a:spcAft>
            </a:pPr>
            <a:r>
              <a:rPr lang="en-US" sz="1800" dirty="0">
                <a:effectLst/>
                <a:latin typeface="Calibri" panose="020F0502020204030204" pitchFamily="34" charset="0"/>
              </a:rPr>
              <a:t>   - Interactive maps for route planning.</a:t>
            </a:r>
          </a:p>
          <a:p>
            <a:pPr marL="0" marR="0">
              <a:spcBef>
                <a:spcPts val="0"/>
              </a:spcBef>
              <a:spcAft>
                <a:spcPts val="0"/>
              </a:spcAft>
            </a:pPr>
            <a:endParaRPr lang="en-US" sz="1800" dirty="0">
              <a:effectLst/>
              <a:latin typeface="Calibri" panose="020F0502020204030204" pitchFamily="34" charset="0"/>
            </a:endParaRPr>
          </a:p>
        </p:txBody>
      </p:sp>
      <p:pic>
        <p:nvPicPr>
          <p:cNvPr id="5" name="Graphic 4">
            <a:extLst>
              <a:ext uri="{FF2B5EF4-FFF2-40B4-BE49-F238E27FC236}">
                <a16:creationId xmlns:a16="http://schemas.microsoft.com/office/drawing/2014/main" id="{CD49659D-0D47-A753-EA4B-83529B715D4C}"/>
              </a:ext>
            </a:extLst>
          </p:cNvPr>
          <p:cNvPicPr>
            <a:picLocks noChangeAspect="1"/>
          </p:cNvPicPr>
          <p:nvPr/>
        </p:nvPicPr>
        <p:blipFill>
          <a:blip r:embed="rId2">
            <a:alphaModFix amt="18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28912" y="652462"/>
            <a:ext cx="6734175" cy="5553075"/>
          </a:xfrm>
          <a:prstGeom prst="rect">
            <a:avLst/>
          </a:prstGeom>
        </p:spPr>
      </p:pic>
    </p:spTree>
    <p:extLst>
      <p:ext uri="{BB962C8B-B14F-4D97-AF65-F5344CB8AC3E}">
        <p14:creationId xmlns:p14="http://schemas.microsoft.com/office/powerpoint/2010/main" val="3046456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2291C1D-A084-62A9-EA79-CE787974DD6F}"/>
              </a:ext>
            </a:extLst>
          </p:cNvPr>
          <p:cNvSpPr>
            <a:spLocks noGrp="1"/>
          </p:cNvSpPr>
          <p:nvPr>
            <p:ph type="title" idx="4294967295"/>
          </p:nvPr>
        </p:nvSpPr>
        <p:spPr>
          <a:xfrm>
            <a:off x="838200" y="365125"/>
            <a:ext cx="10515600" cy="1325563"/>
          </a:xfrm>
        </p:spPr>
        <p:txBody>
          <a:bodyPr/>
          <a:lstStyle/>
          <a:p>
            <a:r>
              <a:rPr lang="en-US" b="1" dirty="0"/>
              <a:t>Gamification Mechanics / Incentivization</a:t>
            </a:r>
            <a:endParaRPr lang="en-IN" dirty="0"/>
          </a:p>
        </p:txBody>
      </p:sp>
      <p:sp>
        <p:nvSpPr>
          <p:cNvPr id="7" name="Content Placeholder 6">
            <a:extLst>
              <a:ext uri="{FF2B5EF4-FFF2-40B4-BE49-F238E27FC236}">
                <a16:creationId xmlns:a16="http://schemas.microsoft.com/office/drawing/2014/main" id="{77512B5E-7771-9116-0DAC-BCB60C379355}"/>
              </a:ext>
            </a:extLst>
          </p:cNvPr>
          <p:cNvSpPr>
            <a:spLocks noGrp="1"/>
          </p:cNvSpPr>
          <p:nvPr>
            <p:ph idx="1"/>
          </p:nvPr>
        </p:nvSpPr>
        <p:spPr/>
        <p:txBody>
          <a:bodyPr>
            <a:normAutofit/>
          </a:bodyPr>
          <a:lstStyle/>
          <a:p>
            <a:pPr marL="0" marR="0">
              <a:spcBef>
                <a:spcPts val="0"/>
              </a:spcBef>
              <a:spcAft>
                <a:spcPts val="0"/>
              </a:spcAft>
            </a:pPr>
            <a:r>
              <a:rPr lang="en-US" sz="1800" b="1" dirty="0">
                <a:effectLst/>
                <a:latin typeface="Calibri" panose="020F0502020204030204" pitchFamily="34" charset="0"/>
              </a:rPr>
              <a:t>Goals/challenges</a:t>
            </a:r>
            <a:r>
              <a:rPr lang="en-US" sz="1800" dirty="0">
                <a:effectLst/>
                <a:latin typeface="Calibri" panose="020F0502020204030204" pitchFamily="34" charset="0"/>
              </a:rPr>
              <a:t>: clear, specific, moderately difficult, immediate and actionable goals/challenges.</a:t>
            </a:r>
          </a:p>
          <a:p>
            <a:pPr marL="0" marR="0" indent="0">
              <a:spcBef>
                <a:spcPts val="0"/>
              </a:spcBef>
              <a:spcAft>
                <a:spcPts val="0"/>
              </a:spcAft>
              <a:buNone/>
            </a:pPr>
            <a:r>
              <a:rPr lang="en-US" sz="1800" dirty="0">
                <a:latin typeface="Calibri" panose="020F0502020204030204" pitchFamily="34" charset="0"/>
              </a:rPr>
              <a:t>W</a:t>
            </a:r>
            <a:r>
              <a:rPr lang="en-US" sz="1800" dirty="0">
                <a:effectLst/>
                <a:latin typeface="Calibri" panose="020F0502020204030204" pitchFamily="34" charset="0"/>
              </a:rPr>
              <a:t>hen users set and  challenge their chosen goals, they create a self-competitive environment that can lead to personal efforts and progress .</a:t>
            </a:r>
          </a:p>
          <a:p>
            <a:pPr marL="0" marR="0">
              <a:spcBef>
                <a:spcPts val="0"/>
              </a:spcBef>
              <a:spcAft>
                <a:spcPts val="0"/>
              </a:spcAft>
            </a:pPr>
            <a:r>
              <a:rPr lang="en-US" sz="1800" b="1" dirty="0">
                <a:latin typeface="Calibri" panose="020F0502020204030204" pitchFamily="34" charset="0"/>
              </a:rPr>
              <a:t>Points and Rewards </a:t>
            </a:r>
            <a:r>
              <a:rPr lang="en-US" sz="1800" dirty="0">
                <a:latin typeface="Calibri" panose="020F0502020204030204" pitchFamily="34" charset="0"/>
              </a:rPr>
              <a:t>: </a:t>
            </a:r>
            <a:r>
              <a:rPr lang="en-US" sz="1800" dirty="0">
                <a:effectLst/>
                <a:latin typeface="Calibri" panose="020F0502020204030204" pitchFamily="34" charset="0"/>
              </a:rPr>
              <a:t>Generally, the more sustainable the model is, the more points participants receive. In addition to direct rewards, other rewards can be provided in a random manner to promote positive behavior.</a:t>
            </a:r>
          </a:p>
          <a:p>
            <a:pPr marL="0" marR="0">
              <a:spcBef>
                <a:spcPts val="0"/>
              </a:spcBef>
              <a:spcAft>
                <a:spcPts val="0"/>
              </a:spcAft>
            </a:pPr>
            <a:r>
              <a:rPr lang="en-US" sz="1800" b="1" dirty="0">
                <a:effectLst/>
                <a:latin typeface="Calibri" panose="020F0502020204030204" pitchFamily="34" charset="0"/>
              </a:rPr>
              <a:t>Personalization</a:t>
            </a:r>
            <a:r>
              <a:rPr lang="en-US" sz="1800" dirty="0">
                <a:effectLst/>
                <a:latin typeface="Calibri" panose="020F0502020204030204" pitchFamily="34" charset="0"/>
              </a:rPr>
              <a:t>: personalized experiences, adaptive difficulty; challenges that are perfectly tailored to the player’s skill level, increasing the difficulty as the player’s skill expands.</a:t>
            </a:r>
          </a:p>
          <a:p>
            <a:pPr marL="0" marR="0">
              <a:spcBef>
                <a:spcPts val="0"/>
              </a:spcBef>
              <a:spcAft>
                <a:spcPts val="0"/>
              </a:spcAft>
            </a:pPr>
            <a:r>
              <a:rPr lang="en-US" sz="1800" b="1" dirty="0">
                <a:effectLst/>
                <a:latin typeface="Calibri" panose="020F0502020204030204" pitchFamily="34" charset="0"/>
              </a:rPr>
              <a:t>Rapid feedback</a:t>
            </a:r>
            <a:r>
              <a:rPr lang="en-US" sz="1800" dirty="0">
                <a:effectLst/>
                <a:latin typeface="Calibri" panose="020F0502020204030204" pitchFamily="34" charset="0"/>
              </a:rPr>
              <a:t>: immediate/short feedback cycles, immediate rewards instead of vague long-term benefits.</a:t>
            </a:r>
          </a:p>
          <a:p>
            <a:pPr marL="0" marR="0">
              <a:spcBef>
                <a:spcPts val="0"/>
              </a:spcBef>
              <a:spcAft>
                <a:spcPts val="0"/>
              </a:spcAft>
            </a:pPr>
            <a:r>
              <a:rPr lang="en-US" sz="1800" b="1" dirty="0">
                <a:effectLst/>
                <a:latin typeface="Calibri" panose="020F0502020204030204" pitchFamily="34" charset="0"/>
              </a:rPr>
              <a:t>Visible status</a:t>
            </a:r>
            <a:r>
              <a:rPr lang="en-US" sz="1800" dirty="0">
                <a:effectLst/>
                <a:latin typeface="Calibri" panose="020F0502020204030204" pitchFamily="34" charset="0"/>
              </a:rPr>
              <a:t>: reputation, social credibility and recognition .</a:t>
            </a:r>
          </a:p>
          <a:p>
            <a:pPr marL="0" marR="0">
              <a:spcBef>
                <a:spcPts val="0"/>
              </a:spcBef>
              <a:spcAft>
                <a:spcPts val="0"/>
              </a:spcAft>
            </a:pPr>
            <a:r>
              <a:rPr lang="en-US" sz="1800" b="1" dirty="0">
                <a:effectLst/>
                <a:latin typeface="Calibri" panose="020F0502020204030204" pitchFamily="34" charset="0"/>
              </a:rPr>
              <a:t>Unlocking content </a:t>
            </a:r>
            <a:r>
              <a:rPr lang="en-US" sz="1800" dirty="0">
                <a:effectLst/>
                <a:latin typeface="Calibri" panose="020F0502020204030204" pitchFamily="34" charset="0"/>
              </a:rPr>
              <a:t>:  If upgrading involves accessing new content, users will have additional motivation to unlock new content through progress, such as advanced data analysis tools or decorative elements. </a:t>
            </a:r>
          </a:p>
          <a:p>
            <a:pPr marL="0" marR="0">
              <a:spcBef>
                <a:spcPts val="0"/>
              </a:spcBef>
              <a:spcAft>
                <a:spcPts val="0"/>
              </a:spcAft>
            </a:pPr>
            <a:r>
              <a:rPr lang="en-US" sz="1800" b="1" dirty="0">
                <a:effectLst/>
                <a:latin typeface="Calibri" panose="020F0502020204030204" pitchFamily="34" charset="0"/>
              </a:rPr>
              <a:t>Freedom of choice</a:t>
            </a:r>
            <a:r>
              <a:rPr lang="en-US" sz="1800" dirty="0">
                <a:effectLst/>
                <a:latin typeface="Calibri" panose="020F0502020204030204" pitchFamily="34" charset="0"/>
              </a:rPr>
              <a:t>: multiple routes to success, allowing  players to choose their own sub-goals within the larger task.</a:t>
            </a:r>
          </a:p>
          <a:p>
            <a:pPr marL="0" marR="0">
              <a:spcBef>
                <a:spcPts val="0"/>
              </a:spcBef>
              <a:spcAft>
                <a:spcPts val="0"/>
              </a:spcAft>
            </a:pPr>
            <a:r>
              <a:rPr lang="en-US" sz="1800" b="1" dirty="0">
                <a:effectLst/>
                <a:latin typeface="Calibri" panose="020F0502020204030204" pitchFamily="34" charset="0"/>
              </a:rPr>
              <a:t>Storyline/new identities</a:t>
            </a:r>
          </a:p>
          <a:p>
            <a:pPr marL="0" marR="0">
              <a:spcBef>
                <a:spcPts val="0"/>
              </a:spcBef>
              <a:spcAft>
                <a:spcPts val="0"/>
              </a:spcAft>
            </a:pPr>
            <a:r>
              <a:rPr lang="en-US" sz="1800" b="1" dirty="0">
                <a:effectLst/>
                <a:latin typeface="Calibri" panose="020F0502020204030204" pitchFamily="34" charset="0"/>
              </a:rPr>
              <a:t>Social engagement</a:t>
            </a:r>
            <a:r>
              <a:rPr lang="en-US" sz="1800" dirty="0">
                <a:effectLst/>
                <a:latin typeface="Calibri" panose="020F0502020204030204" pitchFamily="34" charset="0"/>
              </a:rPr>
              <a:t>: individual and team competitions,  cooperation and interaction with other players.</a:t>
            </a:r>
          </a:p>
          <a:p>
            <a:pPr marL="0" marR="0" indent="0">
              <a:spcBef>
                <a:spcPts val="0"/>
              </a:spcBef>
              <a:spcAft>
                <a:spcPts val="0"/>
              </a:spcAft>
              <a:buNone/>
            </a:pPr>
            <a:r>
              <a:rPr lang="en-US" sz="1800" dirty="0">
                <a:effectLst/>
                <a:latin typeface="Calibri" panose="020F0502020204030204" pitchFamily="34" charset="0"/>
              </a:rPr>
              <a:t> Allowing participants to analyze their performance can improve their sense of achievement and trigger competition, help promote group behavior and improve trust among users.</a:t>
            </a:r>
          </a:p>
        </p:txBody>
      </p:sp>
      <p:pic>
        <p:nvPicPr>
          <p:cNvPr id="5" name="Graphic 4">
            <a:extLst>
              <a:ext uri="{FF2B5EF4-FFF2-40B4-BE49-F238E27FC236}">
                <a16:creationId xmlns:a16="http://schemas.microsoft.com/office/drawing/2014/main" id="{CD49659D-0D47-A753-EA4B-83529B715D4C}"/>
              </a:ext>
            </a:extLst>
          </p:cNvPr>
          <p:cNvPicPr>
            <a:picLocks noChangeAspect="1"/>
          </p:cNvPicPr>
          <p:nvPr/>
        </p:nvPicPr>
        <p:blipFill>
          <a:blip r:embed="rId2">
            <a:alphaModFix amt="18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28912" y="652462"/>
            <a:ext cx="6734175" cy="5553075"/>
          </a:xfrm>
          <a:prstGeom prst="rect">
            <a:avLst/>
          </a:prstGeom>
        </p:spPr>
      </p:pic>
    </p:spTree>
    <p:extLst>
      <p:ext uri="{BB962C8B-B14F-4D97-AF65-F5344CB8AC3E}">
        <p14:creationId xmlns:p14="http://schemas.microsoft.com/office/powerpoint/2010/main" val="2750542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2291C1D-A084-62A9-EA79-CE787974DD6F}"/>
              </a:ext>
            </a:extLst>
          </p:cNvPr>
          <p:cNvSpPr>
            <a:spLocks noGrp="1"/>
          </p:cNvSpPr>
          <p:nvPr>
            <p:ph type="title" idx="4294967295"/>
          </p:nvPr>
        </p:nvSpPr>
        <p:spPr>
          <a:xfrm>
            <a:off x="508591" y="56636"/>
            <a:ext cx="10515600" cy="1325563"/>
          </a:xfrm>
        </p:spPr>
        <p:txBody>
          <a:bodyPr>
            <a:normAutofit/>
          </a:bodyPr>
          <a:lstStyle/>
          <a:p>
            <a:r>
              <a:rPr lang="en-US" sz="3200" b="1" dirty="0"/>
              <a:t>Proof of Concept and Implementation</a:t>
            </a:r>
            <a:endParaRPr lang="en-IN" sz="3200" dirty="0"/>
          </a:p>
        </p:txBody>
      </p:sp>
      <p:pic>
        <p:nvPicPr>
          <p:cNvPr id="3" name="Content Placeholder 2">
            <a:extLst>
              <a:ext uri="{FF2B5EF4-FFF2-40B4-BE49-F238E27FC236}">
                <a16:creationId xmlns:a16="http://schemas.microsoft.com/office/drawing/2014/main" id="{8EF0B467-E144-DEA5-F48C-A40204FAEC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40103" y="294378"/>
            <a:ext cx="3459723" cy="6269243"/>
          </a:xfrm>
        </p:spPr>
      </p:pic>
      <p:pic>
        <p:nvPicPr>
          <p:cNvPr id="5" name="Graphic 4">
            <a:extLst>
              <a:ext uri="{FF2B5EF4-FFF2-40B4-BE49-F238E27FC236}">
                <a16:creationId xmlns:a16="http://schemas.microsoft.com/office/drawing/2014/main" id="{CD49659D-0D47-A753-EA4B-83529B715D4C}"/>
              </a:ext>
            </a:extLst>
          </p:cNvPr>
          <p:cNvPicPr>
            <a:picLocks noChangeAspect="1"/>
          </p:cNvPicPr>
          <p:nvPr/>
        </p:nvPicPr>
        <p:blipFill>
          <a:blip r:embed="rId3">
            <a:alphaModFix amt="18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37526" y="1248288"/>
            <a:ext cx="6734175" cy="5553075"/>
          </a:xfrm>
          <a:prstGeom prst="rect">
            <a:avLst/>
          </a:prstGeom>
        </p:spPr>
      </p:pic>
      <p:sp>
        <p:nvSpPr>
          <p:cNvPr id="4" name="TextBox 3">
            <a:extLst>
              <a:ext uri="{FF2B5EF4-FFF2-40B4-BE49-F238E27FC236}">
                <a16:creationId xmlns:a16="http://schemas.microsoft.com/office/drawing/2014/main" id="{C6FB293A-0327-FA0C-E17D-BEF7D5A18BD9}"/>
              </a:ext>
            </a:extLst>
          </p:cNvPr>
          <p:cNvSpPr txBox="1"/>
          <p:nvPr/>
        </p:nvSpPr>
        <p:spPr>
          <a:xfrm>
            <a:off x="508591" y="1060680"/>
            <a:ext cx="6126125" cy="5616922"/>
          </a:xfrm>
          <a:prstGeom prst="rect">
            <a:avLst/>
          </a:prstGeom>
          <a:noFill/>
        </p:spPr>
        <p:txBody>
          <a:bodyPr wrap="square" rtlCol="0">
            <a:spAutoFit/>
          </a:bodyPr>
          <a:lstStyle/>
          <a:p>
            <a:pPr marL="0" marR="0">
              <a:spcBef>
                <a:spcPts val="0"/>
              </a:spcBef>
              <a:spcAft>
                <a:spcPts val="0"/>
              </a:spcAft>
            </a:pPr>
            <a:r>
              <a:rPr lang="en-US" sz="1100" dirty="0">
                <a:effectLst/>
                <a:latin typeface="Calibri" panose="020F0502020204030204" pitchFamily="34" charset="0"/>
              </a:rPr>
              <a:t>User Registration and Login:</a:t>
            </a:r>
          </a:p>
          <a:p>
            <a:pPr marL="0" marR="0">
              <a:spcBef>
                <a:spcPts val="0"/>
              </a:spcBef>
              <a:spcAft>
                <a:spcPts val="0"/>
              </a:spcAft>
            </a:pPr>
            <a:r>
              <a:rPr lang="en-US" sz="1100" dirty="0">
                <a:effectLst/>
                <a:latin typeface="Calibri" panose="020F0502020204030204" pitchFamily="34" charset="0"/>
              </a:rPr>
              <a:t>Users must register and log in to access the community forums.</a:t>
            </a:r>
          </a:p>
          <a:p>
            <a:pPr marL="0" marR="0">
              <a:spcBef>
                <a:spcPts val="0"/>
              </a:spcBef>
              <a:spcAft>
                <a:spcPts val="0"/>
              </a:spcAft>
            </a:pPr>
            <a:r>
              <a:rPr lang="en-US" sz="1100" dirty="0">
                <a:effectLst/>
                <a:latin typeface="Calibri" panose="020F0502020204030204" pitchFamily="34" charset="0"/>
              </a:rPr>
              <a:t> </a:t>
            </a:r>
          </a:p>
          <a:p>
            <a:pPr marL="0" marR="0">
              <a:spcBef>
                <a:spcPts val="0"/>
              </a:spcBef>
              <a:spcAft>
                <a:spcPts val="0"/>
              </a:spcAft>
            </a:pPr>
            <a:r>
              <a:rPr lang="en-US" sz="1100" dirty="0">
                <a:effectLst/>
                <a:latin typeface="Calibri" panose="020F0502020204030204" pitchFamily="34" charset="0"/>
              </a:rPr>
              <a:t>Forum Creation:</a:t>
            </a:r>
          </a:p>
          <a:p>
            <a:pPr marL="0" marR="0">
              <a:spcBef>
                <a:spcPts val="0"/>
              </a:spcBef>
              <a:spcAft>
                <a:spcPts val="0"/>
              </a:spcAft>
            </a:pPr>
            <a:r>
              <a:rPr lang="en-US" sz="1100" dirty="0">
                <a:effectLst/>
                <a:latin typeface="Calibri" panose="020F0502020204030204" pitchFamily="34" charset="0"/>
              </a:rPr>
              <a:t>Users can create new forum threads, providing titles and descriptions.</a:t>
            </a:r>
          </a:p>
          <a:p>
            <a:pPr marL="0" marR="0">
              <a:spcBef>
                <a:spcPts val="0"/>
              </a:spcBef>
              <a:spcAft>
                <a:spcPts val="0"/>
              </a:spcAft>
            </a:pPr>
            <a:r>
              <a:rPr lang="en-US" sz="1100" dirty="0">
                <a:effectLst/>
                <a:latin typeface="Calibri" panose="020F0502020204030204" pitchFamily="34" charset="0"/>
              </a:rPr>
              <a:t> </a:t>
            </a:r>
          </a:p>
          <a:p>
            <a:pPr marL="0" marR="0">
              <a:spcBef>
                <a:spcPts val="0"/>
              </a:spcBef>
              <a:spcAft>
                <a:spcPts val="0"/>
              </a:spcAft>
            </a:pPr>
            <a:r>
              <a:rPr lang="en-US" sz="1100" dirty="0">
                <a:effectLst/>
                <a:latin typeface="Calibri" panose="020F0502020204030204" pitchFamily="34" charset="0"/>
              </a:rPr>
              <a:t>Forum Discussions:</a:t>
            </a:r>
          </a:p>
          <a:p>
            <a:pPr marL="0" marR="0">
              <a:spcBef>
                <a:spcPts val="0"/>
              </a:spcBef>
              <a:spcAft>
                <a:spcPts val="0"/>
              </a:spcAft>
            </a:pPr>
            <a:r>
              <a:rPr lang="en-US" sz="1100" dirty="0">
                <a:effectLst/>
                <a:latin typeface="Calibri" panose="020F0502020204030204" pitchFamily="34" charset="0"/>
              </a:rPr>
              <a:t>Users can post comments in threads, reply to existing comments, and upvote or downvote posts</a:t>
            </a:r>
          </a:p>
          <a:p>
            <a:pPr marL="0" marR="0">
              <a:spcBef>
                <a:spcPts val="0"/>
              </a:spcBef>
              <a:spcAft>
                <a:spcPts val="0"/>
              </a:spcAft>
            </a:pPr>
            <a:r>
              <a:rPr lang="en-US" sz="1100" dirty="0">
                <a:effectLst/>
                <a:latin typeface="Calibri" panose="020F0502020204030204" pitchFamily="34" charset="0"/>
              </a:rPr>
              <a:t>Screenshots and weekly summary are also offered by the app..</a:t>
            </a:r>
          </a:p>
          <a:p>
            <a:pPr marL="0" marR="0">
              <a:spcBef>
                <a:spcPts val="0"/>
              </a:spcBef>
              <a:spcAft>
                <a:spcPts val="0"/>
              </a:spcAft>
            </a:pPr>
            <a:r>
              <a:rPr lang="en-US" sz="1100" dirty="0">
                <a:effectLst/>
                <a:latin typeface="Calibri" panose="020F0502020204030204" pitchFamily="34" charset="0"/>
              </a:rPr>
              <a:t> </a:t>
            </a:r>
          </a:p>
          <a:p>
            <a:pPr marL="0" marR="0">
              <a:spcBef>
                <a:spcPts val="0"/>
              </a:spcBef>
              <a:spcAft>
                <a:spcPts val="0"/>
              </a:spcAft>
            </a:pPr>
            <a:r>
              <a:rPr lang="en-US" sz="1100" dirty="0">
                <a:effectLst/>
                <a:latin typeface="Calibri" panose="020F0502020204030204" pitchFamily="34" charset="0"/>
              </a:rPr>
              <a:t>User Profiles:</a:t>
            </a:r>
          </a:p>
          <a:p>
            <a:pPr marL="0" marR="0">
              <a:spcBef>
                <a:spcPts val="0"/>
              </a:spcBef>
              <a:spcAft>
                <a:spcPts val="0"/>
              </a:spcAft>
            </a:pPr>
            <a:r>
              <a:rPr lang="en-US" sz="1100" dirty="0">
                <a:effectLst/>
                <a:latin typeface="Calibri" panose="020F0502020204030204" pitchFamily="34" charset="0"/>
              </a:rPr>
              <a:t>Each user has a profile with a profile picture, username, and bio.</a:t>
            </a:r>
          </a:p>
          <a:p>
            <a:pPr marL="0" marR="0">
              <a:spcBef>
                <a:spcPts val="0"/>
              </a:spcBef>
              <a:spcAft>
                <a:spcPts val="0"/>
              </a:spcAft>
            </a:pPr>
            <a:r>
              <a:rPr lang="en-US" sz="1100" dirty="0">
                <a:effectLst/>
                <a:latin typeface="Calibri" panose="020F0502020204030204" pitchFamily="34" charset="0"/>
              </a:rPr>
              <a:t> </a:t>
            </a:r>
          </a:p>
          <a:p>
            <a:pPr marL="0" marR="0">
              <a:spcBef>
                <a:spcPts val="0"/>
              </a:spcBef>
              <a:spcAft>
                <a:spcPts val="0"/>
              </a:spcAft>
            </a:pPr>
            <a:r>
              <a:rPr lang="en-US" sz="1100" dirty="0">
                <a:effectLst/>
                <a:latin typeface="Calibri" panose="020F0502020204030204" pitchFamily="34" charset="0"/>
              </a:rPr>
              <a:t>Notifications:</a:t>
            </a:r>
          </a:p>
          <a:p>
            <a:pPr marL="0" marR="0">
              <a:spcBef>
                <a:spcPts val="0"/>
              </a:spcBef>
              <a:spcAft>
                <a:spcPts val="0"/>
              </a:spcAft>
            </a:pPr>
            <a:r>
              <a:rPr lang="en-US" sz="1100" dirty="0">
                <a:effectLst/>
                <a:latin typeface="Calibri" panose="020F0502020204030204" pitchFamily="34" charset="0"/>
              </a:rPr>
              <a:t>Implement real-time notifications for forum interactions, such as new posts, replies, or mentions.</a:t>
            </a:r>
          </a:p>
          <a:p>
            <a:pPr marL="0" marR="0">
              <a:spcBef>
                <a:spcPts val="0"/>
              </a:spcBef>
              <a:spcAft>
                <a:spcPts val="0"/>
              </a:spcAft>
            </a:pPr>
            <a:r>
              <a:rPr lang="en-US" sz="1100" dirty="0">
                <a:effectLst/>
                <a:latin typeface="Calibri" panose="020F0502020204030204" pitchFamily="34" charset="0"/>
              </a:rPr>
              <a:t> </a:t>
            </a:r>
          </a:p>
          <a:p>
            <a:pPr marL="0" marR="0">
              <a:spcBef>
                <a:spcPts val="0"/>
              </a:spcBef>
              <a:spcAft>
                <a:spcPts val="0"/>
              </a:spcAft>
            </a:pPr>
            <a:r>
              <a:rPr lang="en-US" sz="1100" dirty="0">
                <a:effectLst/>
                <a:latin typeface="Calibri" panose="020F0502020204030204" pitchFamily="34" charset="0"/>
              </a:rPr>
              <a:t>Moderation:</a:t>
            </a:r>
          </a:p>
          <a:p>
            <a:pPr marL="0" marR="0">
              <a:spcBef>
                <a:spcPts val="0"/>
              </a:spcBef>
              <a:spcAft>
                <a:spcPts val="0"/>
              </a:spcAft>
            </a:pPr>
            <a:r>
              <a:rPr lang="en-US" sz="1100" dirty="0">
                <a:effectLst/>
                <a:latin typeface="Calibri" panose="020F0502020204030204" pitchFamily="34" charset="0"/>
              </a:rPr>
              <a:t>Implement moderation features to monitor and manage forum content, including the ability to report inappropriate content and block users.</a:t>
            </a:r>
          </a:p>
          <a:p>
            <a:pPr marL="0" marR="0">
              <a:spcBef>
                <a:spcPts val="0"/>
              </a:spcBef>
              <a:spcAft>
                <a:spcPts val="0"/>
              </a:spcAft>
            </a:pPr>
            <a:r>
              <a:rPr lang="en-US" sz="1100" dirty="0">
                <a:effectLst/>
                <a:latin typeface="Calibri" panose="020F0502020204030204" pitchFamily="34" charset="0"/>
              </a:rPr>
              <a:t> </a:t>
            </a:r>
          </a:p>
          <a:p>
            <a:pPr marL="0" marR="0">
              <a:spcBef>
                <a:spcPts val="0"/>
              </a:spcBef>
              <a:spcAft>
                <a:spcPts val="0"/>
              </a:spcAft>
            </a:pPr>
            <a:r>
              <a:rPr lang="en-US" sz="1100" dirty="0">
                <a:effectLst/>
                <a:latin typeface="Calibri" panose="020F0502020204030204" pitchFamily="34" charset="0"/>
              </a:rPr>
              <a:t>Search and Tags:</a:t>
            </a:r>
          </a:p>
          <a:p>
            <a:pPr marL="0" marR="0">
              <a:spcBef>
                <a:spcPts val="0"/>
              </a:spcBef>
              <a:spcAft>
                <a:spcPts val="0"/>
              </a:spcAft>
            </a:pPr>
            <a:r>
              <a:rPr lang="en-US" sz="1100" dirty="0">
                <a:effectLst/>
                <a:latin typeface="Calibri" panose="020F0502020204030204" pitchFamily="34" charset="0"/>
              </a:rPr>
              <a:t>Add search functionality and topic tags to help users find relevant discussions easily.</a:t>
            </a:r>
          </a:p>
          <a:p>
            <a:pPr marL="0" marR="0">
              <a:spcBef>
                <a:spcPts val="0"/>
              </a:spcBef>
              <a:spcAft>
                <a:spcPts val="0"/>
              </a:spcAft>
            </a:pPr>
            <a:r>
              <a:rPr lang="en-US" sz="1100" dirty="0">
                <a:effectLst/>
                <a:latin typeface="Calibri" panose="020F0502020204030204" pitchFamily="34" charset="0"/>
              </a:rPr>
              <a:t> </a:t>
            </a:r>
          </a:p>
          <a:p>
            <a:pPr marL="0" marR="0">
              <a:spcBef>
                <a:spcPts val="0"/>
              </a:spcBef>
              <a:spcAft>
                <a:spcPts val="0"/>
              </a:spcAft>
            </a:pPr>
            <a:r>
              <a:rPr lang="en-US" sz="1100" dirty="0">
                <a:effectLst/>
                <a:latin typeface="Calibri" panose="020F0502020204030204" pitchFamily="34" charset="0"/>
              </a:rPr>
              <a:t>User Engagement Metrics:</a:t>
            </a:r>
          </a:p>
          <a:p>
            <a:pPr marL="0" marR="0">
              <a:spcBef>
                <a:spcPts val="0"/>
              </a:spcBef>
              <a:spcAft>
                <a:spcPts val="0"/>
              </a:spcAft>
            </a:pPr>
            <a:r>
              <a:rPr lang="en-US" sz="1100" dirty="0">
                <a:effectLst/>
                <a:latin typeface="Calibri" panose="020F0502020204030204" pitchFamily="34" charset="0"/>
              </a:rPr>
              <a:t>Track user engagement metrics (e.g., likes, replies, posts) to encourage active participation and recognize top contributors.</a:t>
            </a:r>
          </a:p>
          <a:p>
            <a:pPr marL="0" marR="0">
              <a:spcBef>
                <a:spcPts val="0"/>
              </a:spcBef>
              <a:spcAft>
                <a:spcPts val="0"/>
              </a:spcAft>
            </a:pPr>
            <a:r>
              <a:rPr lang="en-US" sz="1100" dirty="0">
                <a:effectLst/>
                <a:latin typeface="Calibri" panose="020F0502020204030204" pitchFamily="34" charset="0"/>
              </a:rPr>
              <a:t> </a:t>
            </a:r>
          </a:p>
          <a:p>
            <a:pPr marL="0" marR="0">
              <a:spcBef>
                <a:spcPts val="0"/>
              </a:spcBef>
              <a:spcAft>
                <a:spcPts val="0"/>
              </a:spcAft>
            </a:pPr>
            <a:r>
              <a:rPr lang="en-US" sz="1100" dirty="0">
                <a:effectLst/>
                <a:latin typeface="Calibri" panose="020F0502020204030204" pitchFamily="34" charset="0"/>
              </a:rPr>
              <a:t>Scalability and Performance:</a:t>
            </a:r>
          </a:p>
          <a:p>
            <a:pPr marL="0" marR="0">
              <a:spcBef>
                <a:spcPts val="0"/>
              </a:spcBef>
              <a:spcAft>
                <a:spcPts val="0"/>
              </a:spcAft>
            </a:pPr>
            <a:r>
              <a:rPr lang="en-US" sz="1100" dirty="0">
                <a:effectLst/>
                <a:latin typeface="Calibri" panose="020F0502020204030204" pitchFamily="34" charset="0"/>
              </a:rPr>
              <a:t>Ensure the forums can handle increasing user activity and scale horizontally if needed.</a:t>
            </a:r>
          </a:p>
          <a:p>
            <a:pPr marL="0" marR="0">
              <a:spcBef>
                <a:spcPts val="0"/>
              </a:spcBef>
              <a:spcAft>
                <a:spcPts val="0"/>
              </a:spcAft>
            </a:pPr>
            <a:r>
              <a:rPr lang="en-US" sz="1100" dirty="0">
                <a:effectLst/>
                <a:latin typeface="Calibri" panose="020F0502020204030204" pitchFamily="34" charset="0"/>
              </a:rPr>
              <a:t> </a:t>
            </a:r>
          </a:p>
          <a:p>
            <a:pPr marL="0" marR="0">
              <a:spcBef>
                <a:spcPts val="0"/>
              </a:spcBef>
              <a:spcAft>
                <a:spcPts val="0"/>
              </a:spcAft>
            </a:pPr>
            <a:r>
              <a:rPr lang="en-US" sz="1100" dirty="0">
                <a:effectLst/>
                <a:latin typeface="Calibri" panose="020F0502020204030204" pitchFamily="34" charset="0"/>
              </a:rPr>
              <a:t>Feedback Mechanism:</a:t>
            </a:r>
          </a:p>
          <a:p>
            <a:pPr marL="0" marR="0">
              <a:spcBef>
                <a:spcPts val="0"/>
              </a:spcBef>
              <a:spcAft>
                <a:spcPts val="0"/>
              </a:spcAft>
            </a:pPr>
            <a:r>
              <a:rPr lang="en-US" sz="1100" dirty="0">
                <a:effectLst/>
                <a:latin typeface="Calibri" panose="020F0502020204030204" pitchFamily="34" charset="0"/>
              </a:rPr>
              <a:t>Gather user feedback on the forums' usability and features to make continuous improvements.</a:t>
            </a:r>
          </a:p>
        </p:txBody>
      </p:sp>
    </p:spTree>
    <p:extLst>
      <p:ext uri="{BB962C8B-B14F-4D97-AF65-F5344CB8AC3E}">
        <p14:creationId xmlns:p14="http://schemas.microsoft.com/office/powerpoint/2010/main" val="2839754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2291C1D-A084-62A9-EA79-CE787974DD6F}"/>
              </a:ext>
            </a:extLst>
          </p:cNvPr>
          <p:cNvSpPr>
            <a:spLocks noGrp="1"/>
          </p:cNvSpPr>
          <p:nvPr>
            <p:ph type="title" idx="4294967295"/>
          </p:nvPr>
        </p:nvSpPr>
        <p:spPr>
          <a:xfrm>
            <a:off x="838200" y="365125"/>
            <a:ext cx="10515600" cy="1325563"/>
          </a:xfrm>
        </p:spPr>
        <p:txBody>
          <a:bodyPr/>
          <a:lstStyle/>
          <a:p>
            <a:r>
              <a:rPr lang="en-US" b="1" dirty="0"/>
              <a:t>Solution Architecture and Design</a:t>
            </a:r>
            <a:endParaRPr lang="en-IN" b="1" dirty="0"/>
          </a:p>
        </p:txBody>
      </p:sp>
      <p:sp>
        <p:nvSpPr>
          <p:cNvPr id="7" name="Content Placeholder 6">
            <a:extLst>
              <a:ext uri="{FF2B5EF4-FFF2-40B4-BE49-F238E27FC236}">
                <a16:creationId xmlns:a16="http://schemas.microsoft.com/office/drawing/2014/main" id="{77512B5E-7771-9116-0DAC-BCB60C379355}"/>
              </a:ext>
            </a:extLst>
          </p:cNvPr>
          <p:cNvSpPr>
            <a:spLocks noGrp="1"/>
          </p:cNvSpPr>
          <p:nvPr>
            <p:ph idx="1"/>
          </p:nvPr>
        </p:nvSpPr>
        <p:spPr/>
        <p:txBody>
          <a:bodyPr>
            <a:normAutofit fontScale="92500" lnSpcReduction="10000"/>
          </a:bodyPr>
          <a:lstStyle/>
          <a:p>
            <a:r>
              <a:rPr lang="en-US" dirty="0"/>
              <a:t>Route Optimization – Google Distance Matrix API , Compute Routes Matric and arranging with respect to preferences like transit mode, intermediate stops(waypoints), real-time traffic data</a:t>
            </a:r>
          </a:p>
          <a:p>
            <a:r>
              <a:rPr lang="en-US" dirty="0"/>
              <a:t>Carbon Footprint Calculation – Transit mode, distance, fuel efficiency are considered. APIs and Datasets are used to estimate carbon emissions</a:t>
            </a:r>
          </a:p>
          <a:p>
            <a:r>
              <a:rPr lang="en-US" dirty="0"/>
              <a:t>Recommendation Algorithms – Content based filtering, analyzing user preferences and historical data to make personalized suggestions</a:t>
            </a:r>
          </a:p>
          <a:p>
            <a:r>
              <a:rPr lang="en-US" dirty="0"/>
              <a:t>Real time Traffic Data – obtained using Google Maps JS API</a:t>
            </a:r>
          </a:p>
          <a:p>
            <a:r>
              <a:rPr lang="en-US" dirty="0"/>
              <a:t>Community Forum Frameworks  - React(front-end), Node.js, Express(Backend), </a:t>
            </a:r>
            <a:r>
              <a:rPr lang="en-US" dirty="0" err="1"/>
              <a:t>Websocket</a:t>
            </a:r>
            <a:r>
              <a:rPr lang="en-US" dirty="0"/>
              <a:t>, </a:t>
            </a:r>
            <a:r>
              <a:rPr lang="en-US" dirty="0" err="1"/>
              <a:t>GraphQL</a:t>
            </a:r>
            <a:r>
              <a:rPr lang="en-US" dirty="0"/>
              <a:t> (real time updates)</a:t>
            </a:r>
          </a:p>
          <a:p>
            <a:r>
              <a:rPr lang="en-US" dirty="0"/>
              <a:t>Notification Services – Firebase (push notifications), Twilio (email)</a:t>
            </a:r>
          </a:p>
          <a:p>
            <a:endParaRPr lang="en-IN" dirty="0"/>
          </a:p>
        </p:txBody>
      </p:sp>
      <p:pic>
        <p:nvPicPr>
          <p:cNvPr id="5" name="Graphic 4">
            <a:extLst>
              <a:ext uri="{FF2B5EF4-FFF2-40B4-BE49-F238E27FC236}">
                <a16:creationId xmlns:a16="http://schemas.microsoft.com/office/drawing/2014/main" id="{CD49659D-0D47-A753-EA4B-83529B715D4C}"/>
              </a:ext>
            </a:extLst>
          </p:cNvPr>
          <p:cNvPicPr>
            <a:picLocks noChangeAspect="1"/>
          </p:cNvPicPr>
          <p:nvPr/>
        </p:nvPicPr>
        <p:blipFill>
          <a:blip r:embed="rId2">
            <a:alphaModFix amt="18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28912" y="652462"/>
            <a:ext cx="6734175" cy="5553075"/>
          </a:xfrm>
          <a:prstGeom prst="rect">
            <a:avLst/>
          </a:prstGeom>
        </p:spPr>
      </p:pic>
    </p:spTree>
    <p:extLst>
      <p:ext uri="{BB962C8B-B14F-4D97-AF65-F5344CB8AC3E}">
        <p14:creationId xmlns:p14="http://schemas.microsoft.com/office/powerpoint/2010/main" val="2261725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2291C1D-A084-62A9-EA79-CE787974DD6F}"/>
              </a:ext>
            </a:extLst>
          </p:cNvPr>
          <p:cNvSpPr>
            <a:spLocks noGrp="1"/>
          </p:cNvSpPr>
          <p:nvPr>
            <p:ph type="title" idx="4294967295"/>
          </p:nvPr>
        </p:nvSpPr>
        <p:spPr>
          <a:xfrm>
            <a:off x="838200" y="365125"/>
            <a:ext cx="10515600" cy="1325563"/>
          </a:xfrm>
        </p:spPr>
        <p:txBody>
          <a:bodyPr/>
          <a:lstStyle/>
          <a:p>
            <a:r>
              <a:rPr lang="en-US" b="1" dirty="0"/>
              <a:t>APIs Used</a:t>
            </a:r>
            <a:endParaRPr lang="en-IN" b="1" dirty="0"/>
          </a:p>
        </p:txBody>
      </p:sp>
      <p:sp>
        <p:nvSpPr>
          <p:cNvPr id="7" name="Content Placeholder 6">
            <a:extLst>
              <a:ext uri="{FF2B5EF4-FFF2-40B4-BE49-F238E27FC236}">
                <a16:creationId xmlns:a16="http://schemas.microsoft.com/office/drawing/2014/main" id="{77512B5E-7771-9116-0DAC-BCB60C379355}"/>
              </a:ext>
            </a:extLst>
          </p:cNvPr>
          <p:cNvSpPr>
            <a:spLocks noGrp="1"/>
          </p:cNvSpPr>
          <p:nvPr>
            <p:ph idx="1"/>
          </p:nvPr>
        </p:nvSpPr>
        <p:spPr>
          <a:xfrm>
            <a:off x="838200" y="1328420"/>
            <a:ext cx="10515600" cy="5164454"/>
          </a:xfrm>
        </p:spPr>
        <p:txBody>
          <a:bodyPr>
            <a:normAutofit lnSpcReduction="10000"/>
          </a:bodyPr>
          <a:lstStyle/>
          <a:p>
            <a:pPr marL="0" marR="0">
              <a:spcBef>
                <a:spcPts val="0"/>
              </a:spcBef>
              <a:spcAft>
                <a:spcPts val="0"/>
              </a:spcAft>
            </a:pPr>
            <a:r>
              <a:rPr lang="en-US" sz="1600" dirty="0">
                <a:effectLst/>
                <a:latin typeface="Calibri" panose="020F0502020204030204" pitchFamily="34" charset="0"/>
              </a:rPr>
              <a:t>Carbon Footprint API - </a:t>
            </a:r>
            <a:r>
              <a:rPr lang="en-US" sz="1600" dirty="0">
                <a:effectLst/>
                <a:latin typeface="Calibri" panose="020F0502020204030204" pitchFamily="34" charset="0"/>
                <a:hlinkClick r:id="rId2"/>
              </a:rPr>
              <a:t>https://rapidapi.com/carbonandmore-carbonandmore-default/api/carbonfootprint1</a:t>
            </a:r>
            <a:endParaRPr lang="en-US" sz="1600" dirty="0">
              <a:effectLst/>
              <a:latin typeface="Calibri" panose="020F0502020204030204" pitchFamily="34" charset="0"/>
            </a:endParaRPr>
          </a:p>
          <a:p>
            <a:pPr marL="0" marR="0" indent="0">
              <a:spcBef>
                <a:spcPts val="0"/>
              </a:spcBef>
              <a:spcAft>
                <a:spcPts val="0"/>
              </a:spcAft>
              <a:buNone/>
            </a:pPr>
            <a:r>
              <a:rPr lang="en-US" sz="1600" dirty="0">
                <a:effectLst/>
                <a:latin typeface="Calibri" panose="020F0502020204030204" pitchFamily="34" charset="0"/>
              </a:rPr>
              <a:t>To track carbon emissions of user based on route distance and transit mode.</a:t>
            </a:r>
          </a:p>
          <a:p>
            <a:pPr marL="0" marR="0" indent="0">
              <a:spcBef>
                <a:spcPts val="0"/>
              </a:spcBef>
              <a:spcAft>
                <a:spcPts val="0"/>
              </a:spcAft>
              <a:buNone/>
            </a:pPr>
            <a:endParaRPr lang="en-US" sz="1600" dirty="0">
              <a:effectLst/>
              <a:latin typeface="Calibri" panose="020F0502020204030204" pitchFamily="34" charset="0"/>
            </a:endParaRPr>
          </a:p>
          <a:p>
            <a:pPr marL="0" marR="0">
              <a:spcBef>
                <a:spcPts val="0"/>
              </a:spcBef>
              <a:spcAft>
                <a:spcPts val="0"/>
              </a:spcAft>
            </a:pPr>
            <a:r>
              <a:rPr lang="en-US" sz="1600" dirty="0">
                <a:effectLst/>
                <a:latin typeface="Calibri" panose="020F0502020204030204" pitchFamily="34" charset="0"/>
              </a:rPr>
              <a:t>Geolocation API - </a:t>
            </a:r>
            <a:r>
              <a:rPr lang="en-US" sz="1600" dirty="0">
                <a:latin typeface="Calibri" panose="020F0502020204030204" pitchFamily="34" charset="0"/>
                <a:hlinkClick r:id="rId3"/>
              </a:rPr>
              <a:t>https://docs.abstractapi.com/ip-geolocation</a:t>
            </a:r>
            <a:r>
              <a:rPr lang="en-US" sz="1600" dirty="0">
                <a:latin typeface="Calibri" panose="020F0502020204030204" pitchFamily="34" charset="0"/>
              </a:rPr>
              <a:t>  </a:t>
            </a:r>
          </a:p>
          <a:p>
            <a:pPr marL="0" marR="0" indent="0">
              <a:spcBef>
                <a:spcPts val="0"/>
              </a:spcBef>
              <a:spcAft>
                <a:spcPts val="0"/>
              </a:spcAft>
              <a:buNone/>
            </a:pPr>
            <a:r>
              <a:rPr lang="en-US" sz="1600" dirty="0">
                <a:latin typeface="Calibri" panose="020F0502020204030204" pitchFamily="34" charset="0"/>
              </a:rPr>
              <a:t>For t</a:t>
            </a:r>
            <a:r>
              <a:rPr lang="en-US" sz="1600" dirty="0">
                <a:effectLst/>
                <a:latin typeface="Calibri" panose="020F0502020204030204" pitchFamily="34" charset="0"/>
              </a:rPr>
              <a:t>racking user locations.</a:t>
            </a:r>
          </a:p>
          <a:p>
            <a:pPr marL="0" marR="0">
              <a:spcBef>
                <a:spcPts val="0"/>
              </a:spcBef>
              <a:spcAft>
                <a:spcPts val="0"/>
              </a:spcAft>
            </a:pPr>
            <a:endParaRPr lang="en-US" sz="1600" dirty="0">
              <a:effectLst/>
              <a:latin typeface="Calibri" panose="020F0502020204030204" pitchFamily="34" charset="0"/>
            </a:endParaRPr>
          </a:p>
          <a:p>
            <a:pPr marL="0" marR="0">
              <a:spcBef>
                <a:spcPts val="0"/>
              </a:spcBef>
              <a:spcAft>
                <a:spcPts val="0"/>
              </a:spcAft>
            </a:pPr>
            <a:r>
              <a:rPr lang="en-US" sz="1600" dirty="0">
                <a:effectLst/>
                <a:latin typeface="Calibri" panose="020F0502020204030204" pitchFamily="34" charset="0"/>
              </a:rPr>
              <a:t>Directions API - </a:t>
            </a:r>
            <a:r>
              <a:rPr lang="en-US" sz="1600" dirty="0">
                <a:effectLst/>
                <a:latin typeface="Calibri" panose="020F0502020204030204" pitchFamily="34" charset="0"/>
                <a:hlinkClick r:id="rId4"/>
              </a:rPr>
              <a:t>https://developers.google.com/maps/documentation/directions/overview</a:t>
            </a:r>
            <a:r>
              <a:rPr lang="en-US" sz="1600" dirty="0">
                <a:latin typeface="Calibri" panose="020F0502020204030204" pitchFamily="34" charset="0"/>
              </a:rPr>
              <a:t> </a:t>
            </a:r>
          </a:p>
          <a:p>
            <a:pPr marL="0" marR="0" indent="0">
              <a:spcBef>
                <a:spcPts val="0"/>
              </a:spcBef>
              <a:spcAft>
                <a:spcPts val="0"/>
              </a:spcAft>
              <a:buNone/>
            </a:pPr>
            <a:r>
              <a:rPr lang="en-US" sz="1600" dirty="0">
                <a:latin typeface="Calibri" panose="020F0502020204030204" pitchFamily="34" charset="0"/>
              </a:rPr>
              <a:t>F</a:t>
            </a:r>
            <a:r>
              <a:rPr lang="en-US" sz="1600" dirty="0">
                <a:effectLst/>
                <a:latin typeface="Calibri" panose="020F0502020204030204" pitchFamily="34" charset="0"/>
              </a:rPr>
              <a:t>or suggesting optimized routes based on waypoints and transit modes</a:t>
            </a:r>
          </a:p>
          <a:p>
            <a:pPr marL="0" marR="0">
              <a:spcBef>
                <a:spcPts val="0"/>
              </a:spcBef>
              <a:spcAft>
                <a:spcPts val="0"/>
              </a:spcAft>
            </a:pPr>
            <a:endParaRPr lang="en-US" sz="1600" dirty="0">
              <a:effectLst/>
              <a:latin typeface="Calibri" panose="020F0502020204030204" pitchFamily="34" charset="0"/>
            </a:endParaRPr>
          </a:p>
          <a:p>
            <a:pPr marL="0" marR="0">
              <a:spcBef>
                <a:spcPts val="0"/>
              </a:spcBef>
              <a:spcAft>
                <a:spcPts val="0"/>
              </a:spcAft>
            </a:pPr>
            <a:r>
              <a:rPr lang="en-US" sz="1600" dirty="0">
                <a:effectLst/>
                <a:latin typeface="Calibri" panose="020F0502020204030204" pitchFamily="34" charset="0"/>
              </a:rPr>
              <a:t>Distance Matrix API - </a:t>
            </a:r>
            <a:r>
              <a:rPr lang="en-US" sz="1600" dirty="0">
                <a:effectLst/>
                <a:latin typeface="Calibri" panose="020F0502020204030204" pitchFamily="34" charset="0"/>
                <a:hlinkClick r:id="rId5"/>
              </a:rPr>
              <a:t>https://developers.google.com/maps/documentation/distance-matrix/overview</a:t>
            </a:r>
            <a:r>
              <a:rPr lang="en-US" sz="1600" dirty="0">
                <a:latin typeface="Calibri" panose="020F0502020204030204" pitchFamily="34" charset="0"/>
              </a:rPr>
              <a:t> </a:t>
            </a:r>
          </a:p>
          <a:p>
            <a:pPr marL="0" marR="0" indent="0">
              <a:spcBef>
                <a:spcPts val="0"/>
              </a:spcBef>
              <a:spcAft>
                <a:spcPts val="0"/>
              </a:spcAft>
              <a:buNone/>
            </a:pPr>
            <a:r>
              <a:rPr lang="en-US" sz="1600" dirty="0">
                <a:latin typeface="Calibri" panose="020F0502020204030204" pitchFamily="34" charset="0"/>
              </a:rPr>
              <a:t>T</a:t>
            </a:r>
            <a:r>
              <a:rPr lang="en-US" sz="1600" dirty="0">
                <a:effectLst/>
                <a:latin typeface="Calibri" panose="020F0502020204030204" pitchFamily="34" charset="0"/>
              </a:rPr>
              <a:t>o calculate distance between two locations or a route</a:t>
            </a:r>
            <a:endParaRPr lang="en-US" sz="1600" dirty="0">
              <a:latin typeface="Calibri" panose="020F0502020204030204" pitchFamily="34" charset="0"/>
            </a:endParaRPr>
          </a:p>
          <a:p>
            <a:pPr marL="0" marR="0">
              <a:spcBef>
                <a:spcPts val="0"/>
              </a:spcBef>
              <a:spcAft>
                <a:spcPts val="0"/>
              </a:spcAft>
            </a:pPr>
            <a:endParaRPr lang="en-US" sz="1600" dirty="0">
              <a:effectLst/>
              <a:latin typeface="Calibri" panose="020F0502020204030204" pitchFamily="34" charset="0"/>
            </a:endParaRPr>
          </a:p>
          <a:p>
            <a:pPr marL="0" marR="0">
              <a:spcBef>
                <a:spcPts val="0"/>
              </a:spcBef>
              <a:spcAft>
                <a:spcPts val="0"/>
              </a:spcAft>
            </a:pPr>
            <a:r>
              <a:rPr lang="en-US" sz="1600" dirty="0">
                <a:effectLst/>
                <a:latin typeface="Calibri" panose="020F0502020204030204" pitchFamily="34" charset="0"/>
              </a:rPr>
              <a:t>Geocoding API - </a:t>
            </a:r>
            <a:r>
              <a:rPr lang="en-US" sz="1600" dirty="0">
                <a:effectLst/>
                <a:latin typeface="Calibri" panose="020F0502020204030204" pitchFamily="34" charset="0"/>
                <a:hlinkClick r:id="rId6"/>
              </a:rPr>
              <a:t>https://developers.google.com/maps/documentation/geocoding/overview</a:t>
            </a:r>
            <a:r>
              <a:rPr lang="en-US" sz="1600" dirty="0">
                <a:latin typeface="Calibri" panose="020F0502020204030204" pitchFamily="34" charset="0"/>
              </a:rPr>
              <a:t> </a:t>
            </a:r>
          </a:p>
          <a:p>
            <a:pPr marL="0" marR="0" indent="0">
              <a:spcBef>
                <a:spcPts val="0"/>
              </a:spcBef>
              <a:spcAft>
                <a:spcPts val="0"/>
              </a:spcAft>
              <a:buNone/>
            </a:pPr>
            <a:r>
              <a:rPr lang="en-US" sz="1600" dirty="0">
                <a:latin typeface="Calibri" panose="020F0502020204030204" pitchFamily="34" charset="0"/>
              </a:rPr>
              <a:t>T</a:t>
            </a:r>
            <a:r>
              <a:rPr lang="en-US" sz="1600" dirty="0">
                <a:effectLst/>
                <a:latin typeface="Calibri" panose="020F0502020204030204" pitchFamily="34" charset="0"/>
              </a:rPr>
              <a:t>o geocode addresses and optimize API requests</a:t>
            </a:r>
          </a:p>
          <a:p>
            <a:pPr marL="0" marR="0" indent="0">
              <a:spcBef>
                <a:spcPts val="0"/>
              </a:spcBef>
              <a:spcAft>
                <a:spcPts val="0"/>
              </a:spcAft>
              <a:buNone/>
            </a:pPr>
            <a:endParaRPr lang="en-US" sz="1600" dirty="0">
              <a:effectLst/>
              <a:latin typeface="Calibri" panose="020F0502020204030204" pitchFamily="34" charset="0"/>
            </a:endParaRPr>
          </a:p>
          <a:p>
            <a:pPr marL="0" marR="0">
              <a:spcBef>
                <a:spcPts val="0"/>
              </a:spcBef>
              <a:spcAft>
                <a:spcPts val="0"/>
              </a:spcAft>
            </a:pPr>
            <a:r>
              <a:rPr lang="en-US" sz="1600" dirty="0">
                <a:effectLst/>
                <a:latin typeface="Calibri" panose="020F0502020204030204" pitchFamily="34" charset="0"/>
              </a:rPr>
              <a:t>Static Maps API - </a:t>
            </a:r>
            <a:r>
              <a:rPr lang="en-US" sz="1600" dirty="0">
                <a:effectLst/>
                <a:latin typeface="Calibri" panose="020F0502020204030204" pitchFamily="34" charset="0"/>
                <a:hlinkClick r:id="rId7"/>
              </a:rPr>
              <a:t>https://developers.google.com/maps/documentation/maps-static/overview</a:t>
            </a:r>
            <a:endParaRPr lang="en-US" sz="1600" dirty="0">
              <a:effectLst/>
              <a:latin typeface="Calibri" panose="020F0502020204030204" pitchFamily="34" charset="0"/>
            </a:endParaRPr>
          </a:p>
          <a:p>
            <a:pPr marL="0" marR="0">
              <a:spcBef>
                <a:spcPts val="0"/>
              </a:spcBef>
              <a:spcAft>
                <a:spcPts val="0"/>
              </a:spcAft>
            </a:pPr>
            <a:endParaRPr lang="en-US" sz="1600" dirty="0">
              <a:effectLst/>
              <a:latin typeface="Calibri" panose="020F0502020204030204" pitchFamily="34" charset="0"/>
            </a:endParaRPr>
          </a:p>
          <a:p>
            <a:pPr marL="0" marR="0">
              <a:spcBef>
                <a:spcPts val="0"/>
              </a:spcBef>
              <a:spcAft>
                <a:spcPts val="0"/>
              </a:spcAft>
            </a:pPr>
            <a:r>
              <a:rPr lang="en-US" sz="1600" dirty="0">
                <a:effectLst/>
                <a:latin typeface="Calibri" panose="020F0502020204030204" pitchFamily="34" charset="0"/>
              </a:rPr>
              <a:t>Google Maps JavaScript API - </a:t>
            </a:r>
            <a:r>
              <a:rPr lang="en-US" sz="1600" dirty="0">
                <a:effectLst/>
                <a:latin typeface="Calibri" panose="020F0502020204030204" pitchFamily="34" charset="0"/>
                <a:hlinkClick r:id="rId8"/>
              </a:rPr>
              <a:t>https://developers.google.com/maps/documentation/javascript/trafficlayer</a:t>
            </a:r>
            <a:endParaRPr lang="en-US" sz="1600" dirty="0">
              <a:effectLst/>
              <a:latin typeface="Calibri" panose="020F0502020204030204" pitchFamily="34" charset="0"/>
            </a:endParaRPr>
          </a:p>
          <a:p>
            <a:pPr marL="0" marR="0" indent="0">
              <a:spcBef>
                <a:spcPts val="0"/>
              </a:spcBef>
              <a:spcAft>
                <a:spcPts val="0"/>
              </a:spcAft>
              <a:buNone/>
            </a:pPr>
            <a:r>
              <a:rPr lang="en-US" sz="1600" dirty="0">
                <a:effectLst/>
                <a:latin typeface="Calibri" panose="020F0502020204030204" pitchFamily="34" charset="0"/>
              </a:rPr>
              <a:t> For route planning and real-time traffic data. Can show Traffic data, Transit (Metro routes), Bicycling lanes/routes.</a:t>
            </a:r>
          </a:p>
          <a:p>
            <a:pPr marL="0" marR="0" indent="0">
              <a:spcBef>
                <a:spcPts val="0"/>
              </a:spcBef>
              <a:spcAft>
                <a:spcPts val="0"/>
              </a:spcAft>
              <a:buNone/>
            </a:pPr>
            <a:endParaRPr lang="en-US" sz="1600" dirty="0">
              <a:latin typeface="Calibri" panose="020F0502020204030204" pitchFamily="34" charset="0"/>
            </a:endParaRPr>
          </a:p>
          <a:p>
            <a:pPr>
              <a:spcBef>
                <a:spcPts val="0"/>
              </a:spcBef>
            </a:pPr>
            <a:r>
              <a:rPr lang="en-US" sz="1600" dirty="0">
                <a:effectLst/>
                <a:latin typeface="Calibri" panose="020F0502020204030204" pitchFamily="34" charset="0"/>
              </a:rPr>
              <a:t>Google Activity Recognition API - </a:t>
            </a:r>
            <a:r>
              <a:rPr lang="en-US" sz="1600" dirty="0">
                <a:hlinkClick r:id="rId9"/>
              </a:rPr>
              <a:t>https://developers.google.com/location-context/activity-recognition</a:t>
            </a:r>
            <a:endParaRPr lang="en-US" sz="1600" dirty="0"/>
          </a:p>
          <a:p>
            <a:pPr marL="0" indent="0">
              <a:spcBef>
                <a:spcPts val="0"/>
              </a:spcBef>
              <a:buNone/>
            </a:pPr>
            <a:r>
              <a:rPr lang="en-US" sz="1600" dirty="0"/>
              <a:t>Track user activity using device sensors</a:t>
            </a:r>
          </a:p>
          <a:p>
            <a:pPr marL="0" indent="0">
              <a:spcBef>
                <a:spcPts val="0"/>
              </a:spcBef>
              <a:buNone/>
            </a:pPr>
            <a:endParaRPr lang="en-US" sz="1600" dirty="0"/>
          </a:p>
          <a:p>
            <a:pPr>
              <a:spcBef>
                <a:spcPts val="0"/>
              </a:spcBef>
            </a:pPr>
            <a:r>
              <a:rPr lang="en-US" sz="1600" dirty="0"/>
              <a:t>Google Fused Location Provider API - </a:t>
            </a:r>
            <a:r>
              <a:rPr lang="en-US" sz="1600" dirty="0">
                <a:hlinkClick r:id="rId10"/>
              </a:rPr>
              <a:t>https://developers.google.com/location-context/fused-location-provider</a:t>
            </a:r>
            <a:endParaRPr lang="en-US" sz="1600" dirty="0"/>
          </a:p>
          <a:p>
            <a:pPr marL="0" indent="0">
              <a:spcBef>
                <a:spcPts val="0"/>
              </a:spcBef>
              <a:buNone/>
            </a:pPr>
            <a:r>
              <a:rPr lang="en-US" sz="1600" dirty="0"/>
              <a:t>Track user location updates and last known locations using GPS and Wi-Fi</a:t>
            </a:r>
          </a:p>
          <a:p>
            <a:pPr>
              <a:spcBef>
                <a:spcPts val="0"/>
              </a:spcBef>
            </a:pPr>
            <a:endParaRPr lang="en-US" sz="1600" dirty="0">
              <a:effectLst/>
              <a:latin typeface="Calibri" panose="020F0502020204030204" pitchFamily="34" charset="0"/>
            </a:endParaRPr>
          </a:p>
          <a:p>
            <a:pPr marL="0" marR="0">
              <a:spcBef>
                <a:spcPts val="0"/>
              </a:spcBef>
              <a:spcAft>
                <a:spcPts val="0"/>
              </a:spcAft>
            </a:pPr>
            <a:endParaRPr lang="en-US" sz="1600" dirty="0">
              <a:effectLst/>
              <a:latin typeface="Calibri" panose="020F0502020204030204" pitchFamily="34" charset="0"/>
            </a:endParaRPr>
          </a:p>
          <a:p>
            <a:pPr marL="0" marR="0">
              <a:spcBef>
                <a:spcPts val="0"/>
              </a:spcBef>
              <a:spcAft>
                <a:spcPts val="0"/>
              </a:spcAft>
            </a:pPr>
            <a:endParaRPr lang="en-US" sz="1600" dirty="0">
              <a:effectLst/>
              <a:latin typeface="Calibri" panose="020F0502020204030204" pitchFamily="34" charset="0"/>
            </a:endParaRPr>
          </a:p>
        </p:txBody>
      </p:sp>
      <p:pic>
        <p:nvPicPr>
          <p:cNvPr id="5" name="Graphic 4">
            <a:extLst>
              <a:ext uri="{FF2B5EF4-FFF2-40B4-BE49-F238E27FC236}">
                <a16:creationId xmlns:a16="http://schemas.microsoft.com/office/drawing/2014/main" id="{CD49659D-0D47-A753-EA4B-83529B715D4C}"/>
              </a:ext>
            </a:extLst>
          </p:cNvPr>
          <p:cNvPicPr>
            <a:picLocks noChangeAspect="1"/>
          </p:cNvPicPr>
          <p:nvPr/>
        </p:nvPicPr>
        <p:blipFill>
          <a:blip r:embed="rId11">
            <a:alphaModFix amt="18000"/>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231072" y="832485"/>
            <a:ext cx="6734175" cy="5553075"/>
          </a:xfrm>
          <a:prstGeom prst="rect">
            <a:avLst/>
          </a:prstGeom>
        </p:spPr>
      </p:pic>
    </p:spTree>
    <p:extLst>
      <p:ext uri="{BB962C8B-B14F-4D97-AF65-F5344CB8AC3E}">
        <p14:creationId xmlns:p14="http://schemas.microsoft.com/office/powerpoint/2010/main" val="27853330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2808</TotalTime>
  <Words>2257</Words>
  <Application>Microsoft Office PowerPoint</Application>
  <PresentationFormat>Widescreen</PresentationFormat>
  <Paragraphs>181</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Cabin</vt:lpstr>
      <vt:lpstr>Calibri</vt:lpstr>
      <vt:lpstr>Calibri Light</vt:lpstr>
      <vt:lpstr>ElsevierGulliver</vt:lpstr>
      <vt:lpstr>Office Theme</vt:lpstr>
      <vt:lpstr>Ctrl+Shift+Win</vt:lpstr>
      <vt:lpstr>Problem Statement Gamifying Eco-Friendly Transportation</vt:lpstr>
      <vt:lpstr>Overview of the solution </vt:lpstr>
      <vt:lpstr>Key Features</vt:lpstr>
      <vt:lpstr>Key Features</vt:lpstr>
      <vt:lpstr>Gamification Mechanics / Incentivization</vt:lpstr>
      <vt:lpstr>Proof of Concept and Implementation</vt:lpstr>
      <vt:lpstr>Solution Architecture and Design</vt:lpstr>
      <vt:lpstr>APIs Used</vt:lpstr>
      <vt:lpstr>USP </vt:lpstr>
      <vt:lpstr>Technology Stack </vt:lpstr>
      <vt:lpstr>Market Potential and Audience </vt:lpstr>
      <vt:lpstr>Market Factors  </vt:lpstr>
      <vt:lpstr>Risks/ Challenges / Dependencies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name</dc:title>
  <dc:creator>VANSH NEGI</dc:creator>
  <cp:lastModifiedBy>Omkar Kabde</cp:lastModifiedBy>
  <cp:revision>8</cp:revision>
  <dcterms:created xsi:type="dcterms:W3CDTF">2023-08-03T07:31:25Z</dcterms:created>
  <dcterms:modified xsi:type="dcterms:W3CDTF">2023-09-17T23:15:18Z</dcterms:modified>
</cp:coreProperties>
</file>