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50A7E9-CB84-4BF0-AD9D-B7BA5EC23CA2}" v="3" dt="2021-05-24T05:32:37.184"/>
    <p1510:client id="{BDA56503-2F5F-4890-A981-3E802E3B1002}" v="206" dt="2021-05-23T16:16:25.1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p:scale>
          <a:sx n="66" d="100"/>
          <a:sy n="66" d="100"/>
        </p:scale>
        <p:origin x="632" y="-348"/>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18/10/2022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18/10/2022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64"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208"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32"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56"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88"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304"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28"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52"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cstate="hq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12"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36"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60"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84"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10/18/2022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40"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80"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hyperlink" Target="mailto:raubins.raj@capgemini.com" TargetMode="External"/><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www.linkedin.com/in/omkar-salunke-644ba61b8" TargetMode="External"/><Relationship Id="rId5" Type="http://schemas.openxmlformats.org/officeDocument/2006/relationships/image" Target="../media/image14.png"/><Relationship Id="rId4" Type="http://schemas.openxmlformats.org/officeDocument/2006/relationships/hyperlink" Target="https://github.com/omkar-7888"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187578447"/>
              </p:ext>
            </p:extLst>
          </p:nvPr>
        </p:nvGraphicFramePr>
        <p:xfrm>
          <a:off x="9229514" y="1142998"/>
          <a:ext cx="3038686" cy="6298603"/>
        </p:xfrm>
        <a:graphic>
          <a:graphicData uri="http://schemas.openxmlformats.org/drawingml/2006/table">
            <a:tbl>
              <a:tblPr firstRow="1" bandRow="1">
                <a:tableStyleId>{0E3FDE45-AF77-4B5C-9715-49D594BDF05E}</a:tableStyleId>
              </a:tblPr>
              <a:tblGrid>
                <a:gridCol w="752686">
                  <a:extLst>
                    <a:ext uri="{9D8B030D-6E8A-4147-A177-3AD203B41FA5}">
                      <a16:colId xmlns:a16="http://schemas.microsoft.com/office/drawing/2014/main" val="3331298770"/>
                    </a:ext>
                  </a:extLst>
                </a:gridCol>
                <a:gridCol w="2286000">
                  <a:extLst>
                    <a:ext uri="{9D8B030D-6E8A-4147-A177-3AD203B41FA5}">
                      <a16:colId xmlns:a16="http://schemas.microsoft.com/office/drawing/2014/main" val="879084521"/>
                    </a:ext>
                  </a:extLst>
                </a:gridCol>
              </a:tblGrid>
              <a:tr h="533402">
                <a:tc>
                  <a:txBody>
                    <a:bodyPr/>
                    <a:lstStyle/>
                    <a:p>
                      <a:r>
                        <a:rPr kumimoji="0" lang="en-US" sz="800" b="0" u="none" strike="noStrike" kern="1200" cap="none" spc="0" normalizeH="0" baseline="0" noProof="0" dirty="0">
                          <a:ln>
                            <a:noFill/>
                          </a:ln>
                          <a:effectLst/>
                          <a:uLnTx/>
                          <a:uFillTx/>
                        </a:rPr>
                        <a:t>Core Java</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u="none" strike="noStrike" kern="1200" cap="none" spc="0" normalizeH="0" baseline="0" noProof="0" dirty="0">
                          <a:ln>
                            <a:noFill/>
                          </a:ln>
                          <a:effectLst/>
                          <a:uLnTx/>
                          <a:uFillTx/>
                        </a:rPr>
                        <a:t>Java Basics, OOPS, Collections, Arrays, Loops, Lambda Exp, Stream API</a:t>
                      </a:r>
                    </a:p>
                    <a:p>
                      <a:r>
                        <a:rPr kumimoji="0" lang="en-US" sz="800" b="0" u="none" strike="noStrike" kern="1200" cap="none" spc="0" normalizeH="0" baseline="0" dirty="0">
                          <a:ln>
                            <a:noFill/>
                          </a:ln>
                          <a:effectLst/>
                          <a:uLnTx/>
                          <a:uFillTx/>
                        </a:rPr>
                        <a:t>Junit.</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4346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800" u="none" strike="noStrike" kern="1200" cap="none" spc="0" normalizeH="0" baseline="0" dirty="0">
                          <a:ln>
                            <a:noFill/>
                          </a:ln>
                          <a:effectLst/>
                          <a:uLnTx/>
                          <a:uFillTx/>
                        </a:rPr>
                        <a:t>IOC &amp; Dependency Injection, Autowire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6892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a:t>
                      </a:r>
                      <a:r>
                        <a:rPr lang="en-US" sz="800" dirty="0"/>
                        <a:t>EST controllers, Implementation of GET, POST, PUT &amp; DELETE, Bean Validation &amp; Exception Handling, Testing Services, Controller &amp; Repository layer</a:t>
                      </a:r>
                      <a:endParaRPr lang="en-US" sz="800" dirty="0">
                        <a:solidFill>
                          <a:schemeClr val="tx1"/>
                        </a:solidFill>
                      </a:endParaRPr>
                    </a:p>
                  </a:txBody>
                  <a:tcPr/>
                </a:tc>
                <a:extLst>
                  <a:ext uri="{0D108BD9-81ED-4DB2-BD59-A6C34878D82A}">
                    <a16:rowId xmlns:a16="http://schemas.microsoft.com/office/drawing/2014/main" val="3229840877"/>
                  </a:ext>
                </a:extLst>
              </a:tr>
              <a:tr h="465511">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Implement DAO layer using spring Data repositories.</a:t>
                      </a:r>
                      <a:endParaRPr lang="en-US" sz="800" dirty="0">
                        <a:solidFill>
                          <a:schemeClr val="tx1"/>
                        </a:solidFill>
                      </a:endParaRPr>
                    </a:p>
                  </a:txBody>
                  <a:tcPr/>
                </a:tc>
                <a:extLst>
                  <a:ext uri="{0D108BD9-81ED-4DB2-BD59-A6C34878D82A}">
                    <a16:rowId xmlns:a16="http://schemas.microsoft.com/office/drawing/2014/main" val="668073409"/>
                  </a:ext>
                </a:extLst>
              </a:tr>
              <a:tr h="401141">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800" u="none" strike="noStrike" kern="1200" cap="none" spc="0" normalizeH="0" baseline="0" dirty="0">
                          <a:ln>
                            <a:noFill/>
                          </a:ln>
                          <a:effectLst/>
                          <a:uLnTx/>
                          <a:uFillTx/>
                        </a:rPr>
                        <a:t>Spring Boot Starters, annotations, Messaging Service,  Swagger API documents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3669722"/>
                  </a:ext>
                </a:extLst>
              </a:tr>
              <a:tr h="4011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Spring Cloud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AWS Cloud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u="none" strike="noStrike" kern="1200" cap="none" spc="0" normalizeH="0" baseline="0" dirty="0">
                          <a:ln>
                            <a:noFill/>
                          </a:ln>
                          <a:solidFill>
                            <a:schemeClr val="tx1"/>
                          </a:solidFill>
                          <a:effectLst/>
                          <a:uLnTx/>
                          <a:uFillTx/>
                          <a:latin typeface="+mn-lt"/>
                          <a:ea typeface="+mn-ea"/>
                          <a:cs typeface="+mn-cs"/>
                        </a:rPr>
                        <a:t>Eureka, Netflix Hystrix, Netflix Zuul &amp; Config Server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u="none" strike="noStrike" kern="1200" cap="none" spc="0" normalizeH="0" baseline="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EC2 Instances, Elastic Load Balancer,Auto-Scaling,Global Infrastructure, Storage &amp; Database,Security,Pricing</a:t>
                      </a:r>
                    </a:p>
                  </a:txBody>
                  <a:tcPr/>
                </a:tc>
                <a:extLst>
                  <a:ext uri="{0D108BD9-81ED-4DB2-BD59-A6C34878D82A}">
                    <a16:rowId xmlns:a16="http://schemas.microsoft.com/office/drawing/2014/main" val="3848664223"/>
                  </a:ext>
                </a:extLst>
              </a:tr>
              <a:tr h="40114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Components, Hooks, Event handling, Redux, Reducers, Testing using JEST.</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39905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Atlas No SQL ,Oracle SQL , </a:t>
                      </a:r>
                      <a:r>
                        <a:rPr kumimoji="0" lang="en-US" sz="8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Postgres</a:t>
                      </a: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 SQL</a:t>
                      </a:r>
                    </a:p>
                  </a:txBody>
                  <a:tcPr/>
                </a:tc>
                <a:extLst>
                  <a:ext uri="{0D108BD9-81ED-4DB2-BD59-A6C34878D82A}">
                    <a16:rowId xmlns:a16="http://schemas.microsoft.com/office/drawing/2014/main" val="2298680090"/>
                  </a:ext>
                </a:extLst>
              </a:tr>
              <a:tr h="266606">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HTML 5 &amp; CSS ,JavaScript, ES6 &amp; TypeScript</a:t>
                      </a:r>
                    </a:p>
                    <a:p>
                      <a:pPr marL="0" lvl="1" indent="0" algn="l" defTabSz="914400" rtl="0" eaLnBrk="1" latinLnBrk="0" hangingPunct="1">
                        <a:buFont typeface="Arial" panose="020B0604020202020204" pitchFamily="34" charset="0"/>
                        <a:buNone/>
                      </a:pPr>
                      <a:endParaRPr kumimoji="0" lang="en-US" sz="700" u="none" strike="noStrike" kern="1200" cap="none" spc="0" normalizeH="0" baseline="0" dirty="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val="9512774"/>
                  </a:ext>
                </a:extLst>
              </a:tr>
              <a:tr h="25584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 Thunder Client</a:t>
                      </a:r>
                    </a:p>
                  </a:txBody>
                  <a:tcPr/>
                </a:tc>
                <a:extLst>
                  <a:ext uri="{0D108BD9-81ED-4DB2-BD59-A6C34878D82A}">
                    <a16:rowId xmlns:a16="http://schemas.microsoft.com/office/drawing/2014/main" val="645317192"/>
                  </a:ext>
                </a:extLst>
              </a:tr>
              <a:tr h="115376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Leadership, Team management. Quick learning</a:t>
                      </a: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3022356"/>
            <a:ext cx="4008437" cy="3015852"/>
          </a:xfrm>
        </p:spPr>
        <p:txBody>
          <a:bodyPr/>
          <a:lstStyle/>
          <a:p>
            <a:pPr eaLnBrk="1" hangingPunct="1">
              <a:lnSpc>
                <a:spcPct val="114000"/>
              </a:lnSpc>
            </a:pPr>
            <a:r>
              <a:rPr lang="en-US" altLang="en-US" sz="1050" b="1" dirty="0"/>
              <a:t>Multiplex Ticket Booking System</a:t>
            </a:r>
          </a:p>
          <a:p>
            <a:pPr eaLnBrk="1" hangingPunct="1">
              <a:lnSpc>
                <a:spcPct val="114000"/>
              </a:lnSpc>
            </a:pPr>
            <a:r>
              <a:rPr lang="en-IN" altLang="en-US" sz="1050" dirty="0"/>
              <a:t>Created a Multiplex ticket booking application with </a:t>
            </a:r>
            <a:r>
              <a:rPr lang="en-IN" altLang="en-US" sz="1050" b="1" dirty="0"/>
              <a:t>Spring boot </a:t>
            </a:r>
            <a:r>
              <a:rPr lang="en-IN" altLang="en-US" sz="1050" dirty="0"/>
              <a:t>as backend along with </a:t>
            </a:r>
            <a:r>
              <a:rPr lang="en-IN" altLang="en-US" sz="1050" b="1" dirty="0"/>
              <a:t>Postman</a:t>
            </a:r>
            <a:r>
              <a:rPr lang="en-IN" altLang="en-US" sz="1050" dirty="0"/>
              <a:t> for testing</a:t>
            </a:r>
            <a:r>
              <a:rPr lang="en-IN" altLang="en-US" sz="1050" b="1" dirty="0"/>
              <a:t>. React </a:t>
            </a:r>
            <a:r>
              <a:rPr lang="en-IN" altLang="en-US" sz="1050" dirty="0"/>
              <a:t>as frontend, used </a:t>
            </a:r>
            <a:r>
              <a:rPr lang="en-IN" altLang="en-US" sz="1050" b="1" dirty="0"/>
              <a:t>HTML 5,CSS ,JavaScript </a:t>
            </a:r>
            <a:r>
              <a:rPr lang="en-IN" altLang="en-US" sz="1050" dirty="0"/>
              <a:t>and bootstrap for designing responsive web page</a:t>
            </a:r>
          </a:p>
          <a:p>
            <a:pPr eaLnBrk="1" hangingPunct="1">
              <a:lnSpc>
                <a:spcPct val="114000"/>
              </a:lnSpc>
            </a:pPr>
            <a:r>
              <a:rPr lang="en-IN" altLang="nl-NL" sz="1050" b="1" dirty="0"/>
              <a:t>Flight Booking System</a:t>
            </a:r>
          </a:p>
          <a:p>
            <a:pPr eaLnBrk="1" hangingPunct="1">
              <a:lnSpc>
                <a:spcPct val="114000"/>
              </a:lnSpc>
            </a:pPr>
            <a:r>
              <a:rPr lang="en-IN" altLang="nl-NL" sz="1050" dirty="0"/>
              <a:t>Created a Flight Booking System application using </a:t>
            </a:r>
            <a:r>
              <a:rPr lang="en-IN" altLang="nl-NL" sz="1050" b="1" dirty="0"/>
              <a:t>Microservices </a:t>
            </a:r>
            <a:r>
              <a:rPr lang="en-IN" altLang="nl-NL" sz="1050" dirty="0"/>
              <a:t>with</a:t>
            </a:r>
            <a:r>
              <a:rPr lang="en-IN" altLang="nl-NL" sz="1050" b="1" dirty="0"/>
              <a:t> Spring Boot </a:t>
            </a:r>
            <a:r>
              <a:rPr lang="en-IN" altLang="nl-NL" sz="1050" dirty="0"/>
              <a:t>And</a:t>
            </a:r>
            <a:r>
              <a:rPr lang="en-IN" altLang="nl-NL" sz="1050" b="1" dirty="0"/>
              <a:t> MongoDb Atlas </a:t>
            </a:r>
            <a:r>
              <a:rPr lang="en-IN" altLang="nl-NL" sz="1050" dirty="0"/>
              <a:t>as a Database along with </a:t>
            </a:r>
            <a:r>
              <a:rPr lang="en-IN" altLang="nl-NL" sz="1050" b="1" dirty="0"/>
              <a:t>Postman </a:t>
            </a:r>
            <a:r>
              <a:rPr lang="en-IN" altLang="nl-NL" sz="1050" dirty="0"/>
              <a:t>and</a:t>
            </a:r>
            <a:r>
              <a:rPr lang="en-IN" altLang="nl-NL" sz="1050" b="1" dirty="0"/>
              <a:t> Thuder Client ,JWT .React </a:t>
            </a:r>
            <a:r>
              <a:rPr lang="en-IN" altLang="nl-NL" sz="1050" dirty="0"/>
              <a:t>as frontend , used </a:t>
            </a:r>
            <a:r>
              <a:rPr lang="en-IN" altLang="nl-NL" sz="1050" b="1" dirty="0"/>
              <a:t>HTML 5,CSS,JavaScript </a:t>
            </a:r>
            <a:r>
              <a:rPr lang="en-IN" altLang="nl-NL" sz="1050" dirty="0"/>
              <a:t>and for designing responsive web page</a:t>
            </a:r>
          </a:p>
          <a:p>
            <a:pPr eaLnBrk="1" hangingPunct="1">
              <a:lnSpc>
                <a:spcPct val="114000"/>
              </a:lnSpc>
            </a:pPr>
            <a:r>
              <a:rPr lang="en-US" altLang="nl-NL" b="1" dirty="0"/>
              <a:t>AWS Certified Cloud Practitioner </a:t>
            </a:r>
          </a:p>
          <a:p>
            <a:pPr eaLnBrk="1" hangingPunct="1">
              <a:lnSpc>
                <a:spcPct val="114000"/>
              </a:lnSpc>
            </a:pPr>
            <a:r>
              <a:rPr lang="en-IN" altLang="nl-NL" b="1" dirty="0"/>
              <a:t> </a:t>
            </a:r>
          </a:p>
          <a:p>
            <a:pPr eaLnBrk="1" hangingPunct="1">
              <a:lnSpc>
                <a:spcPct val="114000"/>
              </a:lnSpc>
            </a:pPr>
            <a:endParaRPr lang="en-IN" altLang="en-US" dirty="0"/>
          </a:p>
          <a:p>
            <a:pPr eaLnBrk="1" hangingPunct="1">
              <a:lnSpc>
                <a:spcPct val="114000"/>
              </a:lnSpc>
            </a:pPr>
            <a:r>
              <a:rPr lang="en-US" altLang="nl-NL" b="1" dirty="0"/>
              <a:t>   </a:t>
            </a: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Mumbai</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3425" y="1511300"/>
            <a:ext cx="2751138" cy="325438"/>
          </a:xfrm>
        </p:spPr>
        <p:txBody>
          <a:bodyPr/>
          <a:lstStyle/>
          <a:p>
            <a:pPr eaLnBrk="1" hangingPunct="1"/>
            <a:r>
              <a:rPr lang="nl-NL" altLang="nl-NL" dirty="0">
                <a:hlinkClick r:id="rId3"/>
              </a:rPr>
              <a:t>omkar-arjun.salunke@capgemini.com</a:t>
            </a:r>
            <a:r>
              <a:rPr lang="nl-NL" altLang="nl-NL" dirty="0"/>
              <a:t> </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8038" y="1770063"/>
            <a:ext cx="2382837" cy="330200"/>
          </a:xfrm>
        </p:spPr>
        <p:txBody>
          <a:bodyPr/>
          <a:lstStyle/>
          <a:p>
            <a:pPr eaLnBrk="1" hangingPunct="1"/>
            <a:r>
              <a:rPr lang="nl-NL" altLang="nl-NL" dirty="0"/>
              <a:t>+91 7888182880</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9457" y="2818561"/>
            <a:ext cx="4057650" cy="3423443"/>
          </a:xfrm>
        </p:spPr>
        <p:txBody>
          <a:bodyPr/>
          <a:lstStyle/>
          <a:p>
            <a:r>
              <a:rPr lang="en-US" altLang="en-US" sz="1100" b="1" dirty="0"/>
              <a:t>Full Stack Developer</a:t>
            </a:r>
          </a:p>
          <a:p>
            <a:pPr marL="171450" indent="-171450">
              <a:buFont typeface="Arial" panose="020B0604020202020204" pitchFamily="34" charset="0"/>
              <a:buChar char="•"/>
            </a:pPr>
            <a:r>
              <a:rPr lang="en-US" sz="1050" dirty="0"/>
              <a:t>Hands on experience in  </a:t>
            </a:r>
            <a:r>
              <a:rPr lang="en-US" sz="1050" b="1" dirty="0"/>
              <a:t>Microservices</a:t>
            </a:r>
            <a:r>
              <a:rPr lang="en-US" sz="1050" dirty="0"/>
              <a:t> with </a:t>
            </a:r>
            <a:r>
              <a:rPr lang="en-US" sz="1050" b="1" dirty="0"/>
              <a:t>Spring boot and spring Cloud API Gateway,  SQL, MongoDb Atlas , JPA , Junit ,JEST, Postman ,HTML 5,CSS,JavaScript,React</a:t>
            </a:r>
          </a:p>
          <a:p>
            <a:pPr marL="171450" indent="-171450">
              <a:buFont typeface="Arial" panose="020B0604020202020204" pitchFamily="34" charset="0"/>
              <a:buChar char="•"/>
            </a:pPr>
            <a:r>
              <a:rPr lang="en-US" sz="1050" b="1" dirty="0"/>
              <a:t> </a:t>
            </a:r>
            <a:r>
              <a:rPr lang="en-US" altLang="en-US" sz="1050" dirty="0"/>
              <a:t>Proficient </a:t>
            </a:r>
            <a:r>
              <a:rPr lang="en-US" altLang="en-US" sz="1050" b="1" dirty="0"/>
              <a:t>React developer</a:t>
            </a:r>
            <a:r>
              <a:rPr lang="en-US" altLang="en-US" sz="1050" dirty="0"/>
              <a:t> with working knowledge on </a:t>
            </a:r>
            <a:r>
              <a:rPr lang="en-US" altLang="en-US" sz="1050" b="1" dirty="0"/>
              <a:t>React JS</a:t>
            </a:r>
            <a:r>
              <a:rPr lang="en-US" altLang="en-US" sz="1050" dirty="0"/>
              <a:t>(Hooks, Redux , React router).Knowledge on </a:t>
            </a:r>
            <a:r>
              <a:rPr lang="en-US" altLang="en-US" sz="1050" b="1" dirty="0"/>
              <a:t>Unit testing of React App using JEST</a:t>
            </a:r>
          </a:p>
          <a:p>
            <a:pPr marL="171450" indent="-171450">
              <a:buFont typeface="Arial" panose="020B0604020202020204" pitchFamily="34" charset="0"/>
              <a:buChar char="•"/>
            </a:pPr>
            <a:r>
              <a:rPr lang="en-US" sz="1050" dirty="0"/>
              <a:t>Experience in creating documentation with  swagger and in </a:t>
            </a:r>
            <a:r>
              <a:rPr lang="en-US" sz="1050" b="1" dirty="0"/>
              <a:t>unit testing using Junit, Mockito</a:t>
            </a:r>
            <a:r>
              <a:rPr lang="en-US" sz="1050" dirty="0"/>
              <a:t> including </a:t>
            </a:r>
            <a:r>
              <a:rPr lang="en-US" sz="1050" b="1" dirty="0"/>
              <a:t>code quality compliance using Sonar cube.</a:t>
            </a:r>
          </a:p>
          <a:p>
            <a:pPr marL="171450" indent="-171450">
              <a:buFont typeface="Arial" panose="020B0604020202020204" pitchFamily="34" charset="0"/>
              <a:buChar char="•"/>
            </a:pPr>
            <a:r>
              <a:rPr lang="en-US" altLang="en-US" sz="1050" b="1" dirty="0"/>
              <a:t>Java Microservice</a:t>
            </a:r>
            <a:r>
              <a:rPr lang="en-US" altLang="en-US" sz="1050" dirty="0"/>
              <a:t> Development knowledge using </a:t>
            </a:r>
            <a:r>
              <a:rPr lang="en-US" altLang="en-US" sz="1050" b="1" dirty="0"/>
              <a:t>Spring boot and spring cloud</a:t>
            </a:r>
            <a:r>
              <a:rPr lang="en-US" altLang="en-US" sz="1050" dirty="0"/>
              <a:t> </a:t>
            </a:r>
            <a:r>
              <a:rPr lang="en-US" altLang="en-US" sz="1050" b="1" dirty="0"/>
              <a:t>, Eureka Server  </a:t>
            </a:r>
            <a:r>
              <a:rPr lang="en-US" altLang="en-US" sz="1050" dirty="0"/>
              <a:t>on an intermediate level</a:t>
            </a:r>
            <a:r>
              <a:rPr lang="en-US" altLang="en-US" dirty="0"/>
              <a:t>.</a:t>
            </a:r>
          </a:p>
          <a:p>
            <a:br>
              <a:rPr lang="en-US" altLang="nl-NL" dirty="0"/>
            </a:br>
            <a:endParaRPr lang="en-US" altLang="nl-NL" dirty="0"/>
          </a:p>
        </p:txBody>
      </p:sp>
      <p:pic>
        <p:nvPicPr>
          <p:cNvPr id="7179" name="Picture 7">
            <a:hlinkClick r:id="rId4"/>
            <a:extLst>
              <a:ext uri="{FF2B5EF4-FFF2-40B4-BE49-F238E27FC236}">
                <a16:creationId xmlns:a16="http://schemas.microsoft.com/office/drawing/2014/main" id="{12618B16-99B6-4F89-A145-C5939A9383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3582" t="2058" r="24332" b="4875"/>
          <a:stretch>
            <a:fillRect/>
          </a:stretch>
        </p:blipFill>
        <p:spPr bwMode="auto">
          <a:xfrm>
            <a:off x="4497107" y="6213128"/>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hlinkClick r:id="rId6"/>
            <a:extLst>
              <a:ext uri="{FF2B5EF4-FFF2-40B4-BE49-F238E27FC236}">
                <a16:creationId xmlns:a16="http://schemas.microsoft.com/office/drawing/2014/main" id="{89622B52-B834-40D0-9BA5-24EF14F2A61E}"/>
              </a:ext>
            </a:extLst>
          </p:cNvPr>
          <p:cNvPicPr>
            <a:picLocks noChangeAspect="1" noChangeArrowheads="1"/>
          </p:cNvPicPr>
          <p:nvPr/>
        </p:nvPicPr>
        <p:blipFill>
          <a:blip r:embed="rId7" cstate="hqprint">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99417" y="547041"/>
            <a:ext cx="2691158" cy="443198"/>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lang="en-US" altLang="nl-NL" sz="1000" dirty="0">
                <a:solidFill>
                  <a:prstClr val="black"/>
                </a:solidFill>
                <a:latin typeface="Verdana" panose="020B0604030504040204" pitchFamily="34" charset="0"/>
              </a:rPr>
              <a:t>Mechanical Engineering</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:2018-2021</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4" name="Picture Placeholder 3"/>
          <p:cNvPicPr>
            <a:picLocks noGrp="1" noChangeAspect="1"/>
          </p:cNvPicPr>
          <p:nvPr>
            <p:ph type="pic" sz="quarter" idx="46"/>
          </p:nvPr>
        </p:nvPicPr>
        <p:blipFill>
          <a:blip r:embed="rId8" cstate="hqprint">
            <a:extLst>
              <a:ext uri="{28A0092B-C50C-407E-A947-70E740481C1C}">
                <a14:useLocalDpi xmlns:a14="http://schemas.microsoft.com/office/drawing/2010/main" val="0"/>
              </a:ext>
            </a:extLst>
          </a:blip>
          <a:srcRect t="13439" b="13439"/>
          <a:stretch>
            <a:fillRect/>
          </a:stretch>
        </p:blipFill>
        <p:spPr>
          <a:xfrm>
            <a:off x="431669" y="233620"/>
            <a:ext cx="1734208" cy="1735628"/>
          </a:xfrm>
        </p:spPr>
      </p:pic>
      <p:sp>
        <p:nvSpPr>
          <p:cNvPr id="3" name="Text Placeholder 2"/>
          <p:cNvSpPr>
            <a:spLocks noGrp="1"/>
          </p:cNvSpPr>
          <p:nvPr>
            <p:ph type="body" sz="quarter" idx="41"/>
          </p:nvPr>
        </p:nvSpPr>
        <p:spPr/>
        <p:txBody>
          <a:bodyPr/>
          <a:lstStyle/>
          <a:p>
            <a:r>
              <a:rPr lang="en-IN" dirty="0"/>
              <a:t>SALUNKE OMKAR ARJUN</a:t>
            </a:r>
          </a:p>
        </p:txBody>
      </p:sp>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430857F-5B57-4BA6-87F2-356B3F6438EF}">
  <ds:schemaRefs>
    <ds:schemaRef ds:uri="http://purl.org/dc/dcmitype/"/>
    <ds:schemaRef ds:uri="http://schemas.microsoft.com/office/infopath/2007/PartnerControls"/>
    <ds:schemaRef ds:uri="http://schemas.openxmlformats.org/package/2006/metadata/core-properties"/>
    <ds:schemaRef ds:uri="http://www.w3.org/XML/1998/namespace"/>
    <ds:schemaRef ds:uri="http://purl.org/dc/elements/1.1/"/>
    <ds:schemaRef ds:uri="http://schemas.microsoft.com/office/2006/documentManagement/types"/>
    <ds:schemaRef ds:uri="http://purl.org/dc/terms/"/>
    <ds:schemaRef ds:uri="c43bfbf7-b5f8-4451-8464-ef79a2e28ca1"/>
    <ds:schemaRef ds:uri="25289c4b-8fd1-4155-b56f-82d6fa13afd3"/>
    <ds:schemaRef ds:uri="http://schemas.microsoft.com/office/2006/metadata/properties"/>
  </ds:schemaRefs>
</ds:datastoreItem>
</file>

<file path=customXml/itemProps3.xml><?xml version="1.0" encoding="utf-8"?>
<ds:datastoreItem xmlns:ds="http://schemas.openxmlformats.org/officeDocument/2006/customXml" ds:itemID="{C79773B3-BEED-4422-883D-E6632C7C71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2307</TotalTime>
  <Words>401</Words>
  <Application>Microsoft Office PowerPoint</Application>
  <PresentationFormat>Widescreen</PresentationFormat>
  <Paragraphs>63</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Salunke, Omkar Arjun</cp:lastModifiedBy>
  <cp:revision>116</cp:revision>
  <dcterms:created xsi:type="dcterms:W3CDTF">2020-09-22T06:24:34Z</dcterms:created>
  <dcterms:modified xsi:type="dcterms:W3CDTF">2022-10-18T04:39:37Z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