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8AA9169-7975-485A-AA1A-10F5AD2BFD6C}">
          <p14:sldIdLst>
            <p14:sldId id="256"/>
            <p14:sldId id="259"/>
            <p14:sldId id="257"/>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178" y="-6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DF8AD4-21E6-469C-8EDC-0401AA739E15}"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207EF-B03A-4303-A04E-5CE686C1240C}" type="slidenum">
              <a:rPr lang="en-US" smtClean="0"/>
              <a:t>‹#›</a:t>
            </a:fld>
            <a:endParaRPr lang="en-US"/>
          </a:p>
        </p:txBody>
      </p:sp>
    </p:spTree>
    <p:extLst>
      <p:ext uri="{BB962C8B-B14F-4D97-AF65-F5344CB8AC3E}">
        <p14:creationId xmlns:p14="http://schemas.microsoft.com/office/powerpoint/2010/main" val="4221160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DF8AD4-21E6-469C-8EDC-0401AA739E15}"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207EF-B03A-4303-A04E-5CE686C1240C}" type="slidenum">
              <a:rPr lang="en-US" smtClean="0"/>
              <a:t>‹#›</a:t>
            </a:fld>
            <a:endParaRPr lang="en-US"/>
          </a:p>
        </p:txBody>
      </p:sp>
    </p:spTree>
    <p:extLst>
      <p:ext uri="{BB962C8B-B14F-4D97-AF65-F5344CB8AC3E}">
        <p14:creationId xmlns:p14="http://schemas.microsoft.com/office/powerpoint/2010/main" val="569471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DF8AD4-21E6-469C-8EDC-0401AA739E15}"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207EF-B03A-4303-A04E-5CE686C1240C}" type="slidenum">
              <a:rPr lang="en-US" smtClean="0"/>
              <a:t>‹#›</a:t>
            </a:fld>
            <a:endParaRPr lang="en-US"/>
          </a:p>
        </p:txBody>
      </p:sp>
    </p:spTree>
    <p:extLst>
      <p:ext uri="{BB962C8B-B14F-4D97-AF65-F5344CB8AC3E}">
        <p14:creationId xmlns:p14="http://schemas.microsoft.com/office/powerpoint/2010/main" val="422099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DF8AD4-21E6-469C-8EDC-0401AA739E15}"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207EF-B03A-4303-A04E-5CE686C1240C}" type="slidenum">
              <a:rPr lang="en-US" smtClean="0"/>
              <a:t>‹#›</a:t>
            </a:fld>
            <a:endParaRPr lang="en-US"/>
          </a:p>
        </p:txBody>
      </p:sp>
    </p:spTree>
    <p:extLst>
      <p:ext uri="{BB962C8B-B14F-4D97-AF65-F5344CB8AC3E}">
        <p14:creationId xmlns:p14="http://schemas.microsoft.com/office/powerpoint/2010/main" val="1452291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F8AD4-21E6-469C-8EDC-0401AA739E15}"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207EF-B03A-4303-A04E-5CE686C1240C}" type="slidenum">
              <a:rPr lang="en-US" smtClean="0"/>
              <a:t>‹#›</a:t>
            </a:fld>
            <a:endParaRPr lang="en-US"/>
          </a:p>
        </p:txBody>
      </p:sp>
    </p:spTree>
    <p:extLst>
      <p:ext uri="{BB962C8B-B14F-4D97-AF65-F5344CB8AC3E}">
        <p14:creationId xmlns:p14="http://schemas.microsoft.com/office/powerpoint/2010/main" val="2926208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DF8AD4-21E6-469C-8EDC-0401AA739E15}"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E207EF-B03A-4303-A04E-5CE686C1240C}" type="slidenum">
              <a:rPr lang="en-US" smtClean="0"/>
              <a:t>‹#›</a:t>
            </a:fld>
            <a:endParaRPr lang="en-US"/>
          </a:p>
        </p:txBody>
      </p:sp>
    </p:spTree>
    <p:extLst>
      <p:ext uri="{BB962C8B-B14F-4D97-AF65-F5344CB8AC3E}">
        <p14:creationId xmlns:p14="http://schemas.microsoft.com/office/powerpoint/2010/main" val="2754819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DF8AD4-21E6-469C-8EDC-0401AA739E15}" type="datetimeFigureOut">
              <a:rPr lang="en-US" smtClean="0"/>
              <a:t>7/21/2024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E207EF-B03A-4303-A04E-5CE686C1240C}" type="slidenum">
              <a:rPr lang="en-US" smtClean="0"/>
              <a:t>‹#›</a:t>
            </a:fld>
            <a:endParaRPr lang="en-US"/>
          </a:p>
        </p:txBody>
      </p:sp>
    </p:spTree>
    <p:extLst>
      <p:ext uri="{BB962C8B-B14F-4D97-AF65-F5344CB8AC3E}">
        <p14:creationId xmlns:p14="http://schemas.microsoft.com/office/powerpoint/2010/main" val="500628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DF8AD4-21E6-469C-8EDC-0401AA739E15}" type="datetimeFigureOut">
              <a:rPr lang="en-US" smtClean="0"/>
              <a:t>7/21/2024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E207EF-B03A-4303-A04E-5CE686C1240C}" type="slidenum">
              <a:rPr lang="en-US" smtClean="0"/>
              <a:t>‹#›</a:t>
            </a:fld>
            <a:endParaRPr lang="en-US"/>
          </a:p>
        </p:txBody>
      </p:sp>
    </p:spTree>
    <p:extLst>
      <p:ext uri="{BB962C8B-B14F-4D97-AF65-F5344CB8AC3E}">
        <p14:creationId xmlns:p14="http://schemas.microsoft.com/office/powerpoint/2010/main" val="1780950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DF8AD4-21E6-469C-8EDC-0401AA739E15}" type="datetimeFigureOut">
              <a:rPr lang="en-US" smtClean="0"/>
              <a:t>7/21/2024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E207EF-B03A-4303-A04E-5CE686C1240C}" type="slidenum">
              <a:rPr lang="en-US" smtClean="0"/>
              <a:t>‹#›</a:t>
            </a:fld>
            <a:endParaRPr lang="en-US"/>
          </a:p>
        </p:txBody>
      </p:sp>
    </p:spTree>
    <p:extLst>
      <p:ext uri="{BB962C8B-B14F-4D97-AF65-F5344CB8AC3E}">
        <p14:creationId xmlns:p14="http://schemas.microsoft.com/office/powerpoint/2010/main" val="306358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DF8AD4-21E6-469C-8EDC-0401AA739E15}"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E207EF-B03A-4303-A04E-5CE686C1240C}" type="slidenum">
              <a:rPr lang="en-US" smtClean="0"/>
              <a:t>‹#›</a:t>
            </a:fld>
            <a:endParaRPr lang="en-US"/>
          </a:p>
        </p:txBody>
      </p:sp>
    </p:spTree>
    <p:extLst>
      <p:ext uri="{BB962C8B-B14F-4D97-AF65-F5344CB8AC3E}">
        <p14:creationId xmlns:p14="http://schemas.microsoft.com/office/powerpoint/2010/main" val="346579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DF8AD4-21E6-469C-8EDC-0401AA739E15}"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E207EF-B03A-4303-A04E-5CE686C1240C}" type="slidenum">
              <a:rPr lang="en-US" smtClean="0"/>
              <a:t>‹#›</a:t>
            </a:fld>
            <a:endParaRPr lang="en-US"/>
          </a:p>
        </p:txBody>
      </p:sp>
    </p:spTree>
    <p:extLst>
      <p:ext uri="{BB962C8B-B14F-4D97-AF65-F5344CB8AC3E}">
        <p14:creationId xmlns:p14="http://schemas.microsoft.com/office/powerpoint/2010/main" val="599280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F8AD4-21E6-469C-8EDC-0401AA739E15}" type="datetimeFigureOut">
              <a:rPr lang="en-US" smtClean="0"/>
              <a:t>7/21/2024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E207EF-B03A-4303-A04E-5CE686C1240C}" type="slidenum">
              <a:rPr lang="en-US" smtClean="0"/>
              <a:t>‹#›</a:t>
            </a:fld>
            <a:endParaRPr lang="en-US"/>
          </a:p>
        </p:txBody>
      </p:sp>
    </p:spTree>
    <p:extLst>
      <p:ext uri="{BB962C8B-B14F-4D97-AF65-F5344CB8AC3E}">
        <p14:creationId xmlns:p14="http://schemas.microsoft.com/office/powerpoint/2010/main" val="947657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5540" y="2814003"/>
            <a:ext cx="9824720" cy="2301557"/>
          </a:xfrm>
        </p:spPr>
        <p:txBody>
          <a:bodyPr>
            <a:normAutofit fontScale="90000"/>
          </a:bodyPr>
          <a:lstStyle/>
          <a:p>
            <a:r>
              <a:rPr lang="en-US" b="1" dirty="0"/>
              <a:t>HEART FAILURE PREDICTION APP</a:t>
            </a:r>
            <a:br>
              <a:rPr lang="en-US" b="1" dirty="0"/>
            </a:br>
            <a:endParaRPr lang="en-US" dirty="0"/>
          </a:p>
        </p:txBody>
      </p:sp>
      <p:sp>
        <p:nvSpPr>
          <p:cNvPr id="4" name="TextBox 3"/>
          <p:cNvSpPr txBox="1"/>
          <p:nvPr/>
        </p:nvSpPr>
        <p:spPr>
          <a:xfrm>
            <a:off x="4998720" y="1330960"/>
            <a:ext cx="5364480" cy="584775"/>
          </a:xfrm>
          <a:prstGeom prst="rect">
            <a:avLst/>
          </a:prstGeom>
          <a:noFill/>
        </p:spPr>
        <p:txBody>
          <a:bodyPr wrap="square" rtlCol="0">
            <a:spAutoFit/>
          </a:bodyPr>
          <a:lstStyle/>
          <a:p>
            <a:r>
              <a:rPr lang="en-US" sz="3200" dirty="0" smtClean="0"/>
              <a:t>Topic No: 3</a:t>
            </a:r>
            <a:endParaRPr lang="en-US" sz="3200" dirty="0"/>
          </a:p>
        </p:txBody>
      </p:sp>
    </p:spTree>
    <p:extLst>
      <p:ext uri="{BB962C8B-B14F-4D97-AF65-F5344CB8AC3E}">
        <p14:creationId xmlns:p14="http://schemas.microsoft.com/office/powerpoint/2010/main" val="3876240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ntroduction</a:t>
            </a:r>
            <a:endParaRPr lang="en-US" dirty="0"/>
          </a:p>
        </p:txBody>
      </p:sp>
      <p:sp>
        <p:nvSpPr>
          <p:cNvPr id="3" name="Content Placeholder 2"/>
          <p:cNvSpPr>
            <a:spLocks noGrp="1"/>
          </p:cNvSpPr>
          <p:nvPr>
            <p:ph idx="1"/>
          </p:nvPr>
        </p:nvSpPr>
        <p:spPr/>
        <p:txBody>
          <a:bodyPr/>
          <a:lstStyle/>
          <a:p>
            <a:pPr marL="0" indent="0">
              <a:buNone/>
            </a:pPr>
            <a:r>
              <a:rPr lang="en-US" dirty="0" smtClean="0"/>
              <a:t>Heart failure (HF) is a condition that occurs when the heart is unable to pump enough blood to the body, and it is usually caused by chronic conditions such as coronary heart disease, high blood pressure, or other heart conditions or diseases </a:t>
            </a:r>
            <a:endParaRPr lang="en-US" dirty="0"/>
          </a:p>
        </p:txBody>
      </p:sp>
    </p:spTree>
    <p:extLst>
      <p:ext uri="{BB962C8B-B14F-4D97-AF65-F5344CB8AC3E}">
        <p14:creationId xmlns:p14="http://schemas.microsoft.com/office/powerpoint/2010/main" val="1257743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5440" y="211990"/>
            <a:ext cx="6635852" cy="5774055"/>
          </a:xfrm>
          <a:prstGeom prst="rect">
            <a:avLst/>
          </a:prstGeom>
        </p:spPr>
      </p:pic>
      <p:sp>
        <p:nvSpPr>
          <p:cNvPr id="5" name="TextBox 4"/>
          <p:cNvSpPr txBox="1"/>
          <p:nvPr/>
        </p:nvSpPr>
        <p:spPr>
          <a:xfrm>
            <a:off x="6798412" y="1463040"/>
            <a:ext cx="5039360" cy="4247317"/>
          </a:xfrm>
          <a:prstGeom prst="rect">
            <a:avLst/>
          </a:prstGeom>
          <a:noFill/>
        </p:spPr>
        <p:txBody>
          <a:bodyPr wrap="square" rtlCol="0">
            <a:spAutoFit/>
          </a:bodyPr>
          <a:lstStyle/>
          <a:p>
            <a:r>
              <a:rPr lang="en-US" b="1" dirty="0"/>
              <a:t>MODEL</a:t>
            </a:r>
            <a:endParaRPr lang="en-US" dirty="0"/>
          </a:p>
          <a:p>
            <a:r>
              <a:rPr lang="en-US" dirty="0"/>
              <a:t>Metrics Used: F1 score with a higher recall score and considerable precision score as the evaluation metrics. Model training: Created various models like</a:t>
            </a:r>
            <a:r>
              <a:rPr lang="en-US" dirty="0" smtClean="0"/>
              <a:t>:</a:t>
            </a:r>
          </a:p>
          <a:p>
            <a:endParaRPr lang="en-US" dirty="0"/>
          </a:p>
          <a:p>
            <a:r>
              <a:rPr lang="en-US" dirty="0"/>
              <a:t>Logistic Classifier</a:t>
            </a:r>
          </a:p>
          <a:p>
            <a:r>
              <a:rPr lang="en-US" dirty="0"/>
              <a:t>Decision Tree Classifier</a:t>
            </a:r>
          </a:p>
          <a:p>
            <a:r>
              <a:rPr lang="en-US" dirty="0"/>
              <a:t>Random Forest Classification Model</a:t>
            </a:r>
          </a:p>
          <a:p>
            <a:r>
              <a:rPr lang="en-US" dirty="0"/>
              <a:t>LGBM</a:t>
            </a:r>
          </a:p>
          <a:p>
            <a:r>
              <a:rPr lang="en-US" dirty="0" smtClean="0"/>
              <a:t>XGB</a:t>
            </a:r>
          </a:p>
          <a:p>
            <a:endParaRPr lang="en-US" dirty="0"/>
          </a:p>
          <a:p>
            <a:r>
              <a:rPr lang="en-US" dirty="0"/>
              <a:t>and other classification models and fitted the train data to each model.</a:t>
            </a:r>
          </a:p>
          <a:p>
            <a:endParaRPr lang="en-US" dirty="0"/>
          </a:p>
        </p:txBody>
      </p:sp>
    </p:spTree>
    <p:extLst>
      <p:ext uri="{BB962C8B-B14F-4D97-AF65-F5344CB8AC3E}">
        <p14:creationId xmlns:p14="http://schemas.microsoft.com/office/powerpoint/2010/main" val="3508352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3440" y="659765"/>
            <a:ext cx="10515600" cy="4351338"/>
          </a:xfrm>
        </p:spPr>
        <p:txBody>
          <a:bodyPr/>
          <a:lstStyle/>
          <a:p>
            <a:r>
              <a:rPr lang="en-US" dirty="0" smtClean="0"/>
              <a:t>Testing </a:t>
            </a:r>
          </a:p>
          <a:p>
            <a:endParaRPr lang="en-US" dirty="0"/>
          </a:p>
        </p:txBody>
      </p:sp>
      <p:pic>
        <p:nvPicPr>
          <p:cNvPr id="14" name="Picture 13"/>
          <p:cNvPicPr>
            <a:picLocks noChangeAspect="1"/>
          </p:cNvPicPr>
          <p:nvPr/>
        </p:nvPicPr>
        <p:blipFill>
          <a:blip r:embed="rId2"/>
          <a:stretch>
            <a:fillRect/>
          </a:stretch>
        </p:blipFill>
        <p:spPr>
          <a:xfrm>
            <a:off x="579120" y="1895957"/>
            <a:ext cx="3232381" cy="904534"/>
          </a:xfrm>
          <a:prstGeom prst="rect">
            <a:avLst/>
          </a:prstGeom>
        </p:spPr>
      </p:pic>
      <p:pic>
        <p:nvPicPr>
          <p:cNvPr id="15" name="Picture 14"/>
          <p:cNvPicPr>
            <a:picLocks noChangeAspect="1"/>
          </p:cNvPicPr>
          <p:nvPr/>
        </p:nvPicPr>
        <p:blipFill>
          <a:blip r:embed="rId3"/>
          <a:stretch>
            <a:fillRect/>
          </a:stretch>
        </p:blipFill>
        <p:spPr>
          <a:xfrm>
            <a:off x="1034237" y="1351268"/>
            <a:ext cx="2534004" cy="523948"/>
          </a:xfrm>
          <a:prstGeom prst="rect">
            <a:avLst/>
          </a:prstGeom>
        </p:spPr>
      </p:pic>
      <p:pic>
        <p:nvPicPr>
          <p:cNvPr id="16" name="Picture 15"/>
          <p:cNvPicPr>
            <a:picLocks noChangeAspect="1"/>
          </p:cNvPicPr>
          <p:nvPr/>
        </p:nvPicPr>
        <p:blipFill>
          <a:blip r:embed="rId4"/>
          <a:stretch>
            <a:fillRect/>
          </a:stretch>
        </p:blipFill>
        <p:spPr>
          <a:xfrm>
            <a:off x="266343" y="2870595"/>
            <a:ext cx="5106113" cy="3305636"/>
          </a:xfrm>
          <a:prstGeom prst="rect">
            <a:avLst/>
          </a:prstGeom>
        </p:spPr>
      </p:pic>
      <p:sp>
        <p:nvSpPr>
          <p:cNvPr id="17" name="Rectangle 16"/>
          <p:cNvSpPr/>
          <p:nvPr/>
        </p:nvSpPr>
        <p:spPr>
          <a:xfrm>
            <a:off x="6224855" y="1472176"/>
            <a:ext cx="6096000" cy="3970318"/>
          </a:xfrm>
          <a:prstGeom prst="rect">
            <a:avLst/>
          </a:prstGeom>
        </p:spPr>
        <p:txBody>
          <a:bodyPr>
            <a:spAutoFit/>
          </a:bodyPr>
          <a:lstStyle/>
          <a:p>
            <a:r>
              <a:rPr lang="en-US" b="1" i="0" dirty="0" smtClean="0">
                <a:effectLst/>
                <a:latin typeface="-apple-system"/>
              </a:rPr>
              <a:t>What input data is required?</a:t>
            </a:r>
          </a:p>
          <a:p>
            <a:r>
              <a:rPr lang="en-US" b="0" i="0" dirty="0" smtClean="0">
                <a:effectLst/>
                <a:latin typeface="-apple-system"/>
              </a:rPr>
              <a:t>The model takes 12 variables as input:</a:t>
            </a:r>
          </a:p>
          <a:p>
            <a:pPr>
              <a:buFont typeface="Arial" panose="020B0604020202020204" pitchFamily="34" charset="0"/>
              <a:buChar char="•"/>
            </a:pPr>
            <a:r>
              <a:rPr lang="en-US" b="0" i="0" dirty="0" smtClean="0">
                <a:effectLst/>
                <a:latin typeface="-apple-system"/>
              </a:rPr>
              <a:t>Age</a:t>
            </a:r>
          </a:p>
          <a:p>
            <a:pPr>
              <a:buFont typeface="Arial" panose="020B0604020202020204" pitchFamily="34" charset="0"/>
              <a:buChar char="•"/>
            </a:pPr>
            <a:r>
              <a:rPr lang="en-US" b="0" i="0" dirty="0" err="1" smtClean="0">
                <a:effectLst/>
                <a:latin typeface="-apple-system"/>
              </a:rPr>
              <a:t>Anaemia</a:t>
            </a:r>
            <a:endParaRPr lang="en-US" b="0" i="0" dirty="0" smtClean="0">
              <a:effectLst/>
              <a:latin typeface="-apple-system"/>
            </a:endParaRPr>
          </a:p>
          <a:p>
            <a:pPr>
              <a:buFont typeface="Arial" panose="020B0604020202020204" pitchFamily="34" charset="0"/>
              <a:buChar char="•"/>
            </a:pPr>
            <a:r>
              <a:rPr lang="en-US" b="0" i="0" dirty="0" smtClean="0">
                <a:effectLst/>
                <a:latin typeface="-apple-system"/>
              </a:rPr>
              <a:t>Creatinine Phosphokinase</a:t>
            </a:r>
          </a:p>
          <a:p>
            <a:pPr>
              <a:buFont typeface="Arial" panose="020B0604020202020204" pitchFamily="34" charset="0"/>
              <a:buChar char="•"/>
            </a:pPr>
            <a:r>
              <a:rPr lang="en-US" b="0" i="0" dirty="0" smtClean="0">
                <a:effectLst/>
                <a:latin typeface="-apple-system"/>
              </a:rPr>
              <a:t>Diabetes</a:t>
            </a:r>
          </a:p>
          <a:p>
            <a:pPr>
              <a:buFont typeface="Arial" panose="020B0604020202020204" pitchFamily="34" charset="0"/>
              <a:buChar char="•"/>
            </a:pPr>
            <a:r>
              <a:rPr lang="en-US" b="0" i="0" dirty="0" smtClean="0">
                <a:effectLst/>
                <a:latin typeface="-apple-system"/>
              </a:rPr>
              <a:t>Ejection Fraction</a:t>
            </a:r>
          </a:p>
          <a:p>
            <a:pPr>
              <a:buFont typeface="Arial" panose="020B0604020202020204" pitchFamily="34" charset="0"/>
              <a:buChar char="•"/>
            </a:pPr>
            <a:r>
              <a:rPr lang="en-US" b="0" i="0" dirty="0" smtClean="0">
                <a:effectLst/>
                <a:latin typeface="-apple-system"/>
              </a:rPr>
              <a:t>High Blood Pressure</a:t>
            </a:r>
          </a:p>
          <a:p>
            <a:pPr>
              <a:buFont typeface="Arial" panose="020B0604020202020204" pitchFamily="34" charset="0"/>
              <a:buChar char="•"/>
            </a:pPr>
            <a:r>
              <a:rPr lang="en-US" b="0" i="0" dirty="0" smtClean="0">
                <a:effectLst/>
                <a:latin typeface="-apple-system"/>
              </a:rPr>
              <a:t>Platelets</a:t>
            </a:r>
          </a:p>
          <a:p>
            <a:pPr>
              <a:buFont typeface="Arial" panose="020B0604020202020204" pitchFamily="34" charset="0"/>
              <a:buChar char="•"/>
            </a:pPr>
            <a:r>
              <a:rPr lang="en-US" b="0" i="0" dirty="0" smtClean="0">
                <a:effectLst/>
                <a:latin typeface="-apple-system"/>
              </a:rPr>
              <a:t>Serum Creatinine</a:t>
            </a:r>
          </a:p>
          <a:p>
            <a:pPr>
              <a:buFont typeface="Arial" panose="020B0604020202020204" pitchFamily="34" charset="0"/>
              <a:buChar char="•"/>
            </a:pPr>
            <a:r>
              <a:rPr lang="en-US" b="0" i="0" dirty="0" smtClean="0">
                <a:effectLst/>
                <a:latin typeface="-apple-system"/>
              </a:rPr>
              <a:t>Serum Sodium</a:t>
            </a:r>
          </a:p>
          <a:p>
            <a:pPr>
              <a:buFont typeface="Arial" panose="020B0604020202020204" pitchFamily="34" charset="0"/>
              <a:buChar char="•"/>
            </a:pPr>
            <a:r>
              <a:rPr lang="en-US" b="0" i="0" dirty="0" smtClean="0">
                <a:effectLst/>
                <a:latin typeface="-apple-system"/>
              </a:rPr>
              <a:t>Sex</a:t>
            </a:r>
          </a:p>
          <a:p>
            <a:pPr>
              <a:buFont typeface="Arial" panose="020B0604020202020204" pitchFamily="34" charset="0"/>
              <a:buChar char="•"/>
            </a:pPr>
            <a:r>
              <a:rPr lang="en-US" b="0" i="0" dirty="0" smtClean="0">
                <a:effectLst/>
                <a:latin typeface="-apple-system"/>
              </a:rPr>
              <a:t>Smoking</a:t>
            </a:r>
          </a:p>
          <a:p>
            <a:pPr>
              <a:buFont typeface="Arial" panose="020B0604020202020204" pitchFamily="34" charset="0"/>
              <a:buChar char="•"/>
            </a:pPr>
            <a:r>
              <a:rPr lang="en-US" b="0" i="0" dirty="0" smtClean="0">
                <a:effectLst/>
                <a:latin typeface="-apple-system"/>
              </a:rPr>
              <a:t>Follow Up Time in Hospital</a:t>
            </a:r>
            <a:endParaRPr lang="en-US" b="0" i="0" dirty="0">
              <a:effectLst/>
              <a:latin typeface="-apple-system"/>
            </a:endParaRPr>
          </a:p>
        </p:txBody>
      </p:sp>
    </p:spTree>
    <p:extLst>
      <p:ext uri="{BB962C8B-B14F-4D97-AF65-F5344CB8AC3E}">
        <p14:creationId xmlns:p14="http://schemas.microsoft.com/office/powerpoint/2010/main" val="3340869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145</Words>
  <Application>Microsoft Office PowerPoint</Application>
  <PresentationFormat>Widescreen</PresentationFormat>
  <Paragraphs>29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-apple-system</vt:lpstr>
      <vt:lpstr>Arial</vt:lpstr>
      <vt:lpstr>Calibri</vt:lpstr>
      <vt:lpstr>Calibri Light</vt:lpstr>
      <vt:lpstr>Office Theme</vt:lpstr>
      <vt:lpstr>HEART FAILURE PREDICTION APP </vt:lpstr>
      <vt:lpstr>Introduction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PREDICTION APP</dc:title>
  <dc:creator>Microsoft account</dc:creator>
  <cp:lastModifiedBy>Microsoft account</cp:lastModifiedBy>
  <cp:revision>4</cp:revision>
  <dcterms:created xsi:type="dcterms:W3CDTF">2024-07-21T17:22:27Z</dcterms:created>
  <dcterms:modified xsi:type="dcterms:W3CDTF">2024-07-21T17:51:27Z</dcterms:modified>
</cp:coreProperties>
</file>