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4"/>
  </p:notesMasterIdLst>
  <p:sldIdLst>
    <p:sldId id="280" r:id="rId2"/>
    <p:sldId id="320" r:id="rId3"/>
    <p:sldId id="327" r:id="rId4"/>
    <p:sldId id="321" r:id="rId5"/>
    <p:sldId id="308" r:id="rId6"/>
    <p:sldId id="309" r:id="rId7"/>
    <p:sldId id="281" r:id="rId8"/>
    <p:sldId id="330" r:id="rId9"/>
    <p:sldId id="301" r:id="rId10"/>
    <p:sldId id="324" r:id="rId11"/>
    <p:sldId id="285" r:id="rId12"/>
    <p:sldId id="286" r:id="rId13"/>
    <p:sldId id="287" r:id="rId14"/>
    <p:sldId id="288" r:id="rId15"/>
    <p:sldId id="305" r:id="rId16"/>
    <p:sldId id="306" r:id="rId17"/>
    <p:sldId id="318" r:id="rId18"/>
    <p:sldId id="319" r:id="rId19"/>
    <p:sldId id="331" r:id="rId20"/>
    <p:sldId id="303" r:id="rId21"/>
    <p:sldId id="302" r:id="rId22"/>
    <p:sldId id="297" r:id="rId23"/>
    <p:sldId id="298" r:id="rId24"/>
    <p:sldId id="299" r:id="rId25"/>
    <p:sldId id="311" r:id="rId26"/>
    <p:sldId id="312" r:id="rId27"/>
    <p:sldId id="313" r:id="rId28"/>
    <p:sldId id="314" r:id="rId29"/>
    <p:sldId id="316" r:id="rId30"/>
    <p:sldId id="325" r:id="rId31"/>
    <p:sldId id="326" r:id="rId32"/>
    <p:sldId id="32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A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56" autoAdjust="0"/>
    <p:restoredTop sz="94803" autoAdjust="0"/>
  </p:normalViewPr>
  <p:slideViewPr>
    <p:cSldViewPr>
      <p:cViewPr varScale="1">
        <p:scale>
          <a:sx n="69" d="100"/>
          <a:sy n="69" d="100"/>
        </p:scale>
        <p:origin x="-148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3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3FCE2-1C65-42EE-B6F2-B76D60FE051D}" type="datetimeFigureOut">
              <a:rPr lang="en-IN" smtClean="0"/>
              <a:pPr/>
              <a:t>06-06-2017</a:t>
            </a:fld>
            <a:endParaRPr lang="en-IN" dirty="0"/>
          </a:p>
        </p:txBody>
      </p:sp>
      <p:sp>
        <p:nvSpPr>
          <p:cNvPr id="104873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3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3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D5B4D-33FC-477F-8857-AD1FB5E5319F}" type="slidenum">
              <a:rPr lang="en-IN" smtClean="0"/>
              <a:pPr/>
              <a:t>‹#›</a:t>
            </a:fld>
            <a:endParaRPr lang="en-IN" dirty="0"/>
          </a:p>
        </p:txBody>
      </p:sp>
    </p:spTree>
    <p:extLst>
      <p:ext uri="{BB962C8B-B14F-4D97-AF65-F5344CB8AC3E}">
        <p14:creationId xmlns:p14="http://schemas.microsoft.com/office/powerpoint/2010/main" xmlns="" val="273288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normAutofit/>
          </a:bodyPr>
          <a:lstStyle/>
          <a:p>
            <a:endParaRPr lang="en-IN" dirty="0"/>
          </a:p>
        </p:txBody>
      </p:sp>
      <p:sp>
        <p:nvSpPr>
          <p:cNvPr id="1048604" name="Slide Number Placeholder 3"/>
          <p:cNvSpPr>
            <a:spLocks noGrp="1"/>
          </p:cNvSpPr>
          <p:nvPr>
            <p:ph type="sldNum" sz="quarter" idx="10"/>
          </p:nvPr>
        </p:nvSpPr>
        <p:spPr/>
        <p:txBody>
          <a:bodyPr/>
          <a:lstStyle/>
          <a:p>
            <a:fld id="{190D5B4D-33FC-477F-8857-AD1FB5E5319F}" type="slidenum">
              <a:rPr lang="en-IN" smtClean="0"/>
              <a:pPr/>
              <a:t>1</a:t>
            </a:fld>
            <a:endParaRPr lang="en-IN" dirty="0"/>
          </a:p>
        </p:txBody>
      </p:sp>
    </p:spTree>
    <p:extLst>
      <p:ext uri="{BB962C8B-B14F-4D97-AF65-F5344CB8AC3E}">
        <p14:creationId xmlns:p14="http://schemas.microsoft.com/office/powerpoint/2010/main" xmlns="" val="152105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Slide Image Placeholder 1"/>
          <p:cNvSpPr>
            <a:spLocks noGrp="1" noRot="1" noChangeAspect="1"/>
          </p:cNvSpPr>
          <p:nvPr>
            <p:ph type="sldImg"/>
          </p:nvPr>
        </p:nvSpPr>
        <p:spPr/>
      </p:sp>
      <p:sp>
        <p:nvSpPr>
          <p:cNvPr id="1048614" name="Notes Placeholder 2"/>
          <p:cNvSpPr>
            <a:spLocks noGrp="1"/>
          </p:cNvSpPr>
          <p:nvPr>
            <p:ph type="body" idx="1"/>
          </p:nvPr>
        </p:nvSpPr>
        <p:spPr/>
        <p:txBody>
          <a:bodyPr>
            <a:normAutofit/>
          </a:bodyPr>
          <a:lstStyle/>
          <a:p>
            <a:endParaRPr lang="en-IN" dirty="0"/>
          </a:p>
        </p:txBody>
      </p:sp>
      <p:sp>
        <p:nvSpPr>
          <p:cNvPr id="1048615" name="Slide Number Placeholder 3"/>
          <p:cNvSpPr>
            <a:spLocks noGrp="1"/>
          </p:cNvSpPr>
          <p:nvPr>
            <p:ph type="sldNum" sz="quarter" idx="10"/>
          </p:nvPr>
        </p:nvSpPr>
        <p:spPr/>
        <p:txBody>
          <a:bodyPr/>
          <a:lstStyle/>
          <a:p>
            <a:fld id="{190D5B4D-33FC-477F-8857-AD1FB5E5319F}" type="slidenum">
              <a:rPr lang="en-IN" smtClean="0"/>
              <a:pPr/>
              <a:t>11</a:t>
            </a:fld>
            <a:endParaRPr lang="en-IN" dirty="0"/>
          </a:p>
        </p:txBody>
      </p:sp>
    </p:spTree>
    <p:extLst>
      <p:ext uri="{BB962C8B-B14F-4D97-AF65-F5344CB8AC3E}">
        <p14:creationId xmlns:p14="http://schemas.microsoft.com/office/powerpoint/2010/main" xmlns="" val="2837148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D952F5-EDC2-45B8-A96F-722D3532F416}" type="datetimeFigureOut">
              <a:rPr lang="en-IN" smtClean="0"/>
              <a:pPr/>
              <a:t>06-06-2017</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BCDA449-2F01-46F4-B83F-944A913B870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BCDA449-2F01-46F4-B83F-944A913B8705}"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BCDA449-2F01-46F4-B83F-944A913B870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BCDA449-2F01-46F4-B83F-944A913B8705}"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BCDA449-2F01-46F4-B83F-944A913B8705}"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BCDA449-2F01-46F4-B83F-944A913B8705}"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6BCDA449-2F01-46F4-B83F-944A913B870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6BCDA449-2F01-46F4-B83F-944A913B8705}"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D952F5-EDC2-45B8-A96F-722D3532F416}" type="datetimeFigureOut">
              <a:rPr lang="en-IN" smtClean="0"/>
              <a:pPr/>
              <a:t>06-06-2017</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6BCDA449-2F01-46F4-B83F-944A913B8705}" type="slidenum">
              <a:rPr lang="en-IN" smtClean="0"/>
              <a:pPr/>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D952F5-EDC2-45B8-A96F-722D3532F416}" type="datetimeFigureOut">
              <a:rPr lang="en-IN" smtClean="0"/>
              <a:pPr/>
              <a:t>06-06-2017</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BCDA449-2F01-46F4-B83F-944A913B870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D952F5-EDC2-45B8-A96F-722D3532F416}" type="datetimeFigureOut">
              <a:rPr lang="en-IN" smtClean="0"/>
              <a:pPr/>
              <a:t>06-06-2017</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BCDA449-2F01-46F4-B83F-944A913B8705}"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D952F5-EDC2-45B8-A96F-722D3532F416}" type="datetimeFigureOut">
              <a:rPr lang="en-IN" smtClean="0"/>
              <a:pPr/>
              <a:t>06-06-2017</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BCDA449-2F01-46F4-B83F-944A913B8705}"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ideo" Target="file:///C:\Users\OMKAR\Desktop\op%20report\its%20v2i%20(subtitle)1.mp4"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2.xml"/><Relationship Id="rId3" Type="http://schemas.openxmlformats.org/officeDocument/2006/relationships/slide" Target="slide5.xml"/><Relationship Id="rId7" Type="http://schemas.openxmlformats.org/officeDocument/2006/relationships/slide" Target="slide13.xml"/><Relationship Id="rId12" Type="http://schemas.openxmlformats.org/officeDocument/2006/relationships/slide" Target="slide21.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0.xml"/><Relationship Id="rId5" Type="http://schemas.openxmlformats.org/officeDocument/2006/relationships/slide" Target="slide8.xml"/><Relationship Id="rId10" Type="http://schemas.openxmlformats.org/officeDocument/2006/relationships/slide" Target="slide19.xml"/><Relationship Id="rId4" Type="http://schemas.openxmlformats.org/officeDocument/2006/relationships/slide" Target="slide7.xml"/><Relationship Id="rId9" Type="http://schemas.openxmlformats.org/officeDocument/2006/relationships/slide" Target="slide17.xml"/><Relationship Id="rId14" Type="http://schemas.openxmlformats.org/officeDocument/2006/relationships/slide" Target="slide2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file:///C:\Users\OMKAR\Desktop\op%20report\its%20v2i.mp4" TargetMode="Externa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28.xml"/><Relationship Id="rId7"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31.xml"/><Relationship Id="rId4" Type="http://schemas.openxmlformats.org/officeDocument/2006/relationships/slide" Target="slide27.xml"/><Relationship Id="rId9" Type="http://schemas.openxmlformats.org/officeDocument/2006/relationships/slide" Target="slide3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4"/>
          <p:cNvSpPr>
            <a:spLocks noGrp="1"/>
          </p:cNvSpPr>
          <p:nvPr>
            <p:ph idx="1"/>
          </p:nvPr>
        </p:nvSpPr>
        <p:spPr>
          <a:xfrm>
            <a:off x="457200" y="1340768"/>
            <a:ext cx="7931224" cy="5184576"/>
          </a:xfrm>
        </p:spPr>
        <p:txBody>
          <a:bodyPr>
            <a:normAutofit fontScale="70833" lnSpcReduction="20000"/>
          </a:bodyPr>
          <a:lstStyle/>
          <a:p>
            <a:pPr algn="ctr">
              <a:buNone/>
            </a:pPr>
            <a:r>
              <a:rPr lang="en-IN" sz="3100" b="1" dirty="0" smtClean="0">
                <a:latin typeface="Times New Roman" pitchFamily="18" charset="0"/>
                <a:cs typeface="Times New Roman" pitchFamily="18" charset="0"/>
              </a:rPr>
              <a:t>JSPM’s</a:t>
            </a:r>
            <a:endParaRPr lang="en-IN" sz="3100" dirty="0" smtClean="0">
              <a:latin typeface="Times New Roman" pitchFamily="18" charset="0"/>
              <a:cs typeface="Times New Roman" pitchFamily="18" charset="0"/>
            </a:endParaRPr>
          </a:p>
          <a:p>
            <a:pPr algn="ctr">
              <a:buNone/>
            </a:pPr>
            <a:r>
              <a:rPr lang="en-IN" sz="3100" b="1" dirty="0" err="1" smtClean="0">
                <a:latin typeface="Times New Roman" pitchFamily="18" charset="0"/>
                <a:cs typeface="Times New Roman" pitchFamily="18" charset="0"/>
              </a:rPr>
              <a:t>Rajarshi</a:t>
            </a:r>
            <a:r>
              <a:rPr lang="en-IN" sz="3100" b="1" dirty="0" smtClean="0">
                <a:latin typeface="Times New Roman" pitchFamily="18" charset="0"/>
                <a:cs typeface="Times New Roman" pitchFamily="18" charset="0"/>
              </a:rPr>
              <a:t> Shahu College of Engineering</a:t>
            </a:r>
          </a:p>
          <a:p>
            <a:pPr algn="ctr">
              <a:buNone/>
            </a:pPr>
            <a:r>
              <a:rPr lang="en-IN" b="1" dirty="0" smtClean="0">
                <a:latin typeface="Times New Roman" pitchFamily="18" charset="0"/>
                <a:cs typeface="Times New Roman" pitchFamily="18" charset="0"/>
              </a:rPr>
              <a:t>				</a:t>
            </a:r>
          </a:p>
          <a:p>
            <a:pPr algn="ctr">
              <a:buNone/>
            </a:pPr>
            <a:r>
              <a:rPr lang="en-IN" sz="2900" b="1" dirty="0" smtClean="0">
                <a:latin typeface="Times New Roman" pitchFamily="18" charset="0"/>
                <a:cs typeface="Times New Roman" pitchFamily="18" charset="0"/>
              </a:rPr>
              <a:t>Presentation On</a:t>
            </a:r>
          </a:p>
          <a:p>
            <a:pPr algn="ctr">
              <a:buNone/>
            </a:pPr>
            <a:r>
              <a:rPr lang="en-IN" sz="4300" b="1" dirty="0" smtClean="0">
                <a:latin typeface="Times New Roman" pitchFamily="18" charset="0"/>
                <a:cs typeface="Times New Roman" pitchFamily="18" charset="0"/>
              </a:rPr>
              <a:t>“ </a:t>
            </a:r>
            <a:r>
              <a:rPr lang="en-US" sz="4400" dirty="0" smtClean="0"/>
              <a:t>ITS BASED V2I SYSTEM </a:t>
            </a:r>
            <a:r>
              <a:rPr lang="en-IN" sz="4300" b="1" u="sng" dirty="0" smtClean="0">
                <a:latin typeface="Times New Roman" pitchFamily="18" charset="0"/>
                <a:cs typeface="Times New Roman" pitchFamily="18" charset="0"/>
              </a:rPr>
              <a:t>”</a:t>
            </a:r>
          </a:p>
          <a:p>
            <a:pPr algn="ctr">
              <a:buNone/>
            </a:pPr>
            <a:endParaRPr lang="en-IN" b="1" dirty="0" smtClean="0">
              <a:latin typeface="Times New Roman" pitchFamily="18" charset="0"/>
              <a:cs typeface="Times New Roman" pitchFamily="18" charset="0"/>
            </a:endParaRPr>
          </a:p>
          <a:p>
            <a:pPr algn="ctr">
              <a:buNone/>
            </a:pPr>
            <a:r>
              <a:rPr lang="en-IN" b="1" dirty="0" smtClean="0">
                <a:latin typeface="Times New Roman" pitchFamily="18" charset="0"/>
                <a:cs typeface="Times New Roman" pitchFamily="18" charset="0"/>
              </a:rPr>
              <a:t>BY</a:t>
            </a: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OMKAR PABSHETWAR</a:t>
            </a:r>
          </a:p>
          <a:p>
            <a:pPr algn="ctr">
              <a:buNone/>
            </a:pPr>
            <a:r>
              <a:rPr lang="en-US" b="1" dirty="0" smtClean="0">
                <a:latin typeface="Times New Roman" pitchFamily="18" charset="0"/>
                <a:cs typeface="Times New Roman" pitchFamily="18" charset="0"/>
              </a:rPr>
              <a:t>PRABHAT VISHWAKARMA</a:t>
            </a:r>
          </a:p>
          <a:p>
            <a:pPr algn="ctr">
              <a:buNone/>
            </a:pPr>
            <a:r>
              <a:rPr lang="en-US" b="1" dirty="0" smtClean="0">
                <a:latin typeface="Times New Roman" pitchFamily="18" charset="0"/>
                <a:cs typeface="Times New Roman" pitchFamily="18" charset="0"/>
              </a:rPr>
              <a:t>KARAN ZENDE</a:t>
            </a:r>
          </a:p>
          <a:p>
            <a:pPr algn="ctr">
              <a:buNone/>
            </a:pPr>
            <a:r>
              <a:rPr lang="en-US" b="1" dirty="0" smtClean="0">
                <a:latin typeface="Times New Roman" pitchFamily="18" charset="0"/>
                <a:cs typeface="Times New Roman" pitchFamily="18" charset="0"/>
              </a:rPr>
              <a:t>         </a:t>
            </a:r>
          </a:p>
          <a:p>
            <a:pPr algn="ctr">
              <a:buNone/>
            </a:pPr>
            <a:r>
              <a:rPr lang="en-IN" b="1" dirty="0" smtClean="0">
                <a:latin typeface="Times New Roman" pitchFamily="18" charset="0"/>
                <a:cs typeface="Times New Roman" pitchFamily="18" charset="0"/>
              </a:rPr>
              <a:t>Under the Guidance of:</a:t>
            </a:r>
          </a:p>
          <a:p>
            <a:pPr algn="ctr">
              <a:buNone/>
            </a:pPr>
            <a:r>
              <a:rPr lang="en-IN" b="1" dirty="0" smtClean="0">
                <a:latin typeface="Times New Roman" pitchFamily="18" charset="0"/>
                <a:cs typeface="Times New Roman" pitchFamily="18" charset="0"/>
              </a:rPr>
              <a:t>Dr.  D. G. </a:t>
            </a:r>
            <a:r>
              <a:rPr lang="en-IN" b="1" dirty="0" err="1" smtClean="0">
                <a:latin typeface="Times New Roman" pitchFamily="18" charset="0"/>
                <a:cs typeface="Times New Roman" pitchFamily="18" charset="0"/>
              </a:rPr>
              <a:t>Bhalke</a:t>
            </a:r>
            <a:endParaRPr lang="en-IN" b="1" dirty="0" smtClean="0">
              <a:latin typeface="Times New Roman" pitchFamily="18" charset="0"/>
              <a:cs typeface="Times New Roman" pitchFamily="18" charset="0"/>
            </a:endParaRPr>
          </a:p>
          <a:p>
            <a:pPr algn="ctr">
              <a:buNone/>
            </a:pPr>
            <a:endParaRPr lang="en-IN" b="1" dirty="0" smtClean="0">
              <a:latin typeface="Times New Roman" pitchFamily="18" charset="0"/>
              <a:cs typeface="Times New Roman" pitchFamily="18" charset="0"/>
            </a:endParaRPr>
          </a:p>
          <a:p>
            <a:pPr algn="ctr">
              <a:buNone/>
            </a:pPr>
            <a:r>
              <a:rPr lang="en-IN" b="1" dirty="0" smtClean="0">
                <a:latin typeface="Times New Roman" pitchFamily="18" charset="0"/>
                <a:cs typeface="Times New Roman" pitchFamily="18" charset="0"/>
              </a:rPr>
              <a:t>Department of</a:t>
            </a:r>
          </a:p>
          <a:p>
            <a:pPr algn="ctr">
              <a:buNone/>
            </a:pPr>
            <a:r>
              <a:rPr lang="en-IN" b="1" dirty="0" smtClean="0">
                <a:latin typeface="Times New Roman" pitchFamily="18" charset="0"/>
                <a:cs typeface="Times New Roman" pitchFamily="18" charset="0"/>
              </a:rPr>
              <a:t>Electronics and Telecommunication</a:t>
            </a:r>
          </a:p>
          <a:p>
            <a:pPr>
              <a:buNone/>
            </a:pPr>
            <a:endParaRPr lang="en-IN" b="1" dirty="0" smtClean="0">
              <a:latin typeface="Times New Roman" pitchFamily="18" charset="0"/>
              <a:cs typeface="Times New Roman" pitchFamily="18" charset="0"/>
            </a:endParaRPr>
          </a:p>
          <a:p>
            <a:pPr>
              <a:buNone/>
            </a:pPr>
            <a:endParaRPr lang="en-IN" b="1" dirty="0" smtClean="0">
              <a:latin typeface="Times New Roman" pitchFamily="18" charset="0"/>
              <a:cs typeface="Times New Roman" pitchFamily="18" charset="0"/>
            </a:endParaRPr>
          </a:p>
          <a:p>
            <a:pPr>
              <a:buNone/>
            </a:pPr>
            <a:endParaRPr lang="en-IN" b="1" dirty="0" smtClean="0">
              <a:latin typeface="Times New Roman" pitchFamily="18" charset="0"/>
              <a:cs typeface="Times New Roman" pitchFamily="18" charset="0"/>
            </a:endParaRPr>
          </a:p>
          <a:p>
            <a:pPr>
              <a:buNone/>
            </a:pPr>
            <a:endParaRPr lang="en-IN" b="1" dirty="0" smtClean="0">
              <a:latin typeface="Times New Roman" pitchFamily="18" charset="0"/>
              <a:cs typeface="Times New Roman" pitchFamily="18" charset="0"/>
            </a:endParaRPr>
          </a:p>
          <a:p>
            <a:pPr>
              <a:buNone/>
            </a:pPr>
            <a:endParaRPr lang="en-IN" b="1"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2097153" name="img-logo-w3" descr="logo"/>
          <p:cNvPicPr>
            <a:picLocks/>
          </p:cNvPicPr>
          <p:nvPr/>
        </p:nvPicPr>
        <p:blipFill>
          <a:blip r:embed="rId3" cstate="print"/>
          <a:srcRect/>
          <a:stretch>
            <a:fillRect/>
          </a:stretch>
        </p:blipFill>
        <p:spPr bwMode="auto">
          <a:xfrm>
            <a:off x="611560" y="188640"/>
            <a:ext cx="1209675" cy="1080120"/>
          </a:xfrm>
          <a:prstGeom prst="rect">
            <a:avLst/>
          </a:prstGeom>
          <a:noFill/>
          <a:ln w="9525">
            <a:noFill/>
            <a:miter lim="800000"/>
            <a:headEnd/>
            <a:tailEnd/>
          </a:ln>
        </p:spPr>
      </p:pic>
      <p:pic>
        <p:nvPicPr>
          <p:cNvPr id="2097154" name="Picture 6"/>
          <p:cNvPicPr>
            <a:picLocks/>
          </p:cNvPicPr>
          <p:nvPr/>
        </p:nvPicPr>
        <p:blipFill>
          <a:blip r:embed="rId4" cstate="print"/>
          <a:srcRect/>
          <a:stretch>
            <a:fillRect/>
          </a:stretch>
        </p:blipFill>
        <p:spPr bwMode="auto">
          <a:xfrm>
            <a:off x="6588224" y="260649"/>
            <a:ext cx="1124793" cy="1080120"/>
          </a:xfrm>
          <a:prstGeom prst="rect">
            <a:avLst/>
          </a:prstGeom>
          <a:noFill/>
          <a:ln w="9525">
            <a:noFill/>
            <a:miter lim="800000"/>
            <a:headEnd/>
            <a:tailEnd/>
          </a:ln>
        </p:spPr>
      </p:pic>
      <p:sp>
        <p:nvSpPr>
          <p:cNvPr id="2" name="Rectangle 1"/>
          <p:cNvSpPr/>
          <p:nvPr/>
        </p:nvSpPr>
        <p:spPr>
          <a:xfrm>
            <a:off x="6588224" y="2852936"/>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Methodology</a:t>
            </a:r>
            <a:endParaRPr lang="en-IN" dirty="0"/>
          </a:p>
        </p:txBody>
      </p:sp>
      <p:graphicFrame>
        <p:nvGraphicFramePr>
          <p:cNvPr id="4" name="Table 3"/>
          <p:cNvGraphicFramePr>
            <a:graphicFrameLocks noGrp="1"/>
          </p:cNvGraphicFramePr>
          <p:nvPr/>
        </p:nvGraphicFramePr>
        <p:xfrm>
          <a:off x="1524000" y="1397000"/>
          <a:ext cx="6191272" cy="3603635"/>
        </p:xfrm>
        <a:graphic>
          <a:graphicData uri="http://schemas.openxmlformats.org/drawingml/2006/table">
            <a:tbl>
              <a:tblPr firstRow="1" bandRow="1">
                <a:tableStyleId>{69012ECD-51FC-41F1-AA8D-1B2483CD663E}</a:tableStyleId>
              </a:tblPr>
              <a:tblGrid>
                <a:gridCol w="2063757"/>
                <a:gridCol w="1829978"/>
                <a:gridCol w="2297537"/>
              </a:tblGrid>
              <a:tr h="404094">
                <a:tc gridSpan="2">
                  <a:txBody>
                    <a:bodyPr/>
                    <a:lstStyle/>
                    <a:p>
                      <a:r>
                        <a:rPr lang="en-IN" dirty="0" smtClean="0"/>
                        <a:t>Requirements</a:t>
                      </a:r>
                      <a:endParaRPr lang="en-IN" dirty="0"/>
                    </a:p>
                  </a:txBody>
                  <a:tcPr>
                    <a:lnR w="12700" cap="flat" cmpd="sng" algn="ctr">
                      <a:solidFill>
                        <a:schemeClr val="bg2">
                          <a:lumMod val="50000"/>
                        </a:schemeClr>
                      </a:solidFill>
                      <a:prstDash val="solid"/>
                      <a:round/>
                      <a:headEnd type="none" w="med" len="med"/>
                      <a:tailEnd type="none" w="med" len="med"/>
                    </a:lnR>
                  </a:tcPr>
                </a:tc>
                <a:tc hMerge="1">
                  <a:txBody>
                    <a:bodyPr/>
                    <a:lstStyle/>
                    <a:p>
                      <a:endParaRPr lang="en-IN" dirty="0"/>
                    </a:p>
                  </a:txBody>
                  <a:tcPr/>
                </a:tc>
                <a:tc>
                  <a:txBody>
                    <a:bodyPr/>
                    <a:lstStyle/>
                    <a:p>
                      <a:r>
                        <a:rPr lang="en-IN" dirty="0" smtClean="0"/>
                        <a:t>Options available</a:t>
                      </a:r>
                      <a:r>
                        <a:rPr lang="en-IN" baseline="0" dirty="0" smtClean="0"/>
                        <a:t> </a:t>
                      </a:r>
                      <a:endParaRPr lang="en-IN" dirty="0"/>
                    </a:p>
                  </a:txBody>
                  <a:tcPr>
                    <a:lnL w="12700" cap="flat" cmpd="sng" algn="ctr">
                      <a:solidFill>
                        <a:schemeClr val="bg2">
                          <a:lumMod val="50000"/>
                        </a:schemeClr>
                      </a:solidFill>
                      <a:prstDash val="solid"/>
                      <a:round/>
                      <a:headEnd type="none" w="med" len="med"/>
                      <a:tailEnd type="none" w="med" len="med"/>
                    </a:lnL>
                  </a:tcPr>
                </a:tc>
              </a:tr>
              <a:tr h="404094">
                <a:tc>
                  <a:txBody>
                    <a:bodyPr/>
                    <a:lstStyle/>
                    <a:p>
                      <a:r>
                        <a:rPr lang="en-IN" dirty="0" smtClean="0"/>
                        <a:t>MEMORY</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128 bytes</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rowSpan="2">
                  <a:txBody>
                    <a:bodyPr/>
                    <a:lstStyle/>
                    <a:p>
                      <a:r>
                        <a:rPr lang="en-IN" dirty="0" smtClean="0"/>
                        <a:t>8051, PIC microcontroller, ARM</a:t>
                      </a:r>
                      <a:r>
                        <a:rPr lang="en-IN" baseline="0" dirty="0" smtClean="0"/>
                        <a:t>, </a:t>
                      </a:r>
                      <a:r>
                        <a:rPr lang="en-IN" baseline="0" dirty="0" err="1" smtClean="0"/>
                        <a:t>Arduino</a:t>
                      </a:r>
                      <a:r>
                        <a:rPr lang="en-IN" baseline="0" dirty="0" smtClean="0"/>
                        <a:t>.</a:t>
                      </a:r>
                      <a:endParaRPr lang="en-IN" dirty="0"/>
                    </a:p>
                  </a:txBody>
                  <a:tcPr>
                    <a:lnL w="12700" cap="flat" cmpd="sng" algn="ctr">
                      <a:solidFill>
                        <a:schemeClr val="bg2">
                          <a:lumMod val="50000"/>
                        </a:schemeClr>
                      </a:solidFill>
                      <a:prstDash val="solid"/>
                      <a:round/>
                      <a:headEnd type="none" w="med" len="med"/>
                      <a:tailEnd type="none" w="med" len="med"/>
                    </a:lnL>
                  </a:tcPr>
                </a:tc>
              </a:tr>
              <a:tr h="592303">
                <a:tc>
                  <a:txBody>
                    <a:bodyPr/>
                    <a:lstStyle/>
                    <a:p>
                      <a:r>
                        <a:rPr lang="en-IN" dirty="0" smtClean="0"/>
                        <a:t>ADC</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0 and 1</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vMerge="1">
                  <a:txBody>
                    <a:bodyPr/>
                    <a:lstStyle/>
                    <a:p>
                      <a:endParaRPr lang="en-IN" dirty="0"/>
                    </a:p>
                  </a:txBody>
                  <a:tcPr/>
                </a:tc>
              </a:tr>
              <a:tr h="404094">
                <a:tc>
                  <a:txBody>
                    <a:bodyPr/>
                    <a:lstStyle/>
                    <a:p>
                      <a:r>
                        <a:rPr lang="en-IN" dirty="0" smtClean="0"/>
                        <a:t>Port</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Port </a:t>
                      </a:r>
                      <a:r>
                        <a:rPr lang="en-IN" baseline="0" dirty="0" smtClean="0"/>
                        <a:t>A B C D</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rowSpan="2">
                  <a:txBody>
                    <a:bodyPr/>
                    <a:lstStyle/>
                    <a:p>
                      <a:r>
                        <a:rPr lang="en-IN" b="1" dirty="0" smtClean="0"/>
                        <a:t>Why PIC?</a:t>
                      </a:r>
                    </a:p>
                    <a:p>
                      <a:pPr>
                        <a:buFont typeface="Wingdings" pitchFamily="2" charset="2"/>
                        <a:buChar char="ü"/>
                      </a:pPr>
                      <a:endParaRPr lang="en-IN" b="1" dirty="0" smtClean="0"/>
                    </a:p>
                    <a:p>
                      <a:endParaRPr lang="en-IN" dirty="0"/>
                    </a:p>
                  </a:txBody>
                  <a:tcPr>
                    <a:lnL w="12700" cap="flat" cmpd="sng" algn="ctr">
                      <a:solidFill>
                        <a:schemeClr val="bg2">
                          <a:lumMod val="50000"/>
                        </a:schemeClr>
                      </a:solidFill>
                      <a:prstDash val="solid"/>
                      <a:round/>
                      <a:headEnd type="none" w="med" len="med"/>
                      <a:tailEnd type="none" w="med" len="med"/>
                    </a:lnL>
                  </a:tcPr>
                </a:tc>
              </a:tr>
              <a:tr h="697478">
                <a:tc>
                  <a:txBody>
                    <a:bodyPr/>
                    <a:lstStyle/>
                    <a:p>
                      <a:r>
                        <a:rPr lang="en-IN" dirty="0" smtClean="0"/>
                        <a:t>UART</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Baud Rate-9600</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vMerge="1">
                  <a:txBody>
                    <a:bodyPr/>
                    <a:lstStyle/>
                    <a:p>
                      <a:endParaRPr lang="en-IN"/>
                    </a:p>
                  </a:txBody>
                  <a:tcPr/>
                </a:tc>
              </a:tr>
              <a:tr h="404094">
                <a:tc>
                  <a:txBody>
                    <a:bodyPr/>
                    <a:lstStyle/>
                    <a:p>
                      <a:r>
                        <a:rPr lang="en-IN" dirty="0" smtClean="0"/>
                        <a:t>TIMER</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2</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rowSpan="2">
                  <a:txBody>
                    <a:bodyPr/>
                    <a:lstStyle/>
                    <a:p>
                      <a:endParaRPr lang="en-IN" dirty="0"/>
                    </a:p>
                  </a:txBody>
                  <a:tcPr>
                    <a:lnL w="12700" cap="flat" cmpd="sng" algn="ctr">
                      <a:solidFill>
                        <a:schemeClr val="bg2">
                          <a:lumMod val="50000"/>
                        </a:schemeClr>
                      </a:solidFill>
                      <a:prstDash val="solid"/>
                      <a:round/>
                      <a:headEnd type="none" w="med" len="med"/>
                      <a:tailEnd type="none" w="med" len="med"/>
                    </a:lnL>
                  </a:tcPr>
                </a:tc>
              </a:tr>
              <a:tr h="697478">
                <a:tc>
                  <a:txBody>
                    <a:bodyPr/>
                    <a:lstStyle/>
                    <a:p>
                      <a:r>
                        <a:rPr lang="en-IN" dirty="0" smtClean="0"/>
                        <a:t>Operating Frequency</a:t>
                      </a:r>
                      <a:endParaRPr lang="en-IN" dirty="0"/>
                    </a:p>
                  </a:txBody>
                  <a:tcPr>
                    <a:lnR w="12700" cap="flat" cmpd="sng" algn="ctr">
                      <a:solidFill>
                        <a:schemeClr val="bg2">
                          <a:lumMod val="50000"/>
                        </a:schemeClr>
                      </a:solidFill>
                      <a:prstDash val="solid"/>
                      <a:round/>
                      <a:headEnd type="none" w="med" len="med"/>
                      <a:tailEnd type="none" w="med" len="med"/>
                    </a:lnR>
                  </a:tcPr>
                </a:tc>
                <a:tc>
                  <a:txBody>
                    <a:bodyPr/>
                    <a:lstStyle/>
                    <a:p>
                      <a:r>
                        <a:rPr lang="en-IN" dirty="0" smtClean="0"/>
                        <a:t>12MHz</a:t>
                      </a:r>
                      <a:endParaRPr lang="en-IN"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tcPr>
                </a:tc>
                <a:tc vMerge="1">
                  <a:txBody>
                    <a:bodyPr/>
                    <a:lstStyle/>
                    <a:p>
                      <a:endParaRPr lang="en-IN" dirty="0"/>
                    </a:p>
                  </a:txBody>
                  <a:tcPr/>
                </a:tc>
              </a:tr>
            </a:tbl>
          </a:graphicData>
        </a:graphic>
      </p:graphicFrame>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p:txBody>
          <a:bodyPr>
            <a:normAutofit fontScale="25000" lnSpcReduction="20000"/>
          </a:bodyPr>
          <a:lstStyle/>
          <a:p>
            <a:r>
              <a:rPr lang="en-IN" sz="7200" b="1" dirty="0" smtClean="0">
                <a:latin typeface="Times New Roman" pitchFamily="18" charset="0"/>
                <a:cs typeface="Times New Roman" pitchFamily="18" charset="0"/>
              </a:rPr>
              <a:t>Microcontroller:-</a:t>
            </a:r>
          </a:p>
          <a:p>
            <a:pPr>
              <a:buNone/>
            </a:pPr>
            <a:r>
              <a:rPr lang="en-IN" sz="7200" dirty="0" smtClean="0">
                <a:latin typeface="Times New Roman" pitchFamily="18" charset="0"/>
                <a:cs typeface="Times New Roman" pitchFamily="18" charset="0"/>
              </a:rPr>
              <a:t>		Operating Frequency- 12MHz osc./clock input</a:t>
            </a:r>
          </a:p>
          <a:p>
            <a:pPr>
              <a:buNone/>
            </a:pPr>
            <a:r>
              <a:rPr lang="en-IN" sz="7200" dirty="0" smtClean="0">
                <a:latin typeface="Times New Roman" pitchFamily="18" charset="0"/>
                <a:cs typeface="Times New Roman" pitchFamily="18" charset="0"/>
              </a:rPr>
              <a:t>		 Two Channel ADC (0 and 1) </a:t>
            </a:r>
          </a:p>
          <a:p>
            <a:pPr>
              <a:buNone/>
            </a:pPr>
            <a:r>
              <a:rPr lang="en-IN" sz="7200" dirty="0" smtClean="0">
                <a:latin typeface="Times New Roman" pitchFamily="18" charset="0"/>
                <a:cs typeface="Times New Roman" pitchFamily="18" charset="0"/>
              </a:rPr>
              <a:t>		 UART (Baud Rate-9600)</a:t>
            </a:r>
          </a:p>
          <a:p>
            <a:pPr>
              <a:buNone/>
            </a:pPr>
            <a:r>
              <a:rPr lang="en-IN" sz="7200" dirty="0" smtClean="0">
                <a:latin typeface="Times New Roman" pitchFamily="18" charset="0"/>
                <a:cs typeface="Times New Roman" pitchFamily="18" charset="0"/>
              </a:rPr>
              <a:t>		</a:t>
            </a:r>
          </a:p>
          <a:p>
            <a:pPr>
              <a:buNone/>
            </a:pPr>
            <a:endParaRPr lang="en-IN" sz="7200" dirty="0" smtClean="0">
              <a:latin typeface="Times New Roman" pitchFamily="18" charset="0"/>
              <a:cs typeface="Times New Roman" pitchFamily="18" charset="0"/>
            </a:endParaRPr>
          </a:p>
          <a:p>
            <a:r>
              <a:rPr lang="en-IN" sz="7200" b="1" dirty="0" smtClean="0">
                <a:latin typeface="Times New Roman" pitchFamily="18" charset="0"/>
                <a:cs typeface="Times New Roman" pitchFamily="18" charset="0"/>
              </a:rPr>
              <a:t>RF Module:</a:t>
            </a:r>
          </a:p>
          <a:p>
            <a:pPr>
              <a:buNone/>
            </a:pPr>
            <a:r>
              <a:rPr lang="en-US" sz="7200" dirty="0" smtClean="0">
                <a:latin typeface="Times New Roman" pitchFamily="18" charset="0"/>
                <a:cs typeface="Times New Roman" pitchFamily="18" charset="0"/>
              </a:rPr>
              <a:t>       RF waves are electromagnetic waves which propagate at the speed of light, or    186,000 miles per second (300,000 km/s).</a:t>
            </a:r>
          </a:p>
          <a:p>
            <a:pPr>
              <a:buNone/>
            </a:pPr>
            <a:endParaRPr lang="en-US" sz="7200" dirty="0" smtClean="0">
              <a:latin typeface="Times New Roman" pitchFamily="18" charset="0"/>
              <a:cs typeface="Times New Roman" pitchFamily="18" charset="0"/>
            </a:endParaRPr>
          </a:p>
          <a:p>
            <a:pPr>
              <a:buNone/>
            </a:pPr>
            <a:endParaRPr lang="en-IN" sz="4500" dirty="0" smtClean="0">
              <a:latin typeface="Times New Roman" pitchFamily="18" charset="0"/>
              <a:cs typeface="Times New Roman" pitchFamily="18" charset="0"/>
            </a:endParaRPr>
          </a:p>
          <a:p>
            <a:r>
              <a:rPr lang="en-IN" sz="6400" b="1" dirty="0" smtClean="0">
                <a:latin typeface="Times New Roman" pitchFamily="18" charset="0"/>
                <a:cs typeface="Times New Roman" pitchFamily="18" charset="0"/>
              </a:rPr>
              <a:t>LCD :-</a:t>
            </a:r>
          </a:p>
          <a:p>
            <a:pPr>
              <a:lnSpc>
                <a:spcPct val="150000"/>
              </a:lnSpc>
              <a:spcBef>
                <a:spcPts val="0"/>
              </a:spcBef>
              <a:buFont typeface="Wingdings" pitchFamily="2" charset="2"/>
              <a:buChar char="Ø"/>
              <a:defRPr/>
            </a:pPr>
            <a:r>
              <a:rPr lang="en-IN" sz="6400" dirty="0" smtClean="0">
                <a:latin typeface="Times New Roman" pitchFamily="18" charset="0"/>
                <a:cs typeface="Times New Roman" pitchFamily="18" charset="0"/>
              </a:rPr>
              <a:t>	</a:t>
            </a:r>
            <a:r>
              <a:rPr lang="en-US" sz="6400" dirty="0" smtClean="0">
                <a:solidFill>
                  <a:schemeClr val="bg2">
                    <a:lumMod val="25000"/>
                  </a:schemeClr>
                </a:solidFill>
                <a:latin typeface="Times New Roman" pitchFamily="18" charset="0"/>
                <a:cs typeface="Times New Roman" pitchFamily="18" charset="0"/>
              </a:rPr>
              <a:t> </a:t>
            </a:r>
            <a:r>
              <a:rPr lang="en-US" sz="6400" dirty="0" smtClean="0">
                <a:latin typeface="Times New Roman" pitchFamily="18" charset="0"/>
                <a:cs typeface="Times New Roman" pitchFamily="18" charset="0"/>
              </a:rPr>
              <a:t>16 character x 2 line dot matrix LCD module.</a:t>
            </a:r>
          </a:p>
          <a:p>
            <a:pPr>
              <a:lnSpc>
                <a:spcPct val="150000"/>
              </a:lnSpc>
              <a:spcBef>
                <a:spcPts val="0"/>
              </a:spcBef>
              <a:buFont typeface="Wingdings" pitchFamily="2" charset="2"/>
              <a:buChar char="Ø"/>
              <a:defRPr/>
            </a:pPr>
            <a:r>
              <a:rPr lang="en-US" sz="6400" dirty="0" smtClean="0">
                <a:latin typeface="Times New Roman" pitchFamily="18" charset="0"/>
                <a:cs typeface="Times New Roman" pitchFamily="18" charset="0"/>
              </a:rPr>
              <a:t>   Powered by 5V DC</a:t>
            </a:r>
          </a:p>
          <a:p>
            <a:pPr>
              <a:lnSpc>
                <a:spcPct val="150000"/>
              </a:lnSpc>
              <a:spcBef>
                <a:spcPts val="0"/>
              </a:spcBef>
              <a:buFont typeface="Wingdings" pitchFamily="2" charset="2"/>
              <a:buChar char="Ø"/>
              <a:defRPr/>
            </a:pPr>
            <a:r>
              <a:rPr lang="en-US" sz="6400" dirty="0" smtClean="0">
                <a:latin typeface="Times New Roman" pitchFamily="18" charset="0"/>
                <a:cs typeface="Times New Roman" pitchFamily="18" charset="0"/>
              </a:rPr>
              <a:t>   Can display:96 inbuilt ASCII characters, </a:t>
            </a:r>
          </a:p>
          <a:p>
            <a:pPr lvl="4" fontAlgn="auto">
              <a:lnSpc>
                <a:spcPct val="150000"/>
              </a:lnSpc>
              <a:spcBef>
                <a:spcPts val="0"/>
              </a:spcBef>
              <a:spcAft>
                <a:spcPts val="0"/>
              </a:spcAft>
              <a:defRPr/>
            </a:pPr>
            <a:r>
              <a:rPr lang="en-US" sz="6400" dirty="0" smtClean="0">
                <a:latin typeface="Times New Roman" pitchFamily="18" charset="0"/>
                <a:cs typeface="Times New Roman" pitchFamily="18" charset="0"/>
              </a:rPr>
              <a:t> 92 special characters </a:t>
            </a:r>
          </a:p>
          <a:p>
            <a:pPr lvl="4" fontAlgn="auto">
              <a:lnSpc>
                <a:spcPct val="150000"/>
              </a:lnSpc>
              <a:spcBef>
                <a:spcPts val="0"/>
              </a:spcBef>
              <a:spcAft>
                <a:spcPts val="0"/>
              </a:spcAft>
              <a:defRPr/>
            </a:pPr>
            <a:r>
              <a:rPr lang="en-US" sz="6400" dirty="0" smtClean="0">
                <a:latin typeface="Times New Roman" pitchFamily="18" charset="0"/>
                <a:cs typeface="Times New Roman" pitchFamily="18" charset="0"/>
              </a:rPr>
              <a:t> 8 custom characters</a:t>
            </a:r>
          </a:p>
          <a:p>
            <a:pPr>
              <a:buNone/>
            </a:pPr>
            <a:endParaRPr lang="en-US" sz="7200" dirty="0" smtClean="0">
              <a:latin typeface="Times New Roman" pitchFamily="18" charset="0"/>
              <a:cs typeface="Times New Roman" pitchFamily="18" charset="0"/>
            </a:endParaRPr>
          </a:p>
          <a:p>
            <a:endParaRPr lang="en-IN" sz="7200" dirty="0" smtClean="0">
              <a:latin typeface="Times New Roman" pitchFamily="18" charset="0"/>
              <a:cs typeface="Times New Roman" pitchFamily="18" charset="0"/>
            </a:endParaRPr>
          </a:p>
          <a:p>
            <a:endParaRPr lang="en-IN" sz="7200" dirty="0" smtClean="0">
              <a:latin typeface="Times New Roman" pitchFamily="18" charset="0"/>
              <a:cs typeface="Times New Roman" pitchFamily="18" charset="0"/>
            </a:endParaRPr>
          </a:p>
          <a:p>
            <a:pPr>
              <a:buNone/>
            </a:pPr>
            <a:endParaRPr lang="en-IN" sz="7200" dirty="0" smtClean="0">
              <a:latin typeface="Times New Roman" pitchFamily="18" charset="0"/>
              <a:cs typeface="Times New Roman" pitchFamily="18" charset="0"/>
            </a:endParaRPr>
          </a:p>
          <a:p>
            <a:endParaRPr lang="en-IN" sz="7200" dirty="0" smtClean="0">
              <a:latin typeface="Times New Roman" pitchFamily="18" charset="0"/>
              <a:cs typeface="Times New Roman" pitchFamily="18" charset="0"/>
            </a:endParaRPr>
          </a:p>
          <a:p>
            <a:endParaRPr lang="en-IN" sz="7200"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
        <p:nvSpPr>
          <p:cNvPr id="1048611" name="Title 1"/>
          <p:cNvSpPr>
            <a:spLocks noGrp="1"/>
          </p:cNvSpPr>
          <p:nvPr>
            <p:ph type="title"/>
          </p:nvPr>
        </p:nvSpPr>
        <p:spPr>
          <a:xfrm>
            <a:off x="457200" y="274638"/>
            <a:ext cx="7467600" cy="1354162"/>
          </a:xfrm>
        </p:spPr>
        <p:txBody>
          <a:bodyPr>
            <a:normAutofit fontScale="90000"/>
          </a:bodyPr>
          <a:lstStyle/>
          <a:p>
            <a:r>
              <a:rPr lang="en-IN" dirty="0" smtClean="0"/>
              <a:t>Project requirements</a:t>
            </a:r>
            <a:br>
              <a:rPr lang="en-IN" dirty="0" smtClean="0"/>
            </a:br>
            <a:r>
              <a:rPr lang="en-IN" sz="3100" b="1" u="sng" dirty="0" smtClean="0"/>
              <a:t>Specifications</a:t>
            </a:r>
            <a:r>
              <a:rPr lang="en-IN" dirty="0" smtClean="0"/>
              <a:t/>
            </a:r>
            <a:br>
              <a:rPr lang="en-IN" dirty="0" smtClean="0"/>
            </a:br>
            <a:endParaRPr lang="en-IN" dirty="0"/>
          </a:p>
        </p:txBody>
      </p:sp>
      <p:pic>
        <p:nvPicPr>
          <p:cNvPr id="4" name="Picture 3" descr="http://4.bp.blogspot.com/-Cv_Y40wckWw/T_0zegijJBI/AAAAAAAAANM/es52eRa6QBU/s1600/lcd.png"/>
          <p:cNvPicPr/>
          <p:nvPr/>
        </p:nvPicPr>
        <p:blipFill>
          <a:blip r:embed="rId3"/>
          <a:srcRect/>
          <a:stretch>
            <a:fillRect/>
          </a:stretch>
        </p:blipFill>
        <p:spPr bwMode="auto">
          <a:xfrm>
            <a:off x="5786446" y="4857760"/>
            <a:ext cx="2289486" cy="1804663"/>
          </a:xfrm>
          <a:prstGeom prst="rect">
            <a:avLst/>
          </a:prstGeom>
          <a:noFill/>
          <a:ln w="9525">
            <a:noFill/>
            <a:miter lim="800000"/>
            <a:headEnd/>
            <a:tailEnd/>
          </a:ln>
        </p:spPr>
      </p:pic>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4" action="ppaction://hlinksldjump"/>
              </a:rPr>
              <a:t>BACK</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2"/>
          <p:cNvSpPr>
            <a:spLocks noGrp="1"/>
          </p:cNvSpPr>
          <p:nvPr>
            <p:ph sz="quarter" idx="4294967295"/>
          </p:nvPr>
        </p:nvSpPr>
        <p:spPr>
          <a:xfrm>
            <a:off x="0" y="788988"/>
            <a:ext cx="7467600" cy="6069012"/>
          </a:xfrm>
        </p:spPr>
        <p:txBody>
          <a:bodyPr>
            <a:normAutofit fontScale="62500" lnSpcReduction="20000"/>
          </a:bodyPr>
          <a:lstStyle/>
          <a:p>
            <a:pPr>
              <a:buNone/>
            </a:pPr>
            <a:endParaRPr lang="en-US" sz="4500" b="1" dirty="0" smtClean="0">
              <a:latin typeface="Times New Roman" pitchFamily="18" charset="0"/>
              <a:cs typeface="Times New Roman" pitchFamily="18" charset="0"/>
            </a:endParaRPr>
          </a:p>
          <a:p>
            <a:r>
              <a:rPr lang="en-US" sz="4500" b="1" dirty="0" smtClean="0">
                <a:latin typeface="Times New Roman" pitchFamily="18" charset="0"/>
                <a:cs typeface="Times New Roman" pitchFamily="18" charset="0"/>
              </a:rPr>
              <a:t>BATTERY </a:t>
            </a:r>
            <a:endParaRPr lang="en-IN" sz="4500" dirty="0" smtClean="0">
              <a:latin typeface="Times New Roman" pitchFamily="18" charset="0"/>
              <a:cs typeface="Times New Roman" pitchFamily="18" charset="0"/>
            </a:endParaRPr>
          </a:p>
          <a:p>
            <a:r>
              <a:rPr lang="en-US" sz="4500" dirty="0" smtClean="0">
                <a:latin typeface="Times New Roman" pitchFamily="18" charset="0"/>
                <a:cs typeface="Times New Roman" pitchFamily="18" charset="0"/>
              </a:rPr>
              <a:t>Specification of battery:</a:t>
            </a:r>
            <a:endParaRPr lang="en-IN" sz="4500" dirty="0" smtClean="0">
              <a:latin typeface="Times New Roman" pitchFamily="18" charset="0"/>
              <a:cs typeface="Times New Roman" pitchFamily="18" charset="0"/>
            </a:endParaRPr>
          </a:p>
          <a:p>
            <a:r>
              <a:rPr lang="en-US" sz="4500" dirty="0" smtClean="0">
                <a:latin typeface="Times New Roman" pitchFamily="18" charset="0"/>
                <a:cs typeface="Times New Roman" pitchFamily="18" charset="0"/>
              </a:rPr>
              <a:t>Operating voltage:-12vDC </a:t>
            </a:r>
            <a:endParaRPr lang="en-IN" sz="4500" dirty="0" smtClean="0">
              <a:latin typeface="Times New Roman" pitchFamily="18" charset="0"/>
              <a:cs typeface="Times New Roman" pitchFamily="18" charset="0"/>
            </a:endParaRPr>
          </a:p>
          <a:p>
            <a:r>
              <a:rPr lang="en-US" sz="4500" dirty="0" smtClean="0">
                <a:latin typeface="Times New Roman" pitchFamily="18" charset="0"/>
                <a:cs typeface="Times New Roman" pitchFamily="18" charset="0"/>
              </a:rPr>
              <a:t>Current Rating :-1.3Ahr</a:t>
            </a:r>
          </a:p>
          <a:p>
            <a:pPr>
              <a:buNone/>
            </a:pPr>
            <a:r>
              <a:rPr lang="en-US" sz="4500" b="1" dirty="0" smtClean="0">
                <a:latin typeface="Times New Roman" pitchFamily="18" charset="0"/>
                <a:cs typeface="Times New Roman" pitchFamily="18" charset="0"/>
              </a:rPr>
              <a:t>MOTOR</a:t>
            </a:r>
            <a:endParaRPr lang="en-IN" sz="4500" dirty="0" smtClean="0">
              <a:latin typeface="Times New Roman" pitchFamily="18" charset="0"/>
              <a:cs typeface="Times New Roman" pitchFamily="18" charset="0"/>
            </a:endParaRPr>
          </a:p>
          <a:p>
            <a:pPr marL="342900" lvl="0" indent="-342900" eaLnBrk="0" fontAlgn="base" hangingPunct="0">
              <a:spcBef>
                <a:spcPct val="20000"/>
              </a:spcBef>
              <a:spcAft>
                <a:spcPct val="0"/>
              </a:spcAft>
              <a:buClrTx/>
              <a:buSzTx/>
              <a:buNone/>
              <a:defRPr/>
            </a:pPr>
            <a:r>
              <a:rPr lang="en-US" sz="4500" dirty="0" smtClean="0">
                <a:latin typeface="Times New Roman" pitchFamily="18" charset="0"/>
                <a:cs typeface="Times New Roman" pitchFamily="18" charset="0"/>
              </a:rPr>
              <a:t>Features of the DC Motors used:</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60 RPM 12V DC motors</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5 </a:t>
            </a:r>
            <a:r>
              <a:rPr lang="en-US" sz="4500" dirty="0" err="1" smtClean="0">
                <a:latin typeface="Times New Roman" pitchFamily="18" charset="0"/>
                <a:cs typeface="Times New Roman" pitchFamily="18" charset="0"/>
              </a:rPr>
              <a:t>kgcm</a:t>
            </a:r>
            <a:r>
              <a:rPr lang="en-US" sz="4500" dirty="0" smtClean="0">
                <a:latin typeface="Times New Roman" pitchFamily="18" charset="0"/>
                <a:cs typeface="Times New Roman" pitchFamily="18" charset="0"/>
              </a:rPr>
              <a:t> torque </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6mm shaft diameter with internal hole </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125gm weight </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No-load current = 60 </a:t>
            </a:r>
            <a:r>
              <a:rPr lang="en-US" sz="4500" dirty="0" err="1" smtClean="0">
                <a:latin typeface="Times New Roman" pitchFamily="18" charset="0"/>
                <a:cs typeface="Times New Roman" pitchFamily="18" charset="0"/>
              </a:rPr>
              <a:t>mA</a:t>
            </a:r>
            <a:r>
              <a:rPr lang="en-US" sz="4500" dirty="0" smtClean="0">
                <a:latin typeface="Times New Roman" pitchFamily="18" charset="0"/>
                <a:cs typeface="Times New Roman" pitchFamily="18" charset="0"/>
              </a:rPr>
              <a:t>(Max), </a:t>
            </a:r>
          </a:p>
          <a:p>
            <a:pPr marL="342900" lvl="0" indent="-342900" eaLnBrk="0" fontAlgn="base" hangingPunct="0">
              <a:spcBef>
                <a:spcPct val="20000"/>
              </a:spcBef>
              <a:spcAft>
                <a:spcPct val="0"/>
              </a:spcAft>
              <a:buClrTx/>
              <a:buSzTx/>
              <a:buFont typeface="Arial" charset="0"/>
              <a:buChar char="•"/>
              <a:defRPr/>
            </a:pPr>
            <a:r>
              <a:rPr lang="en-US" sz="4500" dirty="0" smtClean="0">
                <a:latin typeface="Times New Roman" pitchFamily="18" charset="0"/>
                <a:cs typeface="Times New Roman" pitchFamily="18" charset="0"/>
              </a:rPr>
              <a:t>Load current = 300 </a:t>
            </a:r>
            <a:r>
              <a:rPr lang="en-US" sz="4500" dirty="0" err="1" smtClean="0">
                <a:latin typeface="Times New Roman" pitchFamily="18" charset="0"/>
                <a:cs typeface="Times New Roman" pitchFamily="18" charset="0"/>
              </a:rPr>
              <a:t>mA</a:t>
            </a:r>
            <a:r>
              <a:rPr lang="en-US" sz="4500" dirty="0" smtClean="0">
                <a:latin typeface="Times New Roman" pitchFamily="18" charset="0"/>
                <a:cs typeface="Times New Roman" pitchFamily="18" charset="0"/>
              </a:rPr>
              <a:t>(Max) </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6" name="Picture 5"/>
          <p:cNvPicPr/>
          <p:nvPr/>
        </p:nvPicPr>
        <p:blipFill>
          <a:blip r:embed="rId2" cstate="print"/>
          <a:srcRect/>
          <a:stretch>
            <a:fillRect/>
          </a:stretch>
        </p:blipFill>
        <p:spPr bwMode="auto">
          <a:xfrm>
            <a:off x="6429388" y="2571744"/>
            <a:ext cx="1924407" cy="1571523"/>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6500826" y="4857760"/>
            <a:ext cx="1643074" cy="1643074"/>
          </a:xfrm>
          <a:prstGeom prst="rect">
            <a:avLst/>
          </a:prstGeom>
          <a:noFill/>
          <a:ln w="9525">
            <a:noFill/>
            <a:miter lim="800000"/>
            <a:headEnd/>
            <a:tailEnd/>
          </a:ln>
          <a:effectLst/>
        </p:spPr>
      </p:pic>
      <p:sp>
        <p:nvSpPr>
          <p:cNvPr id="8" name="TextBox 7"/>
          <p:cNvSpPr txBox="1"/>
          <p:nvPr/>
        </p:nvSpPr>
        <p:spPr>
          <a:xfrm>
            <a:off x="7858116" y="6488668"/>
            <a:ext cx="1285884" cy="369332"/>
          </a:xfrm>
          <a:prstGeom prst="rect">
            <a:avLst/>
          </a:prstGeom>
          <a:noFill/>
        </p:spPr>
        <p:txBody>
          <a:bodyPr wrap="square" rtlCol="0">
            <a:spAutoFit/>
          </a:bodyPr>
          <a:lstStyle/>
          <a:p>
            <a:r>
              <a:rPr lang="en-IN" dirty="0" smtClean="0">
                <a:hlinkClick r:id="rId4" action="ppaction://hlinksldjump"/>
              </a:rPr>
              <a:t>BACK</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p:txBody>
          <a:bodyPr>
            <a:normAutofit fontScale="90000" lnSpcReduction="10000"/>
          </a:bodyPr>
          <a:lstStyle/>
          <a:p>
            <a:r>
              <a:rPr lang="en-IN" sz="2000" b="1" dirty="0" smtClean="0">
                <a:latin typeface="Times New Roman" pitchFamily="18" charset="0"/>
                <a:cs typeface="Times New Roman" pitchFamily="18" charset="0"/>
              </a:rPr>
              <a:t>PIC 16F877A :-</a:t>
            </a:r>
          </a:p>
          <a:p>
            <a:pPr>
              <a:buNone/>
            </a:pPr>
            <a:r>
              <a:rPr lang="en-IN" sz="2000" dirty="0" smtClean="0">
                <a:latin typeface="Times New Roman" pitchFamily="18" charset="0"/>
                <a:cs typeface="Times New Roman" pitchFamily="18" charset="0"/>
              </a:rPr>
              <a:t>            1. DC - 12 MHz osc./clock input</a:t>
            </a:r>
          </a:p>
          <a:p>
            <a:pPr>
              <a:buNone/>
            </a:pPr>
            <a:r>
              <a:rPr lang="en-IN" sz="2000" dirty="0" smtClean="0">
                <a:latin typeface="Times New Roman" pitchFamily="18" charset="0"/>
                <a:cs typeface="Times New Roman" pitchFamily="18" charset="0"/>
              </a:rPr>
              <a:t>		2. Compatible 10 –bit  </a:t>
            </a:r>
            <a:r>
              <a:rPr lang="en-IN" sz="2000" dirty="0" err="1" smtClean="0">
                <a:latin typeface="Times New Roman" pitchFamily="18" charset="0"/>
                <a:cs typeface="Times New Roman" pitchFamily="18" charset="0"/>
              </a:rPr>
              <a:t>Analog</a:t>
            </a:r>
            <a:r>
              <a:rPr lang="en-IN" sz="2000" dirty="0" smtClean="0">
                <a:latin typeface="Times New Roman" pitchFamily="18" charset="0"/>
                <a:cs typeface="Times New Roman" pitchFamily="18" charset="0"/>
              </a:rPr>
              <a:t>-to-Digital Converter</a:t>
            </a:r>
          </a:p>
          <a:p>
            <a:pPr>
              <a:buNone/>
            </a:pPr>
            <a:r>
              <a:rPr lang="en-IN" sz="2000" dirty="0" smtClean="0">
                <a:latin typeface="Times New Roman" pitchFamily="18" charset="0"/>
                <a:cs typeface="Times New Roman" pitchFamily="18" charset="0"/>
              </a:rPr>
              <a:t>		3. Addressable USART module:</a:t>
            </a:r>
          </a:p>
          <a:p>
            <a:pPr>
              <a:buNone/>
            </a:pPr>
            <a:r>
              <a:rPr lang="en-IN" sz="2000" dirty="0" smtClean="0">
                <a:latin typeface="Times New Roman" pitchFamily="18" charset="0"/>
                <a:cs typeface="Times New Roman" pitchFamily="18" charset="0"/>
              </a:rPr>
              <a:t>		4. Supports RS-485 and RS-232</a:t>
            </a:r>
          </a:p>
          <a:p>
            <a:r>
              <a:rPr lang="en-IN" sz="2000" b="1" dirty="0" smtClean="0">
                <a:latin typeface="Times New Roman" pitchFamily="18" charset="0"/>
                <a:cs typeface="Times New Roman" pitchFamily="18" charset="0"/>
              </a:rPr>
              <a:t>IR Sensors :</a:t>
            </a:r>
          </a:p>
          <a:p>
            <a:pPr>
              <a:buNone/>
            </a:pPr>
            <a:r>
              <a:rPr lang="en-IN" sz="2000" dirty="0" smtClean="0">
                <a:latin typeface="Times New Roman" pitchFamily="18" charset="0"/>
                <a:cs typeface="Times New Roman" pitchFamily="18" charset="0"/>
              </a:rPr>
              <a:t> 		1. </a:t>
            </a:r>
            <a:r>
              <a:rPr lang="en-US" sz="2000" dirty="0" smtClean="0">
                <a:latin typeface="Times New Roman" pitchFamily="18" charset="0"/>
                <a:cs typeface="Times New Roman" pitchFamily="18" charset="0"/>
              </a:rPr>
              <a:t>38 kHz infrared IR receiver</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2. Operating Current -15mA</a:t>
            </a:r>
          </a:p>
          <a:p>
            <a:pPr>
              <a:buNone/>
            </a:pPr>
            <a:r>
              <a:rPr lang="en-IN" sz="2000" dirty="0" smtClean="0">
                <a:latin typeface="Times New Roman" pitchFamily="18" charset="0"/>
                <a:cs typeface="Times New Roman" pitchFamily="18" charset="0"/>
              </a:rPr>
              <a:t>		3. Operating Frequency- 38KHz</a:t>
            </a:r>
          </a:p>
          <a:p>
            <a:pPr>
              <a:buNone/>
            </a:pPr>
            <a:r>
              <a:rPr lang="en-IN" sz="2000" dirty="0" smtClean="0">
                <a:latin typeface="Times New Roman" pitchFamily="18" charset="0"/>
                <a:cs typeface="Times New Roman" pitchFamily="18" charset="0"/>
              </a:rPr>
              <a:t>	        4. Range :- 2cm to 40cm</a:t>
            </a:r>
          </a:p>
          <a:p>
            <a:r>
              <a:rPr lang="en-IN" sz="2000" b="1" dirty="0" smtClean="0">
                <a:latin typeface="Times New Roman" pitchFamily="18" charset="0"/>
                <a:cs typeface="Times New Roman" pitchFamily="18" charset="0"/>
              </a:rPr>
              <a:t>RF Module</a:t>
            </a:r>
          </a:p>
          <a:p>
            <a:pPr>
              <a:buNone/>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RF waves are electromagnetic waves which propagate</a:t>
            </a:r>
          </a:p>
          <a:p>
            <a:pPr>
              <a:buNone/>
            </a:pPr>
            <a:r>
              <a:rPr lang="en-US" sz="2000" dirty="0" smtClean="0">
                <a:latin typeface="Times New Roman" pitchFamily="18" charset="0"/>
                <a:cs typeface="Times New Roman" pitchFamily="18" charset="0"/>
              </a:rPr>
              <a:t> at the speed of light, or 186,000 miles per second</a:t>
            </a:r>
          </a:p>
          <a:p>
            <a:pPr>
              <a:buNone/>
            </a:pPr>
            <a:r>
              <a:rPr lang="en-US" sz="2000" dirty="0" smtClean="0">
                <a:latin typeface="Times New Roman" pitchFamily="18" charset="0"/>
                <a:cs typeface="Times New Roman" pitchFamily="18" charset="0"/>
              </a:rPr>
              <a:t> (300,000 </a:t>
            </a:r>
            <a:r>
              <a:rPr lang="en-US" dirty="0" smtClean="0">
                <a:latin typeface="Times New Roman" pitchFamily="18" charset="0"/>
                <a:cs typeface="Times New Roman" pitchFamily="18" charset="0"/>
              </a:rPr>
              <a:t>km/s).</a:t>
            </a: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1048618" name="Title 1"/>
          <p:cNvSpPr>
            <a:spLocks noGrp="1"/>
          </p:cNvSpPr>
          <p:nvPr>
            <p:ph type="title"/>
          </p:nvPr>
        </p:nvSpPr>
        <p:spPr/>
        <p:txBody>
          <a:bodyPr/>
          <a:lstStyle/>
          <a:p>
            <a:r>
              <a:rPr lang="en-IN" dirty="0" smtClean="0"/>
              <a:t>Hardware Used</a:t>
            </a:r>
            <a:endParaRPr lang="en-IN" dirty="0"/>
          </a:p>
        </p:txBody>
      </p:sp>
      <p:pic>
        <p:nvPicPr>
          <p:cNvPr id="5" name="Picture 4" descr="D:\ENTC\project\stuff\RF Module Pins.jpg"/>
          <p:cNvPicPr>
            <a:picLocks noChangeAspect="1" noChangeArrowheads="1"/>
          </p:cNvPicPr>
          <p:nvPr/>
        </p:nvPicPr>
        <p:blipFill>
          <a:blip r:embed="rId2" cstate="print"/>
          <a:srcRect/>
          <a:stretch>
            <a:fillRect/>
          </a:stretch>
        </p:blipFill>
        <p:spPr bwMode="auto">
          <a:xfrm>
            <a:off x="6286512" y="5143512"/>
            <a:ext cx="1428728" cy="1071546"/>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80112" y="2564904"/>
            <a:ext cx="3138480" cy="1725563"/>
          </a:xfrm>
          <a:prstGeom prst="rect">
            <a:avLst/>
          </a:prstGeom>
        </p:spPr>
      </p:pic>
      <p:sp>
        <p:nvSpPr>
          <p:cNvPr id="6" name="TextBox 5"/>
          <p:cNvSpPr txBox="1"/>
          <p:nvPr/>
        </p:nvSpPr>
        <p:spPr>
          <a:xfrm>
            <a:off x="7858116" y="6488668"/>
            <a:ext cx="1285884" cy="369332"/>
          </a:xfrm>
          <a:prstGeom prst="rect">
            <a:avLst/>
          </a:prstGeom>
          <a:noFill/>
        </p:spPr>
        <p:txBody>
          <a:bodyPr wrap="square" rtlCol="0">
            <a:spAutoFit/>
          </a:bodyPr>
          <a:lstStyle/>
          <a:p>
            <a:r>
              <a:rPr lang="en-IN" dirty="0" smtClean="0">
                <a:hlinkClick r:id="rId4" action="ppaction://hlinksldjump"/>
              </a:rPr>
              <a:t>BACK</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5"/>
          <p:cNvSpPr>
            <a:spLocks noGrp="1"/>
          </p:cNvSpPr>
          <p:nvPr>
            <p:ph idx="1"/>
          </p:nvPr>
        </p:nvSpPr>
        <p:spPr>
          <a:xfrm>
            <a:off x="428596" y="1071546"/>
            <a:ext cx="8229600" cy="4525963"/>
          </a:xfrm>
        </p:spPr>
        <p:txBody>
          <a:bodyPr>
            <a:normAutofit/>
          </a:bodyPr>
          <a:lstStyle/>
          <a:p>
            <a:pPr>
              <a:buNone/>
            </a:pPr>
            <a:r>
              <a:rPr lang="en-IN" sz="3600" dirty="0" smtClean="0">
                <a:latin typeface="Times New Roman" pitchFamily="18" charset="0"/>
                <a:cs typeface="Times New Roman" pitchFamily="18" charset="0"/>
              </a:rPr>
              <a:t>Software Required  </a:t>
            </a:r>
            <a:r>
              <a:rPr lang="en-IN" dirty="0" smtClean="0">
                <a:latin typeface="Times New Roman" pitchFamily="18" charset="0"/>
                <a:cs typeface="Times New Roman" pitchFamily="18" charset="0"/>
              </a:rPr>
              <a:t>:-</a:t>
            </a:r>
          </a:p>
          <a:p>
            <a:pPr lvl="2">
              <a:buNone/>
            </a:pPr>
            <a:endParaRPr lang="en-IN" sz="2000" dirty="0" smtClean="0">
              <a:latin typeface="Times New Roman" pitchFamily="18" charset="0"/>
              <a:cs typeface="Times New Roman" pitchFamily="18" charset="0"/>
            </a:endParaRPr>
          </a:p>
          <a:p>
            <a:pPr lvl="2"/>
            <a:r>
              <a:rPr lang="en-IN" sz="2000" dirty="0" err="1" smtClean="0">
                <a:latin typeface="Times New Roman" pitchFamily="18" charset="0"/>
                <a:cs typeface="Times New Roman" pitchFamily="18" charset="0"/>
              </a:rPr>
              <a:t>Proteous</a:t>
            </a:r>
            <a:r>
              <a:rPr lang="en-IN" sz="2000" dirty="0" smtClean="0">
                <a:latin typeface="Times New Roman" pitchFamily="18" charset="0"/>
                <a:cs typeface="Times New Roman" pitchFamily="18" charset="0"/>
              </a:rPr>
              <a:t> (Simulation)</a:t>
            </a:r>
          </a:p>
          <a:p>
            <a:pPr lvl="2"/>
            <a:r>
              <a:rPr lang="en-IN" sz="2000" dirty="0" smtClean="0">
                <a:latin typeface="Times New Roman" pitchFamily="18" charset="0"/>
                <a:cs typeface="Times New Roman" pitchFamily="18" charset="0"/>
              </a:rPr>
              <a:t>Express PCB (PCB Design)</a:t>
            </a:r>
          </a:p>
          <a:p>
            <a:pPr lvl="2"/>
            <a:r>
              <a:rPr lang="en-IN" sz="2000" dirty="0" smtClean="0">
                <a:latin typeface="Times New Roman" pitchFamily="18" charset="0"/>
                <a:cs typeface="Times New Roman" pitchFamily="18" charset="0"/>
              </a:rPr>
              <a:t>MPLAB (Software Programming)</a:t>
            </a:r>
          </a:p>
          <a:p>
            <a:pPr lvl="2"/>
            <a:r>
              <a:rPr lang="en-IN" sz="2000" dirty="0" smtClean="0">
                <a:latin typeface="Times New Roman" pitchFamily="18" charset="0"/>
                <a:cs typeface="Times New Roman" pitchFamily="18" charset="0"/>
              </a:rPr>
              <a:t>PIC Kit2 (For Program Downloading)</a:t>
            </a:r>
          </a:p>
          <a:p>
            <a:pPr lvl="2">
              <a:buNone/>
            </a:pPr>
            <a:endParaRPr lang="en-IN" sz="2000" dirty="0" smtClean="0">
              <a:latin typeface="Times New Roman" pitchFamily="18" charset="0"/>
              <a:cs typeface="Times New Roman" pitchFamily="18" charset="0"/>
            </a:endParaRPr>
          </a:p>
          <a:p>
            <a:pPr lvl="2"/>
            <a:endParaRPr lang="en-IN" sz="2000" dirty="0" smtClean="0">
              <a:latin typeface="Times New Roman" pitchFamily="18" charset="0"/>
              <a:cs typeface="Times New Roman" pitchFamily="18" charset="0"/>
            </a:endParaRPr>
          </a:p>
          <a:p>
            <a:pPr lvl="2"/>
            <a:endParaRPr lang="en-IN" sz="2000" dirty="0" smtClean="0">
              <a:latin typeface="Times New Roman" pitchFamily="18" charset="0"/>
              <a:cs typeface="Times New Roman" pitchFamily="18" charset="0"/>
            </a:endParaRPr>
          </a:p>
          <a:p>
            <a:pPr lvl="1">
              <a:buNone/>
            </a:pPr>
            <a:r>
              <a:rPr lang="en-IN" dirty="0" smtClean="0">
                <a:latin typeface="Times New Roman" pitchFamily="18" charset="0"/>
                <a:cs typeface="Times New Roman" pitchFamily="18" charset="0"/>
              </a:rPr>
              <a:t>	</a:t>
            </a:r>
          </a:p>
        </p:txBody>
      </p:sp>
      <p:sp>
        <p:nvSpPr>
          <p:cNvPr id="3" name="TextBox 2"/>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28596" y="357166"/>
            <a:ext cx="3357586" cy="707886"/>
          </a:xfrm>
          <a:prstGeom prst="rect">
            <a:avLst/>
          </a:prstGeom>
          <a:noFill/>
        </p:spPr>
        <p:txBody>
          <a:bodyPr wrap="square" rtlCol="0">
            <a:spAutoFit/>
          </a:bodyPr>
          <a:lstStyle/>
          <a:p>
            <a:r>
              <a:rPr lang="en-IN" sz="4000" b="1" dirty="0" smtClean="0"/>
              <a:t>FLOWCHART</a:t>
            </a:r>
            <a:endParaRPr lang="en-IN" sz="4000" b="1" dirty="0"/>
          </a:p>
        </p:txBody>
      </p:sp>
      <p:grpSp>
        <p:nvGrpSpPr>
          <p:cNvPr id="53" name="Group 52"/>
          <p:cNvGrpSpPr/>
          <p:nvPr/>
        </p:nvGrpSpPr>
        <p:grpSpPr>
          <a:xfrm>
            <a:off x="1205428" y="1000108"/>
            <a:ext cx="6366968" cy="5557837"/>
            <a:chOff x="1214414" y="928670"/>
            <a:chExt cx="6475412" cy="5629275"/>
          </a:xfrm>
        </p:grpSpPr>
        <p:cxnSp>
          <p:nvCxnSpPr>
            <p:cNvPr id="2051" name="AutoShape 3"/>
            <p:cNvCxnSpPr>
              <a:cxnSpLocks noChangeShapeType="1"/>
            </p:cNvCxnSpPr>
            <p:nvPr/>
          </p:nvCxnSpPr>
          <p:spPr bwMode="auto">
            <a:xfrm>
              <a:off x="4826117" y="3562650"/>
              <a:ext cx="1755689" cy="1270"/>
            </a:xfrm>
            <a:prstGeom prst="straightConnector1">
              <a:avLst/>
            </a:prstGeom>
            <a:noFill/>
            <a:ln w="9525">
              <a:solidFill>
                <a:srgbClr val="000000"/>
              </a:solidFill>
              <a:round/>
              <a:headEnd/>
              <a:tailEnd/>
            </a:ln>
          </p:spPr>
        </p:cxnSp>
        <p:cxnSp>
          <p:nvCxnSpPr>
            <p:cNvPr id="2054" name="AutoShape 6"/>
            <p:cNvCxnSpPr>
              <a:cxnSpLocks noChangeShapeType="1"/>
            </p:cNvCxnSpPr>
            <p:nvPr/>
          </p:nvCxnSpPr>
          <p:spPr bwMode="auto">
            <a:xfrm>
              <a:off x="2564358" y="2951145"/>
              <a:ext cx="1270" cy="271145"/>
            </a:xfrm>
            <a:prstGeom prst="straightConnector1">
              <a:avLst/>
            </a:prstGeom>
            <a:noFill/>
            <a:ln w="9525">
              <a:solidFill>
                <a:srgbClr val="000000"/>
              </a:solidFill>
              <a:round/>
              <a:headEnd/>
              <a:tailEnd type="triangle" w="med" len="med"/>
            </a:ln>
          </p:spPr>
        </p:cxnSp>
        <p:cxnSp>
          <p:nvCxnSpPr>
            <p:cNvPr id="2055" name="AutoShape 7"/>
            <p:cNvCxnSpPr>
              <a:cxnSpLocks noChangeShapeType="1"/>
            </p:cNvCxnSpPr>
            <p:nvPr/>
          </p:nvCxnSpPr>
          <p:spPr bwMode="auto">
            <a:xfrm>
              <a:off x="7351388" y="4476415"/>
              <a:ext cx="338438" cy="0"/>
            </a:xfrm>
            <a:prstGeom prst="straightConnector1">
              <a:avLst/>
            </a:prstGeom>
            <a:noFill/>
            <a:ln w="9525">
              <a:solidFill>
                <a:srgbClr val="000000"/>
              </a:solidFill>
              <a:round/>
              <a:headEnd/>
              <a:tailEnd/>
            </a:ln>
          </p:spPr>
        </p:cxnSp>
        <p:cxnSp>
          <p:nvCxnSpPr>
            <p:cNvPr id="2056" name="AutoShape 8"/>
            <p:cNvCxnSpPr>
              <a:cxnSpLocks noChangeShapeType="1"/>
            </p:cNvCxnSpPr>
            <p:nvPr/>
          </p:nvCxnSpPr>
          <p:spPr bwMode="auto">
            <a:xfrm>
              <a:off x="3999387" y="1250615"/>
              <a:ext cx="635" cy="414020"/>
            </a:xfrm>
            <a:prstGeom prst="straightConnector1">
              <a:avLst/>
            </a:prstGeom>
            <a:noFill/>
            <a:ln w="9525">
              <a:solidFill>
                <a:srgbClr val="000000"/>
              </a:solidFill>
              <a:round/>
              <a:headEnd/>
              <a:tailEnd type="triangle" w="med" len="med"/>
            </a:ln>
          </p:spPr>
        </p:cxnSp>
        <p:sp>
          <p:nvSpPr>
            <p:cNvPr id="2057" name="AutoShape 9"/>
            <p:cNvSpPr>
              <a:spLocks noChangeArrowheads="1"/>
            </p:cNvSpPr>
            <p:nvPr/>
          </p:nvSpPr>
          <p:spPr bwMode="auto">
            <a:xfrm>
              <a:off x="3187897" y="928670"/>
              <a:ext cx="1638855" cy="32194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2300846" y="1664635"/>
              <a:ext cx="3642181" cy="4959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Initialize the LCD display, motor move at forward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Direction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0" name="AutoShape 12"/>
            <p:cNvCxnSpPr>
              <a:cxnSpLocks noChangeShapeType="1"/>
            </p:cNvCxnSpPr>
            <p:nvPr/>
          </p:nvCxnSpPr>
          <p:spPr bwMode="auto">
            <a:xfrm flipH="1">
              <a:off x="3999387" y="2530775"/>
              <a:ext cx="3690439" cy="0"/>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flipV="1">
              <a:off x="7689191" y="2531410"/>
              <a:ext cx="635" cy="1945640"/>
            </a:xfrm>
            <a:prstGeom prst="straightConnector1">
              <a:avLst/>
            </a:prstGeom>
            <a:noFill/>
            <a:ln w="9525">
              <a:solidFill>
                <a:srgbClr val="000000"/>
              </a:solidFill>
              <a:round/>
              <a:headEnd/>
              <a:tailEnd/>
            </a:ln>
          </p:spPr>
        </p:cxnSp>
        <p:sp>
          <p:nvSpPr>
            <p:cNvPr id="2063" name="Rectangle 15"/>
            <p:cNvSpPr>
              <a:spLocks noChangeArrowheads="1"/>
            </p:cNvSpPr>
            <p:nvPr/>
          </p:nvSpPr>
          <p:spPr bwMode="auto">
            <a:xfrm>
              <a:off x="1214414" y="3222290"/>
              <a:ext cx="2784973" cy="4781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sz="1100" dirty="0" smtClean="0">
                  <a:latin typeface="Calibri" pitchFamily="34" charset="0"/>
                  <a:cs typeface="Arial" pitchFamily="34" charset="0"/>
                </a:rPr>
                <a:t>Check for RF Tags at 3 checkpoints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a:off x="5325202" y="2951145"/>
              <a:ext cx="635" cy="589915"/>
            </a:xfrm>
            <a:prstGeom prst="straightConnector1">
              <a:avLst/>
            </a:prstGeom>
            <a:noFill/>
            <a:ln w="9525">
              <a:solidFill>
                <a:srgbClr val="000000"/>
              </a:solidFill>
              <a:round/>
              <a:headEnd/>
              <a:tailEnd type="triangle" w="med" len="med"/>
            </a:ln>
          </p:spPr>
        </p:cxnSp>
        <p:sp>
          <p:nvSpPr>
            <p:cNvPr id="2067" name="Oval 19"/>
            <p:cNvSpPr>
              <a:spLocks noChangeArrowheads="1"/>
            </p:cNvSpPr>
            <p:nvPr/>
          </p:nvSpPr>
          <p:spPr bwMode="auto">
            <a:xfrm>
              <a:off x="5831272" y="3074970"/>
              <a:ext cx="395586" cy="3873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8" name="AutoShape 20"/>
            <p:cNvCxnSpPr>
              <a:cxnSpLocks noChangeShapeType="1"/>
            </p:cNvCxnSpPr>
            <p:nvPr/>
          </p:nvCxnSpPr>
          <p:spPr bwMode="auto">
            <a:xfrm flipH="1">
              <a:off x="5316313" y="3288965"/>
              <a:ext cx="514960" cy="635"/>
            </a:xfrm>
            <a:prstGeom prst="straightConnector1">
              <a:avLst/>
            </a:prstGeom>
            <a:noFill/>
            <a:ln w="9525">
              <a:solidFill>
                <a:srgbClr val="000000"/>
              </a:solidFill>
              <a:round/>
              <a:headEnd/>
              <a:tailEnd type="triangle" w="med" len="med"/>
            </a:ln>
          </p:spPr>
        </p:cxnSp>
        <p:cxnSp>
          <p:nvCxnSpPr>
            <p:cNvPr id="2069" name="AutoShape 21"/>
            <p:cNvCxnSpPr>
              <a:cxnSpLocks noChangeShapeType="1"/>
            </p:cNvCxnSpPr>
            <p:nvPr/>
          </p:nvCxnSpPr>
          <p:spPr bwMode="auto">
            <a:xfrm>
              <a:off x="4825482" y="4905040"/>
              <a:ext cx="1270" cy="510540"/>
            </a:xfrm>
            <a:prstGeom prst="straightConnector1">
              <a:avLst/>
            </a:prstGeom>
            <a:noFill/>
            <a:ln w="9525">
              <a:solidFill>
                <a:srgbClr val="000000"/>
              </a:solidFill>
              <a:round/>
              <a:headEnd/>
              <a:tailEnd type="triangle" w="med" len="med"/>
            </a:ln>
          </p:spPr>
        </p:cxnSp>
        <p:sp>
          <p:nvSpPr>
            <p:cNvPr id="2070" name="Text Box 22"/>
            <p:cNvSpPr txBox="1">
              <a:spLocks noChangeArrowheads="1"/>
            </p:cNvSpPr>
            <p:nvPr/>
          </p:nvSpPr>
          <p:spPr bwMode="auto">
            <a:xfrm>
              <a:off x="7000250" y="3786170"/>
              <a:ext cx="389236" cy="2152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1" name="AutoShape 23"/>
            <p:cNvSpPr>
              <a:spLocks noChangeArrowheads="1"/>
            </p:cNvSpPr>
            <p:nvPr/>
          </p:nvSpPr>
          <p:spPr bwMode="auto">
            <a:xfrm>
              <a:off x="5760791" y="3983655"/>
              <a:ext cx="1590597" cy="980440"/>
            </a:xfrm>
            <a:prstGeom prst="diamond">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Check if IR2 is detected?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5760791" y="5415580"/>
              <a:ext cx="1608376" cy="492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Left side motor move 30degree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3" name="AutoShape 25"/>
            <p:cNvCxnSpPr>
              <a:cxnSpLocks noChangeShapeType="1"/>
            </p:cNvCxnSpPr>
            <p:nvPr/>
          </p:nvCxnSpPr>
          <p:spPr bwMode="auto">
            <a:xfrm>
              <a:off x="6543707" y="3563920"/>
              <a:ext cx="0" cy="437515"/>
            </a:xfrm>
            <a:prstGeom prst="straightConnector1">
              <a:avLst/>
            </a:prstGeom>
            <a:noFill/>
            <a:ln w="9525">
              <a:solidFill>
                <a:srgbClr val="000000"/>
              </a:solidFill>
              <a:round/>
              <a:headEnd/>
              <a:tailEnd type="triangle" w="med" len="med"/>
            </a:ln>
          </p:spPr>
        </p:cxnSp>
        <p:cxnSp>
          <p:nvCxnSpPr>
            <p:cNvPr id="2074" name="AutoShape 26"/>
            <p:cNvCxnSpPr>
              <a:cxnSpLocks noChangeShapeType="1"/>
            </p:cNvCxnSpPr>
            <p:nvPr/>
          </p:nvCxnSpPr>
          <p:spPr bwMode="auto">
            <a:xfrm>
              <a:off x="6543707" y="4964095"/>
              <a:ext cx="0" cy="437515"/>
            </a:xfrm>
            <a:prstGeom prst="straightConnector1">
              <a:avLst/>
            </a:prstGeom>
            <a:noFill/>
            <a:ln w="9525">
              <a:solidFill>
                <a:srgbClr val="000000"/>
              </a:solidFill>
              <a:round/>
              <a:headEnd/>
              <a:tailEnd type="triangle" w="med" len="med"/>
            </a:ln>
          </p:spPr>
        </p:cxnSp>
        <p:sp>
          <p:nvSpPr>
            <p:cNvPr id="2075" name="Rectangle 27"/>
            <p:cNvSpPr>
              <a:spLocks noChangeArrowheads="1"/>
            </p:cNvSpPr>
            <p:nvPr/>
          </p:nvSpPr>
          <p:spPr bwMode="auto">
            <a:xfrm>
              <a:off x="3843185" y="5401610"/>
              <a:ext cx="1700446" cy="5099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Right side motor move 30degree</a:t>
              </a: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6" name="Text Box 28"/>
            <p:cNvSpPr txBox="1">
              <a:spLocks noChangeArrowheads="1"/>
            </p:cNvSpPr>
            <p:nvPr/>
          </p:nvSpPr>
          <p:spPr bwMode="auto">
            <a:xfrm>
              <a:off x="6774201" y="5045375"/>
              <a:ext cx="436224" cy="2152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AutoShape 29"/>
            <p:cNvSpPr>
              <a:spLocks noChangeArrowheads="1"/>
            </p:cNvSpPr>
            <p:nvPr/>
          </p:nvSpPr>
          <p:spPr bwMode="auto">
            <a:xfrm>
              <a:off x="4092728" y="3951270"/>
              <a:ext cx="1525195" cy="1031240"/>
            </a:xfrm>
            <a:prstGeom prst="diamond">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Check if IR1sensor is detected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8" name="AutoShape 30"/>
            <p:cNvCxnSpPr>
              <a:cxnSpLocks noChangeShapeType="1"/>
            </p:cNvCxnSpPr>
            <p:nvPr/>
          </p:nvCxnSpPr>
          <p:spPr bwMode="auto">
            <a:xfrm>
              <a:off x="4826117" y="3563920"/>
              <a:ext cx="0" cy="387350"/>
            </a:xfrm>
            <a:prstGeom prst="straightConnector1">
              <a:avLst/>
            </a:prstGeom>
            <a:noFill/>
            <a:ln w="9525">
              <a:solidFill>
                <a:srgbClr val="000000"/>
              </a:solidFill>
              <a:round/>
              <a:headEnd/>
              <a:tailEnd type="triangle" w="med" len="med"/>
            </a:ln>
          </p:spPr>
        </p:cxnSp>
        <p:sp>
          <p:nvSpPr>
            <p:cNvPr id="2079" name="Text Box 31"/>
            <p:cNvSpPr txBox="1">
              <a:spLocks noChangeArrowheads="1"/>
            </p:cNvSpPr>
            <p:nvPr/>
          </p:nvSpPr>
          <p:spPr bwMode="auto">
            <a:xfrm>
              <a:off x="4989304" y="5045375"/>
              <a:ext cx="436224" cy="2152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0" name="Text Box 32"/>
            <p:cNvSpPr txBox="1">
              <a:spLocks noChangeArrowheads="1"/>
            </p:cNvSpPr>
            <p:nvPr/>
          </p:nvSpPr>
          <p:spPr bwMode="auto">
            <a:xfrm>
              <a:off x="5107408" y="3736005"/>
              <a:ext cx="389236" cy="21526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Oval 33"/>
            <p:cNvSpPr>
              <a:spLocks noChangeArrowheads="1"/>
            </p:cNvSpPr>
            <p:nvPr/>
          </p:nvSpPr>
          <p:spPr bwMode="auto">
            <a:xfrm>
              <a:off x="4544190" y="6216315"/>
              <a:ext cx="395586" cy="341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2" name="AutoShape 34"/>
            <p:cNvCxnSpPr>
              <a:cxnSpLocks noChangeShapeType="1"/>
            </p:cNvCxnSpPr>
            <p:nvPr/>
          </p:nvCxnSpPr>
          <p:spPr bwMode="auto">
            <a:xfrm>
              <a:off x="4750555" y="5911515"/>
              <a:ext cx="635" cy="288290"/>
            </a:xfrm>
            <a:prstGeom prst="straightConnector1">
              <a:avLst/>
            </a:prstGeom>
            <a:noFill/>
            <a:ln w="9525">
              <a:solidFill>
                <a:srgbClr val="000000"/>
              </a:solidFill>
              <a:round/>
              <a:headEnd/>
              <a:tailEnd type="triangle" w="med" len="med"/>
            </a:ln>
          </p:spPr>
        </p:cxnSp>
        <p:sp>
          <p:nvSpPr>
            <p:cNvPr id="2083" name="AutoShape 35"/>
            <p:cNvSpPr>
              <a:spLocks noChangeArrowheads="1"/>
            </p:cNvSpPr>
            <p:nvPr/>
          </p:nvSpPr>
          <p:spPr bwMode="auto">
            <a:xfrm>
              <a:off x="6378615" y="6216315"/>
              <a:ext cx="393681" cy="34163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4" name="AutoShape 36"/>
            <p:cNvCxnSpPr>
              <a:cxnSpLocks noChangeShapeType="1"/>
            </p:cNvCxnSpPr>
            <p:nvPr/>
          </p:nvCxnSpPr>
          <p:spPr bwMode="auto">
            <a:xfrm>
              <a:off x="6581170" y="5911515"/>
              <a:ext cx="635" cy="304800"/>
            </a:xfrm>
            <a:prstGeom prst="straightConnector1">
              <a:avLst/>
            </a:prstGeom>
            <a:noFill/>
            <a:ln w="9525">
              <a:solidFill>
                <a:srgbClr val="000000"/>
              </a:solidFill>
              <a:round/>
              <a:headEnd/>
              <a:tailEnd type="triangle" w="med" len="med"/>
            </a:ln>
          </p:spPr>
        </p:cxnSp>
        <p:cxnSp>
          <p:nvCxnSpPr>
            <p:cNvPr id="2085" name="AutoShape 37"/>
            <p:cNvCxnSpPr>
              <a:cxnSpLocks noChangeShapeType="1"/>
            </p:cNvCxnSpPr>
            <p:nvPr/>
          </p:nvCxnSpPr>
          <p:spPr bwMode="auto">
            <a:xfrm>
              <a:off x="2566263" y="2951145"/>
              <a:ext cx="2759574" cy="0"/>
            </a:xfrm>
            <a:prstGeom prst="straightConnector1">
              <a:avLst/>
            </a:prstGeom>
            <a:noFill/>
            <a:ln w="9525">
              <a:solidFill>
                <a:srgbClr val="000000"/>
              </a:solidFill>
              <a:round/>
              <a:headEnd/>
              <a:tailEnd/>
            </a:ln>
          </p:spPr>
        </p:cxnSp>
        <p:cxnSp>
          <p:nvCxnSpPr>
            <p:cNvPr id="2086" name="AutoShape 38"/>
            <p:cNvCxnSpPr>
              <a:cxnSpLocks noChangeShapeType="1"/>
            </p:cNvCxnSpPr>
            <p:nvPr/>
          </p:nvCxnSpPr>
          <p:spPr bwMode="auto">
            <a:xfrm flipH="1">
              <a:off x="3999387" y="2160570"/>
              <a:ext cx="635" cy="790575"/>
            </a:xfrm>
            <a:prstGeom prst="straightConnector1">
              <a:avLst/>
            </a:prstGeom>
            <a:noFill/>
            <a:ln w="9525">
              <a:solidFill>
                <a:srgbClr val="000000"/>
              </a:solidFill>
              <a:round/>
              <a:headEnd/>
              <a:tailEnd type="triangle" w="med" len="med"/>
            </a:ln>
          </p:spPr>
        </p:cxnSp>
      </p:grpSp>
      <p:sp>
        <p:nvSpPr>
          <p:cNvPr id="54" name="TextBox 53"/>
          <p:cNvSpPr txBox="1"/>
          <p:nvPr/>
        </p:nvSpPr>
        <p:spPr>
          <a:xfrm>
            <a:off x="3857620" y="428604"/>
            <a:ext cx="2786082" cy="369332"/>
          </a:xfrm>
          <a:prstGeom prst="rect">
            <a:avLst/>
          </a:prstGeom>
          <a:noFill/>
        </p:spPr>
        <p:txBody>
          <a:bodyPr wrap="square" rtlCol="0">
            <a:spAutoFit/>
          </a:bodyPr>
          <a:lstStyle/>
          <a:p>
            <a:r>
              <a:rPr lang="en-IN" dirty="0" smtClean="0"/>
              <a:t>(CAR UNIT)</a:t>
            </a:r>
            <a:endParaRPr lang="en-IN" dirty="0"/>
          </a:p>
        </p:txBody>
      </p:sp>
      <p:sp>
        <p:nvSpPr>
          <p:cNvPr id="47" name="TextBox 46"/>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cxnSp>
        <p:nvCxnSpPr>
          <p:cNvPr id="50" name="AutoShape 26"/>
          <p:cNvCxnSpPr>
            <a:cxnSpLocks noChangeShapeType="1"/>
          </p:cNvCxnSpPr>
          <p:nvPr/>
        </p:nvCxnSpPr>
        <p:spPr bwMode="auto">
          <a:xfrm>
            <a:off x="2483768" y="3717117"/>
            <a:ext cx="0" cy="431963"/>
          </a:xfrm>
          <a:prstGeom prst="straightConnector1">
            <a:avLst/>
          </a:prstGeom>
          <a:noFill/>
          <a:ln w="9525">
            <a:solidFill>
              <a:srgbClr val="000000"/>
            </a:solidFill>
            <a:round/>
            <a:headEnd/>
            <a:tailEnd type="triangle" w="med" len="med"/>
          </a:ln>
        </p:spPr>
      </p:cxnSp>
      <p:sp>
        <p:nvSpPr>
          <p:cNvPr id="4" name="Oval 3"/>
          <p:cNvSpPr/>
          <p:nvPr/>
        </p:nvSpPr>
        <p:spPr>
          <a:xfrm>
            <a:off x="1205428" y="4149080"/>
            <a:ext cx="2430468" cy="1047407"/>
          </a:xfrm>
          <a:prstGeom prst="ellipse">
            <a:avLst/>
          </a:prstGeom>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Sending signal to traffic unit</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1704975" y="1039813"/>
            <a:ext cx="5581669" cy="5824537"/>
            <a:chOff x="2686" y="2283"/>
            <a:chExt cx="7825" cy="9171"/>
          </a:xfrm>
        </p:grpSpPr>
        <p:cxnSp>
          <p:nvCxnSpPr>
            <p:cNvPr id="3075" name="AutoShape 3"/>
            <p:cNvCxnSpPr>
              <a:cxnSpLocks noChangeShapeType="1"/>
            </p:cNvCxnSpPr>
            <p:nvPr/>
          </p:nvCxnSpPr>
          <p:spPr bwMode="auto">
            <a:xfrm>
              <a:off x="4669" y="9705"/>
              <a:ext cx="1" cy="439"/>
            </a:xfrm>
            <a:prstGeom prst="straightConnector1">
              <a:avLst/>
            </a:prstGeom>
            <a:noFill/>
            <a:ln w="9525">
              <a:solidFill>
                <a:srgbClr val="000000"/>
              </a:solidFill>
              <a:round/>
              <a:headEnd/>
              <a:tailEnd type="triangle" w="med" len="med"/>
            </a:ln>
          </p:spPr>
        </p:cxnSp>
        <p:grpSp>
          <p:nvGrpSpPr>
            <p:cNvPr id="3076" name="Group 4"/>
            <p:cNvGrpSpPr>
              <a:grpSpLocks/>
            </p:cNvGrpSpPr>
            <p:nvPr/>
          </p:nvGrpSpPr>
          <p:grpSpPr bwMode="auto">
            <a:xfrm>
              <a:off x="2686" y="2283"/>
              <a:ext cx="7825" cy="9171"/>
              <a:chOff x="2686" y="2283"/>
              <a:chExt cx="7825" cy="9171"/>
            </a:xfrm>
          </p:grpSpPr>
          <p:cxnSp>
            <p:nvCxnSpPr>
              <p:cNvPr id="3077" name="AutoShape 5"/>
              <p:cNvCxnSpPr>
                <a:cxnSpLocks noChangeShapeType="1"/>
              </p:cNvCxnSpPr>
              <p:nvPr/>
            </p:nvCxnSpPr>
            <p:spPr bwMode="auto">
              <a:xfrm>
                <a:off x="6756" y="6283"/>
                <a:ext cx="0" cy="715"/>
              </a:xfrm>
              <a:prstGeom prst="straightConnector1">
                <a:avLst/>
              </a:prstGeom>
              <a:noFill/>
              <a:ln w="9525">
                <a:solidFill>
                  <a:srgbClr val="000000"/>
                </a:solidFill>
                <a:round/>
                <a:headEnd/>
                <a:tailEnd type="triangle" w="med" len="med"/>
              </a:ln>
            </p:spPr>
          </p:cxnSp>
          <p:grpSp>
            <p:nvGrpSpPr>
              <p:cNvPr id="3078" name="Group 6"/>
              <p:cNvGrpSpPr>
                <a:grpSpLocks/>
              </p:cNvGrpSpPr>
              <p:nvPr/>
            </p:nvGrpSpPr>
            <p:grpSpPr bwMode="auto">
              <a:xfrm>
                <a:off x="2686" y="2283"/>
                <a:ext cx="7825" cy="9171"/>
                <a:chOff x="2686" y="2736"/>
                <a:chExt cx="7825" cy="9171"/>
              </a:xfrm>
            </p:grpSpPr>
            <p:sp>
              <p:nvSpPr>
                <p:cNvPr id="3079" name="Rectangle 7"/>
                <p:cNvSpPr>
                  <a:spLocks noChangeArrowheads="1"/>
                </p:cNvSpPr>
                <p:nvPr/>
              </p:nvSpPr>
              <p:spPr bwMode="auto">
                <a:xfrm>
                  <a:off x="3868" y="8523"/>
                  <a:ext cx="465"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10046" y="8523"/>
                  <a:ext cx="465" cy="27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900" b="0" i="0" u="none" strike="noStrike" cap="none" normalizeH="0" baseline="0" smtClean="0">
                      <a:ln>
                        <a:noFill/>
                      </a:ln>
                      <a:solidFill>
                        <a:schemeClr val="tx1"/>
                      </a:solidFill>
                      <a:effectLst/>
                      <a:latin typeface="Arial"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AutoShape 9"/>
                <p:cNvSpPr>
                  <a:spLocks noChangeArrowheads="1"/>
                </p:cNvSpPr>
                <p:nvPr/>
              </p:nvSpPr>
              <p:spPr bwMode="auto">
                <a:xfrm>
                  <a:off x="5207" y="7451"/>
                  <a:ext cx="3075" cy="1991"/>
                </a:xfrm>
                <a:prstGeom prst="diamond">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Check if 3</a:t>
                  </a:r>
                  <a:r>
                    <a:rPr kumimoji="0" lang="en-IN" sz="1100" b="0" i="0" u="none" strike="noStrike" cap="none" normalizeH="0" baseline="30000" dirty="0" smtClean="0">
                      <a:ln>
                        <a:noFill/>
                      </a:ln>
                      <a:solidFill>
                        <a:schemeClr val="tx1"/>
                      </a:solidFill>
                      <a:effectLst/>
                      <a:latin typeface="Calibri" pitchFamily="34" charset="0"/>
                      <a:cs typeface="Arial" pitchFamily="34" charset="0"/>
                    </a:rPr>
                    <a:t>rd</a:t>
                  </a:r>
                  <a:r>
                    <a:rPr kumimoji="0" lang="en-IN" sz="1100" b="0" i="0" u="none" strike="noStrike" cap="none" normalizeH="0" baseline="0" dirty="0" smtClean="0">
                      <a:ln>
                        <a:noFill/>
                      </a:ln>
                      <a:solidFill>
                        <a:schemeClr val="tx1"/>
                      </a:solidFill>
                      <a:effectLst/>
                      <a:latin typeface="Calibri" pitchFamily="34" charset="0"/>
                      <a:cs typeface="Arial" pitchFamily="34" charset="0"/>
                    </a:rPr>
                    <a:t> checkpoint is received?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82" name="AutoShape 10"/>
                <p:cNvCxnSpPr>
                  <a:cxnSpLocks noChangeShapeType="1"/>
                </p:cNvCxnSpPr>
                <p:nvPr/>
              </p:nvCxnSpPr>
              <p:spPr bwMode="auto">
                <a:xfrm>
                  <a:off x="6756" y="5436"/>
                  <a:ext cx="0" cy="715"/>
                </a:xfrm>
                <a:prstGeom prst="straightConnector1">
                  <a:avLst/>
                </a:prstGeom>
                <a:noFill/>
                <a:ln w="9525">
                  <a:solidFill>
                    <a:srgbClr val="000000"/>
                  </a:solidFill>
                  <a:round/>
                  <a:headEnd/>
                  <a:tailEnd type="triangle" w="med" len="med"/>
                </a:ln>
              </p:spPr>
            </p:cxnSp>
            <p:sp>
              <p:nvSpPr>
                <p:cNvPr id="3083" name="Rectangle 11"/>
                <p:cNvSpPr>
                  <a:spLocks noChangeArrowheads="1"/>
                </p:cNvSpPr>
                <p:nvPr/>
              </p:nvSpPr>
              <p:spPr bwMode="auto">
                <a:xfrm>
                  <a:off x="4668" y="6151"/>
                  <a:ext cx="4471" cy="5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Arial" pitchFamily="34" charset="0"/>
                      <a:cs typeface="Arial" pitchFamily="34" charset="0"/>
                    </a:rPr>
                    <a:t>Read the RF input from vehicle unit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84" name="AutoShape 12"/>
                <p:cNvCxnSpPr>
                  <a:cxnSpLocks noChangeShapeType="1"/>
                </p:cNvCxnSpPr>
                <p:nvPr/>
              </p:nvCxnSpPr>
              <p:spPr bwMode="auto">
                <a:xfrm>
                  <a:off x="3868" y="5718"/>
                  <a:ext cx="2888" cy="0"/>
                </a:xfrm>
                <a:prstGeom prst="straightConnector1">
                  <a:avLst/>
                </a:prstGeom>
                <a:noFill/>
                <a:ln w="9525">
                  <a:solidFill>
                    <a:srgbClr val="000000"/>
                  </a:solidFill>
                  <a:round/>
                  <a:headEnd/>
                  <a:tailEnd type="triangle" w="med" len="med"/>
                </a:ln>
              </p:spPr>
            </p:cxnSp>
            <p:sp>
              <p:nvSpPr>
                <p:cNvPr id="3085" name="AutoShape 13"/>
                <p:cNvSpPr>
                  <a:spLocks noChangeArrowheads="1"/>
                </p:cNvSpPr>
                <p:nvPr/>
              </p:nvSpPr>
              <p:spPr bwMode="auto">
                <a:xfrm>
                  <a:off x="3119" y="5491"/>
                  <a:ext cx="749" cy="660"/>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86" name="Group 14"/>
                <p:cNvGrpSpPr>
                  <a:grpSpLocks/>
                </p:cNvGrpSpPr>
                <p:nvPr/>
              </p:nvGrpSpPr>
              <p:grpSpPr bwMode="auto">
                <a:xfrm>
                  <a:off x="4668" y="2736"/>
                  <a:ext cx="4371" cy="2700"/>
                  <a:chOff x="3767" y="2505"/>
                  <a:chExt cx="4371" cy="2700"/>
                </a:xfrm>
              </p:grpSpPr>
              <p:cxnSp>
                <p:nvCxnSpPr>
                  <p:cNvPr id="3087" name="AutoShape 15"/>
                  <p:cNvCxnSpPr>
                    <a:cxnSpLocks noChangeShapeType="1"/>
                  </p:cNvCxnSpPr>
                  <p:nvPr/>
                </p:nvCxnSpPr>
                <p:spPr bwMode="auto">
                  <a:xfrm>
                    <a:off x="5855" y="2925"/>
                    <a:ext cx="0" cy="540"/>
                  </a:xfrm>
                  <a:prstGeom prst="straightConnector1">
                    <a:avLst/>
                  </a:prstGeom>
                  <a:noFill/>
                  <a:ln w="9525">
                    <a:solidFill>
                      <a:srgbClr val="000000"/>
                    </a:solidFill>
                    <a:round/>
                    <a:headEnd/>
                    <a:tailEnd type="triangle" w="med" len="med"/>
                  </a:ln>
                </p:spPr>
              </p:cxnSp>
              <p:sp>
                <p:nvSpPr>
                  <p:cNvPr id="3088" name="AutoShape 16"/>
                  <p:cNvSpPr>
                    <a:spLocks noChangeArrowheads="1"/>
                  </p:cNvSpPr>
                  <p:nvPr/>
                </p:nvSpPr>
                <p:spPr bwMode="auto">
                  <a:xfrm>
                    <a:off x="4760" y="2505"/>
                    <a:ext cx="2160" cy="42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Rectangle 17"/>
                  <p:cNvSpPr>
                    <a:spLocks noChangeArrowheads="1"/>
                  </p:cNvSpPr>
                  <p:nvPr/>
                </p:nvSpPr>
                <p:spPr bwMode="auto">
                  <a:xfrm>
                    <a:off x="3767" y="3465"/>
                    <a:ext cx="4371" cy="5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Initialize the LCD 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0" name="Rectangle 18"/>
                  <p:cNvSpPr>
                    <a:spLocks noChangeArrowheads="1"/>
                  </p:cNvSpPr>
                  <p:nvPr/>
                </p:nvSpPr>
                <p:spPr bwMode="auto">
                  <a:xfrm>
                    <a:off x="3767" y="4620"/>
                    <a:ext cx="4371" cy="5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Display the Welcome message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91" name="AutoShape 19"/>
                  <p:cNvCxnSpPr>
                    <a:cxnSpLocks noChangeShapeType="1"/>
                  </p:cNvCxnSpPr>
                  <p:nvPr/>
                </p:nvCxnSpPr>
                <p:spPr bwMode="auto">
                  <a:xfrm>
                    <a:off x="5855" y="4050"/>
                    <a:ext cx="1" cy="570"/>
                  </a:xfrm>
                  <a:prstGeom prst="straightConnector1">
                    <a:avLst/>
                  </a:prstGeom>
                  <a:noFill/>
                  <a:ln w="9525">
                    <a:solidFill>
                      <a:srgbClr val="000000"/>
                    </a:solidFill>
                    <a:round/>
                    <a:headEnd/>
                    <a:tailEnd type="triangle" w="med" len="med"/>
                  </a:ln>
                </p:spPr>
              </p:cxnSp>
            </p:grpSp>
            <p:grpSp>
              <p:nvGrpSpPr>
                <p:cNvPr id="3092" name="Group 20"/>
                <p:cNvGrpSpPr>
                  <a:grpSpLocks/>
                </p:cNvGrpSpPr>
                <p:nvPr/>
              </p:nvGrpSpPr>
              <p:grpSpPr bwMode="auto">
                <a:xfrm>
                  <a:off x="4668" y="8445"/>
                  <a:ext cx="539" cy="997"/>
                  <a:chOff x="3767" y="7794"/>
                  <a:chExt cx="539" cy="1417"/>
                </a:xfrm>
              </p:grpSpPr>
              <p:cxnSp>
                <p:nvCxnSpPr>
                  <p:cNvPr id="3093" name="AutoShape 21"/>
                  <p:cNvCxnSpPr>
                    <a:cxnSpLocks noChangeShapeType="1"/>
                  </p:cNvCxnSpPr>
                  <p:nvPr/>
                </p:nvCxnSpPr>
                <p:spPr bwMode="auto">
                  <a:xfrm>
                    <a:off x="3767" y="7794"/>
                    <a:ext cx="0" cy="1417"/>
                  </a:xfrm>
                  <a:prstGeom prst="straightConnector1">
                    <a:avLst/>
                  </a:prstGeom>
                  <a:noFill/>
                  <a:ln w="9525">
                    <a:solidFill>
                      <a:srgbClr val="000000"/>
                    </a:solidFill>
                    <a:round/>
                    <a:headEnd/>
                    <a:tailEnd type="triangle" w="med" len="med"/>
                  </a:ln>
                </p:spPr>
              </p:cxnSp>
              <p:cxnSp>
                <p:nvCxnSpPr>
                  <p:cNvPr id="3094" name="AutoShape 22"/>
                  <p:cNvCxnSpPr>
                    <a:cxnSpLocks noChangeShapeType="1"/>
                  </p:cNvCxnSpPr>
                  <p:nvPr/>
                </p:nvCxnSpPr>
                <p:spPr bwMode="auto">
                  <a:xfrm flipH="1">
                    <a:off x="3767" y="7794"/>
                    <a:ext cx="539" cy="0"/>
                  </a:xfrm>
                  <a:prstGeom prst="straightConnector1">
                    <a:avLst/>
                  </a:prstGeom>
                  <a:noFill/>
                  <a:ln w="9525">
                    <a:solidFill>
                      <a:srgbClr val="000000"/>
                    </a:solidFill>
                    <a:round/>
                    <a:headEnd/>
                    <a:tailEnd/>
                  </a:ln>
                </p:spPr>
              </p:cxnSp>
            </p:grpSp>
            <p:grpSp>
              <p:nvGrpSpPr>
                <p:cNvPr id="3095" name="Group 23"/>
                <p:cNvGrpSpPr>
                  <a:grpSpLocks/>
                </p:cNvGrpSpPr>
                <p:nvPr/>
              </p:nvGrpSpPr>
              <p:grpSpPr bwMode="auto">
                <a:xfrm flipH="1">
                  <a:off x="8282" y="8445"/>
                  <a:ext cx="642" cy="883"/>
                  <a:chOff x="3767" y="7794"/>
                  <a:chExt cx="539" cy="1417"/>
                </a:xfrm>
              </p:grpSpPr>
              <p:cxnSp>
                <p:nvCxnSpPr>
                  <p:cNvPr id="3096" name="AutoShape 24"/>
                  <p:cNvCxnSpPr>
                    <a:cxnSpLocks noChangeShapeType="1"/>
                  </p:cNvCxnSpPr>
                  <p:nvPr/>
                </p:nvCxnSpPr>
                <p:spPr bwMode="auto">
                  <a:xfrm>
                    <a:off x="3767" y="7794"/>
                    <a:ext cx="0" cy="1417"/>
                  </a:xfrm>
                  <a:prstGeom prst="straightConnector1">
                    <a:avLst/>
                  </a:prstGeom>
                  <a:noFill/>
                  <a:ln w="9525">
                    <a:solidFill>
                      <a:srgbClr val="000000"/>
                    </a:solidFill>
                    <a:round/>
                    <a:headEnd/>
                    <a:tailEnd type="triangle" w="med" len="med"/>
                  </a:ln>
                </p:spPr>
              </p:cxnSp>
              <p:cxnSp>
                <p:nvCxnSpPr>
                  <p:cNvPr id="3097" name="AutoShape 25"/>
                  <p:cNvCxnSpPr>
                    <a:cxnSpLocks noChangeShapeType="1"/>
                  </p:cNvCxnSpPr>
                  <p:nvPr/>
                </p:nvCxnSpPr>
                <p:spPr bwMode="auto">
                  <a:xfrm flipH="1">
                    <a:off x="3767" y="7794"/>
                    <a:ext cx="539" cy="0"/>
                  </a:xfrm>
                  <a:prstGeom prst="straightConnector1">
                    <a:avLst/>
                  </a:prstGeom>
                  <a:noFill/>
                  <a:ln w="9525">
                    <a:solidFill>
                      <a:srgbClr val="000000"/>
                    </a:solidFill>
                    <a:round/>
                    <a:headEnd/>
                    <a:tailEnd/>
                  </a:ln>
                </p:spPr>
              </p:cxnSp>
            </p:grpSp>
            <p:sp>
              <p:nvSpPr>
                <p:cNvPr id="3098" name="AutoShape 26"/>
                <p:cNvSpPr>
                  <a:spLocks noChangeArrowheads="1"/>
                </p:cNvSpPr>
                <p:nvPr/>
              </p:nvSpPr>
              <p:spPr bwMode="auto">
                <a:xfrm>
                  <a:off x="6523" y="11322"/>
                  <a:ext cx="584" cy="585"/>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9" name="Rectangle 27"/>
                <p:cNvSpPr>
                  <a:spLocks noChangeArrowheads="1"/>
                </p:cNvSpPr>
                <p:nvPr/>
              </p:nvSpPr>
              <p:spPr bwMode="auto">
                <a:xfrm>
                  <a:off x="2686" y="9442"/>
                  <a:ext cx="3685" cy="7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Jump to Signal on which the</a:t>
                  </a:r>
                  <a:r>
                    <a:rPr kumimoji="0" lang="en-IN" sz="1100" b="0" i="0" u="none" strike="noStrike" cap="none" normalizeH="0" dirty="0" smtClean="0">
                      <a:ln>
                        <a:noFill/>
                      </a:ln>
                      <a:solidFill>
                        <a:schemeClr val="tx1"/>
                      </a:solidFill>
                      <a:effectLst/>
                      <a:latin typeface="Calibri" pitchFamily="34" charset="0"/>
                      <a:cs typeface="Arial" pitchFamily="34" charset="0"/>
                    </a:rPr>
                    <a:t> vehicle is moving and turn that signal ‘GREEN’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7446" y="9237"/>
                  <a:ext cx="2939" cy="5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Read the RF input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101" name="AutoShape 29"/>
                <p:cNvCxnSpPr>
                  <a:cxnSpLocks noChangeShapeType="1"/>
                </p:cNvCxnSpPr>
                <p:nvPr/>
              </p:nvCxnSpPr>
              <p:spPr bwMode="auto">
                <a:xfrm>
                  <a:off x="4668" y="10597"/>
                  <a:ext cx="4256" cy="0"/>
                </a:xfrm>
                <a:prstGeom prst="straightConnector1">
                  <a:avLst/>
                </a:prstGeom>
                <a:noFill/>
                <a:ln w="9525">
                  <a:solidFill>
                    <a:srgbClr val="000000"/>
                  </a:solidFill>
                  <a:round/>
                  <a:headEnd/>
                  <a:tailEnd/>
                </a:ln>
              </p:spPr>
            </p:cxnSp>
            <p:cxnSp>
              <p:nvCxnSpPr>
                <p:cNvPr id="3102" name="AutoShape 30"/>
                <p:cNvCxnSpPr>
                  <a:cxnSpLocks noChangeShapeType="1"/>
                </p:cNvCxnSpPr>
                <p:nvPr/>
              </p:nvCxnSpPr>
              <p:spPr bwMode="auto">
                <a:xfrm>
                  <a:off x="6757" y="10607"/>
                  <a:ext cx="0" cy="715"/>
                </a:xfrm>
                <a:prstGeom prst="straightConnector1">
                  <a:avLst/>
                </a:prstGeom>
                <a:noFill/>
                <a:ln w="9525">
                  <a:solidFill>
                    <a:srgbClr val="000000"/>
                  </a:solidFill>
                  <a:round/>
                  <a:headEnd/>
                  <a:tailEnd type="triangle" w="med" len="med"/>
                </a:ln>
              </p:spPr>
            </p:cxnSp>
            <p:cxnSp>
              <p:nvCxnSpPr>
                <p:cNvPr id="3103" name="AutoShape 31"/>
                <p:cNvCxnSpPr>
                  <a:cxnSpLocks noChangeShapeType="1"/>
                </p:cNvCxnSpPr>
                <p:nvPr/>
              </p:nvCxnSpPr>
              <p:spPr bwMode="auto">
                <a:xfrm>
                  <a:off x="8924" y="9822"/>
                  <a:ext cx="0" cy="785"/>
                </a:xfrm>
                <a:prstGeom prst="straightConnector1">
                  <a:avLst/>
                </a:prstGeom>
                <a:noFill/>
                <a:ln w="9525">
                  <a:solidFill>
                    <a:srgbClr val="000000"/>
                  </a:solidFill>
                  <a:round/>
                  <a:headEnd/>
                  <a:tailEnd type="triangle" w="med" len="med"/>
                </a:ln>
              </p:spPr>
            </p:cxnSp>
          </p:grpSp>
        </p:grpSp>
      </p:grpSp>
      <p:sp>
        <p:nvSpPr>
          <p:cNvPr id="32" name="TextBox 31"/>
          <p:cNvSpPr txBox="1"/>
          <p:nvPr/>
        </p:nvSpPr>
        <p:spPr>
          <a:xfrm>
            <a:off x="428596" y="357166"/>
            <a:ext cx="3571900" cy="707886"/>
          </a:xfrm>
          <a:prstGeom prst="rect">
            <a:avLst/>
          </a:prstGeom>
          <a:noFill/>
        </p:spPr>
        <p:txBody>
          <a:bodyPr wrap="square" rtlCol="0">
            <a:spAutoFit/>
          </a:bodyPr>
          <a:lstStyle/>
          <a:p>
            <a:r>
              <a:rPr lang="en-IN" sz="4000" b="1" dirty="0" smtClean="0"/>
              <a:t>FLOWCHART</a:t>
            </a:r>
            <a:endParaRPr lang="en-IN" sz="4000" b="1" dirty="0"/>
          </a:p>
        </p:txBody>
      </p:sp>
      <p:sp>
        <p:nvSpPr>
          <p:cNvPr id="33" name="TextBox 32"/>
          <p:cNvSpPr txBox="1"/>
          <p:nvPr/>
        </p:nvSpPr>
        <p:spPr>
          <a:xfrm>
            <a:off x="3786182" y="500042"/>
            <a:ext cx="2786082" cy="369332"/>
          </a:xfrm>
          <a:prstGeom prst="rect">
            <a:avLst/>
          </a:prstGeom>
          <a:noFill/>
        </p:spPr>
        <p:txBody>
          <a:bodyPr wrap="square" rtlCol="0">
            <a:spAutoFit/>
          </a:bodyPr>
          <a:lstStyle/>
          <a:p>
            <a:r>
              <a:rPr lang="en-IN" dirty="0" smtClean="0"/>
              <a:t>(TRAFFIC UNIT)</a:t>
            </a:r>
            <a:endParaRPr lang="en-IN" dirty="0"/>
          </a:p>
        </p:txBody>
      </p:sp>
      <p:sp>
        <p:nvSpPr>
          <p:cNvPr id="34" name="TextBox 3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179512" y="260648"/>
            <a:ext cx="8153400" cy="990600"/>
          </a:xfrm>
        </p:spPr>
        <p:txBody>
          <a:bodyPr>
            <a:normAutofit/>
          </a:bodyPr>
          <a:lstStyle/>
          <a:p>
            <a:r>
              <a:rPr lang="en-IN" sz="3200" b="1" dirty="0" smtClean="0">
                <a:latin typeface="Times New Roman" panose="02020603050405020304" pitchFamily="18" charset="0"/>
                <a:cs typeface="Times New Roman" panose="02020603050405020304" pitchFamily="18" charset="0"/>
              </a:rPr>
              <a:t>Simulation (Traffic Unit):-</a:t>
            </a:r>
            <a:endParaRPr lang="en-IN" sz="32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5720" y="1142984"/>
            <a:ext cx="8568952" cy="51685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04664"/>
            <a:ext cx="2240998"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Car Unit:-</a:t>
            </a: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pic>
        <p:nvPicPr>
          <p:cNvPr id="1026" name="Picture 2" descr="C:\Users\OMKAR\Downloads\ckt.png"/>
          <p:cNvPicPr>
            <a:picLocks noChangeAspect="1" noChangeArrowheads="1"/>
          </p:cNvPicPr>
          <p:nvPr/>
        </p:nvPicPr>
        <p:blipFill>
          <a:blip r:embed="rId3"/>
          <a:srcRect l="20351" t="17773" r="14861" b="8984"/>
          <a:stretch>
            <a:fillRect/>
          </a:stretch>
        </p:blipFill>
        <p:spPr bwMode="auto">
          <a:xfrm>
            <a:off x="785786" y="1071546"/>
            <a:ext cx="7715304" cy="4903814"/>
          </a:xfrm>
          <a:prstGeom prst="rect">
            <a:avLst/>
          </a:prstGeom>
          <a:noFill/>
        </p:spPr>
      </p:pic>
    </p:spTree>
    <p:extLst>
      <p:ext uri="{BB962C8B-B14F-4D97-AF65-F5344CB8AC3E}">
        <p14:creationId xmlns:p14="http://schemas.microsoft.com/office/powerpoint/2010/main" xmlns="" val="3338646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idx="1"/>
          </p:nvPr>
        </p:nvSpPr>
        <p:spPr>
          <a:xfrm>
            <a:off x="357158" y="1071546"/>
            <a:ext cx="8229600" cy="4525963"/>
          </a:xfrm>
        </p:spPr>
        <p:txBody>
          <a:bodyPr>
            <a:normAutofit/>
          </a:bodyPr>
          <a:lstStyle/>
          <a:p>
            <a:pPr>
              <a:buNone/>
            </a:pPr>
            <a:endParaRPr lang="en-IN"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
        <p:nvSpPr>
          <p:cNvPr id="1048622" name="Title 1"/>
          <p:cNvSpPr>
            <a:spLocks noGrp="1"/>
          </p:cNvSpPr>
          <p:nvPr>
            <p:ph type="title"/>
          </p:nvPr>
        </p:nvSpPr>
        <p:spPr/>
        <p:txBody>
          <a:bodyPr>
            <a:normAutofit/>
          </a:bodyPr>
          <a:lstStyle/>
          <a:p>
            <a:r>
              <a:rPr lang="en-IN" sz="4000" b="0" dirty="0" smtClean="0"/>
              <a:t>Results and Testing</a:t>
            </a:r>
            <a:endParaRPr lang="en-IN" sz="4000" b="0" dirty="0"/>
          </a:p>
        </p:txBody>
      </p:sp>
      <p:sp>
        <p:nvSpPr>
          <p:cNvPr id="7" name="TextBox 6"/>
          <p:cNvSpPr txBox="1"/>
          <p:nvPr/>
        </p:nvSpPr>
        <p:spPr>
          <a:xfrm>
            <a:off x="8254668" y="107340"/>
            <a:ext cx="1285884" cy="369332"/>
          </a:xfrm>
          <a:prstGeom prst="rect">
            <a:avLst/>
          </a:prstGeom>
          <a:noFill/>
        </p:spPr>
        <p:txBody>
          <a:bodyPr wrap="square" rtlCol="0">
            <a:spAutoFit/>
          </a:bodyPr>
          <a:lstStyle/>
          <a:p>
            <a:r>
              <a:rPr lang="en-IN" dirty="0" smtClean="0">
                <a:solidFill>
                  <a:prstClr val="black"/>
                </a:solidFill>
                <a:hlinkClick r:id="rId3" action="ppaction://hlinksldjump"/>
              </a:rPr>
              <a:t>BACK</a:t>
            </a:r>
            <a:endParaRPr lang="en-IN" dirty="0">
              <a:solidFill>
                <a:prstClr val="black"/>
              </a:solidFill>
            </a:endParaRPr>
          </a:p>
        </p:txBody>
      </p:sp>
      <p:pic>
        <p:nvPicPr>
          <p:cNvPr id="9" name="its v2i (subtitle)1.mp4">
            <a:hlinkClick r:id="" action="ppaction://media"/>
          </p:cNvPr>
          <p:cNvPicPr>
            <a:picLocks noRot="1" noChangeAspect="1"/>
          </p:cNvPicPr>
          <p:nvPr>
            <a:videoFile r:link="rId1"/>
          </p:nvPr>
        </p:nvPicPr>
        <p:blipFill>
          <a:blip r:embed="rId4"/>
          <a:stretch>
            <a:fillRect/>
          </a:stretch>
        </p:blipFill>
        <p:spPr>
          <a:xfrm>
            <a:off x="0" y="1214422"/>
            <a:ext cx="9144000" cy="4714908"/>
          </a:xfrm>
          <a:prstGeom prst="rect">
            <a:avLst/>
          </a:prstGeom>
        </p:spPr>
      </p:pic>
    </p:spTree>
    <p:extLst>
      <p:ext uri="{BB962C8B-B14F-4D97-AF65-F5344CB8AC3E}">
        <p14:creationId xmlns:p14="http://schemas.microsoft.com/office/powerpoint/2010/main" xmlns="" val="123498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0000"/>
              </a:lnSpc>
            </a:pPr>
            <a:r>
              <a:rPr lang="en-US" sz="2400" dirty="0" smtClean="0">
                <a:latin typeface="Times New Roman" pitchFamily="18" charset="0"/>
                <a:cs typeface="Times New Roman" pitchFamily="18" charset="0"/>
                <a:hlinkClick r:id="rId2" action="ppaction://hlinksldjump"/>
              </a:rPr>
              <a:t>Introduction</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3" action="ppaction://hlinksldjump"/>
              </a:rPr>
              <a:t>Literature survey</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4" action="ppaction://hlinksldjump"/>
              </a:rPr>
              <a:t>Aim and Objective</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5" action="ppaction://hlinksldjump"/>
              </a:rPr>
              <a:t>Methodology</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6" action="ppaction://hlinksldjump"/>
              </a:rPr>
              <a:t>Specification</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7" action="ppaction://hlinksldjump"/>
              </a:rPr>
              <a:t>Hardware And Software</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8" action="ppaction://hlinksldjump"/>
              </a:rPr>
              <a:t>Flowchart</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9" action="ppaction://hlinksldjump"/>
              </a:rPr>
              <a:t>Simulation</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10" action="ppaction://hlinksldjump"/>
              </a:rPr>
              <a:t>Result and Testing</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11" action="ppaction://hlinksldjump"/>
              </a:rPr>
              <a:t>Advantages</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12" action="ppaction://hlinksldjump"/>
              </a:rPr>
              <a:t>Application</a:t>
            </a: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hlinkClick r:id="rId13" action="ppaction://hlinksldjump"/>
              </a:rPr>
              <a:t>Conclusion</a:t>
            </a:r>
            <a:endParaRPr lang="en-US" sz="2400" dirty="0" smtClean="0">
              <a:latin typeface="Times New Roman" pitchFamily="18" charset="0"/>
              <a:cs typeface="Times New Roman" pitchFamily="18" charset="0"/>
            </a:endParaRPr>
          </a:p>
          <a:p>
            <a:r>
              <a:rPr lang="en-IN" sz="2000" dirty="0" smtClean="0">
                <a:hlinkClick r:id="rId14" action="ppaction://hlinksldjump"/>
              </a:rPr>
              <a:t>References</a:t>
            </a:r>
            <a:endParaRPr lang="en-IN" sz="2000" dirty="0"/>
          </a:p>
        </p:txBody>
      </p:sp>
      <p:sp>
        <p:nvSpPr>
          <p:cNvPr id="3" name="Title 2"/>
          <p:cNvSpPr>
            <a:spLocks noGrp="1"/>
          </p:cNvSpPr>
          <p:nvPr>
            <p:ph type="title"/>
          </p:nvPr>
        </p:nvSpPr>
        <p:spPr/>
        <p:txBody>
          <a:bodyPr/>
          <a:lstStyle/>
          <a:p>
            <a:r>
              <a:rPr lang="en-US" dirty="0" smtClean="0"/>
              <a:t>Contents: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3300" dirty="0" smtClean="0">
                <a:latin typeface="Times New Roman" pitchFamily="18" charset="0"/>
                <a:cs typeface="Times New Roman" pitchFamily="18" charset="0"/>
              </a:rPr>
              <a:t>Consistent and  Smoother</a:t>
            </a:r>
            <a:r>
              <a:rPr lang="en-US" sz="1800" dirty="0" smtClean="0">
                <a:latin typeface="Times New Roman" pitchFamily="18" charset="0"/>
                <a:cs typeface="Times New Roman" pitchFamily="18" charset="0"/>
              </a:rPr>
              <a:t>(The performance indicators showed that the driver behavior changed and became more consistent and smother.)</a:t>
            </a:r>
          </a:p>
          <a:p>
            <a:pPr lvl="0"/>
            <a:endParaRPr lang="en-US" sz="3200" dirty="0" smtClean="0">
              <a:latin typeface="Times New Roman" pitchFamily="18" charset="0"/>
              <a:cs typeface="Times New Roman" pitchFamily="18" charset="0"/>
            </a:endParaRPr>
          </a:p>
          <a:p>
            <a:pPr lvl="0"/>
            <a:r>
              <a:rPr lang="en-US" sz="3000" dirty="0" smtClean="0">
                <a:latin typeface="Times New Roman" pitchFamily="18" charset="0"/>
                <a:cs typeface="Times New Roman" pitchFamily="18" charset="0"/>
              </a:rPr>
              <a:t>Traffic Safety </a:t>
            </a:r>
            <a:r>
              <a:rPr lang="en-US" sz="1800" dirty="0" smtClean="0">
                <a:latin typeface="Times New Roman" pitchFamily="18" charset="0"/>
                <a:cs typeface="Times New Roman" pitchFamily="18" charset="0"/>
              </a:rPr>
              <a:t>(Evaluate the impact of V2I communication on improving driver behavior.)</a:t>
            </a:r>
          </a:p>
          <a:p>
            <a:pPr lvl="0"/>
            <a:endParaRPr lang="en-US" sz="32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Mobility</a:t>
            </a:r>
            <a:r>
              <a:rPr lang="en-US" sz="1800" dirty="0" smtClean="0">
                <a:latin typeface="Times New Roman" pitchFamily="18" charset="0"/>
                <a:cs typeface="Times New Roman" pitchFamily="18" charset="0"/>
              </a:rPr>
              <a:t>(The ability to improve traffic safety and mobility while reducing environmental impacts.)</a:t>
            </a:r>
          </a:p>
          <a:p>
            <a:pPr lvl="0">
              <a:buNone/>
            </a:pPr>
            <a:endParaRPr lang="en-IN" dirty="0"/>
          </a:p>
        </p:txBody>
      </p:sp>
      <p:sp>
        <p:nvSpPr>
          <p:cNvPr id="2" name="Title 1"/>
          <p:cNvSpPr>
            <a:spLocks noGrp="1"/>
          </p:cNvSpPr>
          <p:nvPr>
            <p:ph type="title"/>
          </p:nvPr>
        </p:nvSpPr>
        <p:spPr/>
        <p:txBody>
          <a:bodyPr/>
          <a:lstStyle/>
          <a:p>
            <a:r>
              <a:rPr lang="en-IN" dirty="0" smtClean="0"/>
              <a:t>ADVANTAGES</a:t>
            </a:r>
            <a:endParaRPr lang="en-IN" dirty="0"/>
          </a:p>
        </p:txBody>
      </p:sp>
      <p:sp>
        <p:nvSpPr>
          <p:cNvPr id="4" name="TextBox 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The safety applications aim to decrease the number of accident by prediction and notifying the drivers of the information obtained through the communications between the vehicles and sensors installed on the road.</a:t>
            </a:r>
          </a:p>
          <a:p>
            <a:pPr lvl="0"/>
            <a:r>
              <a:rPr lang="en-US" dirty="0" smtClean="0">
                <a:latin typeface="Times New Roman" pitchFamily="18" charset="0"/>
                <a:cs typeface="Times New Roman" pitchFamily="18" charset="0"/>
              </a:rPr>
              <a:t>Warning for hazardous situations (such as congestions, accidents, obstacles etc.),</a:t>
            </a:r>
          </a:p>
          <a:p>
            <a:pPr marL="514350" lvl="0" indent="-514350">
              <a:buFont typeface="+mj-lt"/>
              <a:buAutoNum type="arabicPeriod"/>
            </a:pPr>
            <a:r>
              <a:rPr lang="en-US" dirty="0" smtClean="0">
                <a:latin typeface="Times New Roman" pitchFamily="18" charset="0"/>
                <a:cs typeface="Times New Roman" pitchFamily="18" charset="0"/>
              </a:rPr>
              <a:t>Merging assistance,</a:t>
            </a:r>
          </a:p>
          <a:p>
            <a:pPr marL="514350" lvl="0" indent="-514350">
              <a:buFont typeface="+mj-lt"/>
              <a:buAutoNum type="arabicPeriod"/>
            </a:pPr>
            <a:r>
              <a:rPr lang="en-US" dirty="0" smtClean="0">
                <a:latin typeface="Times New Roman" pitchFamily="18" charset="0"/>
                <a:cs typeface="Times New Roman" pitchFamily="18" charset="0"/>
              </a:rPr>
              <a:t>Intersection safety,</a:t>
            </a:r>
          </a:p>
          <a:p>
            <a:pPr marL="514350" lvl="0" indent="-514350">
              <a:buFont typeface="+mj-lt"/>
              <a:buAutoNum type="arabicPeriod"/>
            </a:pPr>
            <a:r>
              <a:rPr lang="en-US" dirty="0" smtClean="0">
                <a:latin typeface="Times New Roman" pitchFamily="18" charset="0"/>
                <a:cs typeface="Times New Roman" pitchFamily="18" charset="0"/>
              </a:rPr>
              <a:t>Speed management,</a:t>
            </a:r>
          </a:p>
          <a:p>
            <a:pPr marL="514350" lvl="0" indent="-514350">
              <a:buFont typeface="+mj-lt"/>
              <a:buAutoNum type="arabicPeriod"/>
            </a:pPr>
            <a:r>
              <a:rPr lang="en-US" dirty="0" smtClean="0">
                <a:latin typeface="Times New Roman" pitchFamily="18" charset="0"/>
                <a:cs typeface="Times New Roman" pitchFamily="18" charset="0"/>
              </a:rPr>
              <a:t>Rail crossing operations,</a:t>
            </a:r>
          </a:p>
          <a:p>
            <a:pPr marL="514350" lvl="0" indent="-514350">
              <a:buFont typeface="+mj-lt"/>
              <a:buAutoNum type="arabicPeriod"/>
            </a:pPr>
            <a:r>
              <a:rPr lang="en-US" dirty="0" smtClean="0">
                <a:latin typeface="Times New Roman" pitchFamily="18" charset="0"/>
                <a:cs typeface="Times New Roman" pitchFamily="18" charset="0"/>
              </a:rPr>
              <a:t>Priority assignment for emergency vehicles</a:t>
            </a:r>
          </a:p>
          <a:p>
            <a:pPr marL="514350" lvl="0" indent="-514350">
              <a:buFont typeface="+mj-lt"/>
              <a:buAutoNum type="arabicPeriod"/>
            </a:pPr>
            <a:r>
              <a:rPr lang="en-US" dirty="0" smtClean="0">
                <a:latin typeface="Times New Roman" pitchFamily="18" charset="0"/>
                <a:cs typeface="Times New Roman" pitchFamily="18" charset="0"/>
              </a:rPr>
              <a:t>Traffic information</a:t>
            </a:r>
          </a:p>
          <a:p>
            <a:pPr marL="514350" lvl="0" indent="-514350">
              <a:buFont typeface="+mj-lt"/>
              <a:buAutoNum type="arabicPeriod"/>
            </a:pPr>
            <a:r>
              <a:rPr lang="en-US" dirty="0" smtClean="0">
                <a:latin typeface="Times New Roman" pitchFamily="18" charset="0"/>
                <a:cs typeface="Times New Roman" pitchFamily="18" charset="0"/>
              </a:rPr>
              <a:t>Road status information</a:t>
            </a:r>
          </a:p>
          <a:p>
            <a:endParaRPr lang="en-IN" dirty="0"/>
          </a:p>
        </p:txBody>
      </p:sp>
      <p:sp>
        <p:nvSpPr>
          <p:cNvPr id="2" name="Title 1"/>
          <p:cNvSpPr>
            <a:spLocks noGrp="1"/>
          </p:cNvSpPr>
          <p:nvPr>
            <p:ph type="title"/>
          </p:nvPr>
        </p:nvSpPr>
        <p:spPr/>
        <p:txBody>
          <a:bodyPr/>
          <a:lstStyle/>
          <a:p>
            <a:r>
              <a:rPr lang="en-IN" dirty="0" smtClean="0"/>
              <a:t>APPLICATION</a:t>
            </a:r>
            <a:endParaRPr lang="en-IN" dirty="0"/>
          </a:p>
        </p:txBody>
      </p:sp>
      <p:sp>
        <p:nvSpPr>
          <p:cNvPr id="4" name="TextBox 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We have presented a V2I-based traffic management system with a two fold objective: First, our approach proposes a solution to the problem of regulating traffic flow in urban areas, in which diﬀerent bottleneck situations may coexist. Second, it contributes to avoiding accidents by alerting the driver in advance of potential collisions. The system includes an intelligent controller that uses a reference safety distance and the appropriate speed as fuzzy inputs. </a:t>
            </a:r>
            <a:endParaRPr lang="en-IN" sz="2000" dirty="0">
              <a:latin typeface="Times New Roman" pitchFamily="18" charset="0"/>
              <a:cs typeface="Times New Roman" pitchFamily="18" charset="0"/>
            </a:endParaRPr>
          </a:p>
        </p:txBody>
      </p:sp>
      <p:sp>
        <p:nvSpPr>
          <p:cNvPr id="1048624" name="Title 1"/>
          <p:cNvSpPr>
            <a:spLocks noGrp="1"/>
          </p:cNvSpPr>
          <p:nvPr>
            <p:ph type="title"/>
          </p:nvPr>
        </p:nvSpPr>
        <p:spPr/>
        <p:txBody>
          <a:bodyPr/>
          <a:lstStyle/>
          <a:p>
            <a:r>
              <a:rPr lang="en-IN" dirty="0" smtClean="0"/>
              <a:t>Conclusion</a:t>
            </a:r>
            <a:endParaRPr lang="en-IN" dirty="0"/>
          </a:p>
        </p:txBody>
      </p:sp>
      <p:sp>
        <p:nvSpPr>
          <p:cNvPr id="4" name="TextBox 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Content Placeholder 2"/>
          <p:cNvSpPr>
            <a:spLocks noGrp="1"/>
          </p:cNvSpPr>
          <p:nvPr>
            <p:ph idx="1"/>
          </p:nvPr>
        </p:nvSpPr>
        <p:spPr>
          <a:xfrm>
            <a:off x="428596" y="1000108"/>
            <a:ext cx="8229600" cy="4525963"/>
          </a:xfrm>
        </p:spPr>
        <p:txBody>
          <a:bodyPr>
            <a:noAutofit/>
          </a:bodyPr>
          <a:lstStyle/>
          <a:p>
            <a:pPr>
              <a:buNone/>
            </a:pPr>
            <a:r>
              <a:rPr lang="en-US" sz="1600" b="1" u="sng" dirty="0" smtClean="0"/>
              <a:t>Links</a:t>
            </a:r>
          </a:p>
          <a:p>
            <a:pPr lvl="0"/>
            <a:r>
              <a:rPr lang="en-US" sz="1600" dirty="0" smtClean="0"/>
              <a:t>http://www.iteris.com/cvria/html/applications/app57.html</a:t>
            </a:r>
            <a:endParaRPr lang="en-IN" sz="1600" dirty="0" smtClean="0"/>
          </a:p>
          <a:p>
            <a:pPr lvl="0"/>
            <a:r>
              <a:rPr lang="en-US" sz="1600" dirty="0" smtClean="0"/>
              <a:t>3GPP TSG –SA WG1 Meeting #68 , San Francisco USA November 2014</a:t>
            </a:r>
            <a:endParaRPr lang="en-IN" sz="1600" dirty="0" smtClean="0"/>
          </a:p>
          <a:p>
            <a:pPr lvl="0"/>
            <a:r>
              <a:rPr lang="en-US" sz="1600" dirty="0" smtClean="0"/>
              <a:t>http://www.radio-electronics.com/info/cellulartelecomms/lte-long-term-evolution/4g </a:t>
            </a:r>
            <a:r>
              <a:rPr lang="en-US" sz="1600" dirty="0" err="1" smtClean="0"/>
              <a:t>lteadvanced</a:t>
            </a:r>
            <a:r>
              <a:rPr lang="en-US" sz="1600" dirty="0" smtClean="0"/>
              <a:t>- d2d-device-to-device.php</a:t>
            </a:r>
            <a:endParaRPr lang="en-IN" sz="1600" dirty="0" smtClean="0"/>
          </a:p>
          <a:p>
            <a:pPr lvl="0"/>
            <a:r>
              <a:rPr lang="en-US" sz="1600" dirty="0" smtClean="0"/>
              <a:t>http://www.nhai.org/Doc/14jul11/ETC_Specs_June%2020112828319218.pdf</a:t>
            </a:r>
            <a:endParaRPr lang="en-US" sz="1600" b="1" u="sng" dirty="0" smtClean="0"/>
          </a:p>
          <a:p>
            <a:pPr>
              <a:buNone/>
            </a:pPr>
            <a:r>
              <a:rPr lang="en-US" sz="1600" b="1" u="sng" dirty="0" smtClean="0"/>
              <a:t>WEBSITES</a:t>
            </a:r>
            <a:r>
              <a:rPr lang="en-US" sz="1600" b="1" dirty="0" smtClean="0"/>
              <a:t> </a:t>
            </a:r>
            <a:endParaRPr lang="en-IN" sz="1600" dirty="0" smtClean="0"/>
          </a:p>
          <a:p>
            <a:pPr lvl="0"/>
            <a:r>
              <a:rPr lang="en-US" sz="1600" dirty="0" smtClean="0"/>
              <a:t>www.beyondlogic.org</a:t>
            </a:r>
            <a:endParaRPr lang="en-IN" sz="1600" dirty="0" smtClean="0"/>
          </a:p>
          <a:p>
            <a:pPr lvl="0"/>
            <a:r>
              <a:rPr lang="en-US" sz="1600" dirty="0" smtClean="0"/>
              <a:t>www.wikipedia.org</a:t>
            </a:r>
            <a:endParaRPr lang="en-IN" sz="1600" dirty="0" smtClean="0"/>
          </a:p>
          <a:p>
            <a:pPr lvl="0"/>
            <a:r>
              <a:rPr lang="en-US" sz="1600" dirty="0" smtClean="0"/>
              <a:t>www.howstuffworks.com</a:t>
            </a:r>
            <a:endParaRPr lang="en-IN" sz="1600" dirty="0" smtClean="0"/>
          </a:p>
          <a:p>
            <a:pPr lvl="0"/>
            <a:r>
              <a:rPr lang="en-US" sz="1600" u="sng" dirty="0" smtClean="0"/>
              <a:t>www.alldatasheets.com</a:t>
            </a:r>
            <a:endParaRPr lang="en-IN" sz="1600" dirty="0" smtClean="0">
              <a:latin typeface="Times New Roman" pitchFamily="18" charset="0"/>
              <a:cs typeface="Times New Roman" pitchFamily="18" charset="0"/>
            </a:endParaRPr>
          </a:p>
          <a:p>
            <a:pPr>
              <a:buNone/>
            </a:pPr>
            <a:r>
              <a:rPr lang="en-IN" sz="1600" b="1" u="sng" dirty="0" smtClean="0">
                <a:latin typeface="Times New Roman" pitchFamily="18" charset="0"/>
                <a:cs typeface="Times New Roman" pitchFamily="18" charset="0"/>
              </a:rPr>
              <a:t>BOOKS</a:t>
            </a:r>
          </a:p>
          <a:p>
            <a:pPr lvl="0" hangingPunct="0"/>
            <a:r>
              <a:rPr lang="en-IN" sz="1600" dirty="0" smtClean="0">
                <a:latin typeface="Times New Roman" pitchFamily="18" charset="0"/>
                <a:cs typeface="Times New Roman" pitchFamily="18" charset="0"/>
              </a:rPr>
              <a:t> </a:t>
            </a:r>
            <a:r>
              <a:rPr lang="en-US" sz="1600" dirty="0" smtClean="0"/>
              <a:t>projects.org, “www.projectof 8051.com,” 2011. . </a:t>
            </a:r>
            <a:endParaRPr lang="en-IN" sz="1600" dirty="0" smtClean="0"/>
          </a:p>
          <a:p>
            <a:pPr lvl="0" hangingPunct="0"/>
            <a:r>
              <a:rPr lang="en-US" sz="1600" dirty="0" smtClean="0"/>
              <a:t>M. </a:t>
            </a:r>
            <a:r>
              <a:rPr lang="en-US" sz="1600" dirty="0" err="1" smtClean="0"/>
              <a:t>Mazidi</a:t>
            </a:r>
            <a:r>
              <a:rPr lang="en-US" sz="1600" dirty="0" smtClean="0"/>
              <a:t>, 8051 Microcontroller and Embedded Systems. Pear-son Education India, 2007. </a:t>
            </a:r>
            <a:endParaRPr lang="en-IN" sz="1600" dirty="0" smtClean="0"/>
          </a:p>
          <a:p>
            <a:pPr>
              <a:buNone/>
            </a:pPr>
            <a:endParaRPr lang="en-IN" sz="1600" dirty="0">
              <a:latin typeface="Times New Roman" pitchFamily="18" charset="0"/>
              <a:cs typeface="Times New Roman" pitchFamily="18" charset="0"/>
            </a:endParaRPr>
          </a:p>
        </p:txBody>
      </p:sp>
      <p:sp>
        <p:nvSpPr>
          <p:cNvPr id="1048626" name="Title 1"/>
          <p:cNvSpPr>
            <a:spLocks noGrp="1"/>
          </p:cNvSpPr>
          <p:nvPr>
            <p:ph type="title"/>
          </p:nvPr>
        </p:nvSpPr>
        <p:spPr>
          <a:xfrm>
            <a:off x="285720" y="214290"/>
            <a:ext cx="8229600" cy="1143000"/>
          </a:xfrm>
        </p:spPr>
        <p:txBody>
          <a:bodyPr/>
          <a:lstStyle/>
          <a:p>
            <a:r>
              <a:rPr lang="en-IN" dirty="0" smtClean="0"/>
              <a:t>References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idx="1"/>
          </p:nvPr>
        </p:nvSpPr>
        <p:spPr/>
        <p:txBody>
          <a:bodyPr/>
          <a:lstStyle/>
          <a:p>
            <a:endParaRPr lang="en-IN" dirty="0" smtClean="0"/>
          </a:p>
          <a:p>
            <a:endParaRPr lang="en-IN" dirty="0" smtClean="0"/>
          </a:p>
          <a:p>
            <a:pPr>
              <a:buNone/>
            </a:pPr>
            <a:endParaRPr lang="en-IN" dirty="0" smtClean="0"/>
          </a:p>
          <a:p>
            <a:pPr>
              <a:buNone/>
            </a:pPr>
            <a:r>
              <a:rPr lang="en-IN" sz="4800" dirty="0" smtClean="0"/>
              <a:t>		</a:t>
            </a:r>
            <a:r>
              <a:rPr lang="en-IN" sz="4800" dirty="0" smtClean="0">
                <a:solidFill>
                  <a:srgbClr val="0070C0"/>
                </a:solidFill>
                <a:latin typeface="Times New Roman" pitchFamily="18" charset="0"/>
                <a:cs typeface="Times New Roman" pitchFamily="18" charset="0"/>
              </a:rPr>
              <a:t>   </a:t>
            </a:r>
            <a:r>
              <a:rPr lang="en-IN" sz="5400" u="sng" dirty="0" smtClean="0">
                <a:solidFill>
                  <a:srgbClr val="0070C0"/>
                </a:solidFill>
                <a:latin typeface="Times New Roman" pitchFamily="18" charset="0"/>
                <a:cs typeface="Times New Roman" pitchFamily="18" charset="0"/>
              </a:rPr>
              <a:t>THANK  YOU!!</a:t>
            </a:r>
            <a:endParaRPr lang="en-IN" sz="5400" u="sng"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PIC </a:t>
            </a:r>
            <a:r>
              <a:rPr lang="en-IN" dirty="0" err="1" smtClean="0"/>
              <a:t>microntroller</a:t>
            </a:r>
            <a:endParaRPr lang="en-IN" dirty="0"/>
          </a:p>
        </p:txBody>
      </p:sp>
      <p:pic>
        <p:nvPicPr>
          <p:cNvPr id="4" name="Content Placeholder 3"/>
          <p:cNvPicPr>
            <a:picLocks noGrp="1"/>
          </p:cNvPicPr>
          <p:nvPr>
            <p:ph idx="1"/>
          </p:nvPr>
        </p:nvPicPr>
        <p:blipFill>
          <a:blip r:embed="rId2"/>
          <a:srcRect/>
          <a:stretch>
            <a:fillRect/>
          </a:stretch>
        </p:blipFill>
        <p:spPr bwMode="auto">
          <a:xfrm>
            <a:off x="2376762" y="2139357"/>
            <a:ext cx="4390476" cy="3209524"/>
          </a:xfrm>
          <a:prstGeom prst="rect">
            <a:avLst/>
          </a:prstGeom>
          <a:noFill/>
          <a:ln w="9525">
            <a:noFill/>
            <a:miter lim="800000"/>
            <a:headEnd/>
            <a:tailEnd/>
          </a:ln>
        </p:spPr>
      </p:pic>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Crystal circuit</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3000364" y="1785926"/>
            <a:ext cx="2786082" cy="1928825"/>
          </a:xfrm>
          <a:prstGeom prst="rect">
            <a:avLst/>
          </a:prstGeom>
          <a:noFill/>
          <a:ln w="9525">
            <a:noFill/>
            <a:miter lim="800000"/>
            <a:headEnd/>
            <a:tailEnd/>
          </a:ln>
        </p:spPr>
      </p:pic>
      <p:sp>
        <p:nvSpPr>
          <p:cNvPr id="7" name="TextBox 6"/>
          <p:cNvSpPr txBox="1"/>
          <p:nvPr/>
        </p:nvSpPr>
        <p:spPr>
          <a:xfrm>
            <a:off x="642910" y="4214818"/>
            <a:ext cx="8001056" cy="1754326"/>
          </a:xfrm>
          <a:prstGeom prst="rect">
            <a:avLst/>
          </a:prstGeom>
          <a:noFill/>
        </p:spPr>
        <p:txBody>
          <a:bodyPr wrap="square" rtlCol="0">
            <a:spAutoFit/>
          </a:bodyPr>
          <a:lstStyle/>
          <a:p>
            <a:r>
              <a:rPr lang="en-US" b="1" dirty="0" smtClean="0"/>
              <a:t>Working</a:t>
            </a:r>
            <a:r>
              <a:rPr lang="en-US" dirty="0" smtClean="0"/>
              <a:t>: - The circuit consists of one crystal and two capacitors. The crystal is used to give the microcontroller the required periodic pulses to make it function properly. The crystal used in the project is of 12 </a:t>
            </a:r>
            <a:r>
              <a:rPr lang="en-US" dirty="0" err="1" smtClean="0"/>
              <a:t>MHz.</a:t>
            </a:r>
            <a:r>
              <a:rPr lang="en-US" dirty="0" smtClean="0"/>
              <a:t> The two capacitors are connected to two pins of the crystal and are grounded at the other ends</a:t>
            </a:r>
            <a:endParaRPr lang="en-IN" dirty="0" smtClean="0"/>
          </a:p>
          <a:p>
            <a:endParaRPr lang="en-IN" dirty="0"/>
          </a:p>
        </p:txBody>
      </p:sp>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Reset circuit</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428596" y="1500174"/>
            <a:ext cx="2747911" cy="1877165"/>
          </a:xfrm>
          <a:prstGeom prst="rect">
            <a:avLst/>
          </a:prstGeom>
          <a:noFill/>
          <a:ln w="9525">
            <a:noFill/>
            <a:miter lim="800000"/>
            <a:headEnd/>
            <a:tailEnd/>
          </a:ln>
        </p:spPr>
      </p:pic>
      <p:sp>
        <p:nvSpPr>
          <p:cNvPr id="5" name="TextBox 4"/>
          <p:cNvSpPr txBox="1"/>
          <p:nvPr/>
        </p:nvSpPr>
        <p:spPr>
          <a:xfrm>
            <a:off x="3571868" y="3429000"/>
            <a:ext cx="5214974" cy="3416320"/>
          </a:xfrm>
          <a:prstGeom prst="rect">
            <a:avLst/>
          </a:prstGeom>
          <a:noFill/>
        </p:spPr>
        <p:txBody>
          <a:bodyPr wrap="square" rtlCol="0">
            <a:spAutoFit/>
          </a:bodyPr>
          <a:lstStyle/>
          <a:p>
            <a:r>
              <a:rPr lang="en-US" dirty="0" smtClean="0"/>
              <a:t> This circuit gives the microcontroller the starting pulse required to start the operation from the start. Unless this pulse is given, the microcontroller doesn’t start functioning.</a:t>
            </a:r>
          </a:p>
          <a:p>
            <a:endParaRPr lang="en-US" dirty="0" smtClean="0"/>
          </a:p>
          <a:p>
            <a:r>
              <a:rPr lang="en-US" dirty="0" smtClean="0"/>
              <a:t>The circuit gives the required starting pulse to the microcontroller to start the operation from the very beginning. The 89S51 microcontroller requires the active high reset pulse. So the capacitor is connected to positive supply and the resistor is grounded.</a:t>
            </a:r>
            <a:endParaRPr lang="en-IN" dirty="0" smtClean="0"/>
          </a:p>
          <a:p>
            <a:endParaRPr lang="en-IN" dirty="0"/>
          </a:p>
        </p:txBody>
      </p:sp>
      <p:sp>
        <p:nvSpPr>
          <p:cNvPr id="6" name="TextBox 5"/>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LCD</a:t>
            </a:r>
            <a:endParaRPr lang="en-IN" dirty="0"/>
          </a:p>
        </p:txBody>
      </p:sp>
      <p:pic>
        <p:nvPicPr>
          <p:cNvPr id="4" name="Content Placeholder 3" descr="http://4.bp.blogspot.com/-Cv_Y40wckWw/T_0zegijJBI/AAAAAAAAANM/es52eRa6QBU/s1600/lcd.png"/>
          <p:cNvPicPr>
            <a:picLocks noGrp="1"/>
          </p:cNvPicPr>
          <p:nvPr>
            <p:ph idx="1"/>
          </p:nvPr>
        </p:nvPicPr>
        <p:blipFill>
          <a:blip r:embed="rId2"/>
          <a:srcRect/>
          <a:stretch>
            <a:fillRect/>
          </a:stretch>
        </p:blipFill>
        <p:spPr bwMode="auto">
          <a:xfrm>
            <a:off x="2962275" y="2343944"/>
            <a:ext cx="3219450" cy="2800350"/>
          </a:xfrm>
          <a:prstGeom prst="rect">
            <a:avLst/>
          </a:prstGeom>
          <a:noFill/>
          <a:ln w="9525">
            <a:noFill/>
            <a:miter lim="800000"/>
            <a:headEnd/>
            <a:tailEnd/>
          </a:ln>
        </p:spPr>
      </p:pic>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RF module</a:t>
            </a:r>
            <a:endParaRPr lang="en-IN" dirty="0"/>
          </a:p>
        </p:txBody>
      </p:sp>
      <p:pic>
        <p:nvPicPr>
          <p:cNvPr id="4" name="Content Placeholder 3"/>
          <p:cNvPicPr>
            <a:picLocks noGrp="1"/>
          </p:cNvPicPr>
          <p:nvPr>
            <p:ph idx="1"/>
          </p:nvPr>
        </p:nvPicPr>
        <p:blipFill>
          <a:blip r:embed="rId2"/>
          <a:srcRect/>
          <a:stretch>
            <a:fillRect/>
          </a:stretch>
        </p:blipFill>
        <p:spPr bwMode="auto">
          <a:xfrm>
            <a:off x="285720" y="1285860"/>
            <a:ext cx="5786478" cy="3643338"/>
          </a:xfrm>
          <a:prstGeom prst="rect">
            <a:avLst/>
          </a:prstGeom>
          <a:noFill/>
          <a:ln w="9525">
            <a:noFill/>
            <a:miter lim="800000"/>
            <a:headEnd/>
            <a:tailEnd/>
          </a:ln>
        </p:spPr>
      </p:pic>
      <p:sp>
        <p:nvSpPr>
          <p:cNvPr id="6" name="TextBox 5"/>
          <p:cNvSpPr txBox="1"/>
          <p:nvPr/>
        </p:nvSpPr>
        <p:spPr>
          <a:xfrm>
            <a:off x="357158" y="4786322"/>
            <a:ext cx="8501122" cy="1754326"/>
          </a:xfrm>
          <a:prstGeom prst="rect">
            <a:avLst/>
          </a:prstGeom>
          <a:noFill/>
        </p:spPr>
        <p:txBody>
          <a:bodyPr wrap="square" rtlCol="0">
            <a:spAutoFit/>
          </a:bodyPr>
          <a:lstStyle/>
          <a:p>
            <a:r>
              <a:rPr lang="en-US" dirty="0" smtClean="0"/>
              <a:t>RF modem can be used for applications that need two way wireless data transmission. It features adjustable data rate and reliable transmission distance. The communication protocol is self controlled and completely transparent to user interface. The module can be embedded to your current design so that wireless communication can be set up easily.</a:t>
            </a:r>
            <a:endParaRPr lang="en-IN" dirty="0" smtClean="0"/>
          </a:p>
          <a:p>
            <a:endParaRPr lang="en-IN" dirty="0"/>
          </a:p>
        </p:txBody>
      </p:sp>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normAutofit/>
          </a:bodyPr>
          <a:lstStyle/>
          <a:p>
            <a:pPr marL="0" indent="0" fontAlgn="base">
              <a:lnSpc>
                <a:spcPct val="160000"/>
              </a:lnSpc>
              <a:spcBef>
                <a:spcPct val="0"/>
              </a:spcBef>
              <a:spcAft>
                <a:spcPct val="0"/>
              </a:spcAft>
              <a:buClrTx/>
              <a:buSzTx/>
            </a:pPr>
            <a:r>
              <a:rPr lang="en-US" dirty="0" smtClean="0">
                <a:latin typeface="Times New Roman" pitchFamily="18" charset="0"/>
                <a:cs typeface="Times New Roman" pitchFamily="18" charset="0"/>
              </a:rPr>
              <a:t>Traffic signal optimization using RF communication</a:t>
            </a:r>
          </a:p>
          <a:p>
            <a:pPr marL="0" indent="0" fontAlgn="base">
              <a:lnSpc>
                <a:spcPct val="160000"/>
              </a:lnSpc>
              <a:spcBef>
                <a:spcPct val="0"/>
              </a:spcBef>
              <a:spcAft>
                <a:spcPct val="0"/>
              </a:spcAft>
              <a:buClrTx/>
              <a:buSzTx/>
            </a:pPr>
            <a:r>
              <a:rPr lang="en-US" dirty="0" smtClean="0">
                <a:latin typeface="Times New Roman" pitchFamily="18" charset="0"/>
                <a:cs typeface="Times New Roman" pitchFamily="18" charset="0"/>
              </a:rPr>
              <a:t>Driver </a:t>
            </a:r>
            <a:r>
              <a:rPr lang="en-US" dirty="0" smtClean="0">
                <a:latin typeface="Times New Roman" pitchFamily="18" charset="0"/>
                <a:cs typeface="Times New Roman" pitchFamily="18" charset="0"/>
              </a:rPr>
              <a:t>safety via cruise </a:t>
            </a:r>
            <a:r>
              <a:rPr lang="en-US" dirty="0" smtClean="0">
                <a:latin typeface="Times New Roman" pitchFamily="18" charset="0"/>
                <a:cs typeface="Times New Roman" pitchFamily="18" charset="0"/>
              </a:rPr>
              <a:t>control.</a:t>
            </a:r>
          </a:p>
          <a:p>
            <a:pPr marL="0" indent="0" fontAlgn="base">
              <a:lnSpc>
                <a:spcPct val="160000"/>
              </a:lnSpc>
              <a:spcBef>
                <a:spcPct val="0"/>
              </a:spcBef>
              <a:spcAft>
                <a:spcPct val="0"/>
              </a:spcAft>
              <a:buClrTx/>
              <a:buSzTx/>
            </a:pPr>
            <a:r>
              <a:rPr lang="en-US" dirty="0" smtClean="0">
                <a:latin typeface="Times New Roman" pitchFamily="18" charset="0"/>
                <a:cs typeface="Times New Roman" pitchFamily="18" charset="0"/>
              </a:rPr>
              <a:t>Road edge detection </a:t>
            </a:r>
            <a:endParaRPr lang="en-US" dirty="0" smtClean="0">
              <a:latin typeface="Times New Roman" pitchFamily="18" charset="0"/>
              <a:cs typeface="Times New Roman" pitchFamily="18" charset="0"/>
            </a:endParaRPr>
          </a:p>
        </p:txBody>
      </p:sp>
      <p:sp>
        <p:nvSpPr>
          <p:cNvPr id="1048607" name="Title 1"/>
          <p:cNvSpPr>
            <a:spLocks noGrp="1"/>
          </p:cNvSpPr>
          <p:nvPr>
            <p:ph type="title"/>
          </p:nvPr>
        </p:nvSpPr>
        <p:spPr/>
        <p:txBody>
          <a:bodyPr/>
          <a:lstStyle/>
          <a:p>
            <a:r>
              <a:rPr lang="en-IN" dirty="0" smtClean="0"/>
              <a:t>Introduction</a:t>
            </a:r>
            <a:endParaRPr lang="en-IN" dirty="0"/>
          </a:p>
        </p:txBody>
      </p:sp>
      <p:sp>
        <p:nvSpPr>
          <p:cNvPr id="4" name="TextBox 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t>
            </a:r>
            <a:endParaRPr lang="en-IN" dirty="0"/>
          </a:p>
        </p:txBody>
      </p:sp>
      <p:sp>
        <p:nvSpPr>
          <p:cNvPr id="3" name="Title 2"/>
          <p:cNvSpPr>
            <a:spLocks noGrp="1"/>
          </p:cNvSpPr>
          <p:nvPr>
            <p:ph type="title"/>
          </p:nvPr>
        </p:nvSpPr>
        <p:spPr/>
        <p:txBody>
          <a:bodyPr/>
          <a:lstStyle/>
          <a:p>
            <a:r>
              <a:rPr lang="en-IN" dirty="0" smtClean="0"/>
              <a:t>IR SENSOR</a:t>
            </a:r>
            <a:endParaRPr lang="en-IN" dirty="0"/>
          </a:p>
        </p:txBody>
      </p:sp>
      <p:pic>
        <p:nvPicPr>
          <p:cNvPr id="4" name="Picture 3"/>
          <p:cNvPicPr/>
          <p:nvPr/>
        </p:nvPicPr>
        <p:blipFill>
          <a:blip r:embed="rId2"/>
          <a:srcRect/>
          <a:stretch>
            <a:fillRect/>
          </a:stretch>
        </p:blipFill>
        <p:spPr bwMode="auto">
          <a:xfrm>
            <a:off x="2552700" y="2238376"/>
            <a:ext cx="4038600" cy="2381248"/>
          </a:xfrm>
          <a:prstGeom prst="rect">
            <a:avLst/>
          </a:prstGeom>
          <a:noFill/>
          <a:ln w="9525">
            <a:noFill/>
            <a:miter lim="800000"/>
            <a:headEnd/>
            <a:tailEnd/>
          </a:ln>
          <a:effectLst/>
        </p:spPr>
      </p:pic>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Motor driver</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057049" y="2162748"/>
            <a:ext cx="5029902" cy="3162742"/>
          </a:xfrm>
          <a:prstGeom prst="rect">
            <a:avLst/>
          </a:prstGeom>
        </p:spPr>
      </p:pic>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200" dirty="0" err="1" smtClean="0"/>
              <a:t>Speciﬁcations</a:t>
            </a:r>
            <a:r>
              <a:rPr lang="en-IN" sz="1200" dirty="0" smtClean="0"/>
              <a:t>:</a:t>
            </a:r>
          </a:p>
          <a:p>
            <a:r>
              <a:rPr lang="en-IN" sz="1200" dirty="0" smtClean="0"/>
              <a:t>5VDC through USB (External 5V supply will boost range of the module) Current: ¡50mA Operating Frequency: 125Khz Read Distance: 10cm Size of RFID reader module: 32mm(length) * 32mm(width) * 8mm(height)</a:t>
            </a:r>
          </a:p>
          <a:p>
            <a:r>
              <a:rPr lang="en-IN" sz="1200" dirty="0" smtClean="0"/>
              <a:t>RS232 interface format: 10 ASCII DATA (card no.)+ 2 ASCII DATA (XOR result) E.g. Card number is 4500C5D1E9B8 read from reader then the card number on card will be as below. Preamble 00C5D1E9 value in Hex = 12964329. / B8 is XOR value for (45 XOR 00 XOR C5 XOR D1 XOR E9) Hence number on the card is 0012964329. 1. Data baud rate: 9600 bps 2. Data bit 8 bits 3. Parity check: None 4. Stop bit</a:t>
            </a:r>
          </a:p>
          <a:p>
            <a:r>
              <a:rPr lang="en-IN" sz="1200" dirty="0" smtClean="0"/>
              <a:t>Thus we understood the </a:t>
            </a:r>
            <a:r>
              <a:rPr lang="en-IN" sz="1200" dirty="0" err="1" smtClean="0"/>
              <a:t>diﬀerent</a:t>
            </a:r>
            <a:r>
              <a:rPr lang="en-IN" sz="1200" dirty="0" smtClean="0"/>
              <a:t> components used in power supply design, we also studied </a:t>
            </a:r>
            <a:r>
              <a:rPr lang="en-IN" sz="1200" dirty="0" err="1" smtClean="0"/>
              <a:t>diﬀerent</a:t>
            </a:r>
            <a:r>
              <a:rPr lang="en-IN" sz="1200" dirty="0" smtClean="0"/>
              <a:t> components and modules required in the designing the system.</a:t>
            </a:r>
          </a:p>
          <a:p>
            <a:endParaRPr lang="en-IN" sz="1200" dirty="0" smtClean="0"/>
          </a:p>
          <a:p>
            <a:endParaRPr lang="en-IN" dirty="0"/>
          </a:p>
        </p:txBody>
      </p:sp>
      <p:sp>
        <p:nvSpPr>
          <p:cNvPr id="3" name="Title 2"/>
          <p:cNvSpPr>
            <a:spLocks noGrp="1"/>
          </p:cNvSpPr>
          <p:nvPr>
            <p:ph type="title"/>
          </p:nvPr>
        </p:nvSpPr>
        <p:spPr/>
        <p:txBody>
          <a:bodyPr/>
          <a:lstStyle/>
          <a:p>
            <a:r>
              <a:rPr lang="en-IN" dirty="0" smtClean="0"/>
              <a:t>EM- 18 MODULE</a:t>
            </a:r>
            <a:endParaRPr lang="en-IN" dirty="0"/>
          </a:p>
        </p:txBody>
      </p:sp>
      <p:pic>
        <p:nvPicPr>
          <p:cNvPr id="1029" name="Picture 5" descr="C:\Users\OMKAR\Desktop\op report\report\em181.png"/>
          <p:cNvPicPr>
            <a:picLocks noChangeAspect="1" noChangeArrowheads="1"/>
          </p:cNvPicPr>
          <p:nvPr/>
        </p:nvPicPr>
        <p:blipFill>
          <a:blip r:embed="rId2"/>
          <a:srcRect/>
          <a:stretch>
            <a:fillRect/>
          </a:stretch>
        </p:blipFill>
        <p:spPr bwMode="auto">
          <a:xfrm>
            <a:off x="428596" y="4143380"/>
            <a:ext cx="2889705" cy="1624014"/>
          </a:xfrm>
          <a:prstGeom prst="rect">
            <a:avLst/>
          </a:prstGeom>
          <a:noFill/>
        </p:spPr>
      </p:pic>
      <p:pic>
        <p:nvPicPr>
          <p:cNvPr id="1030" name="Picture 6" descr="C:\Users\OMKAR\Desktop\op report\report\em182.png"/>
          <p:cNvPicPr>
            <a:picLocks noChangeAspect="1" noChangeArrowheads="1"/>
          </p:cNvPicPr>
          <p:nvPr/>
        </p:nvPicPr>
        <p:blipFill>
          <a:blip r:embed="rId3"/>
          <a:srcRect/>
          <a:stretch>
            <a:fillRect/>
          </a:stretch>
        </p:blipFill>
        <p:spPr bwMode="auto">
          <a:xfrm>
            <a:off x="5143504" y="4214818"/>
            <a:ext cx="3256937" cy="210026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ts v2i.mp4">
            <a:hlinkClick r:id="" action="ppaction://media"/>
          </p:cNvPr>
          <p:cNvPicPr>
            <a:picLocks noRot="1" noChangeAspect="1"/>
          </p:cNvPicPr>
          <p:nvPr>
            <a:videoFile r:link="rId1"/>
          </p:nvPr>
        </p:nvPicPr>
        <p:blipFill>
          <a:blip r:embed="rId3"/>
          <a:stretch>
            <a:fillRect/>
          </a:stretch>
        </p:blipFill>
        <p:spPr>
          <a:xfrm>
            <a:off x="0" y="928670"/>
            <a:ext cx="9144000" cy="5143536"/>
          </a:xfrm>
          <a:prstGeom prst="rect">
            <a:avLst/>
          </a:prstGeom>
        </p:spPr>
      </p:pic>
    </p:spTree>
    <p:extLst>
      <p:ext uri="{BB962C8B-B14F-4D97-AF65-F5344CB8AC3E}">
        <p14:creationId xmlns:p14="http://schemas.microsoft.com/office/powerpoint/2010/main" xmlns="" val="39820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18" y="857232"/>
          <a:ext cx="8644001" cy="5140665"/>
        </p:xfrm>
        <a:graphic>
          <a:graphicData uri="http://schemas.openxmlformats.org/drawingml/2006/table">
            <a:tbl>
              <a:tblPr firstRow="1" bandRow="1">
                <a:tableStyleId>{69012ECD-51FC-41F1-AA8D-1B2483CD663E}</a:tableStyleId>
              </a:tblPr>
              <a:tblGrid>
                <a:gridCol w="571506"/>
                <a:gridCol w="2000264"/>
                <a:gridCol w="1785950"/>
                <a:gridCol w="1285884"/>
                <a:gridCol w="1714512"/>
                <a:gridCol w="1285885"/>
              </a:tblGrid>
              <a:tr h="571504">
                <a:tc>
                  <a:txBody>
                    <a:bodyPr/>
                    <a:lstStyle/>
                    <a:p>
                      <a:r>
                        <a:rPr lang="en-IN" dirty="0" smtClean="0"/>
                        <a:t>Sr.</a:t>
                      </a:r>
                      <a:r>
                        <a:rPr lang="en-IN" baseline="0" dirty="0" smtClean="0"/>
                        <a:t> No</a:t>
                      </a:r>
                      <a:endParaRPr lang="en-IN" dirty="0"/>
                    </a:p>
                  </a:txBody>
                  <a:tcPr anchor="ctr"/>
                </a:tc>
                <a:tc>
                  <a:txBody>
                    <a:bodyPr/>
                    <a:lstStyle/>
                    <a:p>
                      <a:pPr algn="ctr"/>
                      <a:r>
                        <a:rPr lang="en-IN" dirty="0" smtClean="0"/>
                        <a:t>Paper title</a:t>
                      </a:r>
                      <a:endParaRPr lang="en-IN" dirty="0"/>
                    </a:p>
                  </a:txBody>
                  <a:tcPr anchor="ctr"/>
                </a:tc>
                <a:tc>
                  <a:txBody>
                    <a:bodyPr/>
                    <a:lstStyle/>
                    <a:p>
                      <a:pPr algn="ctr"/>
                      <a:r>
                        <a:rPr lang="en-IN" dirty="0" smtClean="0"/>
                        <a:t>Author</a:t>
                      </a:r>
                      <a:endParaRPr lang="en-IN" dirty="0"/>
                    </a:p>
                  </a:txBody>
                  <a:tcPr anchor="ctr"/>
                </a:tc>
                <a:tc>
                  <a:txBody>
                    <a:bodyPr/>
                    <a:lstStyle/>
                    <a:p>
                      <a:pPr algn="ctr"/>
                      <a:r>
                        <a:rPr lang="en-IN" dirty="0" smtClean="0"/>
                        <a:t>Publisher</a:t>
                      </a:r>
                      <a:endParaRPr lang="en-IN" dirty="0"/>
                    </a:p>
                  </a:txBody>
                  <a:tcPr anchor="ctr"/>
                </a:tc>
                <a:tc>
                  <a:txBody>
                    <a:bodyPr/>
                    <a:lstStyle/>
                    <a:p>
                      <a:pPr algn="ctr"/>
                      <a:r>
                        <a:rPr lang="en-IN" dirty="0" smtClean="0"/>
                        <a:t>Features</a:t>
                      </a:r>
                      <a:endParaRPr lang="en-IN" dirty="0"/>
                    </a:p>
                  </a:txBody>
                  <a:tcPr anchor="ctr"/>
                </a:tc>
                <a:tc>
                  <a:txBody>
                    <a:bodyPr/>
                    <a:lstStyle/>
                    <a:p>
                      <a:pPr algn="ctr"/>
                      <a:r>
                        <a:rPr lang="en-IN" dirty="0" smtClean="0"/>
                        <a:t>Remark</a:t>
                      </a:r>
                      <a:endParaRPr lang="en-IN" dirty="0"/>
                    </a:p>
                  </a:txBody>
                  <a:tcPr anchor="ctr"/>
                </a:tc>
              </a:tr>
              <a:tr h="1042995">
                <a:tc>
                  <a:txBody>
                    <a:bodyPr/>
                    <a:lstStyle/>
                    <a:p>
                      <a:pPr algn="ctr"/>
                      <a:r>
                        <a:rPr lang="en-IN" sz="1200" dirty="0" smtClean="0">
                          <a:latin typeface="+mn-lt"/>
                          <a:cs typeface="Times New Roman" pitchFamily="18" charset="0"/>
                        </a:rPr>
                        <a:t>1.</a:t>
                      </a:r>
                      <a:endParaRPr lang="en-IN" sz="1200" dirty="0">
                        <a:latin typeface="+mn-lt"/>
                        <a:cs typeface="Times New Roman" pitchFamily="18" charset="0"/>
                      </a:endParaRPr>
                    </a:p>
                  </a:txBody>
                  <a:tcPr/>
                </a:tc>
                <a:tc>
                  <a:txBody>
                    <a:bodyPr/>
                    <a:lstStyle/>
                    <a:p>
                      <a:pPr algn="ctr"/>
                      <a:r>
                        <a:rPr lang="en-IN" sz="1200" dirty="0" smtClean="0">
                          <a:latin typeface="+mn-lt"/>
                          <a:cs typeface="Times New Roman" pitchFamily="18" charset="0"/>
                        </a:rPr>
                        <a:t>Car to car communication for accurate vehicle localization</a:t>
                      </a:r>
                      <a:endParaRPr lang="en-IN" sz="1200" dirty="0">
                        <a:latin typeface="+mn-lt"/>
                        <a:cs typeface="Times New Roman" pitchFamily="18" charset="0"/>
                      </a:endParaRPr>
                    </a:p>
                  </a:txBody>
                  <a:tcPr/>
                </a:tc>
                <a:tc>
                  <a:txBody>
                    <a:bodyPr/>
                    <a:lstStyle/>
                    <a:p>
                      <a:pPr marL="342900" indent="-342900" algn="l">
                        <a:buFont typeface="+mj-lt"/>
                        <a:buNone/>
                      </a:pPr>
                      <a:r>
                        <a:rPr lang="en-IN" sz="1200" dirty="0" smtClean="0">
                          <a:latin typeface="+mn-lt"/>
                          <a:cs typeface="Times New Roman" pitchFamily="18" charset="0"/>
                        </a:rPr>
                        <a:t>Marcus </a:t>
                      </a:r>
                      <a:r>
                        <a:rPr lang="en-IN" sz="1200" dirty="0" err="1" smtClean="0">
                          <a:latin typeface="+mn-lt"/>
                          <a:cs typeface="Times New Roman" pitchFamily="18" charset="0"/>
                        </a:rPr>
                        <a:t>Obst</a:t>
                      </a:r>
                      <a:r>
                        <a:rPr lang="en-IN" sz="1200" baseline="0" dirty="0" smtClean="0">
                          <a:latin typeface="+mn-lt"/>
                          <a:cs typeface="Times New Roman" pitchFamily="18" charset="0"/>
                        </a:rPr>
                        <a:t> et al.</a:t>
                      </a:r>
                      <a:endParaRPr lang="en-IN" sz="1200" dirty="0" smtClean="0">
                        <a:latin typeface="+mn-lt"/>
                        <a:cs typeface="Times New Roman" pitchFamily="18" charset="0"/>
                      </a:endParaRPr>
                    </a:p>
                  </a:txBody>
                  <a:tcPr/>
                </a:tc>
                <a:tc>
                  <a:txBody>
                    <a:bodyPr/>
                    <a:lstStyle/>
                    <a:p>
                      <a:pPr algn="ctr"/>
                      <a:r>
                        <a:rPr lang="en-IN" sz="1200" dirty="0" smtClean="0">
                          <a:latin typeface="+mn-lt"/>
                          <a:cs typeface="Times New Roman" pitchFamily="18" charset="0"/>
                        </a:rPr>
                        <a:t>2012-9</a:t>
                      </a:r>
                      <a:r>
                        <a:rPr lang="en-IN" sz="1200" baseline="30000" dirty="0" smtClean="0">
                          <a:latin typeface="+mn-lt"/>
                          <a:cs typeface="Times New Roman" pitchFamily="18" charset="0"/>
                        </a:rPr>
                        <a:t>th</a:t>
                      </a:r>
                      <a:r>
                        <a:rPr lang="en-IN" sz="1200" baseline="0" dirty="0" smtClean="0">
                          <a:latin typeface="+mn-lt"/>
                          <a:cs typeface="Times New Roman" pitchFamily="18" charset="0"/>
                        </a:rPr>
                        <a:t> international multi-conference</a:t>
                      </a:r>
                      <a:endParaRPr lang="en-IN" sz="1200" dirty="0">
                        <a:latin typeface="+mn-lt"/>
                        <a:cs typeface="Times New Roman" pitchFamily="18" charset="0"/>
                      </a:endParaRPr>
                    </a:p>
                  </a:txBody>
                  <a:tcPr/>
                </a:tc>
                <a:tc>
                  <a:txBody>
                    <a:bodyPr/>
                    <a:lstStyle/>
                    <a:p>
                      <a:pPr algn="ctr"/>
                      <a:r>
                        <a:rPr lang="en-IN" sz="1200" dirty="0" smtClean="0">
                          <a:latin typeface="+mn-lt"/>
                          <a:cs typeface="Times New Roman" pitchFamily="18" charset="0"/>
                        </a:rPr>
                        <a:t>To transmit GPS measurement</a:t>
                      </a:r>
                      <a:r>
                        <a:rPr lang="en-IN" sz="1200" baseline="0" dirty="0" smtClean="0">
                          <a:latin typeface="+mn-lt"/>
                          <a:cs typeface="Times New Roman" pitchFamily="18" charset="0"/>
                        </a:rPr>
                        <a:t> between vehicles</a:t>
                      </a:r>
                      <a:endParaRPr lang="en-IN" sz="1200" dirty="0">
                        <a:latin typeface="+mn-lt"/>
                        <a:cs typeface="Times New Roman" pitchFamily="18" charset="0"/>
                      </a:endParaRPr>
                    </a:p>
                  </a:txBody>
                  <a:tcPr/>
                </a:tc>
                <a:tc>
                  <a:txBody>
                    <a:bodyPr/>
                    <a:lstStyle/>
                    <a:p>
                      <a:pPr algn="ctr"/>
                      <a:r>
                        <a:rPr lang="en-IN" sz="1200" dirty="0" err="1" smtClean="0">
                          <a:latin typeface="+mn-lt"/>
                          <a:cs typeface="Times New Roman" pitchFamily="18" charset="0"/>
                        </a:rPr>
                        <a:t>CoVeL</a:t>
                      </a:r>
                      <a:r>
                        <a:rPr lang="en-IN" sz="1200" dirty="0" smtClean="0">
                          <a:latin typeface="+mn-lt"/>
                          <a:cs typeface="Times New Roman" pitchFamily="18" charset="0"/>
                        </a:rPr>
                        <a:t> </a:t>
                      </a:r>
                      <a:r>
                        <a:rPr lang="en-IN" sz="1200" dirty="0" err="1" smtClean="0">
                          <a:latin typeface="+mn-lt"/>
                          <a:cs typeface="Times New Roman" pitchFamily="18" charset="0"/>
                        </a:rPr>
                        <a:t>apporach</a:t>
                      </a:r>
                      <a:endParaRPr lang="en-IN" sz="1200" dirty="0">
                        <a:latin typeface="+mn-lt"/>
                        <a:cs typeface="Times New Roman" pitchFamily="18" charset="0"/>
                      </a:endParaRPr>
                    </a:p>
                  </a:txBody>
                  <a:tcPr/>
                </a:tc>
              </a:tr>
              <a:tr h="1042995">
                <a:tc>
                  <a:txBody>
                    <a:bodyPr/>
                    <a:lstStyle/>
                    <a:p>
                      <a:r>
                        <a:rPr lang="en-IN" sz="1200" dirty="0" smtClean="0"/>
                        <a:t>2.</a:t>
                      </a:r>
                      <a:endParaRPr lang="en-IN" sz="1200" dirty="0"/>
                    </a:p>
                  </a:txBody>
                  <a:tcPr/>
                </a:tc>
                <a:tc>
                  <a:txBody>
                    <a:bodyPr/>
                    <a:lstStyle/>
                    <a:p>
                      <a:pPr algn="ctr"/>
                      <a:r>
                        <a:rPr lang="en-IN" sz="1200" dirty="0" smtClean="0"/>
                        <a:t>Vehicle to infrastructure</a:t>
                      </a:r>
                      <a:r>
                        <a:rPr lang="en-IN" sz="1200" baseline="0" dirty="0" smtClean="0"/>
                        <a:t> control</a:t>
                      </a:r>
                      <a:endParaRPr lang="en-IN" sz="1200" dirty="0"/>
                    </a:p>
                  </a:txBody>
                  <a:tcPr/>
                </a:tc>
                <a:tc>
                  <a:txBody>
                    <a:bodyPr/>
                    <a:lstStyle/>
                    <a:p>
                      <a:pPr algn="ctr"/>
                      <a:r>
                        <a:rPr lang="en-IN" sz="1200" dirty="0" err="1" smtClean="0"/>
                        <a:t>T.Samad</a:t>
                      </a:r>
                      <a:endParaRPr lang="en-IN" sz="1200" dirty="0" smtClean="0"/>
                    </a:p>
                    <a:p>
                      <a:pPr algn="ctr"/>
                      <a:r>
                        <a:rPr lang="en-IN" sz="1200" dirty="0" smtClean="0"/>
                        <a:t>A.M.</a:t>
                      </a:r>
                      <a:r>
                        <a:rPr lang="en-IN" sz="1200" baseline="0" dirty="0" smtClean="0"/>
                        <a:t> </a:t>
                      </a:r>
                      <a:r>
                        <a:rPr lang="en-IN" sz="1200" baseline="0" dirty="0" err="1" smtClean="0"/>
                        <a:t>Annawamy</a:t>
                      </a:r>
                      <a:endParaRPr lang="en-IN" sz="1200" dirty="0"/>
                    </a:p>
                  </a:txBody>
                  <a:tcPr/>
                </a:tc>
                <a:tc>
                  <a:txBody>
                    <a:bodyPr/>
                    <a:lstStyle/>
                    <a:p>
                      <a:pPr algn="ctr"/>
                      <a:r>
                        <a:rPr lang="en-IN" sz="1200" dirty="0" err="1" smtClean="0"/>
                        <a:t>IEEEcss</a:t>
                      </a:r>
                      <a:r>
                        <a:rPr lang="en-IN" sz="1200" baseline="0" dirty="0" smtClean="0"/>
                        <a:t> the impact of control technology 2011</a:t>
                      </a:r>
                      <a:endParaRPr lang="en-IN" sz="1200" dirty="0"/>
                    </a:p>
                  </a:txBody>
                  <a:tcPr/>
                </a:tc>
                <a:tc>
                  <a:txBody>
                    <a:bodyPr/>
                    <a:lstStyle/>
                    <a:p>
                      <a:pPr algn="ctr"/>
                      <a:r>
                        <a:rPr lang="en-IN" sz="1200" dirty="0" smtClean="0"/>
                        <a:t>V2I &amp; V2V</a:t>
                      </a:r>
                      <a:r>
                        <a:rPr lang="en-IN" sz="1200" baseline="0" dirty="0" smtClean="0"/>
                        <a:t> interaction</a:t>
                      </a:r>
                      <a:endParaRPr lang="en-IN" sz="1200" dirty="0"/>
                    </a:p>
                  </a:txBody>
                  <a:tcPr/>
                </a:tc>
                <a:tc>
                  <a:txBody>
                    <a:bodyPr/>
                    <a:lstStyle/>
                    <a:p>
                      <a:endParaRPr lang="en-IN" dirty="0"/>
                    </a:p>
                  </a:txBody>
                  <a:tcPr/>
                </a:tc>
              </a:tr>
              <a:tr h="1042995">
                <a:tc>
                  <a:txBody>
                    <a:bodyPr/>
                    <a:lstStyle/>
                    <a:p>
                      <a:pPr algn="ctr"/>
                      <a:r>
                        <a:rPr lang="en-IN" sz="1200" dirty="0" smtClean="0"/>
                        <a:t>3</a:t>
                      </a:r>
                      <a:endParaRPr lang="en-IN" sz="1200" dirty="0"/>
                    </a:p>
                  </a:txBody>
                  <a:tcPr/>
                </a:tc>
                <a:tc>
                  <a:txBody>
                    <a:bodyPr/>
                    <a:lstStyle/>
                    <a:p>
                      <a:pPr algn="ctr"/>
                      <a:r>
                        <a:rPr lang="en-IN" sz="1200" dirty="0" smtClean="0"/>
                        <a:t>An intelligent V2I based traffic management system</a:t>
                      </a:r>
                      <a:endParaRPr lang="en-IN" sz="1200" dirty="0"/>
                    </a:p>
                  </a:txBody>
                  <a:tcPr/>
                </a:tc>
                <a:tc>
                  <a:txBody>
                    <a:bodyPr/>
                    <a:lstStyle/>
                    <a:p>
                      <a:pPr algn="ctr"/>
                      <a:r>
                        <a:rPr lang="en-IN" sz="1200" dirty="0" smtClean="0"/>
                        <a:t>Vicente </a:t>
                      </a:r>
                      <a:r>
                        <a:rPr lang="en-IN" sz="1200" dirty="0" err="1" smtClean="0"/>
                        <a:t>milanes</a:t>
                      </a:r>
                      <a:endParaRPr lang="en-IN" sz="1200" dirty="0" smtClean="0"/>
                    </a:p>
                    <a:p>
                      <a:pPr algn="ctr"/>
                      <a:r>
                        <a:rPr lang="en-IN" sz="1200" dirty="0" smtClean="0"/>
                        <a:t>Jorge</a:t>
                      </a:r>
                      <a:r>
                        <a:rPr lang="en-IN" sz="1200" baseline="0" dirty="0" smtClean="0"/>
                        <a:t> </a:t>
                      </a:r>
                      <a:r>
                        <a:rPr lang="en-IN" sz="1200" baseline="0" dirty="0" err="1" smtClean="0"/>
                        <a:t>villagra</a:t>
                      </a:r>
                      <a:r>
                        <a:rPr lang="en-IN" sz="1200" baseline="0" dirty="0" smtClean="0"/>
                        <a:t> </a:t>
                      </a:r>
                    </a:p>
                    <a:p>
                      <a:pPr algn="ctr"/>
                      <a:r>
                        <a:rPr lang="en-IN" sz="1200" baseline="0" dirty="0" smtClean="0"/>
                        <a:t>Jorge </a:t>
                      </a:r>
                      <a:r>
                        <a:rPr lang="en-IN" sz="1200" baseline="0" dirty="0" err="1" smtClean="0"/>
                        <a:t>godoy</a:t>
                      </a:r>
                      <a:endParaRPr lang="en-IN" sz="1200" baseline="0" dirty="0" smtClean="0"/>
                    </a:p>
                    <a:p>
                      <a:pPr algn="ctr"/>
                      <a:r>
                        <a:rPr lang="en-IN" sz="1200" baseline="0" dirty="0" smtClean="0"/>
                        <a:t>Javier </a:t>
                      </a:r>
                      <a:r>
                        <a:rPr lang="en-IN" sz="1200" baseline="0" dirty="0" err="1" smtClean="0"/>
                        <a:t>simo</a:t>
                      </a:r>
                      <a:endParaRPr lang="en-IN" sz="1200" dirty="0"/>
                    </a:p>
                  </a:txBody>
                  <a:tcPr/>
                </a:tc>
                <a:tc>
                  <a:txBody>
                    <a:bodyPr/>
                    <a:lstStyle/>
                    <a:p>
                      <a:pPr algn="ctr"/>
                      <a:r>
                        <a:rPr lang="en-IN" sz="1200" dirty="0" smtClean="0"/>
                        <a:t>IEEE transaction</a:t>
                      </a:r>
                      <a:r>
                        <a:rPr lang="en-IN" sz="1200" baseline="0" dirty="0" smtClean="0"/>
                        <a:t> on intelligent transportation systems vol.13 mar.2012</a:t>
                      </a:r>
                      <a:endParaRPr lang="en-IN" sz="1200" dirty="0"/>
                    </a:p>
                  </a:txBody>
                  <a:tcPr/>
                </a:tc>
                <a:tc>
                  <a:txBody>
                    <a:bodyPr/>
                    <a:lstStyle/>
                    <a:p>
                      <a:pPr algn="ctr"/>
                      <a:r>
                        <a:rPr lang="en-IN" sz="1200" dirty="0" smtClean="0"/>
                        <a:t>Data communication </a:t>
                      </a:r>
                    </a:p>
                    <a:p>
                      <a:pPr algn="ctr"/>
                      <a:r>
                        <a:rPr lang="en-IN" sz="1200" dirty="0" smtClean="0"/>
                        <a:t>Traffic management</a:t>
                      </a:r>
                    </a:p>
                    <a:p>
                      <a:pPr algn="ctr"/>
                      <a:r>
                        <a:rPr lang="en-IN" sz="1200" baseline="0" dirty="0" smtClean="0"/>
                        <a:t>V2I communication </a:t>
                      </a:r>
                      <a:endParaRPr lang="en-IN" sz="1200" dirty="0"/>
                    </a:p>
                  </a:txBody>
                  <a:tcPr/>
                </a:tc>
                <a:tc>
                  <a:txBody>
                    <a:bodyPr/>
                    <a:lstStyle/>
                    <a:p>
                      <a:pPr algn="ctr"/>
                      <a:r>
                        <a:rPr lang="en-IN" sz="1200" dirty="0" smtClean="0"/>
                        <a:t>ADAS(Advance driver assistance system)</a:t>
                      </a:r>
                      <a:endParaRPr lang="en-IN" sz="1200" dirty="0"/>
                    </a:p>
                  </a:txBody>
                  <a:tcPr/>
                </a:tc>
              </a:tr>
              <a:tr h="1042995">
                <a:tc>
                  <a:txBody>
                    <a:bodyPr/>
                    <a:lstStyle/>
                    <a:p>
                      <a:pPr algn="ctr"/>
                      <a:r>
                        <a:rPr lang="en-IN" sz="1200" dirty="0" smtClean="0"/>
                        <a:t>4</a:t>
                      </a:r>
                      <a:endParaRPr lang="en-IN" sz="1200" dirty="0"/>
                    </a:p>
                  </a:txBody>
                  <a:tcPr/>
                </a:tc>
                <a:tc>
                  <a:txBody>
                    <a:bodyPr/>
                    <a:lstStyle/>
                    <a:p>
                      <a:pPr algn="ctr"/>
                      <a:r>
                        <a:rPr lang="en-IN" sz="1200" dirty="0" smtClean="0"/>
                        <a:t>DSA</a:t>
                      </a:r>
                      <a:r>
                        <a:rPr lang="en-IN" sz="1200" baseline="0" dirty="0" smtClean="0"/>
                        <a:t> based V2I communication under microscope</a:t>
                      </a:r>
                      <a:endParaRPr lang="en-IN" sz="1200" dirty="0"/>
                    </a:p>
                  </a:txBody>
                  <a:tcPr/>
                </a:tc>
                <a:tc>
                  <a:txBody>
                    <a:bodyPr/>
                    <a:lstStyle/>
                    <a:p>
                      <a:pPr algn="ctr"/>
                      <a:r>
                        <a:rPr lang="en-IN" sz="1200" dirty="0" smtClean="0"/>
                        <a:t>Maurice </a:t>
                      </a:r>
                      <a:r>
                        <a:rPr lang="en-IN" sz="1200" dirty="0" err="1" smtClean="0"/>
                        <a:t>khabbaz</a:t>
                      </a:r>
                      <a:r>
                        <a:rPr lang="en-IN" sz="1200" baseline="0" dirty="0" smtClean="0"/>
                        <a:t> </a:t>
                      </a:r>
                    </a:p>
                    <a:p>
                      <a:pPr algn="ctr"/>
                      <a:r>
                        <a:rPr lang="en-IN" sz="1200" baseline="0" dirty="0" err="1" smtClean="0"/>
                        <a:t>Chadi</a:t>
                      </a:r>
                      <a:r>
                        <a:rPr lang="en-IN" sz="1200" baseline="0" dirty="0" smtClean="0"/>
                        <a:t> </a:t>
                      </a:r>
                      <a:r>
                        <a:rPr lang="en-IN" sz="1200" baseline="0" dirty="0" err="1" smtClean="0"/>
                        <a:t>Assi</a:t>
                      </a:r>
                      <a:endParaRPr lang="en-IN" sz="1200" baseline="0" dirty="0"/>
                    </a:p>
                    <a:p>
                      <a:pPr algn="ctr"/>
                      <a:r>
                        <a:rPr lang="en-IN" sz="1200" baseline="0" dirty="0" err="1" smtClean="0"/>
                        <a:t>Wissam</a:t>
                      </a:r>
                      <a:r>
                        <a:rPr lang="en-IN" sz="1200" baseline="0" dirty="0" smtClean="0"/>
                        <a:t> </a:t>
                      </a:r>
                      <a:r>
                        <a:rPr lang="en-IN" sz="1200" baseline="0" dirty="0" err="1" smtClean="0"/>
                        <a:t>Fawaz</a:t>
                      </a:r>
                      <a:endParaRPr lang="en-IN" sz="1200" baseline="0" dirty="0" smtClean="0"/>
                    </a:p>
                  </a:txBody>
                  <a:tcPr/>
                </a:tc>
                <a:tc>
                  <a:txBody>
                    <a:bodyPr/>
                    <a:lstStyle/>
                    <a:p>
                      <a:pPr algn="ctr"/>
                      <a:r>
                        <a:rPr lang="en-IN" sz="1200" dirty="0" smtClean="0"/>
                        <a:t>IEEE WCNC14 Track4</a:t>
                      </a:r>
                      <a:endParaRPr lang="en-IN" sz="1200" dirty="0"/>
                    </a:p>
                  </a:txBody>
                  <a:tcPr/>
                </a:tc>
                <a:tc>
                  <a:txBody>
                    <a:bodyPr/>
                    <a:lstStyle/>
                    <a:p>
                      <a:pPr algn="ctr"/>
                      <a:r>
                        <a:rPr lang="en-IN" sz="1200" dirty="0" err="1" smtClean="0"/>
                        <a:t>Dyanamic</a:t>
                      </a:r>
                      <a:r>
                        <a:rPr lang="en-IN" sz="1200" dirty="0" smtClean="0"/>
                        <a:t> spectrum</a:t>
                      </a:r>
                      <a:r>
                        <a:rPr lang="en-IN" sz="1200" baseline="0" dirty="0" smtClean="0"/>
                        <a:t> access, V2I,Sru.</a:t>
                      </a:r>
                      <a:endParaRPr lang="en-IN" sz="1200" dirty="0"/>
                    </a:p>
                  </a:txBody>
                  <a:tcPr/>
                </a:tc>
                <a:tc>
                  <a:txBody>
                    <a:bodyPr/>
                    <a:lstStyle/>
                    <a:p>
                      <a:pPr algn="ctr"/>
                      <a:r>
                        <a:rPr lang="en-IN" sz="1200" dirty="0" smtClean="0"/>
                        <a:t>VDSA(vehicular</a:t>
                      </a:r>
                      <a:r>
                        <a:rPr lang="en-IN" sz="1200" baseline="0" dirty="0" smtClean="0"/>
                        <a:t> dynamic spectrum access)</a:t>
                      </a:r>
                      <a:endParaRPr lang="en-IN" sz="1200" dirty="0"/>
                    </a:p>
                  </a:txBody>
                  <a:tcPr/>
                </a:tc>
              </a:tr>
            </a:tbl>
          </a:graphicData>
        </a:graphic>
      </p:graphicFrame>
      <p:sp>
        <p:nvSpPr>
          <p:cNvPr id="3" name="TextBox 2"/>
          <p:cNvSpPr txBox="1"/>
          <p:nvPr/>
        </p:nvSpPr>
        <p:spPr>
          <a:xfrm>
            <a:off x="714348" y="214290"/>
            <a:ext cx="3786214" cy="437043"/>
          </a:xfrm>
          <a:prstGeom prst="rect">
            <a:avLst/>
          </a:prstGeom>
          <a:noFill/>
        </p:spPr>
        <p:txBody>
          <a:bodyPr wrap="square" rtlCol="0">
            <a:spAutoFit/>
          </a:bodyPr>
          <a:lstStyle/>
          <a:p>
            <a:pPr>
              <a:lnSpc>
                <a:spcPct val="80000"/>
              </a:lnSpc>
            </a:pPr>
            <a:r>
              <a:rPr lang="en-US" sz="2800" dirty="0" smtClean="0">
                <a:latin typeface="Times New Roman" pitchFamily="18" charset="0"/>
                <a:cs typeface="Times New Roman" pitchFamily="18" charset="0"/>
              </a:rPr>
              <a:t>Literature survey</a:t>
            </a:r>
          </a:p>
        </p:txBody>
      </p:sp>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4429156"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PROBLEM DEFINATION </a:t>
            </a:r>
            <a:endParaRPr lang="en-IN" sz="2800" b="1" dirty="0">
              <a:latin typeface="Times New Roman" pitchFamily="18" charset="0"/>
              <a:cs typeface="Times New Roman" pitchFamily="18" charset="0"/>
            </a:endParaRPr>
          </a:p>
        </p:txBody>
      </p:sp>
      <p:sp>
        <p:nvSpPr>
          <p:cNvPr id="4" name="TextBox 3"/>
          <p:cNvSpPr txBox="1"/>
          <p:nvPr/>
        </p:nvSpPr>
        <p:spPr>
          <a:xfrm>
            <a:off x="500034" y="1428736"/>
            <a:ext cx="7929618" cy="2585323"/>
          </a:xfrm>
          <a:prstGeom prst="rect">
            <a:avLst/>
          </a:prstGeom>
          <a:noFill/>
        </p:spPr>
        <p:txBody>
          <a:bodyPr wrap="square" rtlCol="0">
            <a:spAutoFit/>
          </a:bodyPr>
          <a:lstStyle/>
          <a:p>
            <a:pPr>
              <a:buFont typeface="Wingdings" pitchFamily="2" charset="2"/>
              <a:buChar char="Ø"/>
            </a:pPr>
            <a:r>
              <a:rPr lang="en-IN" dirty="0" smtClean="0"/>
              <a:t> Emerging connected vehicle technology offer opportunities to substantially enhance safety through communication between vehicles(V2V).  In V2V connectivity between the vehicles may not be there all the time since the vehicle are moving at different velocity  due to which there might be network topology changes.</a:t>
            </a:r>
          </a:p>
          <a:p>
            <a:pPr>
              <a:buFont typeface="Wingdings" pitchFamily="2" charset="2"/>
              <a:buChar char="Ø"/>
            </a:pPr>
            <a:endParaRPr lang="en-IN" dirty="0" smtClean="0"/>
          </a:p>
          <a:p>
            <a:pPr>
              <a:buFont typeface="Wingdings" pitchFamily="2" charset="2"/>
              <a:buChar char="Ø"/>
            </a:pPr>
            <a:r>
              <a:rPr lang="en-IN" dirty="0" smtClean="0"/>
              <a:t> Vehicle to infrastructure provide solution to longer-range vehicular networks it make use of pre-existing network infrastructure such as wireless access points (roadside unit).</a:t>
            </a:r>
          </a:p>
        </p:txBody>
      </p:sp>
      <p:sp>
        <p:nvSpPr>
          <p:cNvPr id="5" name="TextBox 4"/>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p:txBody>
          <a:bodyPr/>
          <a:lstStyle/>
          <a:p>
            <a:pPr>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To improve the road safety.</a:t>
            </a:r>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To avoiding the risk of car accidents such as cooperative collision warning, pre-crash sensing,     lane change, traffic violation warning. </a:t>
            </a:r>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To provide Efficient traffic system</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1048605" name="Title 1"/>
          <p:cNvSpPr>
            <a:spLocks noGrp="1"/>
          </p:cNvSpPr>
          <p:nvPr>
            <p:ph type="title"/>
          </p:nvPr>
        </p:nvSpPr>
        <p:spPr/>
        <p:txBody>
          <a:bodyPr/>
          <a:lstStyle/>
          <a:p>
            <a:r>
              <a:rPr lang="en-US" b="1" dirty="0" smtClean="0">
                <a:latin typeface="Times New Roman" pitchFamily="18" charset="0"/>
                <a:cs typeface="Times New Roman" pitchFamily="18" charset="0"/>
              </a:rPr>
              <a:t>Aim and Objectives</a:t>
            </a:r>
            <a:endParaRPr lang="en-US" b="1" dirty="0">
              <a:latin typeface="Times New Roman" pitchFamily="18" charset="0"/>
              <a:cs typeface="Times New Roman" pitchFamily="18" charset="0"/>
            </a:endParaRPr>
          </a:p>
        </p:txBody>
      </p:sp>
      <p:sp>
        <p:nvSpPr>
          <p:cNvPr id="4" name="TextBox 3"/>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p:txBody>
          <a:bodyPr/>
          <a:lstStyle/>
          <a:p>
            <a:pPr>
              <a:buNone/>
            </a:pPr>
            <a:r>
              <a:rPr lang="en-IN" dirty="0" smtClean="0"/>
              <a:t>-</a:t>
            </a:r>
            <a:endParaRPr lang="en-IN" dirty="0"/>
          </a:p>
        </p:txBody>
      </p:sp>
      <p:sp>
        <p:nvSpPr>
          <p:cNvPr id="1048610" name="Title 1"/>
          <p:cNvSpPr>
            <a:spLocks noGrp="1"/>
          </p:cNvSpPr>
          <p:nvPr>
            <p:ph type="title"/>
          </p:nvPr>
        </p:nvSpPr>
        <p:spPr/>
        <p:txBody>
          <a:bodyPr>
            <a:normAutofit fontScale="90000"/>
          </a:bodyPr>
          <a:lstStyle/>
          <a:p>
            <a:r>
              <a:rPr lang="en-US" b="1" u="sng" dirty="0" smtClean="0"/>
              <a:t>Methodology</a:t>
            </a:r>
            <a:br>
              <a:rPr lang="en-US" b="1" u="sng" dirty="0" smtClean="0"/>
            </a:br>
            <a:r>
              <a:rPr lang="en-US" b="1" u="sng" dirty="0" smtClean="0"/>
              <a:t> (</a:t>
            </a:r>
            <a:r>
              <a:rPr lang="en-US" b="1" u="sng" dirty="0" smtClean="0"/>
              <a:t>Block </a:t>
            </a:r>
            <a:r>
              <a:rPr lang="en-US" b="1" u="sng" dirty="0" smtClean="0"/>
              <a:t>Diagram )</a:t>
            </a:r>
            <a:endParaRPr lang="en-US" dirty="0"/>
          </a:p>
        </p:txBody>
      </p:sp>
      <p:grpSp>
        <p:nvGrpSpPr>
          <p:cNvPr id="2" name="Group 1"/>
          <p:cNvGrpSpPr>
            <a:grpSpLocks/>
          </p:cNvGrpSpPr>
          <p:nvPr/>
        </p:nvGrpSpPr>
        <p:grpSpPr bwMode="auto">
          <a:xfrm>
            <a:off x="1000100" y="1928802"/>
            <a:ext cx="5954733" cy="4029300"/>
            <a:chOff x="2644" y="3111"/>
            <a:chExt cx="7809" cy="5616"/>
          </a:xfrm>
        </p:grpSpPr>
        <p:sp>
          <p:nvSpPr>
            <p:cNvPr id="5" name="Rectangle 2"/>
            <p:cNvSpPr>
              <a:spLocks noChangeArrowheads="1"/>
            </p:cNvSpPr>
            <p:nvPr/>
          </p:nvSpPr>
          <p:spPr bwMode="auto">
            <a:xfrm>
              <a:off x="4556" y="4153"/>
              <a:ext cx="1924" cy="45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2" action="ppaction://hlinksldjump"/>
                </a:rPr>
                <a:t>           PIC CONTROLLER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5"/>
            <p:cNvGrpSpPr>
              <a:grpSpLocks/>
            </p:cNvGrpSpPr>
            <p:nvPr/>
          </p:nvGrpSpPr>
          <p:grpSpPr bwMode="auto">
            <a:xfrm>
              <a:off x="2644" y="3111"/>
              <a:ext cx="7809" cy="5317"/>
              <a:chOff x="2644" y="3111"/>
              <a:chExt cx="7809" cy="5317"/>
            </a:xfrm>
          </p:grpSpPr>
          <p:sp>
            <p:nvSpPr>
              <p:cNvPr id="7" name="Rectangle 4"/>
              <p:cNvSpPr>
                <a:spLocks noChangeArrowheads="1"/>
              </p:cNvSpPr>
              <p:nvPr/>
            </p:nvSpPr>
            <p:spPr bwMode="auto">
              <a:xfrm>
                <a:off x="4556" y="3111"/>
                <a:ext cx="1924" cy="55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Vehicle Battery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2644" y="4153"/>
                <a:ext cx="1371"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Activation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Key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7075" y="4153"/>
                <a:ext cx="1274"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3" action="ppaction://hlinksldjump"/>
                  </a:rPr>
                  <a:t>LCD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3" action="ppaction://hlinksldjump"/>
                  </a:rPr>
                  <a:t>Display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7"/>
              <p:cNvSpPr>
                <a:spLocks noChangeArrowheads="1"/>
              </p:cNvSpPr>
              <p:nvPr/>
            </p:nvSpPr>
            <p:spPr bwMode="auto">
              <a:xfrm>
                <a:off x="2644" y="5312"/>
                <a:ext cx="1371" cy="8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4" action="ppaction://hlinksldjump"/>
                  </a:rPr>
                  <a:t>Reset </a:t>
                </a:r>
                <a:r>
                  <a:rPr kumimoji="0" lang="en-US" sz="1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4" action="ppaction://hlinksldjump"/>
                  </a:rPr>
                  <a:t>Circuait</a:t>
                </a:r>
                <a:endParaRPr kumimoji="0" 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8"/>
              <p:cNvSpPr>
                <a:spLocks noChangeArrowheads="1"/>
              </p:cNvSpPr>
              <p:nvPr/>
            </p:nvSpPr>
            <p:spPr bwMode="auto">
              <a:xfrm>
                <a:off x="7075" y="5243"/>
                <a:ext cx="1634"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5" action="ppaction://hlinksldjump"/>
                  </a:rPr>
                  <a:t>Motor Driver Circuit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9"/>
              <p:cNvSpPr>
                <a:spLocks noChangeArrowheads="1"/>
              </p:cNvSpPr>
              <p:nvPr/>
            </p:nvSpPr>
            <p:spPr bwMode="auto">
              <a:xfrm>
                <a:off x="9235" y="5243"/>
                <a:ext cx="1218" cy="6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MOTOR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0"/>
              <p:cNvSpPr>
                <a:spLocks noChangeArrowheads="1"/>
              </p:cNvSpPr>
              <p:nvPr/>
            </p:nvSpPr>
            <p:spPr bwMode="auto">
              <a:xfrm>
                <a:off x="7047" y="6337"/>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6" action="ppaction://hlinksldjump"/>
                  </a:rPr>
                  <a:t>Wireless Module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 name="AutoShape 11"/>
              <p:cNvCxnSpPr>
                <a:cxnSpLocks noChangeShapeType="1"/>
                <a:stCxn id="7" idx="2"/>
                <a:endCxn id="5" idx="0"/>
              </p:cNvCxnSpPr>
              <p:nvPr/>
            </p:nvCxnSpPr>
            <p:spPr bwMode="auto">
              <a:xfrm rot="5400000">
                <a:off x="5274" y="3909"/>
                <a:ext cx="488" cy="2"/>
              </a:xfrm>
              <a:prstGeom prst="straightConnector1">
                <a:avLst/>
              </a:prstGeom>
              <a:noFill/>
              <a:ln w="9525">
                <a:solidFill>
                  <a:srgbClr val="000000"/>
                </a:solidFill>
                <a:round/>
                <a:headEnd/>
                <a:tailEnd type="triangle" w="med" len="med"/>
              </a:ln>
            </p:spPr>
          </p:cxnSp>
          <p:cxnSp>
            <p:nvCxnSpPr>
              <p:cNvPr id="15" name="AutoShape 12"/>
              <p:cNvCxnSpPr>
                <a:cxnSpLocks noChangeShapeType="1"/>
              </p:cNvCxnSpPr>
              <p:nvPr/>
            </p:nvCxnSpPr>
            <p:spPr bwMode="auto">
              <a:xfrm>
                <a:off x="4015" y="4578"/>
                <a:ext cx="541" cy="0"/>
              </a:xfrm>
              <a:prstGeom prst="straightConnector1">
                <a:avLst/>
              </a:prstGeom>
              <a:noFill/>
              <a:ln w="9525">
                <a:solidFill>
                  <a:srgbClr val="000000"/>
                </a:solidFill>
                <a:round/>
                <a:headEnd/>
                <a:tailEnd type="triangle" w="med" len="med"/>
              </a:ln>
            </p:spPr>
          </p:cxnSp>
          <p:cxnSp>
            <p:nvCxnSpPr>
              <p:cNvPr id="16" name="AutoShape 13"/>
              <p:cNvCxnSpPr>
                <a:cxnSpLocks noChangeShapeType="1"/>
              </p:cNvCxnSpPr>
              <p:nvPr/>
            </p:nvCxnSpPr>
            <p:spPr bwMode="auto">
              <a:xfrm>
                <a:off x="4015" y="5700"/>
                <a:ext cx="541" cy="0"/>
              </a:xfrm>
              <a:prstGeom prst="straightConnector1">
                <a:avLst/>
              </a:prstGeom>
              <a:noFill/>
              <a:ln w="9525">
                <a:solidFill>
                  <a:srgbClr val="000000"/>
                </a:solidFill>
                <a:round/>
                <a:headEnd/>
                <a:tailEnd type="triangle" w="med" len="med"/>
              </a:ln>
            </p:spPr>
          </p:cxnSp>
          <p:cxnSp>
            <p:nvCxnSpPr>
              <p:cNvPr id="17" name="AutoShape 14"/>
              <p:cNvCxnSpPr>
                <a:cxnSpLocks noChangeShapeType="1"/>
              </p:cNvCxnSpPr>
              <p:nvPr/>
            </p:nvCxnSpPr>
            <p:spPr bwMode="auto">
              <a:xfrm>
                <a:off x="6480" y="4648"/>
                <a:ext cx="595" cy="0"/>
              </a:xfrm>
              <a:prstGeom prst="straightConnector1">
                <a:avLst/>
              </a:prstGeom>
              <a:noFill/>
              <a:ln w="9525">
                <a:solidFill>
                  <a:srgbClr val="000000"/>
                </a:solidFill>
                <a:round/>
                <a:headEnd/>
                <a:tailEnd type="triangle" w="med" len="med"/>
              </a:ln>
            </p:spPr>
          </p:cxnSp>
          <p:cxnSp>
            <p:nvCxnSpPr>
              <p:cNvPr id="18" name="AutoShape 15"/>
              <p:cNvCxnSpPr>
                <a:cxnSpLocks noChangeShapeType="1"/>
              </p:cNvCxnSpPr>
              <p:nvPr/>
            </p:nvCxnSpPr>
            <p:spPr bwMode="auto">
              <a:xfrm>
                <a:off x="6480" y="5700"/>
                <a:ext cx="595" cy="0"/>
              </a:xfrm>
              <a:prstGeom prst="straightConnector1">
                <a:avLst/>
              </a:prstGeom>
              <a:noFill/>
              <a:ln w="9525">
                <a:solidFill>
                  <a:srgbClr val="000000"/>
                </a:solidFill>
                <a:round/>
                <a:headEnd/>
                <a:tailEnd type="triangle" w="med" len="med"/>
              </a:ln>
            </p:spPr>
          </p:cxnSp>
          <p:cxnSp>
            <p:nvCxnSpPr>
              <p:cNvPr id="19" name="AutoShape 16"/>
              <p:cNvCxnSpPr>
                <a:cxnSpLocks noChangeShapeType="1"/>
              </p:cNvCxnSpPr>
              <p:nvPr/>
            </p:nvCxnSpPr>
            <p:spPr bwMode="auto">
              <a:xfrm>
                <a:off x="8709" y="5548"/>
                <a:ext cx="526" cy="0"/>
              </a:xfrm>
              <a:prstGeom prst="straightConnector1">
                <a:avLst/>
              </a:prstGeom>
              <a:noFill/>
              <a:ln w="9525">
                <a:solidFill>
                  <a:srgbClr val="000000"/>
                </a:solidFill>
                <a:round/>
                <a:headEnd/>
                <a:tailEnd type="triangle" w="med" len="med"/>
              </a:ln>
            </p:spPr>
          </p:cxnSp>
          <p:sp>
            <p:nvSpPr>
              <p:cNvPr id="21" name="Rectangle 18"/>
              <p:cNvSpPr>
                <a:spLocks noChangeArrowheads="1"/>
              </p:cNvSpPr>
              <p:nvPr/>
            </p:nvSpPr>
            <p:spPr bwMode="auto">
              <a:xfrm>
                <a:off x="2644" y="6531"/>
                <a:ext cx="1371"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hlinkClick r:id="rId7" action="ppaction://hlinksldjump"/>
                  </a:rPr>
                  <a:t>Crystal circuit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9"/>
              <p:cNvSpPr>
                <a:spLocks noChangeArrowheads="1"/>
              </p:cNvSpPr>
              <p:nvPr/>
            </p:nvSpPr>
            <p:spPr bwMode="auto">
              <a:xfrm>
                <a:off x="2644" y="7708"/>
                <a:ext cx="1371"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400" dirty="0">
                    <a:latin typeface="Times New Roman" pitchFamily="18" charset="0"/>
                    <a:cs typeface="Arial" pitchFamily="34" charset="0"/>
                  </a:rPr>
                  <a:t>Left IR Sensor</a:t>
                </a:r>
                <a:endParaRPr lang="en-US" sz="2000"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AutoShape 20"/>
              <p:cNvCxnSpPr>
                <a:cxnSpLocks noChangeShapeType="1"/>
              </p:cNvCxnSpPr>
              <p:nvPr/>
            </p:nvCxnSpPr>
            <p:spPr bwMode="auto">
              <a:xfrm>
                <a:off x="4015" y="6891"/>
                <a:ext cx="541" cy="0"/>
              </a:xfrm>
              <a:prstGeom prst="straightConnector1">
                <a:avLst/>
              </a:prstGeom>
              <a:noFill/>
              <a:ln w="9525">
                <a:solidFill>
                  <a:srgbClr val="000000"/>
                </a:solidFill>
                <a:round/>
                <a:headEnd/>
                <a:tailEnd type="triangle" w="med" len="med"/>
              </a:ln>
            </p:spPr>
          </p:cxnSp>
          <p:cxnSp>
            <p:nvCxnSpPr>
              <p:cNvPr id="24" name="AutoShape 21"/>
              <p:cNvCxnSpPr>
                <a:cxnSpLocks noChangeShapeType="1"/>
              </p:cNvCxnSpPr>
              <p:nvPr/>
            </p:nvCxnSpPr>
            <p:spPr bwMode="auto">
              <a:xfrm flipV="1">
                <a:off x="4015" y="8068"/>
                <a:ext cx="541" cy="13"/>
              </a:xfrm>
              <a:prstGeom prst="straightConnector1">
                <a:avLst/>
              </a:prstGeom>
              <a:noFill/>
              <a:ln w="9525">
                <a:solidFill>
                  <a:srgbClr val="000000"/>
                </a:solidFill>
                <a:round/>
                <a:headEnd/>
                <a:tailEnd type="triangle" w="med" len="med"/>
              </a:ln>
            </p:spPr>
          </p:cxnSp>
        </p:grpSp>
      </p:grpSp>
      <p:sp>
        <p:nvSpPr>
          <p:cNvPr id="1048608" name="Rectangle 1048607"/>
          <p:cNvSpPr/>
          <p:nvPr/>
        </p:nvSpPr>
        <p:spPr>
          <a:xfrm>
            <a:off x="4357686" y="5500702"/>
            <a:ext cx="1098068" cy="516577"/>
          </a:xfrm>
          <a:prstGeom prst="rect">
            <a:avLst/>
          </a:prstGeom>
          <a:solidFill>
            <a:schemeClr val="bg1"/>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Right IR Sensor</a:t>
            </a:r>
            <a:endParaRPr lang="en-US" sz="1200" dirty="0">
              <a:latin typeface="Times New Roman" panose="02020603050405020304" pitchFamily="18" charset="0"/>
              <a:cs typeface="Times New Roman" panose="02020603050405020304" pitchFamily="18" charset="0"/>
            </a:endParaRPr>
          </a:p>
        </p:txBody>
      </p:sp>
      <p:cxnSp>
        <p:nvCxnSpPr>
          <p:cNvPr id="40" name="AutoShape 17"/>
          <p:cNvCxnSpPr>
            <a:cxnSpLocks noChangeShapeType="1"/>
          </p:cNvCxnSpPr>
          <p:nvPr/>
        </p:nvCxnSpPr>
        <p:spPr bwMode="auto">
          <a:xfrm flipH="1">
            <a:off x="3929058" y="5715016"/>
            <a:ext cx="453716" cy="0"/>
          </a:xfrm>
          <a:prstGeom prst="straightConnector1">
            <a:avLst/>
          </a:prstGeom>
          <a:noFill/>
          <a:ln w="9525">
            <a:solidFill>
              <a:srgbClr val="000000"/>
            </a:solidFill>
            <a:round/>
            <a:headEnd/>
            <a:tailEnd type="triangle" w="med" len="med"/>
          </a:ln>
        </p:spPr>
      </p:cxnSp>
      <p:sp>
        <p:nvSpPr>
          <p:cNvPr id="27" name="TextBox 26"/>
          <p:cNvSpPr txBox="1"/>
          <p:nvPr/>
        </p:nvSpPr>
        <p:spPr>
          <a:xfrm>
            <a:off x="7858116" y="6488668"/>
            <a:ext cx="1285884" cy="369332"/>
          </a:xfrm>
          <a:prstGeom prst="rect">
            <a:avLst/>
          </a:prstGeom>
          <a:noFill/>
        </p:spPr>
        <p:txBody>
          <a:bodyPr wrap="square" rtlCol="0">
            <a:spAutoFit/>
          </a:bodyPr>
          <a:lstStyle/>
          <a:p>
            <a:r>
              <a:rPr lang="en-IN" dirty="0" smtClean="0">
                <a:hlinkClick r:id="rId8" action="ppaction://hlinksldjump"/>
              </a:rPr>
              <a:t>BACK</a:t>
            </a:r>
            <a:endParaRPr lang="en-IN" dirty="0"/>
          </a:p>
        </p:txBody>
      </p:sp>
      <p:sp>
        <p:nvSpPr>
          <p:cNvPr id="31" name="Rectangle 10"/>
          <p:cNvSpPr>
            <a:spLocks noChangeArrowheads="1"/>
          </p:cNvSpPr>
          <p:nvPr/>
        </p:nvSpPr>
        <p:spPr bwMode="auto">
          <a:xfrm>
            <a:off x="4357686" y="4857760"/>
            <a:ext cx="1133574" cy="5620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1200" dirty="0" smtClean="0">
                <a:latin typeface="Times New Roman" pitchFamily="18" charset="0"/>
                <a:cs typeface="Arial" pitchFamily="34" charset="0"/>
                <a:hlinkClick r:id="rId9" action="ppaction://hlinksldjump"/>
              </a:rPr>
              <a:t>EM-18 </a:t>
            </a:r>
          </a:p>
          <a:p>
            <a:pPr marL="0" marR="0" lvl="0" indent="0" algn="ctr" defTabSz="914400" rtl="0" eaLnBrk="1" fontAlgn="base" latinLnBrk="0" hangingPunct="1">
              <a:lnSpc>
                <a:spcPct val="100000"/>
              </a:lnSpc>
              <a:spcBef>
                <a:spcPct val="0"/>
              </a:spcBef>
              <a:spcAft>
                <a:spcPts val="1000"/>
              </a:spcAft>
              <a:buClrTx/>
              <a:buSzTx/>
              <a:buFontTx/>
              <a:buNone/>
              <a:tabLst/>
            </a:pPr>
            <a:r>
              <a:rPr lang="en-US" sz="1200" dirty="0" smtClean="0">
                <a:latin typeface="Times New Roman" pitchFamily="18" charset="0"/>
                <a:cs typeface="Arial" pitchFamily="34" charset="0"/>
                <a:hlinkClick r:id="rId9" action="ppaction://hlinksldjump"/>
              </a:rPr>
              <a:t>Module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9" name="AutoShape 16"/>
          <p:cNvCxnSpPr>
            <a:cxnSpLocks noChangeShapeType="1"/>
          </p:cNvCxnSpPr>
          <p:nvPr/>
        </p:nvCxnSpPr>
        <p:spPr bwMode="auto">
          <a:xfrm flipH="1">
            <a:off x="3929058" y="5143512"/>
            <a:ext cx="401100" cy="0"/>
          </a:xfrm>
          <a:prstGeom prst="straightConnector1">
            <a:avLst/>
          </a:prstGeom>
          <a:noFill/>
          <a:ln w="9525">
            <a:solidFill>
              <a:srgbClr val="000000"/>
            </a:solidFill>
            <a:round/>
            <a:headEnd/>
            <a:tailEnd type="triangle" w="med" len="med"/>
          </a:ln>
        </p:spPr>
      </p:cxnSp>
      <p:cxnSp>
        <p:nvCxnSpPr>
          <p:cNvPr id="36" name="AutoShape 15"/>
          <p:cNvCxnSpPr>
            <a:cxnSpLocks noChangeShapeType="1"/>
          </p:cNvCxnSpPr>
          <p:nvPr/>
        </p:nvCxnSpPr>
        <p:spPr bwMode="auto">
          <a:xfrm>
            <a:off x="3929058" y="4500570"/>
            <a:ext cx="453716" cy="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Roadside unit</a:t>
            </a:r>
            <a:endParaRPr lang="en-IN" dirty="0"/>
          </a:p>
        </p:txBody>
      </p:sp>
      <p:grpSp>
        <p:nvGrpSpPr>
          <p:cNvPr id="4" name="Group 1"/>
          <p:cNvGrpSpPr>
            <a:grpSpLocks noGrp="1"/>
          </p:cNvGrpSpPr>
          <p:nvPr/>
        </p:nvGrpSpPr>
        <p:grpSpPr bwMode="auto">
          <a:xfrm>
            <a:off x="857224" y="1643050"/>
            <a:ext cx="6215106" cy="4830775"/>
            <a:chOff x="2691" y="10561"/>
            <a:chExt cx="5949" cy="4337"/>
          </a:xfrm>
        </p:grpSpPr>
        <p:sp>
          <p:nvSpPr>
            <p:cNvPr id="5" name="Rectangle 2"/>
            <p:cNvSpPr>
              <a:spLocks noChangeArrowheads="1"/>
            </p:cNvSpPr>
            <p:nvPr/>
          </p:nvSpPr>
          <p:spPr bwMode="auto">
            <a:xfrm>
              <a:off x="4722" y="11908"/>
              <a:ext cx="1924" cy="29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          PIC CONTROLLER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4722" y="10561"/>
              <a:ext cx="1924" cy="8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POWER SUPPLY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7241" y="12116"/>
              <a:ext cx="1274"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LCD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2691" y="11908"/>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Wireless Module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 name="AutoShape 6"/>
            <p:cNvCxnSpPr>
              <a:cxnSpLocks noChangeShapeType="1"/>
            </p:cNvCxnSpPr>
            <p:nvPr/>
          </p:nvCxnSpPr>
          <p:spPr bwMode="auto">
            <a:xfrm>
              <a:off x="5663" y="11420"/>
              <a:ext cx="13" cy="488"/>
            </a:xfrm>
            <a:prstGeom prst="straightConnector1">
              <a:avLst/>
            </a:prstGeom>
            <a:noFill/>
            <a:ln w="9525">
              <a:solidFill>
                <a:srgbClr val="000000"/>
              </a:solidFill>
              <a:round/>
              <a:headEnd/>
              <a:tailEnd type="triangle" w="med" len="med"/>
            </a:ln>
          </p:spPr>
        </p:cxnSp>
        <p:cxnSp>
          <p:nvCxnSpPr>
            <p:cNvPr id="10" name="AutoShape 7"/>
            <p:cNvCxnSpPr>
              <a:cxnSpLocks noChangeShapeType="1"/>
            </p:cNvCxnSpPr>
            <p:nvPr/>
          </p:nvCxnSpPr>
          <p:spPr bwMode="auto">
            <a:xfrm>
              <a:off x="6646" y="12473"/>
              <a:ext cx="595" cy="0"/>
            </a:xfrm>
            <a:prstGeom prst="straightConnector1">
              <a:avLst/>
            </a:prstGeom>
            <a:noFill/>
            <a:ln w="9525">
              <a:solidFill>
                <a:srgbClr val="000000"/>
              </a:solidFill>
              <a:round/>
              <a:headEnd/>
              <a:tailEnd type="triangle" w="med" len="med"/>
            </a:ln>
          </p:spPr>
        </p:cxnSp>
        <p:sp>
          <p:nvSpPr>
            <p:cNvPr id="12" name="Rectangle 9"/>
            <p:cNvSpPr>
              <a:spLocks noChangeArrowheads="1"/>
            </p:cNvSpPr>
            <p:nvPr/>
          </p:nvSpPr>
          <p:spPr bwMode="auto">
            <a:xfrm>
              <a:off x="7241" y="13237"/>
              <a:ext cx="1399" cy="1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LED Indication unit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0"/>
            <p:cNvSpPr>
              <a:spLocks noChangeArrowheads="1"/>
            </p:cNvSpPr>
            <p:nvPr/>
          </p:nvSpPr>
          <p:spPr bwMode="auto">
            <a:xfrm>
              <a:off x="2691" y="12943"/>
              <a:ext cx="1440" cy="77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Crystal circuit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1"/>
            <p:cNvSpPr>
              <a:spLocks noChangeArrowheads="1"/>
            </p:cNvSpPr>
            <p:nvPr/>
          </p:nvSpPr>
          <p:spPr bwMode="auto">
            <a:xfrm>
              <a:off x="2691" y="13985"/>
              <a:ext cx="1440" cy="6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Reset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Circuit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5" name="AutoShape 12"/>
            <p:cNvCxnSpPr>
              <a:cxnSpLocks noChangeShapeType="1"/>
            </p:cNvCxnSpPr>
            <p:nvPr/>
          </p:nvCxnSpPr>
          <p:spPr bwMode="auto">
            <a:xfrm>
              <a:off x="4127" y="13334"/>
              <a:ext cx="595" cy="0"/>
            </a:xfrm>
            <a:prstGeom prst="straightConnector1">
              <a:avLst/>
            </a:prstGeom>
            <a:noFill/>
            <a:ln w="9525">
              <a:solidFill>
                <a:srgbClr val="000000"/>
              </a:solidFill>
              <a:round/>
              <a:headEnd/>
              <a:tailEnd type="triangle" w="med" len="med"/>
            </a:ln>
          </p:spPr>
        </p:cxnSp>
        <p:cxnSp>
          <p:nvCxnSpPr>
            <p:cNvPr id="16" name="AutoShape 13"/>
            <p:cNvCxnSpPr>
              <a:cxnSpLocks noChangeShapeType="1"/>
            </p:cNvCxnSpPr>
            <p:nvPr/>
          </p:nvCxnSpPr>
          <p:spPr bwMode="auto">
            <a:xfrm flipH="1">
              <a:off x="4127" y="14400"/>
              <a:ext cx="595" cy="0"/>
            </a:xfrm>
            <a:prstGeom prst="straightConnector1">
              <a:avLst/>
            </a:prstGeom>
            <a:noFill/>
            <a:ln w="9525">
              <a:solidFill>
                <a:srgbClr val="000000"/>
              </a:solidFill>
              <a:round/>
              <a:headEnd/>
              <a:tailEnd type="triangle" w="med" len="med"/>
            </a:ln>
          </p:spPr>
        </p:cxnSp>
        <p:cxnSp>
          <p:nvCxnSpPr>
            <p:cNvPr id="17" name="AutoShape 14"/>
            <p:cNvCxnSpPr>
              <a:cxnSpLocks noChangeShapeType="1"/>
            </p:cNvCxnSpPr>
            <p:nvPr/>
          </p:nvCxnSpPr>
          <p:spPr bwMode="auto">
            <a:xfrm>
              <a:off x="6646" y="13805"/>
              <a:ext cx="595" cy="0"/>
            </a:xfrm>
            <a:prstGeom prst="straightConnector1">
              <a:avLst/>
            </a:prstGeom>
            <a:noFill/>
            <a:ln w="9525">
              <a:solidFill>
                <a:srgbClr val="000000"/>
              </a:solidFill>
              <a:round/>
              <a:headEnd/>
              <a:tailEnd type="triangle" w="med" len="med"/>
            </a:ln>
          </p:spPr>
        </p:cxnSp>
      </p:grpSp>
      <p:sp>
        <p:nvSpPr>
          <p:cNvPr id="18" name="TextBox 17"/>
          <p:cNvSpPr txBox="1"/>
          <p:nvPr/>
        </p:nvSpPr>
        <p:spPr>
          <a:xfrm>
            <a:off x="7858116" y="6488668"/>
            <a:ext cx="1285884" cy="369332"/>
          </a:xfrm>
          <a:prstGeom prst="rect">
            <a:avLst/>
          </a:prstGeom>
          <a:noFill/>
        </p:spPr>
        <p:txBody>
          <a:bodyPr wrap="square" rtlCol="0">
            <a:spAutoFit/>
          </a:bodyPr>
          <a:lstStyle/>
          <a:p>
            <a:r>
              <a:rPr lang="en-IN" dirty="0" smtClean="0">
                <a:hlinkClick r:id="rId2" action="ppaction://hlinksldjump"/>
              </a:rPr>
              <a:t>BACK</a:t>
            </a:r>
            <a:endParaRPr lang="en-IN" dirty="0"/>
          </a:p>
        </p:txBody>
      </p:sp>
      <p:cxnSp>
        <p:nvCxnSpPr>
          <p:cNvPr id="19" name="AutoShape 12"/>
          <p:cNvCxnSpPr>
            <a:cxnSpLocks noChangeShapeType="1"/>
          </p:cNvCxnSpPr>
          <p:nvPr/>
        </p:nvCxnSpPr>
        <p:spPr bwMode="auto">
          <a:xfrm>
            <a:off x="2357422" y="3571876"/>
            <a:ext cx="621615" cy="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1029</TotalTime>
  <Words>1196</Words>
  <Application>Microsoft Office PowerPoint</Application>
  <PresentationFormat>On-screen Show (4:3)</PresentationFormat>
  <Paragraphs>326</Paragraphs>
  <Slides>32</Slides>
  <Notes>2</Notes>
  <HiddenSlides>0</HiddenSlides>
  <MMClips>2</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Slide 1</vt:lpstr>
      <vt:lpstr>Contents:</vt:lpstr>
      <vt:lpstr>Introduction</vt:lpstr>
      <vt:lpstr>Slide 4</vt:lpstr>
      <vt:lpstr>Slide 5</vt:lpstr>
      <vt:lpstr>Slide 6</vt:lpstr>
      <vt:lpstr>Aim and Objectives</vt:lpstr>
      <vt:lpstr>Methodology  (Block Diagram )</vt:lpstr>
      <vt:lpstr>Roadside unit</vt:lpstr>
      <vt:lpstr>Methodology</vt:lpstr>
      <vt:lpstr>Project requirements Specifications </vt:lpstr>
      <vt:lpstr>Slide 12</vt:lpstr>
      <vt:lpstr>Hardware Used</vt:lpstr>
      <vt:lpstr>Slide 14</vt:lpstr>
      <vt:lpstr>Slide 15</vt:lpstr>
      <vt:lpstr>Slide 16</vt:lpstr>
      <vt:lpstr>Simulation (Traffic Unit):-</vt:lpstr>
      <vt:lpstr>Slide 18</vt:lpstr>
      <vt:lpstr>Results and Testing</vt:lpstr>
      <vt:lpstr>ADVANTAGES</vt:lpstr>
      <vt:lpstr>APPLICATION</vt:lpstr>
      <vt:lpstr>Conclusion</vt:lpstr>
      <vt:lpstr>References</vt:lpstr>
      <vt:lpstr>Slide 24</vt:lpstr>
      <vt:lpstr>PIC microntroller</vt:lpstr>
      <vt:lpstr>Crystal circuit</vt:lpstr>
      <vt:lpstr>Reset circuit</vt:lpstr>
      <vt:lpstr>LCD</vt:lpstr>
      <vt:lpstr>RF module</vt:lpstr>
      <vt:lpstr>IR SENSOR</vt:lpstr>
      <vt:lpstr>Motor driver</vt:lpstr>
      <vt:lpstr>EM- 18 MODULE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Tyre pressure monitoring system</dc:title>
  <dc:creator>user</dc:creator>
  <cp:lastModifiedBy>OMKAR PABSHETWAR</cp:lastModifiedBy>
  <cp:revision>110</cp:revision>
  <dcterms:created xsi:type="dcterms:W3CDTF">2016-09-19T12:51:41Z</dcterms:created>
  <dcterms:modified xsi:type="dcterms:W3CDTF">2017-06-06T04:37:29Z</dcterms:modified>
</cp:coreProperties>
</file>