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iK76eTyX855KoK6okPWklHp3mR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5441FC-6E99-414F-B045-585AD407963F}">
  <a:tblStyle styleId="{D75441FC-6E99-414F-B045-585AD40796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C76CABB-D0C6-45EB-B643-9A906E8F1DA0}" styleName="Table_1">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5C089E1-BDAA-4CF7-9CA6-96A2D0F407AE}"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cd6f2216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bcd6f22164_0_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cd6f221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bcd6f22164_0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cd6f2216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bcd6f22164_0_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3"/>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Times New Roman"/>
              <a:buNone/>
              <a:defRPr sz="3375">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53"/>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563"/>
              </a:spcBef>
              <a:spcAft>
                <a:spcPts val="0"/>
              </a:spcAft>
              <a:buClr>
                <a:schemeClr val="dk1"/>
              </a:buClr>
              <a:buSzPts val="1800"/>
              <a:buFont typeface="Times New Roman"/>
              <a:buNone/>
              <a:defRPr sz="1350">
                <a:latin typeface="Times New Roman"/>
                <a:ea typeface="Times New Roman"/>
                <a:cs typeface="Times New Roman"/>
                <a:sym typeface="Times New Roman"/>
              </a:defRPr>
            </a:lvl1pPr>
            <a:lvl2pPr lvl="1" algn="ctr">
              <a:lnSpc>
                <a:spcPct val="90000"/>
              </a:lnSpc>
              <a:spcBef>
                <a:spcPts val="281"/>
              </a:spcBef>
              <a:spcAft>
                <a:spcPts val="0"/>
              </a:spcAft>
              <a:buClr>
                <a:schemeClr val="dk1"/>
              </a:buClr>
              <a:buSzPts val="1500"/>
              <a:buNone/>
              <a:defRPr sz="1125"/>
            </a:lvl2pPr>
            <a:lvl3pPr lvl="2" algn="ctr">
              <a:lnSpc>
                <a:spcPct val="90000"/>
              </a:lnSpc>
              <a:spcBef>
                <a:spcPts val="281"/>
              </a:spcBef>
              <a:spcAft>
                <a:spcPts val="0"/>
              </a:spcAft>
              <a:buClr>
                <a:schemeClr val="dk1"/>
              </a:buClr>
              <a:buSzPts val="1350"/>
              <a:buNone/>
              <a:defRPr sz="1013"/>
            </a:lvl3pPr>
            <a:lvl4pPr lvl="3" algn="ctr">
              <a:lnSpc>
                <a:spcPct val="90000"/>
              </a:lnSpc>
              <a:spcBef>
                <a:spcPts val="281"/>
              </a:spcBef>
              <a:spcAft>
                <a:spcPts val="0"/>
              </a:spcAft>
              <a:buClr>
                <a:schemeClr val="dk1"/>
              </a:buClr>
              <a:buSzPts val="1200"/>
              <a:buNone/>
              <a:defRPr sz="900"/>
            </a:lvl4pPr>
            <a:lvl5pPr lvl="4" algn="ctr">
              <a:lnSpc>
                <a:spcPct val="90000"/>
              </a:lnSpc>
              <a:spcBef>
                <a:spcPts val="281"/>
              </a:spcBef>
              <a:spcAft>
                <a:spcPts val="0"/>
              </a:spcAft>
              <a:buClr>
                <a:schemeClr val="dk1"/>
              </a:buClr>
              <a:buSzPts val="1200"/>
              <a:buNone/>
              <a:defRPr sz="900"/>
            </a:lvl5pPr>
            <a:lvl6pPr lvl="5" algn="ctr">
              <a:lnSpc>
                <a:spcPct val="90000"/>
              </a:lnSpc>
              <a:spcBef>
                <a:spcPts val="281"/>
              </a:spcBef>
              <a:spcAft>
                <a:spcPts val="0"/>
              </a:spcAft>
              <a:buClr>
                <a:schemeClr val="dk1"/>
              </a:buClr>
              <a:buSzPts val="1200"/>
              <a:buNone/>
              <a:defRPr sz="900"/>
            </a:lvl6pPr>
            <a:lvl7pPr lvl="6" algn="ctr">
              <a:lnSpc>
                <a:spcPct val="90000"/>
              </a:lnSpc>
              <a:spcBef>
                <a:spcPts val="281"/>
              </a:spcBef>
              <a:spcAft>
                <a:spcPts val="0"/>
              </a:spcAft>
              <a:buClr>
                <a:schemeClr val="dk1"/>
              </a:buClr>
              <a:buSzPts val="1200"/>
              <a:buNone/>
              <a:defRPr sz="900"/>
            </a:lvl7pPr>
            <a:lvl8pPr lvl="7" algn="ctr">
              <a:lnSpc>
                <a:spcPct val="90000"/>
              </a:lnSpc>
              <a:spcBef>
                <a:spcPts val="281"/>
              </a:spcBef>
              <a:spcAft>
                <a:spcPts val="0"/>
              </a:spcAft>
              <a:buClr>
                <a:schemeClr val="dk1"/>
              </a:buClr>
              <a:buSzPts val="1200"/>
              <a:buNone/>
              <a:defRPr sz="900"/>
            </a:lvl8pPr>
            <a:lvl9pPr lvl="8" algn="ctr">
              <a:lnSpc>
                <a:spcPct val="90000"/>
              </a:lnSpc>
              <a:spcBef>
                <a:spcPts val="281"/>
              </a:spcBef>
              <a:spcAft>
                <a:spcPts val="0"/>
              </a:spcAft>
              <a:buClr>
                <a:schemeClr val="dk1"/>
              </a:buClr>
              <a:buSzPts val="1200"/>
              <a:buNone/>
              <a:defRPr sz="900"/>
            </a:lvl9pPr>
          </a:lstStyle>
          <a:p/>
        </p:txBody>
      </p:sp>
      <p:sp>
        <p:nvSpPr>
          <p:cNvPr id="12" name="Google Shape;12;p53"/>
          <p:cNvSpPr txBox="1"/>
          <p:nvPr>
            <p:ph idx="10" type="dt"/>
          </p:nvPr>
        </p:nvSpPr>
        <p:spPr>
          <a:xfrm>
            <a:off x="628650" y="4767264"/>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53"/>
          <p:cNvSpPr txBox="1"/>
          <p:nvPr>
            <p:ph idx="11" type="ftr"/>
          </p:nvPr>
        </p:nvSpPr>
        <p:spPr>
          <a:xfrm>
            <a:off x="3028950" y="4767264"/>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53"/>
          <p:cNvSpPr txBox="1"/>
          <p:nvPr>
            <p:ph idx="12" type="sldNum"/>
          </p:nvPr>
        </p:nvSpPr>
        <p:spPr>
          <a:xfrm>
            <a:off x="6457950" y="4767264"/>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6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4"/>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1" i="0" sz="2800" u="sng">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4"/>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b="0" i="0">
                <a:solidFill>
                  <a:schemeClr val="dk1"/>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4"/>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 name="Google Shape;19;p54"/>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0" name="Google Shape;20;p54"/>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a:solidFill>
                  <a:srgbClr val="888888"/>
                </a:solidFill>
              </a:defRPr>
            </a:lvl1pPr>
            <a:lvl2pPr indent="0" lvl="1" marL="0" algn="r">
              <a:lnSpc>
                <a:spcPct val="100000"/>
              </a:lnSpc>
              <a:spcBef>
                <a:spcPts val="0"/>
              </a:spcBef>
              <a:spcAft>
                <a:spcPts val="0"/>
              </a:spcAft>
              <a:buSzPts val="1000"/>
              <a:buNone/>
              <a:defRPr>
                <a:solidFill>
                  <a:srgbClr val="888888"/>
                </a:solidFill>
              </a:defRPr>
            </a:lvl2pPr>
            <a:lvl3pPr indent="0" lvl="2" marL="0" algn="r">
              <a:lnSpc>
                <a:spcPct val="100000"/>
              </a:lnSpc>
              <a:spcBef>
                <a:spcPts val="0"/>
              </a:spcBef>
              <a:spcAft>
                <a:spcPts val="0"/>
              </a:spcAft>
              <a:buSzPts val="1000"/>
              <a:buNone/>
              <a:defRPr>
                <a:solidFill>
                  <a:srgbClr val="888888"/>
                </a:solidFill>
              </a:defRPr>
            </a:lvl3pPr>
            <a:lvl4pPr indent="0" lvl="3" marL="0" algn="r">
              <a:lnSpc>
                <a:spcPct val="100000"/>
              </a:lnSpc>
              <a:spcBef>
                <a:spcPts val="0"/>
              </a:spcBef>
              <a:spcAft>
                <a:spcPts val="0"/>
              </a:spcAft>
              <a:buSzPts val="1000"/>
              <a:buNone/>
              <a:defRPr>
                <a:solidFill>
                  <a:srgbClr val="888888"/>
                </a:solidFill>
              </a:defRPr>
            </a:lvl4pPr>
            <a:lvl5pPr indent="0" lvl="4" marL="0" algn="r">
              <a:lnSpc>
                <a:spcPct val="100000"/>
              </a:lnSpc>
              <a:spcBef>
                <a:spcPts val="0"/>
              </a:spcBef>
              <a:spcAft>
                <a:spcPts val="0"/>
              </a:spcAft>
              <a:buSzPts val="1000"/>
              <a:buNone/>
              <a:defRPr>
                <a:solidFill>
                  <a:srgbClr val="888888"/>
                </a:solidFill>
              </a:defRPr>
            </a:lvl5pPr>
            <a:lvl6pPr indent="0" lvl="5" marL="0" algn="r">
              <a:lnSpc>
                <a:spcPct val="100000"/>
              </a:lnSpc>
              <a:spcBef>
                <a:spcPts val="0"/>
              </a:spcBef>
              <a:spcAft>
                <a:spcPts val="0"/>
              </a:spcAft>
              <a:buSzPts val="1000"/>
              <a:buNone/>
              <a:defRPr>
                <a:solidFill>
                  <a:srgbClr val="888888"/>
                </a:solidFill>
              </a:defRPr>
            </a:lvl6pPr>
            <a:lvl7pPr indent="0" lvl="6" marL="0" algn="r">
              <a:lnSpc>
                <a:spcPct val="100000"/>
              </a:lnSpc>
              <a:spcBef>
                <a:spcPts val="0"/>
              </a:spcBef>
              <a:spcAft>
                <a:spcPts val="0"/>
              </a:spcAft>
              <a:buSzPts val="1000"/>
              <a:buNone/>
              <a:defRPr>
                <a:solidFill>
                  <a:srgbClr val="888888"/>
                </a:solidFill>
              </a:defRPr>
            </a:lvl7pPr>
            <a:lvl8pPr indent="0" lvl="7" marL="0" algn="r">
              <a:lnSpc>
                <a:spcPct val="100000"/>
              </a:lnSpc>
              <a:spcBef>
                <a:spcPts val="0"/>
              </a:spcBef>
              <a:spcAft>
                <a:spcPts val="0"/>
              </a:spcAft>
              <a:buSzPts val="1000"/>
              <a:buNone/>
              <a:defRPr>
                <a:solidFill>
                  <a:srgbClr val="888888"/>
                </a:solidFill>
              </a:defRPr>
            </a:lvl8pPr>
            <a:lvl9pPr indent="0" lvl="8" marL="0" algn="r">
              <a:lnSpc>
                <a:spcPct val="100000"/>
              </a:lnSpc>
              <a:spcBef>
                <a:spcPts val="0"/>
              </a:spcBef>
              <a:spcAft>
                <a:spcPts val="0"/>
              </a:spcAft>
              <a:buSzPts val="1000"/>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b="0" i="0" sz="1000" u="none" cap="none" strike="noStrike">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23" name="Shape 23"/>
        <p:cNvGrpSpPr/>
        <p:nvPr/>
      </p:nvGrpSpPr>
      <p:grpSpPr>
        <a:xfrm>
          <a:off x="0" y="0"/>
          <a:ext cx="0" cy="0"/>
          <a:chOff x="0" y="0"/>
          <a:chExt cx="0" cy="0"/>
        </a:xfrm>
      </p:grpSpPr>
      <p:sp>
        <p:nvSpPr>
          <p:cNvPr id="24" name="Google Shape;24;p5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5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55"/>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000"/>
              <a:buNone/>
              <a:defRPr>
                <a:solidFill>
                  <a:srgbClr val="888888"/>
                </a:solidFill>
              </a:defRPr>
            </a:lvl1pPr>
            <a:lvl2pPr indent="0" lvl="1" marL="0" algn="r">
              <a:lnSpc>
                <a:spcPct val="100000"/>
              </a:lnSpc>
              <a:spcBef>
                <a:spcPts val="0"/>
              </a:spcBef>
              <a:spcAft>
                <a:spcPts val="0"/>
              </a:spcAft>
              <a:buSzPts val="1000"/>
              <a:buNone/>
              <a:defRPr>
                <a:solidFill>
                  <a:srgbClr val="888888"/>
                </a:solidFill>
              </a:defRPr>
            </a:lvl2pPr>
            <a:lvl3pPr indent="0" lvl="2" marL="0" algn="r">
              <a:lnSpc>
                <a:spcPct val="100000"/>
              </a:lnSpc>
              <a:spcBef>
                <a:spcPts val="0"/>
              </a:spcBef>
              <a:spcAft>
                <a:spcPts val="0"/>
              </a:spcAft>
              <a:buSzPts val="1000"/>
              <a:buNone/>
              <a:defRPr>
                <a:solidFill>
                  <a:srgbClr val="888888"/>
                </a:solidFill>
              </a:defRPr>
            </a:lvl3pPr>
            <a:lvl4pPr indent="0" lvl="3" marL="0" algn="r">
              <a:lnSpc>
                <a:spcPct val="100000"/>
              </a:lnSpc>
              <a:spcBef>
                <a:spcPts val="0"/>
              </a:spcBef>
              <a:spcAft>
                <a:spcPts val="0"/>
              </a:spcAft>
              <a:buSzPts val="1000"/>
              <a:buNone/>
              <a:defRPr>
                <a:solidFill>
                  <a:srgbClr val="888888"/>
                </a:solidFill>
              </a:defRPr>
            </a:lvl4pPr>
            <a:lvl5pPr indent="0" lvl="4" marL="0" algn="r">
              <a:lnSpc>
                <a:spcPct val="100000"/>
              </a:lnSpc>
              <a:spcBef>
                <a:spcPts val="0"/>
              </a:spcBef>
              <a:spcAft>
                <a:spcPts val="0"/>
              </a:spcAft>
              <a:buSzPts val="1000"/>
              <a:buNone/>
              <a:defRPr>
                <a:solidFill>
                  <a:srgbClr val="888888"/>
                </a:solidFill>
              </a:defRPr>
            </a:lvl5pPr>
            <a:lvl6pPr indent="0" lvl="5" marL="0" algn="r">
              <a:lnSpc>
                <a:spcPct val="100000"/>
              </a:lnSpc>
              <a:spcBef>
                <a:spcPts val="0"/>
              </a:spcBef>
              <a:spcAft>
                <a:spcPts val="0"/>
              </a:spcAft>
              <a:buSzPts val="1000"/>
              <a:buNone/>
              <a:defRPr>
                <a:solidFill>
                  <a:srgbClr val="888888"/>
                </a:solidFill>
              </a:defRPr>
            </a:lvl6pPr>
            <a:lvl7pPr indent="0" lvl="6" marL="0" algn="r">
              <a:lnSpc>
                <a:spcPct val="100000"/>
              </a:lnSpc>
              <a:spcBef>
                <a:spcPts val="0"/>
              </a:spcBef>
              <a:spcAft>
                <a:spcPts val="0"/>
              </a:spcAft>
              <a:buSzPts val="1000"/>
              <a:buNone/>
              <a:defRPr>
                <a:solidFill>
                  <a:srgbClr val="888888"/>
                </a:solidFill>
              </a:defRPr>
            </a:lvl7pPr>
            <a:lvl8pPr indent="0" lvl="7" marL="0" algn="r">
              <a:lnSpc>
                <a:spcPct val="100000"/>
              </a:lnSpc>
              <a:spcBef>
                <a:spcPts val="0"/>
              </a:spcBef>
              <a:spcAft>
                <a:spcPts val="0"/>
              </a:spcAft>
              <a:buSzPts val="1000"/>
              <a:buNone/>
              <a:defRPr>
                <a:solidFill>
                  <a:srgbClr val="888888"/>
                </a:solidFill>
              </a:defRPr>
            </a:lvl8pPr>
            <a:lvl9pPr indent="0" lvl="8" marL="0" algn="r">
              <a:lnSpc>
                <a:spcPct val="100000"/>
              </a:lnSpc>
              <a:spcBef>
                <a:spcPts val="0"/>
              </a:spcBef>
              <a:spcAft>
                <a:spcPts val="0"/>
              </a:spcAft>
              <a:buSzPts val="1000"/>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b="0" i="0" sz="1000" u="none" cap="none" strike="noStrike">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hyperlink" Target="https://www.kaggle.com/datasets/arjuntejaswi/plant-villag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 name="Shape 57"/>
        <p:cNvGrpSpPr/>
        <p:nvPr/>
      </p:nvGrpSpPr>
      <p:grpSpPr>
        <a:xfrm>
          <a:off x="0" y="0"/>
          <a:ext cx="0" cy="0"/>
          <a:chOff x="0" y="0"/>
          <a:chExt cx="0" cy="0"/>
        </a:xfrm>
      </p:grpSpPr>
      <p:sp>
        <p:nvSpPr>
          <p:cNvPr id="58" name="Google Shape;58;p1"/>
          <p:cNvSpPr txBox="1"/>
          <p:nvPr>
            <p:ph type="ctrTitle"/>
          </p:nvPr>
        </p:nvSpPr>
        <p:spPr>
          <a:xfrm>
            <a:off x="1080807" y="104545"/>
            <a:ext cx="6982385" cy="5311588"/>
          </a:xfrm>
          <a:prstGeom prst="rect">
            <a:avLst/>
          </a:prstGeom>
          <a:noFill/>
          <a:ln>
            <a:noFill/>
          </a:ln>
        </p:spPr>
        <p:txBody>
          <a:bodyPr anchorCtr="0" anchor="b" bIns="34275" lIns="68550" spcFirstLastPara="1" rIns="68550" wrap="square" tIns="34275">
            <a:normAutofit fontScale="90000"/>
          </a:bodyPr>
          <a:lstStyle/>
          <a:p>
            <a:pPr indent="0" lvl="0" marL="0" rtl="0" algn="ctr">
              <a:lnSpc>
                <a:spcPct val="90000"/>
              </a:lnSpc>
              <a:spcBef>
                <a:spcPts val="0"/>
              </a:spcBef>
              <a:spcAft>
                <a:spcPts val="0"/>
              </a:spcAft>
              <a:buSzPct val="100000"/>
              <a:buNone/>
            </a:pPr>
            <a:br>
              <a:rPr lang="en-IN" sz="975"/>
            </a:br>
            <a:br>
              <a:rPr lang="en-IN" sz="975"/>
            </a:br>
            <a:br>
              <a:rPr lang="en-IN" sz="975"/>
            </a:br>
            <a:br>
              <a:rPr lang="en-IN" sz="975"/>
            </a:br>
            <a:br>
              <a:rPr lang="en-IN" sz="975"/>
            </a:br>
            <a:r>
              <a:rPr lang="en-IN" sz="1200"/>
              <a:t>A</a:t>
            </a: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br>
              <a:rPr lang="en-IN" sz="1200"/>
            </a:br>
            <a:r>
              <a:rPr b="1" lang="en-IN" sz="1800"/>
              <a:t>Major Project Presentation </a:t>
            </a:r>
            <a:br>
              <a:rPr lang="en-IN" sz="1800"/>
            </a:br>
            <a:r>
              <a:rPr lang="en-IN" sz="1500"/>
              <a:t>on</a:t>
            </a:r>
            <a:br>
              <a:rPr lang="en-IN" sz="1500"/>
            </a:br>
            <a:r>
              <a:rPr b="1" lang="en-IN" sz="1800">
                <a:latin typeface="Times New Roman"/>
                <a:ea typeface="Times New Roman"/>
                <a:cs typeface="Times New Roman"/>
                <a:sym typeface="Times New Roman"/>
              </a:rPr>
              <a:t>Revolutionizing Leaf Disease Detection with Edge Computing and Deep Learning</a:t>
            </a:r>
            <a:br>
              <a:rPr lang="en-IN" sz="2700"/>
            </a:br>
            <a:r>
              <a:rPr lang="en-IN" sz="1200"/>
              <a:t>in </a:t>
            </a:r>
            <a:br>
              <a:rPr lang="en-IN" sz="975"/>
            </a:br>
            <a:r>
              <a:rPr lang="en-IN" sz="1350"/>
              <a:t>Partial Fulfillment for BTech Computer Engineering (Regional Language) </a:t>
            </a:r>
            <a:br>
              <a:rPr lang="en-IN" sz="1350"/>
            </a:br>
            <a:r>
              <a:rPr lang="en-IN" sz="1350"/>
              <a:t>Course- Major Project  </a:t>
            </a:r>
            <a:br>
              <a:rPr lang="en-IN" sz="1350"/>
            </a:br>
            <a:br>
              <a:rPr lang="en-IN" sz="1350">
                <a:solidFill>
                  <a:schemeClr val="lt1"/>
                </a:solidFill>
              </a:rPr>
            </a:br>
            <a:br>
              <a:rPr lang="en-IN" sz="1350">
                <a:solidFill>
                  <a:schemeClr val="lt1"/>
                </a:solidFill>
              </a:rPr>
            </a:br>
            <a:br>
              <a:rPr b="1" lang="en-IN" sz="1650">
                <a:solidFill>
                  <a:schemeClr val="lt1"/>
                </a:solidFill>
              </a:rPr>
            </a:br>
            <a:br>
              <a:rPr b="1" lang="en-IN" sz="1650">
                <a:solidFill>
                  <a:schemeClr val="lt1"/>
                </a:solidFill>
              </a:rPr>
            </a:br>
            <a:br>
              <a:rPr lang="en-IN" sz="1350"/>
            </a:br>
            <a:r>
              <a:rPr lang="en-IN" sz="1350"/>
              <a:t> Under the guidance of</a:t>
            </a:r>
            <a:br>
              <a:rPr lang="en-IN" sz="1350"/>
            </a:br>
            <a:r>
              <a:rPr b="1" lang="en-IN" sz="1650"/>
              <a:t>Prof. Rucha Shinde</a:t>
            </a:r>
            <a:br>
              <a:rPr b="1" lang="en-IN" sz="1350"/>
            </a:br>
            <a:br>
              <a:rPr b="1" lang="en-IN" sz="1500"/>
            </a:br>
            <a:br>
              <a:rPr b="1" lang="en-IN" sz="1500"/>
            </a:br>
            <a:br>
              <a:rPr b="1" lang="en-IN" sz="1500"/>
            </a:br>
            <a:br>
              <a:rPr b="1" lang="en-IN" sz="1500"/>
            </a:br>
            <a:br>
              <a:rPr b="1" lang="en-IN" sz="1500"/>
            </a:br>
            <a:br>
              <a:rPr b="1" lang="en-IN" sz="1500"/>
            </a:br>
            <a:r>
              <a:rPr b="1" lang="en-IN" sz="1200"/>
              <a:t>Department of Computer Engineering (Regional Language)</a:t>
            </a:r>
            <a:br>
              <a:rPr lang="en-IN" sz="1200"/>
            </a:br>
            <a:r>
              <a:rPr b="1" lang="en-IN" sz="1650"/>
              <a:t>PCET’s Pimpri Chinchwad College of Engineering</a:t>
            </a:r>
            <a:br>
              <a:rPr lang="en-IN" sz="1650"/>
            </a:br>
            <a:br>
              <a:rPr lang="en-IN" sz="3000"/>
            </a:br>
            <a:endParaRPr>
              <a:solidFill>
                <a:schemeClr val="dk1"/>
              </a:solidFill>
            </a:endParaRPr>
          </a:p>
        </p:txBody>
      </p:sp>
      <p:pic>
        <p:nvPicPr>
          <p:cNvPr id="59" name="Google Shape;59;p1" title="pccoe.jfif"/>
          <p:cNvPicPr preferRelativeResize="0"/>
          <p:nvPr/>
        </p:nvPicPr>
        <p:blipFill rotWithShape="1">
          <a:blip r:embed="rId4">
            <a:alphaModFix/>
          </a:blip>
          <a:srcRect b="0" l="0" r="0" t="0"/>
          <a:stretch/>
        </p:blipFill>
        <p:spPr>
          <a:xfrm>
            <a:off x="3962940" y="3204093"/>
            <a:ext cx="1218113" cy="913594"/>
          </a:xfrm>
          <a:prstGeom prst="rect">
            <a:avLst/>
          </a:prstGeom>
          <a:noFill/>
          <a:ln>
            <a:noFill/>
          </a:ln>
        </p:spPr>
      </p:pic>
      <p:graphicFrame>
        <p:nvGraphicFramePr>
          <p:cNvPr id="60" name="Google Shape;60;p1"/>
          <p:cNvGraphicFramePr/>
          <p:nvPr/>
        </p:nvGraphicFramePr>
        <p:xfrm>
          <a:off x="3270565" y="1926638"/>
          <a:ext cx="3000000" cy="3000000"/>
        </p:xfrm>
        <a:graphic>
          <a:graphicData uri="http://schemas.openxmlformats.org/drawingml/2006/table">
            <a:tbl>
              <a:tblPr>
                <a:noFill/>
                <a:tableStyleId>{D75441FC-6E99-414F-B045-585AD407963F}</a:tableStyleId>
              </a:tblPr>
              <a:tblGrid>
                <a:gridCol w="1554475"/>
                <a:gridCol w="1048375"/>
              </a:tblGrid>
              <a:tr h="171450">
                <a:tc>
                  <a:txBody>
                    <a:bodyPr/>
                    <a:lstStyle/>
                    <a:p>
                      <a:pPr indent="0" lvl="0" marL="31750" marR="0" rtl="0" algn="l">
                        <a:lnSpc>
                          <a:spcPct val="104583"/>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Rinku Sonawane</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30480" rtl="0" algn="r">
                        <a:lnSpc>
                          <a:spcPct val="104583"/>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122B2D069</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4000">
                <a:tc>
                  <a:txBody>
                    <a:bodyPr/>
                    <a:lstStyle/>
                    <a:p>
                      <a:pPr indent="0" lvl="0" marL="31750" marR="0" rtl="0" algn="l">
                        <a:lnSpc>
                          <a:spcPct val="10625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Onkar Dokhe</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30480" rtl="0" algn="r">
                        <a:lnSpc>
                          <a:spcPct val="106250"/>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122B2D072</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2725">
                <a:tc>
                  <a:txBody>
                    <a:bodyPr/>
                    <a:lstStyle/>
                    <a:p>
                      <a:pPr indent="0" lvl="0" marL="31750" marR="0" rtl="0" algn="l">
                        <a:lnSpc>
                          <a:spcPct val="104999"/>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Vipul Waikar</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30480" rtl="0" algn="r">
                        <a:lnSpc>
                          <a:spcPct val="104999"/>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12</a:t>
                      </a:r>
                      <a:r>
                        <a:rPr b="1" lang="en-IN" sz="1200">
                          <a:latin typeface="Times New Roman"/>
                          <a:ea typeface="Times New Roman"/>
                          <a:cs typeface="Times New Roman"/>
                          <a:sym typeface="Times New Roman"/>
                        </a:rPr>
                        <a:t>2</a:t>
                      </a:r>
                      <a:r>
                        <a:rPr b="1" lang="en-IN" sz="1200" u="none" cap="none" strike="noStrike">
                          <a:latin typeface="Times New Roman"/>
                          <a:ea typeface="Times New Roman"/>
                          <a:cs typeface="Times New Roman"/>
                          <a:sym typeface="Times New Roman"/>
                        </a:rPr>
                        <a:t>B</a:t>
                      </a:r>
                      <a:r>
                        <a:rPr b="1" lang="en-IN" sz="1200">
                          <a:latin typeface="Times New Roman"/>
                          <a:ea typeface="Times New Roman"/>
                          <a:cs typeface="Times New Roman"/>
                          <a:sym typeface="Times New Roman"/>
                        </a:rPr>
                        <a:t>2</a:t>
                      </a:r>
                      <a:r>
                        <a:rPr b="1" lang="en-IN" sz="1200" u="none" cap="none" strike="noStrike">
                          <a:latin typeface="Times New Roman"/>
                          <a:ea typeface="Times New Roman"/>
                          <a:cs typeface="Times New Roman"/>
                          <a:sym typeface="Times New Roman"/>
                        </a:rPr>
                        <a:t>D0</a:t>
                      </a:r>
                      <a:r>
                        <a:rPr b="1" lang="en-IN" sz="1200">
                          <a:latin typeface="Times New Roman"/>
                          <a:ea typeface="Times New Roman"/>
                          <a:cs typeface="Times New Roman"/>
                          <a:sym typeface="Times New Roman"/>
                        </a:rPr>
                        <a:t>73</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70175">
                <a:tc>
                  <a:txBody>
                    <a:bodyPr/>
                    <a:lstStyle/>
                    <a:p>
                      <a:pPr indent="0" lvl="0" marL="31750" marR="0" rtl="0" algn="l">
                        <a:lnSpc>
                          <a:spcPct val="103333"/>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Omkar Gar</a:t>
                      </a:r>
                      <a:r>
                        <a:rPr b="1" lang="en-IN" sz="1200">
                          <a:latin typeface="Times New Roman"/>
                          <a:ea typeface="Times New Roman"/>
                          <a:cs typeface="Times New Roman"/>
                          <a:sym typeface="Times New Roman"/>
                        </a:rPr>
                        <a:t>v</a:t>
                      </a:r>
                      <a:r>
                        <a:rPr b="1" lang="en-IN" sz="1200" u="none" cap="none" strike="noStrike">
                          <a:latin typeface="Times New Roman"/>
                          <a:ea typeface="Times New Roman"/>
                          <a:cs typeface="Times New Roman"/>
                          <a:sym typeface="Times New Roman"/>
                        </a:rPr>
                        <a:t>are </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30480" rtl="0" algn="r">
                        <a:lnSpc>
                          <a:spcPct val="103333"/>
                        </a:lnSpc>
                        <a:spcBef>
                          <a:spcPts val="0"/>
                        </a:spcBef>
                        <a:spcAft>
                          <a:spcPts val="0"/>
                        </a:spcAft>
                        <a:buClr>
                          <a:srgbClr val="000000"/>
                        </a:buClr>
                        <a:buSzPts val="1200"/>
                        <a:buFont typeface="Arial"/>
                        <a:buNone/>
                      </a:pPr>
                      <a:r>
                        <a:rPr b="1" lang="en-IN" sz="1200" u="none" cap="none" strike="noStrike">
                          <a:latin typeface="Times New Roman"/>
                          <a:ea typeface="Times New Roman"/>
                          <a:cs typeface="Times New Roman"/>
                          <a:sym typeface="Times New Roman"/>
                        </a:rPr>
                        <a:t>12</a:t>
                      </a:r>
                      <a:r>
                        <a:rPr b="1" lang="en-IN" sz="1200">
                          <a:latin typeface="Times New Roman"/>
                          <a:ea typeface="Times New Roman"/>
                          <a:cs typeface="Times New Roman"/>
                          <a:sym typeface="Times New Roman"/>
                        </a:rPr>
                        <a:t>2</a:t>
                      </a:r>
                      <a:r>
                        <a:rPr b="1" lang="en-IN" sz="1200" u="none" cap="none" strike="noStrike">
                          <a:latin typeface="Times New Roman"/>
                          <a:ea typeface="Times New Roman"/>
                          <a:cs typeface="Times New Roman"/>
                          <a:sym typeface="Times New Roman"/>
                        </a:rPr>
                        <a:t>B</a:t>
                      </a:r>
                      <a:r>
                        <a:rPr b="1" lang="en-IN" sz="1200">
                          <a:latin typeface="Times New Roman"/>
                          <a:ea typeface="Times New Roman"/>
                          <a:cs typeface="Times New Roman"/>
                          <a:sym typeface="Times New Roman"/>
                        </a:rPr>
                        <a:t>2</a:t>
                      </a:r>
                      <a:r>
                        <a:rPr b="1" lang="en-IN" sz="1200" u="none" cap="none" strike="noStrike">
                          <a:latin typeface="Times New Roman"/>
                          <a:ea typeface="Times New Roman"/>
                          <a:cs typeface="Times New Roman"/>
                          <a:sym typeface="Times New Roman"/>
                        </a:rPr>
                        <a:t>D074</a:t>
                      </a:r>
                      <a:endParaRPr sz="1100" u="none" cap="none" strike="noStrike">
                        <a:latin typeface="Calibri"/>
                        <a:ea typeface="Calibri"/>
                        <a:cs typeface="Calibri"/>
                        <a:sym typeface="Calibri"/>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graphicFrame>
        <p:nvGraphicFramePr>
          <p:cNvPr id="116" name="Google Shape;116;p42"/>
          <p:cNvGraphicFramePr/>
          <p:nvPr/>
        </p:nvGraphicFramePr>
        <p:xfrm>
          <a:off x="291633" y="161459"/>
          <a:ext cx="3000000" cy="3000000"/>
        </p:xfrm>
        <a:graphic>
          <a:graphicData uri="http://schemas.openxmlformats.org/drawingml/2006/table">
            <a:tbl>
              <a:tblPr bandRow="1" firstRow="1">
                <a:noFill/>
                <a:tableStyleId>{AC76CABB-D0C6-45EB-B643-9A906E8F1DA0}</a:tableStyleId>
              </a:tblPr>
              <a:tblGrid>
                <a:gridCol w="437825"/>
                <a:gridCol w="2376875"/>
                <a:gridCol w="587900"/>
                <a:gridCol w="2220775"/>
                <a:gridCol w="1600200"/>
                <a:gridCol w="1337150"/>
              </a:tblGrid>
              <a:tr h="551750">
                <a:tc>
                  <a:txBody>
                    <a:bodyPr/>
                    <a:lstStyle/>
                    <a:p>
                      <a:pPr indent="0" lvl="0" marL="91440" marR="14732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Sr  No</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Title</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Year</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Methodology</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Strengths</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Weakness</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321300">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6</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101600" rtl="0" algn="just">
                        <a:lnSpc>
                          <a:spcPct val="100000"/>
                        </a:lnSpc>
                        <a:spcBef>
                          <a:spcPts val="0"/>
                        </a:spcBef>
                        <a:spcAft>
                          <a:spcPts val="0"/>
                        </a:spcAft>
                        <a:buNone/>
                      </a:pPr>
                      <a:r>
                        <a:rPr lang="en-IN" sz="1200" u="none" cap="none" strike="noStrike"/>
                        <a:t>Disease Detection in Coffee Plants Using Convolutional Neural Network </a:t>
                      </a:r>
                      <a:endParaRPr sz="1200" u="none" cap="none" strike="noStrike">
                        <a:latin typeface="Times New Roman"/>
                        <a:ea typeface="Times New Roman"/>
                        <a:cs typeface="Times New Roman"/>
                        <a:sym typeface="Times New Roman"/>
                      </a:endParaRPr>
                    </a:p>
                  </a:txBody>
                  <a:tcPr marT="4065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2020</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81280" rtl="0" algn="just">
                        <a:lnSpc>
                          <a:spcPct val="100000"/>
                        </a:lnSpc>
                        <a:spcBef>
                          <a:spcPts val="0"/>
                        </a:spcBef>
                        <a:spcAft>
                          <a:spcPts val="0"/>
                        </a:spcAft>
                        <a:buNone/>
                      </a:pPr>
                      <a:r>
                        <a:rPr lang="en-IN" sz="1200" u="none" cap="none" strike="noStrike"/>
                        <a:t>CNN model trained on coffee plant images for disease classification and detection.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579755" rtl="0" algn="just">
                        <a:lnSpc>
                          <a:spcPct val="100000"/>
                        </a:lnSpc>
                        <a:spcBef>
                          <a:spcPts val="0"/>
                        </a:spcBef>
                        <a:spcAft>
                          <a:spcPts val="0"/>
                        </a:spcAft>
                        <a:buNone/>
                      </a:pPr>
                      <a:r>
                        <a:rPr lang="en-IN" sz="1200" u="none" cap="none" strike="noStrike"/>
                        <a:t>Achieved significant accuracy; demonstrated CNN effectiveness in agriculture.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38430" rtl="0" algn="just">
                        <a:lnSpc>
                          <a:spcPct val="100000"/>
                        </a:lnSpc>
                        <a:spcBef>
                          <a:spcPts val="0"/>
                        </a:spcBef>
                        <a:spcAft>
                          <a:spcPts val="0"/>
                        </a:spcAft>
                        <a:buNone/>
                      </a:pPr>
                      <a:r>
                        <a:rPr lang="en-IN" sz="1200" u="none" cap="none" strike="noStrike"/>
                        <a:t>Datasetspecific model; no evaluation across diverse datasets.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50125">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7</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193040" rtl="0" algn="just">
                        <a:lnSpc>
                          <a:spcPct val="100000"/>
                        </a:lnSpc>
                        <a:spcBef>
                          <a:spcPts val="0"/>
                        </a:spcBef>
                        <a:spcAft>
                          <a:spcPts val="0"/>
                        </a:spcAft>
                        <a:buNone/>
                      </a:pPr>
                      <a:r>
                        <a:rPr lang="en-IN" sz="1200" u="none" cap="none" strike="noStrike"/>
                        <a:t>Textural Features for Image Classification</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82550" rtl="0" algn="just">
                        <a:lnSpc>
                          <a:spcPct val="100000"/>
                        </a:lnSpc>
                        <a:spcBef>
                          <a:spcPts val="0"/>
                        </a:spcBef>
                        <a:spcAft>
                          <a:spcPts val="0"/>
                        </a:spcAft>
                        <a:buNone/>
                      </a:pPr>
                      <a:r>
                        <a:rPr lang="en-IN" sz="1200" u="none" cap="none" strike="noStrike"/>
                        <a:t>Proposed statistical texture-based features (e.g., GLCM) for classifying images.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04139" rtl="0" algn="just">
                        <a:lnSpc>
                          <a:spcPct val="100000"/>
                        </a:lnSpc>
                        <a:spcBef>
                          <a:spcPts val="0"/>
                        </a:spcBef>
                        <a:spcAft>
                          <a:spcPts val="0"/>
                        </a:spcAft>
                        <a:buNone/>
                      </a:pPr>
                      <a:r>
                        <a:rPr lang="en-IN" sz="1200" u="none" cap="none" strike="noStrike"/>
                        <a:t>Pioneering work in texture analysis; foundation for many image processing applications.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t>Classical method; not aligned with current deep learning trends.</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6"/>
          <p:cNvSpPr txBox="1"/>
          <p:nvPr/>
        </p:nvSpPr>
        <p:spPr>
          <a:xfrm>
            <a:off x="1226127" y="124691"/>
            <a:ext cx="669174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Software Requirement Specification</a:t>
            </a:r>
            <a:endParaRPr b="1" i="0" sz="3000" u="none" cap="none" strike="noStrike">
              <a:solidFill>
                <a:srgbClr val="000000"/>
              </a:solidFill>
              <a:latin typeface="Times New Roman"/>
              <a:ea typeface="Times New Roman"/>
              <a:cs typeface="Times New Roman"/>
              <a:sym typeface="Times New Roman"/>
            </a:endParaRPr>
          </a:p>
        </p:txBody>
      </p:sp>
      <p:sp>
        <p:nvSpPr>
          <p:cNvPr id="122" name="Google Shape;122;p16"/>
          <p:cNvSpPr txBox="1"/>
          <p:nvPr/>
        </p:nvSpPr>
        <p:spPr>
          <a:xfrm>
            <a:off x="450271" y="983673"/>
            <a:ext cx="8243455" cy="33665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1) Functional Requirements</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Allow users to upload leaf images for disease detection.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Enable real-time disease detection using webcam input.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Fetch disease-related details (name, symptoms, treatment) from MongoDB Atlas.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Provide text-to-speech output in English and Marathi.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Generate and allow download of disease detection reports.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Support a multi-language user interface.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Use a FastAPI-based backend to handle API requests and model predictions.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17"/>
          <p:cNvSpPr txBox="1"/>
          <p:nvPr/>
        </p:nvSpPr>
        <p:spPr>
          <a:xfrm>
            <a:off x="1226127" y="124691"/>
            <a:ext cx="669174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Software Requirement Specification</a:t>
            </a:r>
            <a:endParaRPr b="1" i="0" sz="3000" u="none" cap="none" strike="noStrike">
              <a:solidFill>
                <a:srgbClr val="000000"/>
              </a:solidFill>
              <a:latin typeface="Times New Roman"/>
              <a:ea typeface="Times New Roman"/>
              <a:cs typeface="Times New Roman"/>
              <a:sym typeface="Times New Roman"/>
            </a:endParaRPr>
          </a:p>
        </p:txBody>
      </p:sp>
      <p:sp>
        <p:nvSpPr>
          <p:cNvPr id="128" name="Google Shape;128;p17"/>
          <p:cNvSpPr txBox="1"/>
          <p:nvPr/>
        </p:nvSpPr>
        <p:spPr>
          <a:xfrm>
            <a:off x="450271" y="983673"/>
            <a:ext cx="8243455" cy="253556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2) Non-Functional Requirements</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Ensure fast and responsive real-time disease prediction.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Maintain high accuracy in classification across multiple plant disease types.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Use a scalable and low-latency database for efficient data retrieval.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Provide a user-friendly interface with support for multiple languages.  </a:t>
            </a:r>
            <a:endParaRPr/>
          </a:p>
          <a:p>
            <a:pPr indent="0" lvl="0" marL="0" marR="0" rtl="0" algn="just">
              <a:lnSpc>
                <a:spcPct val="15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 Ensure secure, reliable, and private access to backend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18"/>
          <p:cNvSpPr txBox="1"/>
          <p:nvPr/>
        </p:nvSpPr>
        <p:spPr>
          <a:xfrm>
            <a:off x="1226127" y="124691"/>
            <a:ext cx="6691745"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Software Requirement Specification</a:t>
            </a:r>
            <a:endParaRPr b="1" i="0" sz="3000" u="none" cap="none" strike="noStrike">
              <a:solidFill>
                <a:srgbClr val="000000"/>
              </a:solidFill>
              <a:latin typeface="Times New Roman"/>
              <a:ea typeface="Times New Roman"/>
              <a:cs typeface="Times New Roman"/>
              <a:sym typeface="Times New Roman"/>
            </a:endParaRPr>
          </a:p>
        </p:txBody>
      </p:sp>
      <p:sp>
        <p:nvSpPr>
          <p:cNvPr id="134" name="Google Shape;134;p18"/>
          <p:cNvSpPr txBox="1"/>
          <p:nvPr/>
        </p:nvSpPr>
        <p:spPr>
          <a:xfrm>
            <a:off x="900545" y="1017444"/>
            <a:ext cx="8243455" cy="28208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IN" sz="1500" u="none" cap="none" strike="noStrike">
                <a:solidFill>
                  <a:srgbClr val="000000"/>
                </a:solidFill>
                <a:latin typeface="Times New Roman"/>
                <a:ea typeface="Times New Roman"/>
                <a:cs typeface="Times New Roman"/>
                <a:sym typeface="Times New Roman"/>
              </a:rPr>
              <a:t>Software Requirements:</a:t>
            </a:r>
            <a:endParaRPr/>
          </a:p>
          <a:p>
            <a:pPr indent="0" lvl="0" marL="0" marR="0" rtl="0" algn="just">
              <a:lnSpc>
                <a:spcPct val="150000"/>
              </a:lnSpc>
              <a:spcBef>
                <a:spcPts val="0"/>
              </a:spcBef>
              <a:spcAft>
                <a:spcPts val="0"/>
              </a:spcAft>
              <a:buNone/>
            </a:pPr>
            <a:r>
              <a:rPr b="0" i="0" lang="en-IN" sz="1500" u="none" cap="none" strike="noStrike">
                <a:solidFill>
                  <a:srgbClr val="000000"/>
                </a:solidFill>
                <a:latin typeface="Times New Roman"/>
                <a:ea typeface="Times New Roman"/>
                <a:cs typeface="Times New Roman"/>
                <a:sym typeface="Times New Roman"/>
              </a:rPr>
              <a:t>The software components utilized in this project are as follows:</a:t>
            </a:r>
            <a:endParaRPr/>
          </a:p>
          <a:p>
            <a:pPr indent="-285750" lvl="0" marL="285750" marR="0" rtl="0" algn="just">
              <a:lnSpc>
                <a:spcPct val="150000"/>
              </a:lnSpc>
              <a:spcBef>
                <a:spcPts val="0"/>
              </a:spcBef>
              <a:spcAft>
                <a:spcPts val="0"/>
              </a:spcAft>
              <a:buClr>
                <a:srgbClr val="000000"/>
              </a:buClr>
              <a:buSzPts val="1500"/>
              <a:buFont typeface="Arial"/>
              <a:buChar char="•"/>
            </a:pPr>
            <a:r>
              <a:rPr b="0" i="0" lang="en-IN" sz="1500" u="none" cap="none" strike="noStrike">
                <a:solidFill>
                  <a:srgbClr val="000000"/>
                </a:solidFill>
                <a:latin typeface="Times New Roman"/>
                <a:ea typeface="Times New Roman"/>
                <a:cs typeface="Times New Roman"/>
                <a:sym typeface="Times New Roman"/>
              </a:rPr>
              <a:t>Programming Language: Python</a:t>
            </a:r>
            <a:endParaRPr/>
          </a:p>
          <a:p>
            <a:pPr indent="-285750" lvl="0" marL="285750" marR="0" rtl="0" algn="just">
              <a:lnSpc>
                <a:spcPct val="150000"/>
              </a:lnSpc>
              <a:spcBef>
                <a:spcPts val="0"/>
              </a:spcBef>
              <a:spcAft>
                <a:spcPts val="0"/>
              </a:spcAft>
              <a:buClr>
                <a:srgbClr val="000000"/>
              </a:buClr>
              <a:buSzPts val="1500"/>
              <a:buFont typeface="Arial"/>
              <a:buChar char="•"/>
            </a:pPr>
            <a:r>
              <a:rPr b="0" i="0" lang="en-IN" sz="1500" u="none" cap="none" strike="noStrike">
                <a:solidFill>
                  <a:srgbClr val="000000"/>
                </a:solidFill>
                <a:latin typeface="Times New Roman"/>
                <a:ea typeface="Times New Roman"/>
                <a:cs typeface="Times New Roman"/>
                <a:sym typeface="Times New Roman"/>
              </a:rPr>
              <a:t>Deep Learning Framework: TensorFlow/Keras (specifically for the VGG-19 model)</a:t>
            </a:r>
            <a:endParaRPr/>
          </a:p>
          <a:p>
            <a:pPr indent="-285750" lvl="0" marL="285750" marR="0" rtl="0" algn="just">
              <a:lnSpc>
                <a:spcPct val="150000"/>
              </a:lnSpc>
              <a:spcBef>
                <a:spcPts val="0"/>
              </a:spcBef>
              <a:spcAft>
                <a:spcPts val="0"/>
              </a:spcAft>
              <a:buClr>
                <a:srgbClr val="000000"/>
              </a:buClr>
              <a:buSzPts val="1500"/>
              <a:buFont typeface="Arial"/>
              <a:buChar char="•"/>
            </a:pPr>
            <a:r>
              <a:rPr b="0" i="0" lang="en-IN" sz="1500" u="none" cap="none" strike="noStrike">
                <a:solidFill>
                  <a:srgbClr val="000000"/>
                </a:solidFill>
                <a:latin typeface="Times New Roman"/>
                <a:ea typeface="Times New Roman"/>
                <a:cs typeface="Times New Roman"/>
                <a:sym typeface="Times New Roman"/>
              </a:rPr>
              <a:t>Computer Vision Library: OpenCV (for webcam integration)</a:t>
            </a:r>
            <a:endParaRPr/>
          </a:p>
          <a:p>
            <a:pPr indent="-285750" lvl="0" marL="285750" marR="0" rtl="0" algn="just">
              <a:lnSpc>
                <a:spcPct val="150000"/>
              </a:lnSpc>
              <a:spcBef>
                <a:spcPts val="0"/>
              </a:spcBef>
              <a:spcAft>
                <a:spcPts val="0"/>
              </a:spcAft>
              <a:buClr>
                <a:srgbClr val="000000"/>
              </a:buClr>
              <a:buSzPts val="1500"/>
              <a:buFont typeface="Arial"/>
              <a:buChar char="•"/>
            </a:pPr>
            <a:r>
              <a:rPr b="0" i="0" lang="en-IN" sz="1500" u="none" cap="none" strike="noStrike">
                <a:solidFill>
                  <a:srgbClr val="000000"/>
                </a:solidFill>
                <a:latin typeface="Times New Roman"/>
                <a:ea typeface="Times New Roman"/>
                <a:cs typeface="Times New Roman"/>
                <a:sym typeface="Times New Roman"/>
              </a:rPr>
              <a:t>Backend Framework: Flask (for server-side operations)</a:t>
            </a:r>
            <a:endParaRPr/>
          </a:p>
          <a:p>
            <a:pPr indent="-285750" lvl="0" marL="285750" marR="0" rtl="0" algn="just">
              <a:lnSpc>
                <a:spcPct val="150000"/>
              </a:lnSpc>
              <a:spcBef>
                <a:spcPts val="0"/>
              </a:spcBef>
              <a:spcAft>
                <a:spcPts val="0"/>
              </a:spcAft>
              <a:buClr>
                <a:srgbClr val="000000"/>
              </a:buClr>
              <a:buSzPts val="1500"/>
              <a:buFont typeface="Arial"/>
              <a:buChar char="•"/>
            </a:pPr>
            <a:r>
              <a:rPr b="0" i="0" lang="en-IN" sz="1500" u="none" cap="none" strike="noStrike">
                <a:solidFill>
                  <a:srgbClr val="000000"/>
                </a:solidFill>
                <a:latin typeface="Times New Roman"/>
                <a:ea typeface="Times New Roman"/>
                <a:cs typeface="Times New Roman"/>
                <a:sym typeface="Times New Roman"/>
              </a:rPr>
              <a:t>Database Integration: PyMongo (for interfacing with MongoDB)</a:t>
            </a:r>
            <a:endParaRPr/>
          </a:p>
          <a:p>
            <a:pPr indent="-285750" lvl="0" marL="285750" marR="0" rtl="0" algn="just">
              <a:lnSpc>
                <a:spcPct val="150000"/>
              </a:lnSpc>
              <a:spcBef>
                <a:spcPts val="0"/>
              </a:spcBef>
              <a:spcAft>
                <a:spcPts val="0"/>
              </a:spcAft>
              <a:buClr>
                <a:srgbClr val="000000"/>
              </a:buClr>
              <a:buSzPts val="1500"/>
              <a:buFont typeface="Arial"/>
              <a:buChar char="•"/>
            </a:pPr>
            <a:r>
              <a:rPr b="0" i="0" lang="en-IN" sz="1500" u="none" cap="none" strike="noStrike">
                <a:solidFill>
                  <a:srgbClr val="000000"/>
                </a:solidFill>
                <a:latin typeface="Times New Roman"/>
                <a:ea typeface="Times New Roman"/>
                <a:cs typeface="Times New Roman"/>
                <a:sym typeface="Times New Roman"/>
              </a:rPr>
              <a:t>Text-to-Speech Libraries: gTTS and pyttsx3 (for voice output functionality)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5"/>
          <p:cNvSpPr txBox="1"/>
          <p:nvPr>
            <p:ph type="title"/>
          </p:nvPr>
        </p:nvSpPr>
        <p:spPr>
          <a:xfrm>
            <a:off x="813547" y="0"/>
            <a:ext cx="7516906" cy="672620"/>
          </a:xfrm>
          <a:prstGeom prst="rect">
            <a:avLst/>
          </a:prstGeom>
          <a:noFill/>
          <a:ln>
            <a:noFill/>
          </a:ln>
        </p:spPr>
        <p:txBody>
          <a:bodyPr anchorCtr="0" anchor="t" bIns="0" lIns="0" spcFirstLastPara="1" rIns="0" wrap="square" tIns="107300">
            <a:spAutoFit/>
          </a:bodyPr>
          <a:lstStyle/>
          <a:p>
            <a:pPr indent="0" lvl="0" marL="2637155" rtl="0" algn="l">
              <a:lnSpc>
                <a:spcPct val="100000"/>
              </a:lnSpc>
              <a:spcBef>
                <a:spcPts val="845"/>
              </a:spcBef>
              <a:spcAft>
                <a:spcPts val="0"/>
              </a:spcAft>
              <a:buSzPts val="2800"/>
              <a:buNone/>
            </a:pPr>
            <a:r>
              <a:rPr lang="en-IN" sz="3000" u="none"/>
              <a:t>Algorithm</a:t>
            </a:r>
            <a:endParaRPr/>
          </a:p>
        </p:txBody>
      </p:sp>
      <p:sp>
        <p:nvSpPr>
          <p:cNvPr id="140" name="Google Shape;140;p5"/>
          <p:cNvSpPr txBox="1"/>
          <p:nvPr/>
        </p:nvSpPr>
        <p:spPr>
          <a:xfrm>
            <a:off x="509423" y="918116"/>
            <a:ext cx="8125153" cy="3600986"/>
          </a:xfrm>
          <a:prstGeom prst="rect">
            <a:avLst/>
          </a:prstGeom>
          <a:noFill/>
          <a:ln>
            <a:noFill/>
          </a:ln>
        </p:spPr>
        <p:txBody>
          <a:bodyPr anchorCtr="0" anchor="t" bIns="0" lIns="0" spcFirstLastPara="1" rIns="0" wrap="square" tIns="13325">
            <a:spAutoFit/>
          </a:bodyPr>
          <a:lstStyle/>
          <a:p>
            <a:pPr indent="0" lvl="0" marL="0" marR="0" rtl="0" algn="just">
              <a:lnSpc>
                <a:spcPct val="250000"/>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 Step 1: Data Preparation - Collect and preprocess plant images.</a:t>
            </a:r>
            <a:endParaRPr/>
          </a:p>
          <a:p>
            <a:pPr indent="0" lvl="0" marL="0" marR="0" rtl="0" algn="just">
              <a:lnSpc>
                <a:spcPct val="250000"/>
              </a:lnSpc>
              <a:spcBef>
                <a:spcPts val="15"/>
              </a:spcBef>
              <a:spcAft>
                <a:spcPts val="0"/>
              </a:spcAft>
              <a:buNone/>
            </a:pPr>
            <a:r>
              <a:rPr b="0" i="0" lang="en-IN" sz="1600" u="none" cap="none" strike="noStrike">
                <a:solidFill>
                  <a:srgbClr val="000000"/>
                </a:solidFill>
                <a:latin typeface="Times New Roman"/>
                <a:ea typeface="Times New Roman"/>
                <a:cs typeface="Times New Roman"/>
                <a:sym typeface="Times New Roman"/>
              </a:rPr>
              <a:t> Step 2: Feature Extraction - Extract features using VGG19.</a:t>
            </a:r>
            <a:endParaRPr/>
          </a:p>
          <a:p>
            <a:pPr indent="0" lvl="0" marL="0" marR="0" rtl="0" algn="just">
              <a:lnSpc>
                <a:spcPct val="250000"/>
              </a:lnSpc>
              <a:spcBef>
                <a:spcPts val="15"/>
              </a:spcBef>
              <a:spcAft>
                <a:spcPts val="0"/>
              </a:spcAft>
              <a:buNone/>
            </a:pPr>
            <a:r>
              <a:rPr b="0" i="0" lang="en-IN" sz="1600" u="none" cap="none" strike="noStrike">
                <a:solidFill>
                  <a:srgbClr val="000000"/>
                </a:solidFill>
                <a:latin typeface="Times New Roman"/>
                <a:ea typeface="Times New Roman"/>
                <a:cs typeface="Times New Roman"/>
                <a:sym typeface="Times New Roman"/>
              </a:rPr>
              <a:t> Step 3: Model Selection - Fine-tune VGG-based models.</a:t>
            </a:r>
            <a:endParaRPr/>
          </a:p>
          <a:p>
            <a:pPr indent="0" lvl="0" marL="0" marR="0" rtl="0" algn="just">
              <a:lnSpc>
                <a:spcPct val="250000"/>
              </a:lnSpc>
              <a:spcBef>
                <a:spcPts val="15"/>
              </a:spcBef>
              <a:spcAft>
                <a:spcPts val="0"/>
              </a:spcAft>
              <a:buNone/>
            </a:pPr>
            <a:r>
              <a:rPr b="0" i="0" lang="en-IN" sz="1600" u="none" cap="none" strike="noStrike">
                <a:solidFill>
                  <a:srgbClr val="000000"/>
                </a:solidFill>
                <a:latin typeface="Times New Roman"/>
                <a:ea typeface="Times New Roman"/>
                <a:cs typeface="Times New Roman"/>
                <a:sym typeface="Times New Roman"/>
              </a:rPr>
              <a:t> Step 4: Model Training - Train and validate using transfer learning.</a:t>
            </a:r>
            <a:endParaRPr/>
          </a:p>
          <a:p>
            <a:pPr indent="0" lvl="0" marL="0" marR="0" rtl="0" algn="just">
              <a:lnSpc>
                <a:spcPct val="250000"/>
              </a:lnSpc>
              <a:spcBef>
                <a:spcPts val="15"/>
              </a:spcBef>
              <a:spcAft>
                <a:spcPts val="0"/>
              </a:spcAft>
              <a:buNone/>
            </a:pPr>
            <a:r>
              <a:rPr b="0" i="0" lang="en-IN" sz="1600" u="none" cap="none" strike="noStrike">
                <a:solidFill>
                  <a:srgbClr val="000000"/>
                </a:solidFill>
                <a:latin typeface="Times New Roman"/>
                <a:ea typeface="Times New Roman"/>
                <a:cs typeface="Times New Roman"/>
                <a:sym typeface="Times New Roman"/>
              </a:rPr>
              <a:t> Step 5: Testing - Test accuracy (image, voice, language).</a:t>
            </a:r>
            <a:endParaRPr/>
          </a:p>
          <a:p>
            <a:pPr indent="0" lvl="0" marL="0" marR="0" rtl="0" algn="just">
              <a:lnSpc>
                <a:spcPct val="250000"/>
              </a:lnSpc>
              <a:spcBef>
                <a:spcPts val="15"/>
              </a:spcBef>
              <a:spcAft>
                <a:spcPts val="0"/>
              </a:spcAft>
              <a:buNone/>
            </a:pPr>
            <a:r>
              <a:rPr b="0" i="0" lang="en-IN" sz="1600" u="none" cap="none" strike="noStrike">
                <a:solidFill>
                  <a:srgbClr val="000000"/>
                </a:solidFill>
                <a:latin typeface="Times New Roman"/>
                <a:ea typeface="Times New Roman"/>
                <a:cs typeface="Times New Roman"/>
                <a:sym typeface="Times New Roman"/>
              </a:rPr>
              <a:t> Step 6: Classification - Identify plant species.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9"/>
          <p:cNvSpPr txBox="1"/>
          <p:nvPr>
            <p:ph type="title"/>
          </p:nvPr>
        </p:nvSpPr>
        <p:spPr>
          <a:xfrm>
            <a:off x="893619" y="62345"/>
            <a:ext cx="7356762" cy="672620"/>
          </a:xfrm>
          <a:prstGeom prst="rect">
            <a:avLst/>
          </a:prstGeom>
          <a:noFill/>
          <a:ln>
            <a:noFill/>
          </a:ln>
        </p:spPr>
        <p:txBody>
          <a:bodyPr anchorCtr="0" anchor="t" bIns="0" lIns="0" spcFirstLastPara="1" rIns="0" wrap="square" tIns="107300">
            <a:spAutoFit/>
          </a:bodyPr>
          <a:lstStyle/>
          <a:p>
            <a:pPr indent="0" lvl="0" marL="2637155" rtl="0" algn="l">
              <a:lnSpc>
                <a:spcPct val="100000"/>
              </a:lnSpc>
              <a:spcBef>
                <a:spcPts val="845"/>
              </a:spcBef>
              <a:spcAft>
                <a:spcPts val="0"/>
              </a:spcAft>
              <a:buSzPts val="2800"/>
              <a:buNone/>
            </a:pPr>
            <a:r>
              <a:rPr lang="en-IN" sz="3000" u="none"/>
              <a:t>Dataset</a:t>
            </a:r>
            <a:endParaRPr sz="3000" u="none"/>
          </a:p>
        </p:txBody>
      </p:sp>
      <p:sp>
        <p:nvSpPr>
          <p:cNvPr id="146" name="Google Shape;146;p19"/>
          <p:cNvSpPr txBox="1"/>
          <p:nvPr/>
        </p:nvSpPr>
        <p:spPr>
          <a:xfrm>
            <a:off x="847750" y="1071095"/>
            <a:ext cx="2564765" cy="3149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i="0" lang="en-IN" sz="1900" u="none" cap="none" strike="noStrike">
                <a:solidFill>
                  <a:srgbClr val="000000"/>
                </a:solidFill>
                <a:latin typeface="Times New Roman"/>
                <a:ea typeface="Times New Roman"/>
                <a:cs typeface="Times New Roman"/>
                <a:sym typeface="Times New Roman"/>
              </a:rPr>
              <a:t>Medicinal Leaf Dataset :</a:t>
            </a:r>
            <a:endParaRPr b="0" i="0" sz="1900" u="none" cap="none" strike="noStrike">
              <a:solidFill>
                <a:srgbClr val="000000"/>
              </a:solidFill>
              <a:latin typeface="Times New Roman"/>
              <a:ea typeface="Times New Roman"/>
              <a:cs typeface="Times New Roman"/>
              <a:sym typeface="Times New Roman"/>
            </a:endParaRPr>
          </a:p>
        </p:txBody>
      </p:sp>
      <p:sp>
        <p:nvSpPr>
          <p:cNvPr id="147" name="Google Shape;147;p19"/>
          <p:cNvSpPr txBox="1"/>
          <p:nvPr/>
        </p:nvSpPr>
        <p:spPr>
          <a:xfrm>
            <a:off x="847750" y="1565201"/>
            <a:ext cx="7909559" cy="1788888"/>
          </a:xfrm>
          <a:prstGeom prst="rect">
            <a:avLst/>
          </a:prstGeom>
          <a:noFill/>
          <a:ln>
            <a:noFill/>
          </a:ln>
        </p:spPr>
        <p:txBody>
          <a:bodyPr anchorCtr="0" anchor="t" bIns="0" lIns="0" spcFirstLastPara="1" rIns="0" wrap="square" tIns="12700">
            <a:spAutoFit/>
          </a:bodyPr>
          <a:lstStyle/>
          <a:p>
            <a:pPr indent="0" lvl="0" marL="0" marR="0" rtl="0" algn="l">
              <a:lnSpc>
                <a:spcPct val="200000"/>
              </a:lnSpc>
              <a:spcBef>
                <a:spcPts val="0"/>
              </a:spcBef>
              <a:spcAft>
                <a:spcPts val="0"/>
              </a:spcAft>
              <a:buNone/>
            </a:pPr>
            <a:r>
              <a:rPr b="0" i="0" lang="en-IN" sz="1500" u="none" cap="none" strike="noStrike">
                <a:solidFill>
                  <a:srgbClr val="000000"/>
                </a:solidFill>
                <a:latin typeface="Times New Roman"/>
                <a:ea typeface="Times New Roman"/>
                <a:cs typeface="Times New Roman"/>
                <a:sym typeface="Times New Roman"/>
              </a:rPr>
              <a:t>Appropriate datasets are required at all stages of content-based images retrieval</a:t>
            </a:r>
            <a:endParaRPr/>
          </a:p>
          <a:p>
            <a:pPr indent="0" lvl="0" marL="0" marR="0" rtl="0" algn="l">
              <a:lnSpc>
                <a:spcPct val="200000"/>
              </a:lnSpc>
              <a:spcBef>
                <a:spcPts val="0"/>
              </a:spcBef>
              <a:spcAft>
                <a:spcPts val="0"/>
              </a:spcAft>
              <a:buNone/>
            </a:pPr>
            <a:r>
              <a:rPr b="0" i="0" lang="en-IN" sz="1500" u="none" cap="none" strike="noStrike">
                <a:solidFill>
                  <a:srgbClr val="000000"/>
                </a:solidFill>
                <a:latin typeface="Times New Roman"/>
                <a:ea typeface="Times New Roman"/>
                <a:cs typeface="Times New Roman"/>
                <a:sym typeface="Times New Roman"/>
              </a:rPr>
              <a:t>research , starting from the training phase to the detection phase to evaluate the</a:t>
            </a:r>
            <a:endParaRPr/>
          </a:p>
          <a:p>
            <a:pPr indent="0" lvl="0" marL="0" marR="0" rtl="0" algn="l">
              <a:lnSpc>
                <a:spcPct val="200000"/>
              </a:lnSpc>
              <a:spcBef>
                <a:spcPts val="0"/>
              </a:spcBef>
              <a:spcAft>
                <a:spcPts val="0"/>
              </a:spcAft>
              <a:buNone/>
            </a:pPr>
            <a:r>
              <a:rPr b="0" i="0" lang="en-IN" sz="1500" u="none" cap="none" strike="noStrike">
                <a:solidFill>
                  <a:srgbClr val="000000"/>
                </a:solidFill>
                <a:latin typeface="Times New Roman"/>
                <a:ea typeface="Times New Roman"/>
                <a:cs typeface="Times New Roman"/>
                <a:sym typeface="Times New Roman"/>
              </a:rPr>
              <a:t>performance of the algorithm . All the images collected from the data sets were</a:t>
            </a:r>
            <a:endParaRPr/>
          </a:p>
          <a:p>
            <a:pPr indent="0" lvl="0" marL="0" marR="0" rtl="0" algn="l">
              <a:lnSpc>
                <a:spcPct val="200000"/>
              </a:lnSpc>
              <a:spcBef>
                <a:spcPts val="0"/>
              </a:spcBef>
              <a:spcAft>
                <a:spcPts val="0"/>
              </a:spcAft>
              <a:buNone/>
            </a:pPr>
            <a:r>
              <a:rPr b="0" i="0" lang="en-IN" sz="1500" u="none" cap="none" strike="noStrike">
                <a:solidFill>
                  <a:srgbClr val="000000"/>
                </a:solidFill>
                <a:latin typeface="Times New Roman"/>
                <a:ea typeface="Times New Roman"/>
                <a:cs typeface="Times New Roman"/>
                <a:sym typeface="Times New Roman"/>
              </a:rPr>
              <a:t>downloaded from </a:t>
            </a:r>
            <a:r>
              <a:rPr b="0" i="0" lang="en-IN" sz="15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https://www.kaggle.com/datasets/arjuntejaswi/plant-village</a:t>
            </a:r>
            <a:endParaRPr b="0" i="0" sz="1500" u="none" cap="none" strike="noStrike">
              <a:solidFill>
                <a:srgbClr val="0070C0"/>
              </a:solidFill>
              <a:latin typeface="Arial"/>
              <a:ea typeface="Arial"/>
              <a:cs typeface="Arial"/>
              <a:sym typeface="Arial"/>
            </a:endParaRPr>
          </a:p>
        </p:txBody>
      </p:sp>
      <p:graphicFrame>
        <p:nvGraphicFramePr>
          <p:cNvPr id="148" name="Google Shape;148;p19"/>
          <p:cNvGraphicFramePr/>
          <p:nvPr/>
        </p:nvGraphicFramePr>
        <p:xfrm>
          <a:off x="2667000" y="3942017"/>
          <a:ext cx="3000000" cy="3000000"/>
        </p:xfrm>
        <a:graphic>
          <a:graphicData uri="http://schemas.openxmlformats.org/drawingml/2006/table">
            <a:tbl>
              <a:tblPr bandRow="1" firstRow="1">
                <a:noFill/>
                <a:tableStyleId>{AC76CABB-D0C6-45EB-B643-9A906E8F1DA0}</a:tableStyleId>
              </a:tblPr>
              <a:tblGrid>
                <a:gridCol w="787400"/>
                <a:gridCol w="1357000"/>
                <a:gridCol w="1357000"/>
              </a:tblGrid>
              <a:tr h="396250">
                <a:tc>
                  <a:txBody>
                    <a:bodyPr/>
                    <a:lstStyle/>
                    <a:p>
                      <a:pPr indent="0" lvl="0" marL="0" marR="0" rtl="0" algn="ctr">
                        <a:lnSpc>
                          <a:spcPct val="100000"/>
                        </a:lnSpc>
                        <a:spcBef>
                          <a:spcPts val="0"/>
                        </a:spcBef>
                        <a:spcAft>
                          <a:spcPts val="0"/>
                        </a:spcAft>
                        <a:buNone/>
                      </a:pPr>
                      <a:r>
                        <a:rPr lang="en-IN" sz="1400" u="none" cap="none" strike="noStrike">
                          <a:latin typeface="Arial"/>
                          <a:ea typeface="Arial"/>
                          <a:cs typeface="Arial"/>
                          <a:sym typeface="Arial"/>
                        </a:rPr>
                        <a:t>Trainable</a:t>
                      </a:r>
                      <a:endParaRPr sz="1400" u="none" cap="none" strike="noStrike">
                        <a:latin typeface="Arial"/>
                        <a:ea typeface="Arial"/>
                        <a:cs typeface="Arial"/>
                        <a:sym typeface="Arial"/>
                      </a:endParaRPr>
                    </a:p>
                  </a:txBody>
                  <a:tcPr marT="8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IN" sz="1400" u="none" cap="none" strike="noStrike">
                          <a:latin typeface="Arial"/>
                          <a:ea typeface="Arial"/>
                          <a:cs typeface="Arial"/>
                          <a:sym typeface="Arial"/>
                        </a:rPr>
                        <a:t>Non-Trainable</a:t>
                      </a:r>
                      <a:endParaRPr sz="1400" u="none" cap="none" strike="noStrike">
                        <a:latin typeface="Arial"/>
                        <a:ea typeface="Arial"/>
                        <a:cs typeface="Arial"/>
                        <a:sym typeface="Arial"/>
                      </a:endParaRPr>
                    </a:p>
                  </a:txBody>
                  <a:tcPr marT="8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IN" sz="1400" u="none" cap="none" strike="noStrike">
                          <a:latin typeface="Arial"/>
                          <a:ea typeface="Arial"/>
                          <a:cs typeface="Arial"/>
                          <a:sym typeface="Arial"/>
                        </a:rPr>
                        <a:t>TOTAL</a:t>
                      </a:r>
                      <a:endParaRPr/>
                    </a:p>
                  </a:txBody>
                  <a:tcPr marT="8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635" marR="0" rtl="0" algn="ctr">
                        <a:lnSpc>
                          <a:spcPct val="100000"/>
                        </a:lnSpc>
                        <a:spcBef>
                          <a:spcPts val="0"/>
                        </a:spcBef>
                        <a:spcAft>
                          <a:spcPts val="0"/>
                        </a:spcAft>
                        <a:buNone/>
                      </a:pPr>
                      <a:r>
                        <a:rPr lang="en-IN"/>
                        <a:t>6300</a:t>
                      </a:r>
                      <a:endParaRPr sz="1400" u="none" cap="none" strike="noStrike">
                        <a:latin typeface="Arial"/>
                        <a:ea typeface="Arial"/>
                        <a:cs typeface="Arial"/>
                        <a:sym typeface="Arial"/>
                      </a:endParaRPr>
                    </a:p>
                  </a:txBody>
                  <a:tcPr marT="8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a:t>1500</a:t>
                      </a:r>
                      <a:endParaRPr sz="1400" u="none" cap="none" strike="noStrike">
                        <a:latin typeface="Arial"/>
                        <a:ea typeface="Arial"/>
                        <a:cs typeface="Arial"/>
                        <a:sym typeface="Arial"/>
                      </a:endParaRPr>
                    </a:p>
                  </a:txBody>
                  <a:tcPr marT="8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905" marR="0" rtl="0" algn="ctr">
                        <a:lnSpc>
                          <a:spcPct val="100000"/>
                        </a:lnSpc>
                        <a:spcBef>
                          <a:spcPts val="0"/>
                        </a:spcBef>
                        <a:spcAft>
                          <a:spcPts val="0"/>
                        </a:spcAft>
                        <a:buNone/>
                      </a:pPr>
                      <a:r>
                        <a:rPr lang="en-IN"/>
                        <a:t>7800</a:t>
                      </a:r>
                      <a:endParaRPr sz="1400" u="none" cap="none" strike="noStrike">
                        <a:latin typeface="Arial"/>
                        <a:ea typeface="Arial"/>
                        <a:cs typeface="Arial"/>
                        <a:sym typeface="Arial"/>
                      </a:endParaRPr>
                    </a:p>
                  </a:txBody>
                  <a:tcPr marT="8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4"/>
          <p:cNvSpPr txBox="1"/>
          <p:nvPr/>
        </p:nvSpPr>
        <p:spPr>
          <a:xfrm>
            <a:off x="3130923" y="35361"/>
            <a:ext cx="2882153" cy="47448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Proposed System</a:t>
            </a:r>
            <a:endParaRPr b="0" i="0" sz="3000" u="none" cap="none" strike="noStrike">
              <a:solidFill>
                <a:srgbClr val="000000"/>
              </a:solidFill>
              <a:latin typeface="Times New Roman"/>
              <a:ea typeface="Times New Roman"/>
              <a:cs typeface="Times New Roman"/>
              <a:sym typeface="Times New Roman"/>
            </a:endParaRPr>
          </a:p>
        </p:txBody>
      </p:sp>
      <p:sp>
        <p:nvSpPr>
          <p:cNvPr id="154" name="Google Shape;154;p4"/>
          <p:cNvSpPr txBox="1"/>
          <p:nvPr/>
        </p:nvSpPr>
        <p:spPr>
          <a:xfrm>
            <a:off x="4108076" y="4609284"/>
            <a:ext cx="3576918"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100" u="none" cap="none" strike="noStrike">
                <a:solidFill>
                  <a:srgbClr val="000000"/>
                </a:solidFill>
                <a:latin typeface="Arial"/>
                <a:ea typeface="Arial"/>
                <a:cs typeface="Arial"/>
                <a:sym typeface="Arial"/>
              </a:rPr>
              <a:t>Fig.1: Flowchart </a:t>
            </a:r>
            <a:endParaRPr/>
          </a:p>
        </p:txBody>
      </p:sp>
      <p:pic>
        <p:nvPicPr>
          <p:cNvPr id="155" name="Google Shape;155;p4"/>
          <p:cNvPicPr preferRelativeResize="0"/>
          <p:nvPr/>
        </p:nvPicPr>
        <p:blipFill>
          <a:blip r:embed="rId4">
            <a:alphaModFix/>
          </a:blip>
          <a:stretch>
            <a:fillRect/>
          </a:stretch>
        </p:blipFill>
        <p:spPr>
          <a:xfrm>
            <a:off x="1099525" y="531463"/>
            <a:ext cx="7057249" cy="40562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0"/>
          <p:cNvSpPr txBox="1"/>
          <p:nvPr/>
        </p:nvSpPr>
        <p:spPr>
          <a:xfrm>
            <a:off x="3356392" y="86959"/>
            <a:ext cx="2431211"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Project Plan </a:t>
            </a:r>
            <a:endParaRPr/>
          </a:p>
        </p:txBody>
      </p:sp>
      <p:sp>
        <p:nvSpPr>
          <p:cNvPr id="161" name="Google Shape;161;p20"/>
          <p:cNvSpPr txBox="1"/>
          <p:nvPr/>
        </p:nvSpPr>
        <p:spPr>
          <a:xfrm>
            <a:off x="3975708" y="4318907"/>
            <a:ext cx="1192577"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500" u="none" cap="none" strike="noStrike">
                <a:solidFill>
                  <a:srgbClr val="000000"/>
                </a:solidFill>
                <a:latin typeface="Times New Roman"/>
                <a:ea typeface="Times New Roman"/>
                <a:cs typeface="Times New Roman"/>
                <a:sym typeface="Times New Roman"/>
              </a:rPr>
              <a:t>Project Cost Estimation</a:t>
            </a:r>
            <a:endParaRPr/>
          </a:p>
        </p:txBody>
      </p:sp>
      <p:graphicFrame>
        <p:nvGraphicFramePr>
          <p:cNvPr id="162" name="Google Shape;162;p20"/>
          <p:cNvGraphicFramePr/>
          <p:nvPr/>
        </p:nvGraphicFramePr>
        <p:xfrm>
          <a:off x="1647048" y="943975"/>
          <a:ext cx="3000000" cy="3000000"/>
        </p:xfrm>
        <a:graphic>
          <a:graphicData uri="http://schemas.openxmlformats.org/drawingml/2006/table">
            <a:tbl>
              <a:tblPr bandRow="1" firstCol="1" firstRow="1">
                <a:noFill/>
                <a:tableStyleId>{B5C089E1-BDAA-4CF7-9CA6-96A2D0F407AE}</a:tableStyleId>
              </a:tblPr>
              <a:tblGrid>
                <a:gridCol w="2186300"/>
                <a:gridCol w="2186300"/>
                <a:gridCol w="1420500"/>
              </a:tblGrid>
              <a:tr h="381625">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Component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Specification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Estimated Monthly Cost (INR)</a:t>
                      </a:r>
                      <a:endParaRPr sz="1100" u="none" cap="none" strike="noStrike">
                        <a:latin typeface="Times New Roman"/>
                        <a:ea typeface="Times New Roman"/>
                        <a:cs typeface="Times New Roman"/>
                        <a:sym typeface="Times New Roman"/>
                      </a:endParaRPr>
                    </a:p>
                  </a:txBody>
                  <a:tcPr marT="0" marB="0" marR="68575" marL="68575"/>
                </a:tc>
              </a:tr>
              <a:tr h="381625">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Processing Power</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GPU-enabled system (e.g., NVIDIA RTX 3060/3080)</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₹8,000 – ₹12,000</a:t>
                      </a:r>
                      <a:endParaRPr sz="1100" u="none" cap="none" strike="noStrike">
                        <a:latin typeface="Times New Roman"/>
                        <a:ea typeface="Times New Roman"/>
                        <a:cs typeface="Times New Roman"/>
                        <a:sym typeface="Times New Roman"/>
                      </a:endParaRPr>
                    </a:p>
                  </a:txBody>
                  <a:tcPr marT="0" marB="0" marR="68575" marL="68575"/>
                </a:tc>
              </a:tr>
              <a:tr h="381625">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RAM/Memory</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16 GB DDR4 RAM or above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₹1,800 – ₹3,000</a:t>
                      </a:r>
                      <a:endParaRPr sz="1100" u="none" cap="none" strike="noStrike">
                        <a:latin typeface="Times New Roman"/>
                        <a:ea typeface="Times New Roman"/>
                        <a:cs typeface="Times New Roman"/>
                        <a:sym typeface="Times New Roman"/>
                      </a:endParaRPr>
                    </a:p>
                  </a:txBody>
                  <a:tcPr marT="0" marB="0" marR="68575" marL="68575"/>
                </a:tc>
              </a:tr>
              <a:tr h="381625">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Storage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512 GB SSD for fast image loading/training</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₹1,200 – ₹1,800</a:t>
                      </a:r>
                      <a:endParaRPr sz="1100" u="none" cap="none" strike="noStrike">
                        <a:latin typeface="Times New Roman"/>
                        <a:ea typeface="Times New Roman"/>
                        <a:cs typeface="Times New Roman"/>
                        <a:sym typeface="Times New Roman"/>
                      </a:endParaRPr>
                    </a:p>
                  </a:txBody>
                  <a:tcPr marT="0" marB="0" marR="68575" marL="68575"/>
                </a:tc>
              </a:tr>
              <a:tr h="381625">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Internet/Network</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High-speed internet for dataset/API usage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323850" marR="323850" rtl="0" algn="just">
                        <a:lnSpc>
                          <a:spcPct val="100000"/>
                        </a:lnSpc>
                        <a:spcBef>
                          <a:spcPts val="0"/>
                        </a:spcBef>
                        <a:spcAft>
                          <a:spcPts val="0"/>
                        </a:spcAft>
                        <a:buClr>
                          <a:srgbClr val="000000"/>
                        </a:buClr>
                        <a:buSzPts val="1200"/>
                        <a:buFont typeface="Arial"/>
                        <a:buNone/>
                      </a:pPr>
                      <a:r>
                        <a:rPr lang="en-IN" sz="1200" u="none" cap="none" strike="noStrike"/>
                        <a:t>₹1,000 – ₹2,000</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2"/>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Software Testing</a:t>
            </a:r>
            <a:endParaRPr sz="3000"/>
          </a:p>
        </p:txBody>
      </p:sp>
      <p:sp>
        <p:nvSpPr>
          <p:cNvPr id="168" name="Google Shape;168;p12"/>
          <p:cNvSpPr txBox="1"/>
          <p:nvPr/>
        </p:nvSpPr>
        <p:spPr>
          <a:xfrm>
            <a:off x="588817" y="804783"/>
            <a:ext cx="16486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1) Unit Testing</a:t>
            </a:r>
            <a:endParaRPr/>
          </a:p>
        </p:txBody>
      </p:sp>
      <p:graphicFrame>
        <p:nvGraphicFramePr>
          <p:cNvPr id="169" name="Google Shape;169;p12"/>
          <p:cNvGraphicFramePr/>
          <p:nvPr/>
        </p:nvGraphicFramePr>
        <p:xfrm>
          <a:off x="1644989" y="1209677"/>
          <a:ext cx="3000000" cy="3000000"/>
        </p:xfrm>
        <a:graphic>
          <a:graphicData uri="http://schemas.openxmlformats.org/drawingml/2006/table">
            <a:tbl>
              <a:tblPr bandRow="1" firstCol="1" firstRow="1">
                <a:noFill/>
                <a:tableStyleId>{B5C089E1-BDAA-4CF7-9CA6-96A2D0F407AE}</a:tableStyleId>
              </a:tblPr>
              <a:tblGrid>
                <a:gridCol w="669450"/>
                <a:gridCol w="1046250"/>
                <a:gridCol w="1162425"/>
                <a:gridCol w="1356475"/>
                <a:gridCol w="1057550"/>
                <a:gridCol w="661900"/>
              </a:tblGrid>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Case ID</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Module/Feature</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Description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Input</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Expected Output</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Status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UT01</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Login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Valid login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user@example.com / 123456</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Redirect to dashboard</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UT02</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Login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Invalid login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wrong@example.com / 0000</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Show 'Invalid Credentials'</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UT03</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Image Upload</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Valid image format</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a:t>
                      </a:r>
                      <a:r>
                        <a:rPr lang="en-IN" sz="1100"/>
                        <a:t>tomato disease</a:t>
                      </a:r>
                      <a:r>
                        <a:rPr lang="en-IN" sz="1100" u="none" cap="none" strike="noStrike"/>
                        <a:t>.jpg</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Image accepted</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UT04</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Image Upload</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Unsupported file type</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a:t>
                      </a:r>
                      <a:r>
                        <a:rPr lang="en-IN" sz="1100"/>
                        <a:t>tomato disease</a:t>
                      </a:r>
                      <a:r>
                        <a:rPr lang="en-IN" sz="1100" u="none" cap="none" strike="noStrike"/>
                        <a:t>.pdf</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Show 'Invalid file type'</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UT05</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CNN Prediction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Check prediction logic</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Valid leaf image</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Predicted class label shown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UT06</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Audio Module</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Validate audio playback</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Click 'Play' on description</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Audio plays successfully</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r h="4270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UT07</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Logout</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Validate logout functionality</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Click on logout</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Redirect to login page</a:t>
                      </a:r>
                      <a:endParaRPr sz="1100" u="none" cap="none" strike="noStrike">
                        <a:latin typeface="Times New Roman"/>
                        <a:ea typeface="Times New Roman"/>
                        <a:cs typeface="Times New Roman"/>
                        <a:sym typeface="Times New Roman"/>
                      </a:endParaRPr>
                    </a:p>
                  </a:txBody>
                  <a:tcPr marT="0" marB="0" marR="67825" marL="6782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7825" marL="678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22"/>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Software Testing</a:t>
            </a:r>
            <a:endParaRPr sz="3000"/>
          </a:p>
        </p:txBody>
      </p:sp>
      <p:sp>
        <p:nvSpPr>
          <p:cNvPr id="175" name="Google Shape;175;p22"/>
          <p:cNvSpPr txBox="1"/>
          <p:nvPr/>
        </p:nvSpPr>
        <p:spPr>
          <a:xfrm>
            <a:off x="588817" y="804783"/>
            <a:ext cx="217516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2) Integration Testing</a:t>
            </a:r>
            <a:endParaRPr/>
          </a:p>
        </p:txBody>
      </p:sp>
      <p:graphicFrame>
        <p:nvGraphicFramePr>
          <p:cNvPr id="176" name="Google Shape;176;p22"/>
          <p:cNvGraphicFramePr/>
          <p:nvPr/>
        </p:nvGraphicFramePr>
        <p:xfrm>
          <a:off x="1233804" y="1264761"/>
          <a:ext cx="3000000" cy="3000000"/>
        </p:xfrm>
        <a:graphic>
          <a:graphicData uri="http://schemas.openxmlformats.org/drawingml/2006/table">
            <a:tbl>
              <a:tblPr bandRow="1" firstCol="1" firstRow="1">
                <a:noFill/>
                <a:tableStyleId>{B5C089E1-BDAA-4CF7-9CA6-96A2D0F407AE}</a:tableStyleId>
              </a:tblPr>
              <a:tblGrid>
                <a:gridCol w="1072875"/>
                <a:gridCol w="1313075"/>
                <a:gridCol w="1119450"/>
                <a:gridCol w="1119450"/>
                <a:gridCol w="1119450"/>
                <a:gridCol w="958600"/>
              </a:tblGrid>
              <a:tr h="66417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Case ID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Module/Feature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Description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Expected 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Status</a:t>
                      </a:r>
                      <a:endParaRPr sz="1100" u="none" cap="none" strike="noStrike">
                        <a:latin typeface="Times New Roman"/>
                        <a:ea typeface="Times New Roman"/>
                        <a:cs typeface="Times New Roman"/>
                        <a:sym typeface="Times New Roman"/>
                      </a:endParaRPr>
                    </a:p>
                  </a:txBody>
                  <a:tcPr marT="0" marB="0" marR="68575" marL="68575"/>
                </a:tc>
              </a:tr>
              <a:tr h="64707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IT01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Login + Dashboard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Check login flow</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Login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Dashboard loads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713750">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IT02</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 Prediction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image and get result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image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Plant name appears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713750">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IT03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Prediction + Info Display</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Check prediction info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 Predict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Correct plant details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64707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IT04</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Info + Audio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Verify audio for plant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Click play</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Audio plays plant info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9"/>
          <p:cNvSpPr txBox="1"/>
          <p:nvPr>
            <p:ph type="title"/>
          </p:nvPr>
        </p:nvSpPr>
        <p:spPr>
          <a:xfrm>
            <a:off x="3730322" y="80682"/>
            <a:ext cx="1683355" cy="572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800"/>
              <a:buNone/>
            </a:pPr>
            <a:r>
              <a:rPr lang="en-IN" sz="3000" u="none"/>
              <a:t>Contents</a:t>
            </a:r>
            <a:endParaRPr sz="3000" u="none"/>
          </a:p>
        </p:txBody>
      </p:sp>
      <p:sp>
        <p:nvSpPr>
          <p:cNvPr id="66" name="Google Shape;66;p9"/>
          <p:cNvSpPr txBox="1"/>
          <p:nvPr>
            <p:ph idx="1" type="body"/>
          </p:nvPr>
        </p:nvSpPr>
        <p:spPr>
          <a:xfrm>
            <a:off x="366739" y="720618"/>
            <a:ext cx="8520600" cy="4833557"/>
          </a:xfrm>
          <a:prstGeom prst="rect">
            <a:avLst/>
          </a:prstGeom>
          <a:noFill/>
          <a:ln>
            <a:noFill/>
          </a:ln>
        </p:spPr>
        <p:txBody>
          <a:bodyPr anchorCtr="0" anchor="t" bIns="0" lIns="0" spcFirstLastPara="1" rIns="0" wrap="square" tIns="0">
            <a:noAutofit/>
          </a:bodyPr>
          <a:lstStyle/>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Introduction</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Problem Definition </a:t>
            </a:r>
            <a:endParaRPr sz="1600"/>
          </a:p>
          <a:p>
            <a:pPr indent="-330200" lvl="0" marL="457200" rtl="0" algn="just">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Motivation</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Objective</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Literature Survey</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Software Requirement Specification</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Algorithm</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Dataset</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Proposed System</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Project Plan</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Software Testing </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Results </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Contribution to Sustainable Development Goals</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Future Scope</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Conclusion</a:t>
            </a:r>
            <a:endParaRPr sz="1600"/>
          </a:p>
          <a:p>
            <a:pPr indent="-330200" lvl="0" marL="457200" rtl="0" algn="l">
              <a:lnSpc>
                <a:spcPct val="115000"/>
              </a:lnSpc>
              <a:spcBef>
                <a:spcPts val="0"/>
              </a:spcBef>
              <a:spcAft>
                <a:spcPts val="0"/>
              </a:spcAft>
              <a:buSzPts val="1600"/>
              <a:buFont typeface="Arial"/>
              <a:buAutoNum type="arabicParenR"/>
            </a:pPr>
            <a:r>
              <a:rPr lang="en-IN" sz="1600">
                <a:latin typeface="Times New Roman"/>
                <a:ea typeface="Times New Roman"/>
                <a:cs typeface="Times New Roman"/>
                <a:sym typeface="Times New Roman"/>
              </a:rPr>
              <a:t>References</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Software Testing</a:t>
            </a:r>
            <a:endParaRPr sz="3000"/>
          </a:p>
        </p:txBody>
      </p:sp>
      <p:sp>
        <p:nvSpPr>
          <p:cNvPr id="182" name="Google Shape;182;p24"/>
          <p:cNvSpPr txBox="1"/>
          <p:nvPr/>
        </p:nvSpPr>
        <p:spPr>
          <a:xfrm>
            <a:off x="588818" y="804783"/>
            <a:ext cx="218209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600" u="none" cap="none" strike="noStrike">
                <a:solidFill>
                  <a:srgbClr val="000000"/>
                </a:solidFill>
                <a:latin typeface="Times New Roman"/>
                <a:ea typeface="Times New Roman"/>
                <a:cs typeface="Times New Roman"/>
                <a:sym typeface="Times New Roman"/>
              </a:rPr>
              <a:t>3) Acceptance Testing</a:t>
            </a:r>
            <a:endParaRPr/>
          </a:p>
        </p:txBody>
      </p:sp>
      <p:graphicFrame>
        <p:nvGraphicFramePr>
          <p:cNvPr id="183" name="Google Shape;183;p24"/>
          <p:cNvGraphicFramePr/>
          <p:nvPr/>
        </p:nvGraphicFramePr>
        <p:xfrm>
          <a:off x="1257299" y="1341519"/>
          <a:ext cx="3000000" cy="3000000"/>
        </p:xfrm>
        <a:graphic>
          <a:graphicData uri="http://schemas.openxmlformats.org/drawingml/2006/table">
            <a:tbl>
              <a:tblPr bandRow="1" firstCol="1" firstRow="1">
                <a:noFill/>
                <a:tableStyleId>{B5C089E1-BDAA-4CF7-9CA6-96A2D0F407AE}</a:tableStyleId>
              </a:tblPr>
              <a:tblGrid>
                <a:gridCol w="1084925"/>
                <a:gridCol w="1324625"/>
                <a:gridCol w="1120725"/>
                <a:gridCol w="1105150"/>
                <a:gridCol w="1106725"/>
                <a:gridCol w="1087250"/>
              </a:tblGrid>
              <a:tr h="636800">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Case ID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Module/Feature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Description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Expected 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Status</a:t>
                      </a:r>
                      <a:endParaRPr sz="1100" u="none" cap="none" strike="noStrike">
                        <a:latin typeface="Times New Roman"/>
                        <a:ea typeface="Times New Roman"/>
                        <a:cs typeface="Times New Roman"/>
                        <a:sym typeface="Times New Roman"/>
                      </a:endParaRPr>
                    </a:p>
                  </a:txBody>
                  <a:tcPr marT="0" marB="0" marR="68575" marL="68575"/>
                </a:tc>
              </a:tr>
              <a:tr h="8476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AT01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Image to Plant Mapping</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leaf and check result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leaf image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Correct plant disease name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636800">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AT02</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Audio Feature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Click 'Play'</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Click on Play</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Audio plays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636800">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AT03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Multilingual Support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Switch to Marathi</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Select Marathi</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Info in Marathi</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45"/>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Software Testing</a:t>
            </a:r>
            <a:endParaRPr sz="3000"/>
          </a:p>
        </p:txBody>
      </p:sp>
      <p:sp>
        <p:nvSpPr>
          <p:cNvPr id="189" name="Google Shape;189;p45"/>
          <p:cNvSpPr txBox="1"/>
          <p:nvPr/>
        </p:nvSpPr>
        <p:spPr>
          <a:xfrm>
            <a:off x="588818" y="804783"/>
            <a:ext cx="23275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600">
                <a:latin typeface="Times New Roman"/>
                <a:ea typeface="Times New Roman"/>
                <a:cs typeface="Times New Roman"/>
                <a:sym typeface="Times New Roman"/>
              </a:rPr>
              <a:t>4</a:t>
            </a:r>
            <a:r>
              <a:rPr b="1" i="0" lang="en-IN" sz="1600" u="none" cap="none" strike="noStrike">
                <a:solidFill>
                  <a:srgbClr val="000000"/>
                </a:solidFill>
                <a:latin typeface="Times New Roman"/>
                <a:ea typeface="Times New Roman"/>
                <a:cs typeface="Times New Roman"/>
                <a:sym typeface="Times New Roman"/>
              </a:rPr>
              <a:t>) Regression Testing</a:t>
            </a:r>
            <a:endParaRPr/>
          </a:p>
        </p:txBody>
      </p:sp>
      <p:graphicFrame>
        <p:nvGraphicFramePr>
          <p:cNvPr id="190" name="Google Shape;190;p45"/>
          <p:cNvGraphicFramePr/>
          <p:nvPr/>
        </p:nvGraphicFramePr>
        <p:xfrm>
          <a:off x="1296670" y="1425892"/>
          <a:ext cx="3000000" cy="3000000"/>
        </p:xfrm>
        <a:graphic>
          <a:graphicData uri="http://schemas.openxmlformats.org/drawingml/2006/table">
            <a:tbl>
              <a:tblPr bandRow="1" firstCol="1" firstRow="1">
                <a:noFill/>
                <a:tableStyleId>{B5C089E1-BDAA-4CF7-9CA6-96A2D0F407AE}</a:tableStyleId>
              </a:tblPr>
              <a:tblGrid>
                <a:gridCol w="1048300"/>
                <a:gridCol w="1159850"/>
                <a:gridCol w="1196325"/>
                <a:gridCol w="1055450"/>
                <a:gridCol w="1197750"/>
                <a:gridCol w="818050"/>
              </a:tblGrid>
              <a:tr h="4756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Case ID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Module/Feature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Test Description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Input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Expected 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Status</a:t>
                      </a:r>
                      <a:endParaRPr sz="1100" u="none" cap="none" strike="noStrike">
                        <a:latin typeface="Times New Roman"/>
                        <a:ea typeface="Times New Roman"/>
                        <a:cs typeface="Times New Roman"/>
                        <a:sym typeface="Times New Roman"/>
                      </a:endParaRPr>
                    </a:p>
                  </a:txBody>
                  <a:tcPr marT="0" marB="0" marR="68575" marL="68575"/>
                </a:tc>
              </a:tr>
              <a:tr h="49027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RG01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Login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Blank login check</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Submit empty fields</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Validation message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72117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RG02</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CNN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Blurred image handling</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blurred image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Low confidence warning</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4756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RG03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Audio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Marathi audio</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Play in Marathi</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Marathi audio heard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526225">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RG04</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Large file crash</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Upload 10MB image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Size limit warning</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46"/>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Software Testing</a:t>
            </a:r>
            <a:endParaRPr sz="3000"/>
          </a:p>
        </p:txBody>
      </p:sp>
      <p:sp>
        <p:nvSpPr>
          <p:cNvPr id="196" name="Google Shape;196;p46"/>
          <p:cNvSpPr txBox="1"/>
          <p:nvPr/>
        </p:nvSpPr>
        <p:spPr>
          <a:xfrm>
            <a:off x="588818" y="804783"/>
            <a:ext cx="23275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IN" sz="1600">
                <a:latin typeface="Times New Roman"/>
                <a:ea typeface="Times New Roman"/>
                <a:cs typeface="Times New Roman"/>
                <a:sym typeface="Times New Roman"/>
              </a:rPr>
              <a:t>5</a:t>
            </a:r>
            <a:r>
              <a:rPr b="1" i="0" lang="en-IN" sz="1600" u="none" cap="none" strike="noStrike">
                <a:solidFill>
                  <a:srgbClr val="000000"/>
                </a:solidFill>
                <a:latin typeface="Times New Roman"/>
                <a:ea typeface="Times New Roman"/>
                <a:cs typeface="Times New Roman"/>
                <a:sym typeface="Times New Roman"/>
              </a:rPr>
              <a:t>) System Testing</a:t>
            </a:r>
            <a:endParaRPr/>
          </a:p>
        </p:txBody>
      </p:sp>
      <p:graphicFrame>
        <p:nvGraphicFramePr>
          <p:cNvPr id="197" name="Google Shape;197;p46"/>
          <p:cNvGraphicFramePr/>
          <p:nvPr/>
        </p:nvGraphicFramePr>
        <p:xfrm>
          <a:off x="970121" y="1394142"/>
          <a:ext cx="3000000" cy="3000000"/>
        </p:xfrm>
        <a:graphic>
          <a:graphicData uri="http://schemas.openxmlformats.org/drawingml/2006/table">
            <a:tbl>
              <a:tblPr bandRow="1" firstCol="1" firstRow="1">
                <a:noFill/>
                <a:tableStyleId>{B5C089E1-BDAA-4CF7-9CA6-96A2D0F407AE}</a:tableStyleId>
              </a:tblPr>
              <a:tblGrid>
                <a:gridCol w="1020050"/>
                <a:gridCol w="1290850"/>
                <a:gridCol w="1338775"/>
                <a:gridCol w="1142525"/>
                <a:gridCol w="1334975"/>
                <a:gridCol w="739375"/>
              </a:tblGrid>
              <a:tr h="442925">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Test Case ID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Module/Feature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Test Description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Input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Expected 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Status</a:t>
                      </a:r>
                      <a:endParaRPr sz="1100" u="none" cap="none" strike="noStrike">
                        <a:latin typeface="Times New Roman"/>
                        <a:ea typeface="Times New Roman"/>
                        <a:cs typeface="Times New Roman"/>
                        <a:sym typeface="Times New Roman"/>
                      </a:endParaRPr>
                    </a:p>
                  </a:txBody>
                  <a:tcPr marT="0" marB="0" marR="68575" marL="68575"/>
                </a:tc>
              </a:tr>
              <a:tr h="876600">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ST01</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End-to-End Flow</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Complete plant detection flow</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Login → Upload → Predict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Plant details + Audio + Dashboard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442925">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ST02</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File Upload &amp; Validation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Check image type and size</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Upload JPG &lt; 5MB</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Image accepted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644250">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ST03</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Prediction &amp; Accuracy</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Validate model prediction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Leaf image of Tulsi</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Correct plant name shown</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r h="864025">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ST04</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Multilingual Flow</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Check regional language output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Select Marathi → Predict</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Info in Marathi displayed</a:t>
                      </a:r>
                      <a:endParaRPr sz="11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Pass</a:t>
                      </a:r>
                      <a:endParaRPr sz="11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47"/>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Results</a:t>
            </a:r>
            <a:endParaRPr sz="3000"/>
          </a:p>
        </p:txBody>
      </p:sp>
      <p:graphicFrame>
        <p:nvGraphicFramePr>
          <p:cNvPr id="203" name="Google Shape;203;p47"/>
          <p:cNvGraphicFramePr/>
          <p:nvPr/>
        </p:nvGraphicFramePr>
        <p:xfrm>
          <a:off x="2317048" y="4503386"/>
          <a:ext cx="3000000" cy="3000000"/>
        </p:xfrm>
        <a:graphic>
          <a:graphicData uri="http://schemas.openxmlformats.org/drawingml/2006/table">
            <a:tbl>
              <a:tblPr bandRow="1" firstRow="1">
                <a:noFill/>
                <a:tableStyleId>{B5C089E1-BDAA-4CF7-9CA6-96A2D0F407AE}</a:tableStyleId>
              </a:tblPr>
              <a:tblGrid>
                <a:gridCol w="3759725"/>
                <a:gridCol w="3863200"/>
              </a:tblGrid>
              <a:tr h="174800">
                <a:tc>
                  <a:txBody>
                    <a:bodyPr/>
                    <a:lstStyle/>
                    <a:p>
                      <a:pPr indent="0" lvl="0" marL="0" marR="0" rtl="0" algn="ctr">
                        <a:lnSpc>
                          <a:spcPct val="100000"/>
                        </a:lnSpc>
                        <a:spcBef>
                          <a:spcPts val="0"/>
                        </a:spcBef>
                        <a:spcAft>
                          <a:spcPts val="0"/>
                        </a:spcAft>
                        <a:buNone/>
                      </a:pPr>
                      <a:r>
                        <a:rPr b="1" lang="en-IN" sz="1500" u="none" cap="none" strike="noStrike">
                          <a:latin typeface="Times New Roman"/>
                          <a:ea typeface="Times New Roman"/>
                          <a:cs typeface="Times New Roman"/>
                          <a:sym typeface="Times New Roman"/>
                        </a:rPr>
                        <a:t>Output of images shown in browser for Home Page</a:t>
                      </a:r>
                      <a:endParaRPr b="1" sz="15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sz="15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204" name="Google Shape;204;p47"/>
          <p:cNvPicPr preferRelativeResize="0"/>
          <p:nvPr/>
        </p:nvPicPr>
        <p:blipFill rotWithShape="1">
          <a:blip r:embed="rId4">
            <a:alphaModFix/>
          </a:blip>
          <a:srcRect b="0" l="0" r="0" t="0"/>
          <a:stretch/>
        </p:blipFill>
        <p:spPr>
          <a:xfrm>
            <a:off x="921915" y="679342"/>
            <a:ext cx="6749416" cy="38862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48"/>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Results</a:t>
            </a:r>
            <a:endParaRPr sz="3000"/>
          </a:p>
        </p:txBody>
      </p:sp>
      <p:pic>
        <p:nvPicPr>
          <p:cNvPr id="210" name="Google Shape;210;p48"/>
          <p:cNvPicPr preferRelativeResize="0"/>
          <p:nvPr/>
        </p:nvPicPr>
        <p:blipFill rotWithShape="1">
          <a:blip r:embed="rId4">
            <a:alphaModFix/>
          </a:blip>
          <a:srcRect b="0" l="0" r="0" t="0"/>
          <a:stretch/>
        </p:blipFill>
        <p:spPr>
          <a:xfrm>
            <a:off x="1158034" y="606599"/>
            <a:ext cx="6661308" cy="4168664"/>
          </a:xfrm>
          <a:prstGeom prst="rect">
            <a:avLst/>
          </a:prstGeom>
          <a:noFill/>
          <a:ln>
            <a:noFill/>
          </a:ln>
        </p:spPr>
      </p:pic>
      <p:sp>
        <p:nvSpPr>
          <p:cNvPr id="211" name="Google Shape;211;p48"/>
          <p:cNvSpPr txBox="1"/>
          <p:nvPr/>
        </p:nvSpPr>
        <p:spPr>
          <a:xfrm>
            <a:off x="3029976" y="4822659"/>
            <a:ext cx="35769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100" u="none" cap="none" strike="noStrike">
                <a:solidFill>
                  <a:srgbClr val="000000"/>
                </a:solidFill>
                <a:latin typeface="Arial"/>
                <a:ea typeface="Arial"/>
                <a:cs typeface="Arial"/>
                <a:sym typeface="Arial"/>
              </a:rPr>
              <a:t>Fig.</a:t>
            </a:r>
            <a:r>
              <a:rPr i="1" lang="en-IN" sz="1100"/>
              <a:t>3</a:t>
            </a:r>
            <a:r>
              <a:rPr b="0" i="1" lang="en-IN" sz="1100" u="none" cap="none" strike="noStrike">
                <a:solidFill>
                  <a:srgbClr val="000000"/>
                </a:solidFill>
                <a:latin typeface="Arial"/>
                <a:ea typeface="Arial"/>
                <a:cs typeface="Arial"/>
                <a:sym typeface="Arial"/>
              </a:rPr>
              <a:t>:</a:t>
            </a:r>
            <a:r>
              <a:rPr i="1" lang="en-IN" sz="1100"/>
              <a:t> Dataset Leaf</a:t>
            </a:r>
            <a:r>
              <a:rPr b="0" i="1" lang="en-IN" sz="1100" u="none" cap="none" strike="noStrike">
                <a:solidFill>
                  <a:srgbClr val="000000"/>
                </a:solidFill>
                <a:latin typeface="Arial"/>
                <a:ea typeface="Arial"/>
                <a:cs typeface="Arial"/>
                <a:sym typeface="Aria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49"/>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Results</a:t>
            </a:r>
            <a:endParaRPr sz="3000"/>
          </a:p>
        </p:txBody>
      </p:sp>
      <p:pic>
        <p:nvPicPr>
          <p:cNvPr id="217" name="Google Shape;217;p49"/>
          <p:cNvPicPr preferRelativeResize="0"/>
          <p:nvPr/>
        </p:nvPicPr>
        <p:blipFill rotWithShape="1">
          <a:blip r:embed="rId4">
            <a:alphaModFix/>
          </a:blip>
          <a:srcRect b="0" l="0" r="0" t="0"/>
          <a:stretch/>
        </p:blipFill>
        <p:spPr>
          <a:xfrm>
            <a:off x="1161612" y="606600"/>
            <a:ext cx="6483877" cy="4105050"/>
          </a:xfrm>
          <a:prstGeom prst="rect">
            <a:avLst/>
          </a:prstGeom>
          <a:noFill/>
          <a:ln>
            <a:noFill/>
          </a:ln>
        </p:spPr>
      </p:pic>
      <p:sp>
        <p:nvSpPr>
          <p:cNvPr id="218" name="Google Shape;218;p49"/>
          <p:cNvSpPr txBox="1"/>
          <p:nvPr/>
        </p:nvSpPr>
        <p:spPr>
          <a:xfrm>
            <a:off x="3029951" y="4788959"/>
            <a:ext cx="35769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IN" sz="1100" u="none" cap="none" strike="noStrike">
                <a:solidFill>
                  <a:srgbClr val="000000"/>
                </a:solidFill>
                <a:latin typeface="Arial"/>
                <a:ea typeface="Arial"/>
                <a:cs typeface="Arial"/>
                <a:sym typeface="Arial"/>
              </a:rPr>
              <a:t>Fig.</a:t>
            </a:r>
            <a:r>
              <a:rPr i="1" lang="en-IN" sz="1100"/>
              <a:t>3</a:t>
            </a:r>
            <a:r>
              <a:rPr b="0" i="1" lang="en-IN" sz="1100" u="none" cap="none" strike="noStrike">
                <a:solidFill>
                  <a:srgbClr val="000000"/>
                </a:solidFill>
                <a:latin typeface="Arial"/>
                <a:ea typeface="Arial"/>
                <a:cs typeface="Arial"/>
                <a:sym typeface="Arial"/>
              </a:rPr>
              <a:t>: </a:t>
            </a:r>
            <a:r>
              <a:rPr i="1" lang="en-IN" sz="1100"/>
              <a:t>Healthy Leaf</a:t>
            </a:r>
            <a:r>
              <a:rPr b="0" i="1" lang="en-IN" sz="1100" u="none" cap="none" strike="noStrike">
                <a:solidFill>
                  <a:srgbClr val="000000"/>
                </a:solidFill>
                <a:latin typeface="Arial"/>
                <a:ea typeface="Arial"/>
                <a:cs typeface="Arial"/>
                <a:sym typeface="Aria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50"/>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Results</a:t>
            </a:r>
            <a:endParaRPr sz="3000"/>
          </a:p>
        </p:txBody>
      </p:sp>
      <p:pic>
        <p:nvPicPr>
          <p:cNvPr id="224" name="Google Shape;224;p50"/>
          <p:cNvPicPr preferRelativeResize="0"/>
          <p:nvPr/>
        </p:nvPicPr>
        <p:blipFill rotWithShape="1">
          <a:blip r:embed="rId4">
            <a:alphaModFix/>
          </a:blip>
          <a:srcRect b="0" l="0" r="0" t="0"/>
          <a:stretch/>
        </p:blipFill>
        <p:spPr>
          <a:xfrm>
            <a:off x="1230984" y="750308"/>
            <a:ext cx="6682032" cy="375954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51"/>
          <p:cNvSpPr txBox="1"/>
          <p:nvPr>
            <p:ph type="title"/>
          </p:nvPr>
        </p:nvSpPr>
        <p:spPr>
          <a:xfrm>
            <a:off x="311700" y="33901"/>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IN" sz="3000">
                <a:latin typeface="Times New Roman"/>
                <a:ea typeface="Times New Roman"/>
                <a:cs typeface="Times New Roman"/>
                <a:sym typeface="Times New Roman"/>
              </a:rPr>
              <a:t>Results</a:t>
            </a:r>
            <a:endParaRPr sz="3000"/>
          </a:p>
        </p:txBody>
      </p:sp>
      <p:pic>
        <p:nvPicPr>
          <p:cNvPr id="230" name="Google Shape;230;p51"/>
          <p:cNvPicPr preferRelativeResize="0"/>
          <p:nvPr/>
        </p:nvPicPr>
        <p:blipFill rotWithShape="1">
          <a:blip r:embed="rId4">
            <a:alphaModFix/>
          </a:blip>
          <a:srcRect b="0" l="0" r="0" t="0"/>
          <a:stretch/>
        </p:blipFill>
        <p:spPr>
          <a:xfrm>
            <a:off x="936465" y="721042"/>
            <a:ext cx="7041151" cy="39081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13"/>
          <p:cNvSpPr txBox="1"/>
          <p:nvPr>
            <p:ph type="title"/>
          </p:nvPr>
        </p:nvSpPr>
        <p:spPr>
          <a:xfrm>
            <a:off x="311700" y="126048"/>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i="0" lang="en-IN" sz="3000">
                <a:solidFill>
                  <a:srgbClr val="000000"/>
                </a:solidFill>
                <a:latin typeface="Times New Roman"/>
                <a:ea typeface="Times New Roman"/>
                <a:cs typeface="Times New Roman"/>
                <a:sym typeface="Times New Roman"/>
              </a:rPr>
              <a:t>Contribution to Sustainable Development Goals</a:t>
            </a:r>
            <a:endParaRPr sz="3000"/>
          </a:p>
        </p:txBody>
      </p:sp>
      <p:sp>
        <p:nvSpPr>
          <p:cNvPr id="236" name="Google Shape;236;p13"/>
          <p:cNvSpPr txBox="1"/>
          <p:nvPr>
            <p:ph idx="1" type="body"/>
          </p:nvPr>
        </p:nvSpPr>
        <p:spPr>
          <a:xfrm>
            <a:off x="311700" y="945306"/>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Enhances agricultural productivity by enabling the early and accurate detection of plant diseases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Promotes sustainable agricultural practices by reducing the need for excessive use of pesticides through timely and targeted intervention.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Fosters innovation in agriculture through the development and application of advanced technologies like deep learning</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Contributes to environmental sustainability by minimizing the negative impact of plant diseases on crop health and reducing chemical usage.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Supports economic sustainability by providing farmers with a cost-effective and efficient tool to protect their crops and livelihoods.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Encourages the adoption of technology in the agricultural sector, driving progress towards sustainable development and resilient agricultural systems.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52"/>
          <p:cNvSpPr txBox="1"/>
          <p:nvPr>
            <p:ph type="title"/>
          </p:nvPr>
        </p:nvSpPr>
        <p:spPr>
          <a:xfrm>
            <a:off x="311700" y="126048"/>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i="0" lang="en-IN" sz="3000">
                <a:solidFill>
                  <a:srgbClr val="000000"/>
                </a:solidFill>
                <a:latin typeface="Times New Roman"/>
                <a:ea typeface="Times New Roman"/>
                <a:cs typeface="Times New Roman"/>
                <a:sym typeface="Times New Roman"/>
              </a:rPr>
              <a:t>Future Goals</a:t>
            </a:r>
            <a:endParaRPr sz="3000"/>
          </a:p>
        </p:txBody>
      </p:sp>
      <p:sp>
        <p:nvSpPr>
          <p:cNvPr id="242" name="Google Shape;242;p52"/>
          <p:cNvSpPr txBox="1"/>
          <p:nvPr>
            <p:ph idx="1" type="body"/>
          </p:nvPr>
        </p:nvSpPr>
        <p:spPr>
          <a:xfrm>
            <a:off x="183112" y="1088181"/>
            <a:ext cx="8334759"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Refinement of Deep Learning Models: Future iterations aim to fine-tune the current VGG 19 model and explore more efficient architectures such as ResNet or EfficientNet to improve performance and reduce inference time.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Larger and Diverse Dataset: Expanding the dataset with high-quality images captured under various conditions will improve model generalization and robustness.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Inclusion of Rare Species: Collaborating with botanical experts and herbal research institutions to include rare or endangered medicinal plants will add significant value to the system.   </a:t>
            </a:r>
            <a:endParaRPr/>
          </a:p>
          <a:p>
            <a:pPr indent="-342900" lvl="0" marL="457200" rtl="0" algn="just">
              <a:lnSpc>
                <a:spcPct val="115000"/>
              </a:lnSpc>
              <a:spcBef>
                <a:spcPts val="0"/>
              </a:spcBef>
              <a:spcAft>
                <a:spcPts val="0"/>
              </a:spcAft>
              <a:buSzPts val="1800"/>
              <a:buChar char="●"/>
            </a:pPr>
            <a:r>
              <a:rPr lang="en-IN" sz="1600">
                <a:solidFill>
                  <a:schemeClr val="dk1"/>
                </a:solidFill>
                <a:latin typeface="Times New Roman"/>
                <a:ea typeface="Times New Roman"/>
                <a:cs typeface="Times New Roman"/>
                <a:sym typeface="Times New Roman"/>
              </a:rPr>
              <a:t> Support for Regional Languages: Enhancing the voice recognition system to support multiple Indian and global languages will ensure broader accessibility.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11"/>
          <p:cNvSpPr txBox="1"/>
          <p:nvPr/>
        </p:nvSpPr>
        <p:spPr>
          <a:xfrm>
            <a:off x="3432906" y="214745"/>
            <a:ext cx="2278188" cy="5539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3000" u="none" cap="none" strike="noStrike">
                <a:solidFill>
                  <a:srgbClr val="000000"/>
                </a:solidFill>
                <a:latin typeface="Times New Roman"/>
                <a:ea typeface="Times New Roman"/>
                <a:cs typeface="Times New Roman"/>
                <a:sym typeface="Times New Roman"/>
              </a:rPr>
              <a:t>Introduction</a:t>
            </a:r>
            <a:endParaRPr b="1" i="0" sz="3000" u="none" cap="none" strike="noStrike">
              <a:solidFill>
                <a:srgbClr val="000000"/>
              </a:solidFill>
              <a:latin typeface="Times New Roman"/>
              <a:ea typeface="Times New Roman"/>
              <a:cs typeface="Times New Roman"/>
              <a:sym typeface="Times New Roman"/>
            </a:endParaRPr>
          </a:p>
        </p:txBody>
      </p:sp>
      <p:sp>
        <p:nvSpPr>
          <p:cNvPr id="72" name="Google Shape;72;p11"/>
          <p:cNvSpPr txBox="1"/>
          <p:nvPr/>
        </p:nvSpPr>
        <p:spPr>
          <a:xfrm>
            <a:off x="387926" y="983672"/>
            <a:ext cx="8339215" cy="369331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This project presents a smart plant disease detection system designed to identify diseases in crop leaves using advanced image processing and deep learning techniques. The system leverages a VGG-19-based Convolutional Neural Network (CNN) trained on a diverse dataset of plant leaf images representing healthy and diseased conditions.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Users can upload or capture an image of a leaf, and the system instantly analyzes it to detect the disease type with high accuracy. The platform is integrated with a MongoDB database to store disease information, prediction history, and multilingual descriptions for user accessibility.</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Key features include real-time detection via camera, audio output of disease information in English and Marathi using Google Text-to-Speech, and a responsive FastAPI-powered backend for efficient performance and integration.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10"/>
          <p:cNvSpPr txBox="1"/>
          <p:nvPr>
            <p:ph type="title"/>
          </p:nvPr>
        </p:nvSpPr>
        <p:spPr>
          <a:xfrm>
            <a:off x="3702423" y="222997"/>
            <a:ext cx="1739153" cy="430887"/>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2800"/>
              <a:buNone/>
            </a:pPr>
            <a:r>
              <a:rPr lang="en-IN" u="none"/>
              <a:t>Conclusion</a:t>
            </a:r>
            <a:endParaRPr u="none"/>
          </a:p>
        </p:txBody>
      </p:sp>
      <p:sp>
        <p:nvSpPr>
          <p:cNvPr id="248" name="Google Shape;248;p10"/>
          <p:cNvSpPr txBox="1"/>
          <p:nvPr>
            <p:ph idx="1" type="body"/>
          </p:nvPr>
        </p:nvSpPr>
        <p:spPr>
          <a:xfrm>
            <a:off x="537882" y="1164292"/>
            <a:ext cx="8122024" cy="2520202"/>
          </a:xfrm>
          <a:prstGeom prst="rect">
            <a:avLst/>
          </a:prstGeom>
          <a:noFill/>
          <a:ln>
            <a:noFill/>
          </a:ln>
        </p:spPr>
        <p:txBody>
          <a:bodyPr anchorCtr="0" anchor="t" bIns="0" lIns="0" spcFirstLastPara="1" rIns="0" wrap="square" tIns="0">
            <a:noAutofit/>
          </a:bodyPr>
          <a:lstStyle/>
          <a:p>
            <a:pPr indent="0" lvl="0" marL="114300" rtl="0" algn="just">
              <a:lnSpc>
                <a:spcPct val="150000"/>
              </a:lnSpc>
              <a:spcBef>
                <a:spcPts val="0"/>
              </a:spcBef>
              <a:spcAft>
                <a:spcPts val="0"/>
              </a:spcAft>
              <a:buSzPts val="1800"/>
              <a:buNone/>
            </a:pPr>
            <a:r>
              <a:rPr lang="en-IN" sz="1600">
                <a:solidFill>
                  <a:srgbClr val="000000"/>
                </a:solidFill>
                <a:latin typeface="Times New Roman"/>
                <a:ea typeface="Times New Roman"/>
                <a:cs typeface="Times New Roman"/>
                <a:sym typeface="Times New Roman"/>
              </a:rPr>
              <a:t>In conclusion, the Plant Leaf Disease Detection project successfully developed a deep learning system for automated plant disease identification.  This system helps farmers quickly and accurately identify diseases, enabling better crop management and higher yields.  The project used techniques like image processing and deep learning, achieving an overall accuracy of 99%.  This success is attributed to the effective use of tools and technologies such as Jupyter Notebook, Python IDEs, and FastAPI.  The results demonstrate the potential of deep learning for automated plant disease identification and its value for improving crop management.   </a:t>
            </a:r>
            <a:endParaRPr/>
          </a:p>
          <a:p>
            <a:pPr indent="0" lvl="0" marL="114300" rtl="0" algn="just">
              <a:lnSpc>
                <a:spcPct val="150000"/>
              </a:lnSpc>
              <a:spcBef>
                <a:spcPts val="0"/>
              </a:spcBef>
              <a:spcAft>
                <a:spcPts val="0"/>
              </a:spcAft>
              <a:buSzPts val="1800"/>
              <a:buNone/>
            </a:pPr>
            <a:r>
              <a:t/>
            </a:r>
            <a:endParaRPr sz="1600">
              <a:solidFill>
                <a:srgbClr val="000000"/>
              </a:solidFill>
              <a:latin typeface="Times New Roman"/>
              <a:ea typeface="Times New Roman"/>
              <a:cs typeface="Times New Roman"/>
              <a:sym typeface="Times New Roman"/>
            </a:endParaRPr>
          </a:p>
          <a:p>
            <a:pPr indent="0" lvl="0" marL="114300" rtl="0" algn="just">
              <a:lnSpc>
                <a:spcPct val="150000"/>
              </a:lnSpc>
              <a:spcBef>
                <a:spcPts val="0"/>
              </a:spcBef>
              <a:spcAft>
                <a:spcPts val="0"/>
              </a:spcAft>
              <a:buSzPts val="1800"/>
              <a:buNone/>
            </a:pPr>
            <a:r>
              <a:t/>
            </a:r>
            <a:endParaRPr sz="1600">
              <a:solidFill>
                <a:srgbClr val="000000"/>
              </a:solidFill>
              <a:latin typeface="Times New Roman"/>
              <a:ea typeface="Times New Roman"/>
              <a:cs typeface="Times New Roman"/>
              <a:sym typeface="Times New Roman"/>
            </a:endParaRPr>
          </a:p>
          <a:p>
            <a:pPr indent="-228600" lvl="0" marL="457200" rtl="0" algn="l">
              <a:lnSpc>
                <a:spcPct val="150000"/>
              </a:lnSpc>
              <a:spcBef>
                <a:spcPts val="0"/>
              </a:spcBef>
              <a:spcAft>
                <a:spcPts val="0"/>
              </a:spcAft>
              <a:buSzPts val="1800"/>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7"/>
          <p:cNvSpPr txBox="1"/>
          <p:nvPr>
            <p:ph type="title"/>
          </p:nvPr>
        </p:nvSpPr>
        <p:spPr>
          <a:xfrm>
            <a:off x="3565016" y="216788"/>
            <a:ext cx="1743710" cy="4679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105"/>
              </a:spcBef>
              <a:spcAft>
                <a:spcPts val="0"/>
              </a:spcAft>
              <a:buSzPts val="2800"/>
              <a:buNone/>
            </a:pPr>
            <a:r>
              <a:rPr lang="en-IN" sz="2900" u="none"/>
              <a:t>References</a:t>
            </a:r>
            <a:endParaRPr/>
          </a:p>
        </p:txBody>
      </p:sp>
      <p:sp>
        <p:nvSpPr>
          <p:cNvPr id="254" name="Google Shape;254;p7"/>
          <p:cNvSpPr txBox="1"/>
          <p:nvPr/>
        </p:nvSpPr>
        <p:spPr>
          <a:xfrm>
            <a:off x="336175" y="878865"/>
            <a:ext cx="8458201" cy="4005584"/>
          </a:xfrm>
          <a:prstGeom prst="rect">
            <a:avLst/>
          </a:prstGeom>
          <a:noFill/>
          <a:ln>
            <a:noFill/>
          </a:ln>
        </p:spPr>
        <p:txBody>
          <a:bodyPr anchorCtr="0" anchor="t" bIns="0" lIns="0" spcFirstLastPara="1" rIns="0" wrap="square" tIns="12700">
            <a:spAutoFit/>
          </a:bodyPr>
          <a:lstStyle/>
          <a:p>
            <a:pPr indent="0" lvl="0" marL="63500" marR="439419" rtl="0" algn="just">
              <a:lnSpc>
                <a:spcPct val="114999"/>
              </a:lnSpc>
              <a:spcBef>
                <a:spcPts val="0"/>
              </a:spcBef>
              <a:spcAft>
                <a:spcPts val="0"/>
              </a:spcAft>
              <a:buNone/>
            </a:pPr>
            <a:r>
              <a:rPr b="0" i="0" lang="en-IN" sz="1600" u="none" cap="none" strike="noStrike">
                <a:solidFill>
                  <a:srgbClr val="000000"/>
                </a:solidFill>
                <a:latin typeface="Times New Roman"/>
                <a:ea typeface="Times New Roman"/>
                <a:cs typeface="Times New Roman"/>
                <a:sym typeface="Times New Roman"/>
              </a:rPr>
              <a:t>1.	Haseeb Nazki, Sook Yoon, Alvaro Fuentes, Dong Sun Park “Unsupervised image translation using adversarial networks for improved plant disease recognition” Published by Elsevier B.V,(2020).</a:t>
            </a:r>
            <a:endParaRPr/>
          </a:p>
          <a:p>
            <a:pPr indent="0" lvl="0" marL="63500" marR="439419" rtl="0" algn="just">
              <a:lnSpc>
                <a:spcPct val="114999"/>
              </a:lnSpc>
              <a:spcBef>
                <a:spcPts val="100"/>
              </a:spcBef>
              <a:spcAft>
                <a:spcPts val="0"/>
              </a:spcAft>
              <a:buNone/>
            </a:pPr>
            <a:r>
              <a:rPr b="0" i="0" lang="en-IN" sz="1600" u="none" cap="none" strike="noStrike">
                <a:solidFill>
                  <a:srgbClr val="000000"/>
                </a:solidFill>
                <a:latin typeface="Times New Roman"/>
                <a:ea typeface="Times New Roman"/>
                <a:cs typeface="Times New Roman"/>
                <a:sym typeface="Times New Roman"/>
              </a:rPr>
              <a:t>2.	Shanwen Zhang, Subing Zhang, Chuanlei Zhang, Xianfeng Wang, Yun Shi “Cucumber leaf disease identification with global pooling dilated convolutional neural network” Published by Elsevier B.V, (2019).</a:t>
            </a:r>
            <a:endParaRPr/>
          </a:p>
          <a:p>
            <a:pPr indent="0" lvl="0" marL="63500" marR="439419" rtl="0" algn="just">
              <a:lnSpc>
                <a:spcPct val="114999"/>
              </a:lnSpc>
              <a:spcBef>
                <a:spcPts val="100"/>
              </a:spcBef>
              <a:spcAft>
                <a:spcPts val="0"/>
              </a:spcAft>
              <a:buNone/>
            </a:pPr>
            <a:r>
              <a:rPr b="0" i="0" lang="en-IN" sz="1600" u="none" cap="none" strike="noStrike">
                <a:solidFill>
                  <a:srgbClr val="000000"/>
                </a:solidFill>
                <a:latin typeface="Times New Roman"/>
                <a:ea typeface="Times New Roman"/>
                <a:cs typeface="Times New Roman"/>
                <a:sym typeface="Times New Roman"/>
              </a:rPr>
              <a:t>3.	Uday Pratap Singh, Siddharth Singh Chouhan, Sukirty Jain, And Sanjeev Jain “Multilayer Convolution Neural Network for the Classification of Mango Leaves Infected by Anthracnose Disease” (2019).</a:t>
            </a:r>
            <a:endParaRPr/>
          </a:p>
          <a:p>
            <a:pPr indent="0" lvl="0" marL="63500" marR="439419" rtl="0" algn="just">
              <a:lnSpc>
                <a:spcPct val="114999"/>
              </a:lnSpc>
              <a:spcBef>
                <a:spcPts val="100"/>
              </a:spcBef>
              <a:spcAft>
                <a:spcPts val="0"/>
              </a:spcAft>
              <a:buNone/>
            </a:pPr>
            <a:r>
              <a:rPr b="0" i="0" lang="en-IN" sz="1600" u="none" cap="none" strike="noStrike">
                <a:solidFill>
                  <a:srgbClr val="000000"/>
                </a:solidFill>
                <a:latin typeface="Times New Roman"/>
                <a:ea typeface="Times New Roman"/>
                <a:cs typeface="Times New Roman"/>
                <a:sym typeface="Times New Roman"/>
              </a:rPr>
              <a:t>4.	Vijai Singh “Sunflower leaf diseases detection using image segmentation based on particle swarm optimization” 2019 Published by Elsevier,(2019).</a:t>
            </a:r>
            <a:endParaRPr/>
          </a:p>
          <a:p>
            <a:pPr indent="0" lvl="0" marL="63500" marR="439419" rtl="0" algn="just">
              <a:lnSpc>
                <a:spcPct val="114999"/>
              </a:lnSpc>
              <a:spcBef>
                <a:spcPts val="100"/>
              </a:spcBef>
              <a:spcAft>
                <a:spcPts val="0"/>
              </a:spcAft>
              <a:buNone/>
            </a:pPr>
            <a:r>
              <a:rPr b="0" i="0" lang="en-IN" sz="1600" u="none" cap="none" strike="noStrike">
                <a:solidFill>
                  <a:srgbClr val="000000"/>
                </a:solidFill>
                <a:latin typeface="Times New Roman"/>
                <a:ea typeface="Times New Roman"/>
                <a:cs typeface="Times New Roman"/>
                <a:sym typeface="Times New Roman"/>
              </a:rPr>
              <a:t>5.	Sumita Mishra, Rishabh Sachan, Diksha Rajpal “Deep Convolutional Neural Network based Detection System for Real-time Corn Plant Disease Recognition” 2020 Published by Elsevier B.V, (2019).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bcd6f22164_0_71"/>
          <p:cNvSpPr txBox="1"/>
          <p:nvPr>
            <p:ph type="title"/>
          </p:nvPr>
        </p:nvSpPr>
        <p:spPr>
          <a:xfrm>
            <a:off x="276218" y="95662"/>
            <a:ext cx="8390255" cy="4839273"/>
          </a:xfrm>
          <a:prstGeom prst="rect">
            <a:avLst/>
          </a:prstGeom>
          <a:noFill/>
          <a:ln>
            <a:noFill/>
          </a:ln>
        </p:spPr>
        <p:txBody>
          <a:bodyPr anchorCtr="0" anchor="t" bIns="0" lIns="0" spcFirstLastPara="1" rIns="0" wrap="square" tIns="12700">
            <a:spAutoFit/>
          </a:bodyPr>
          <a:lstStyle/>
          <a:p>
            <a:pPr indent="0" lvl="0" marL="12700" marR="5080" rtl="0" algn="l">
              <a:lnSpc>
                <a:spcPct val="114900"/>
              </a:lnSpc>
              <a:spcBef>
                <a:spcPts val="100"/>
              </a:spcBef>
              <a:spcAft>
                <a:spcPts val="0"/>
              </a:spcAft>
              <a:buSzPts val="2800"/>
              <a:buNone/>
            </a:pPr>
            <a:r>
              <a:rPr b="0" lang="en-IN" sz="1600" u="none">
                <a:latin typeface="Times New Roman"/>
                <a:ea typeface="Times New Roman"/>
                <a:cs typeface="Times New Roman"/>
                <a:sym typeface="Times New Roman"/>
              </a:rPr>
              <a:t>6. Parul Sharma, Yash Paul Singh Berwal , Wiqas Ghai “Performance analysis of deep learning CNN models for disease detection in plants using image segmentation” open access 2019 Published by Elsevier B.V, (2019).</a:t>
            </a:r>
            <a:br>
              <a:rPr b="0" lang="en-IN" sz="1600" u="none">
                <a:latin typeface="Times New Roman"/>
                <a:ea typeface="Times New Roman"/>
                <a:cs typeface="Times New Roman"/>
                <a:sym typeface="Times New Roman"/>
              </a:rPr>
            </a:br>
            <a:br>
              <a:rPr b="0" lang="en-IN" sz="1600" u="none">
                <a:latin typeface="Times New Roman"/>
                <a:ea typeface="Times New Roman"/>
                <a:cs typeface="Times New Roman"/>
                <a:sym typeface="Times New Roman"/>
              </a:rPr>
            </a:br>
            <a:r>
              <a:rPr b="0" lang="en-IN" sz="1600" u="none">
                <a:latin typeface="Times New Roman"/>
                <a:ea typeface="Times New Roman"/>
                <a:cs typeface="Times New Roman"/>
                <a:sym typeface="Times New Roman"/>
              </a:rPr>
              <a:t>7. Mohit Agarwal, Abhishek Singh, Siddhartha Arjaria, Amit Sinha, Suneet Gupta “Tamato Leaf Disease Detection using Convolution Neural Network” 2019-2020 Published by Elsevier,(2019).</a:t>
            </a:r>
            <a:br>
              <a:rPr b="0" lang="en-IN" sz="1600" u="none">
                <a:latin typeface="Times New Roman"/>
                <a:ea typeface="Times New Roman"/>
                <a:cs typeface="Times New Roman"/>
                <a:sym typeface="Times New Roman"/>
              </a:rPr>
            </a:br>
            <a:br>
              <a:rPr b="0" lang="en-IN" sz="1600" u="none">
                <a:latin typeface="Times New Roman"/>
                <a:ea typeface="Times New Roman"/>
                <a:cs typeface="Times New Roman"/>
                <a:sym typeface="Times New Roman"/>
              </a:rPr>
            </a:br>
            <a:r>
              <a:rPr b="0" lang="en-IN" sz="1600" u="none">
                <a:latin typeface="Times New Roman"/>
                <a:ea typeface="Times New Roman"/>
                <a:cs typeface="Times New Roman"/>
                <a:sym typeface="Times New Roman"/>
              </a:rPr>
              <a:t>8. Aditya Khamparia, Gurinder Saini, Deepak Gupta, Ashish Khanna, Shrasti Tiwari, Victor Hugo C. de Albuquerque “Seasonal Crops Disease Prediction and Classification Using Deep Convolutional Encoder Network” ,(2019).</a:t>
            </a:r>
            <a:br>
              <a:rPr b="0" lang="en-IN" sz="1600" u="none">
                <a:latin typeface="Times New Roman"/>
                <a:ea typeface="Times New Roman"/>
                <a:cs typeface="Times New Roman"/>
                <a:sym typeface="Times New Roman"/>
              </a:rPr>
            </a:br>
            <a:br>
              <a:rPr b="0" lang="en-IN" sz="1600" u="none">
                <a:latin typeface="Times New Roman"/>
                <a:ea typeface="Times New Roman"/>
                <a:cs typeface="Times New Roman"/>
                <a:sym typeface="Times New Roman"/>
              </a:rPr>
            </a:br>
            <a:r>
              <a:rPr b="0" lang="en-IN" sz="1600" u="none">
                <a:latin typeface="Times New Roman"/>
                <a:ea typeface="Times New Roman"/>
                <a:cs typeface="Times New Roman"/>
                <a:sym typeface="Times New Roman"/>
              </a:rPr>
              <a:t>9. Srdjan Sladojevic, Marko Arsenovic, Andras Anderla, Dubravko Culibrk and Darko Stefanovic “Deep Neural Networks Based Recognition of Plant Diseases by Leaf Image Classification”, Volume 2016 Hindawi Publishing Corporation,(2016).</a:t>
            </a:r>
            <a:br>
              <a:rPr b="0" lang="en-IN" sz="1600" u="none">
                <a:latin typeface="Times New Roman"/>
                <a:ea typeface="Times New Roman"/>
                <a:cs typeface="Times New Roman"/>
                <a:sym typeface="Times New Roman"/>
              </a:rPr>
            </a:br>
            <a:br>
              <a:rPr b="0" lang="en-IN" sz="1600" u="none">
                <a:latin typeface="Times New Roman"/>
                <a:ea typeface="Times New Roman"/>
                <a:cs typeface="Times New Roman"/>
                <a:sym typeface="Times New Roman"/>
              </a:rPr>
            </a:br>
            <a:r>
              <a:rPr b="0" lang="en-IN" sz="1600" u="none">
                <a:latin typeface="Times New Roman"/>
                <a:ea typeface="Times New Roman"/>
                <a:cs typeface="Times New Roman"/>
                <a:sym typeface="Times New Roman"/>
              </a:rPr>
              <a:t>10.  Majji V Applalanaidu, G. Kumaravelan “A Review of Machine Learning Approaches in Plant Leaf Disease Detection and Classification” IEEE,(2021).</a:t>
            </a:r>
            <a:endParaRPr sz="16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3" name="Shape 263"/>
        <p:cNvGrpSpPr/>
        <p:nvPr/>
      </p:nvGrpSpPr>
      <p:grpSpPr>
        <a:xfrm>
          <a:off x="0" y="0"/>
          <a:ext cx="0" cy="0"/>
          <a:chOff x="0" y="0"/>
          <a:chExt cx="0" cy="0"/>
        </a:xfrm>
      </p:grpSpPr>
      <p:sp>
        <p:nvSpPr>
          <p:cNvPr id="264" name="Google Shape;264;p28"/>
          <p:cNvSpPr txBox="1"/>
          <p:nvPr>
            <p:ph idx="1" type="body"/>
          </p:nvPr>
        </p:nvSpPr>
        <p:spPr>
          <a:xfrm>
            <a:off x="2008825" y="2005425"/>
            <a:ext cx="5325300" cy="9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IN" sz="5100">
                <a:solidFill>
                  <a:schemeClr val="dk1"/>
                </a:solidFill>
                <a:latin typeface="Times New Roman"/>
                <a:ea typeface="Times New Roman"/>
                <a:cs typeface="Times New Roman"/>
                <a:sym typeface="Times New Roman"/>
              </a:rPr>
              <a:t>THANK YOU !!!!</a:t>
            </a:r>
            <a:endParaRPr b="1" sz="5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3"/>
          <p:cNvSpPr txBox="1"/>
          <p:nvPr>
            <p:ph type="title"/>
          </p:nvPr>
        </p:nvSpPr>
        <p:spPr>
          <a:xfrm>
            <a:off x="2931032" y="291210"/>
            <a:ext cx="31699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lang="en-IN" sz="3000" u="none"/>
              <a:t>Problem Definition</a:t>
            </a:r>
            <a:endParaRPr sz="3000" u="none"/>
          </a:p>
        </p:txBody>
      </p:sp>
      <p:sp>
        <p:nvSpPr>
          <p:cNvPr id="78" name="Google Shape;78;p3"/>
          <p:cNvSpPr txBox="1"/>
          <p:nvPr/>
        </p:nvSpPr>
        <p:spPr>
          <a:xfrm>
            <a:off x="617626" y="1195578"/>
            <a:ext cx="8046720" cy="1700466"/>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Plant diseases cause major losses in agriculture, and traditional diagnosis methods are slow, require expert knowledge, and are not accessible to all farmers. This project aims to automate plant leaf disease detection using deep learning to provide fast, accurate, and reliable solutions, helping farmers take timely actions for better crop management.</a:t>
            </a:r>
            <a:endParaRPr b="0" i="0" sz="1800" u="none" cap="none" strike="noStrike">
              <a:solidFill>
                <a:srgbClr val="000000"/>
              </a:solidFill>
              <a:latin typeface="Times New Roman"/>
              <a:ea typeface="Times New Roman"/>
              <a:cs typeface="Times New Roman"/>
              <a:sym typeface="Times New Roman"/>
            </a:endParaRPr>
          </a:p>
          <a:p>
            <a:pPr indent="0" lvl="0" marL="12700" marR="5080" rtl="0" algn="just">
              <a:lnSpc>
                <a:spcPct val="100000"/>
              </a:lnSpc>
              <a:spcBef>
                <a:spcPts val="10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12700" marR="5080" rtl="0" algn="just">
              <a:lnSpc>
                <a:spcPct val="100000"/>
              </a:lnSpc>
              <a:spcBef>
                <a:spcPts val="10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gbcd6f22164_0_0"/>
          <p:cNvSpPr txBox="1"/>
          <p:nvPr>
            <p:ph type="title"/>
          </p:nvPr>
        </p:nvSpPr>
        <p:spPr>
          <a:xfrm>
            <a:off x="3578097" y="281685"/>
            <a:ext cx="18237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lang="en-IN" sz="3000" u="none"/>
              <a:t>Motivation</a:t>
            </a:r>
            <a:endParaRPr sz="3000" u="none"/>
          </a:p>
        </p:txBody>
      </p:sp>
      <p:sp>
        <p:nvSpPr>
          <p:cNvPr id="84" name="Google Shape;84;gbcd6f22164_0_0"/>
          <p:cNvSpPr txBox="1"/>
          <p:nvPr/>
        </p:nvSpPr>
        <p:spPr>
          <a:xfrm>
            <a:off x="424815" y="1182628"/>
            <a:ext cx="8294400" cy="2668800"/>
          </a:xfrm>
          <a:prstGeom prst="rect">
            <a:avLst/>
          </a:prstGeom>
          <a:noFill/>
          <a:ln>
            <a:noFill/>
          </a:ln>
        </p:spPr>
        <p:txBody>
          <a:bodyPr anchorCtr="0" anchor="ctr" bIns="0" lIns="0" spcFirstLastPara="1" rIns="0" wrap="square" tIns="149225">
            <a:spAutoFit/>
          </a:bodyPr>
          <a:lstStyle/>
          <a:p>
            <a:pPr indent="-287019" lvl="0" marL="299085" marR="0" rtl="0" algn="just">
              <a:lnSpc>
                <a:spcPct val="100000"/>
              </a:lnSpc>
              <a:spcBef>
                <a:spcPts val="0"/>
              </a:spcBef>
              <a:spcAft>
                <a:spcPts val="0"/>
              </a:spcAft>
              <a:buClr>
                <a:srgbClr val="000000"/>
              </a:buClr>
              <a:buSzPts val="1800"/>
              <a:buFont typeface="Arial"/>
              <a:buAutoNum type="arabicParenR"/>
            </a:pPr>
            <a:r>
              <a:rPr b="1" i="0" lang="en-IN" sz="1800" u="none" cap="none" strike="noStrike">
                <a:solidFill>
                  <a:srgbClr val="000000"/>
                </a:solidFill>
                <a:latin typeface="Times New Roman"/>
                <a:ea typeface="Times New Roman"/>
                <a:cs typeface="Times New Roman"/>
                <a:sym typeface="Times New Roman"/>
              </a:rPr>
              <a:t>Disease Diagnosis</a:t>
            </a:r>
            <a:r>
              <a:rPr b="0" i="0" lang="en-IN" sz="1800" u="none" cap="none" strike="noStrike">
                <a:solidFill>
                  <a:srgbClr val="000000"/>
                </a:solidFill>
                <a:latin typeface="Times New Roman"/>
                <a:ea typeface="Times New Roman"/>
                <a:cs typeface="Times New Roman"/>
                <a:sym typeface="Times New Roman"/>
              </a:rPr>
              <a:t>: The proposed system aims to provide accurate and automated detection of plant leaf diseases, reducing the dependency on manual inspection and expert intervention.</a:t>
            </a:r>
            <a:endParaRPr/>
          </a:p>
          <a:p>
            <a:pPr indent="-287019" lvl="0" marL="299085" marR="0" rtl="0" algn="just">
              <a:lnSpc>
                <a:spcPct val="100000"/>
              </a:lnSpc>
              <a:spcBef>
                <a:spcPts val="1175"/>
              </a:spcBef>
              <a:spcAft>
                <a:spcPts val="0"/>
              </a:spcAft>
              <a:buClr>
                <a:srgbClr val="000000"/>
              </a:buClr>
              <a:buSzPts val="1800"/>
              <a:buFont typeface="Arial"/>
              <a:buAutoNum type="arabicParenR"/>
            </a:pPr>
            <a:r>
              <a:rPr b="1" lang="en-IN" sz="1800">
                <a:latin typeface="Times New Roman"/>
                <a:ea typeface="Times New Roman"/>
                <a:cs typeface="Times New Roman"/>
                <a:sym typeface="Times New Roman"/>
              </a:rPr>
              <a:t>Real world problem with </a:t>
            </a:r>
            <a:r>
              <a:rPr b="1" lang="en-IN" sz="1800">
                <a:latin typeface="Times New Roman"/>
                <a:ea typeface="Times New Roman"/>
                <a:cs typeface="Times New Roman"/>
                <a:sym typeface="Times New Roman"/>
              </a:rPr>
              <a:t>interactive</a:t>
            </a:r>
            <a:r>
              <a:rPr b="1" lang="en-IN" sz="1800">
                <a:latin typeface="Times New Roman"/>
                <a:ea typeface="Times New Roman"/>
                <a:cs typeface="Times New Roman"/>
                <a:sym typeface="Times New Roman"/>
              </a:rPr>
              <a:t> UI</a:t>
            </a:r>
            <a:r>
              <a:rPr b="0" i="0" lang="en-IN" sz="1800" u="none" cap="none" strike="noStrike">
                <a:solidFill>
                  <a:srgbClr val="000000"/>
                </a:solidFill>
                <a:latin typeface="Times New Roman"/>
                <a:ea typeface="Times New Roman"/>
                <a:cs typeface="Times New Roman"/>
                <a:sym typeface="Times New Roman"/>
              </a:rPr>
              <a:t>: With voice output and regional language support, the system is accessible to farmers in rural areas, including those with limited literacy or technical expertise.</a:t>
            </a:r>
            <a:endParaRPr/>
          </a:p>
          <a:p>
            <a:pPr indent="0" lvl="0" marL="12065" marR="0" rtl="0" algn="just">
              <a:lnSpc>
                <a:spcPct val="100000"/>
              </a:lnSpc>
              <a:spcBef>
                <a:spcPts val="1175"/>
              </a:spcBef>
              <a:spcAft>
                <a:spcPts val="0"/>
              </a:spcAft>
              <a:buNone/>
            </a:pPr>
            <a:r>
              <a:rPr b="0" i="0" lang="en-IN" sz="1800" u="none" cap="none" strike="noStrike">
                <a:solidFill>
                  <a:srgbClr val="000000"/>
                </a:solidFill>
                <a:latin typeface="Times New Roman"/>
                <a:ea typeface="Times New Roman"/>
                <a:cs typeface="Times New Roman"/>
                <a:sym typeface="Times New Roman"/>
              </a:rPr>
              <a:t>Such a system can have far-reaching positive effects, from improving crop health and yield to reducing pesticide misuse and supporting sustainable agriculture.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41"/>
          <p:cNvSpPr txBox="1"/>
          <p:nvPr>
            <p:ph type="title"/>
          </p:nvPr>
        </p:nvSpPr>
        <p:spPr>
          <a:xfrm>
            <a:off x="3636035" y="344252"/>
            <a:ext cx="17373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lang="en-IN" sz="3000" u="none"/>
              <a:t>Objectives</a:t>
            </a:r>
            <a:endParaRPr sz="3000" u="none"/>
          </a:p>
        </p:txBody>
      </p:sp>
      <p:sp>
        <p:nvSpPr>
          <p:cNvPr id="90" name="Google Shape;90;p41"/>
          <p:cNvSpPr txBox="1"/>
          <p:nvPr/>
        </p:nvSpPr>
        <p:spPr>
          <a:xfrm>
            <a:off x="504850" y="1222144"/>
            <a:ext cx="7999730" cy="2425023"/>
          </a:xfrm>
          <a:prstGeom prst="rect">
            <a:avLst/>
          </a:prstGeom>
          <a:noFill/>
          <a:ln>
            <a:noFill/>
          </a:ln>
        </p:spPr>
        <p:txBody>
          <a:bodyPr anchorCtr="0" anchor="t" bIns="0" lIns="0" spcFirstLastPara="1" rIns="0" wrap="square" tIns="54600">
            <a:spAutoFit/>
          </a:bodyPr>
          <a:lstStyle/>
          <a:p>
            <a:pPr indent="-342900" lvl="0" marL="355600" marR="0" rtl="0" algn="just">
              <a:lnSpc>
                <a:spcPct val="100000"/>
              </a:lnSpc>
              <a:spcBef>
                <a:spcPts val="0"/>
              </a:spcBef>
              <a:spcAft>
                <a:spcPts val="0"/>
              </a:spcAft>
              <a:buClr>
                <a:srgbClr val="000000"/>
              </a:buClr>
              <a:buSzPts val="1800"/>
              <a:buFont typeface="Arial"/>
              <a:buAutoNum type="arabicParenR"/>
            </a:pPr>
            <a:r>
              <a:rPr b="0" i="0" lang="en-IN" sz="1800" u="none" cap="none" strike="noStrike">
                <a:solidFill>
                  <a:srgbClr val="000000"/>
                </a:solidFill>
                <a:latin typeface="Times New Roman"/>
                <a:ea typeface="Times New Roman"/>
                <a:cs typeface="Times New Roman"/>
                <a:sym typeface="Times New Roman"/>
              </a:rPr>
              <a:t>To build the capability of accurately detecting plant leaf diseases using deep learning techniques.  </a:t>
            </a:r>
            <a:endParaRPr/>
          </a:p>
          <a:p>
            <a:pPr indent="-342900" lvl="0" marL="355600" marR="0" rtl="0" algn="just">
              <a:lnSpc>
                <a:spcPct val="100000"/>
              </a:lnSpc>
              <a:spcBef>
                <a:spcPts val="430"/>
              </a:spcBef>
              <a:spcAft>
                <a:spcPts val="0"/>
              </a:spcAft>
              <a:buClr>
                <a:srgbClr val="000000"/>
              </a:buClr>
              <a:buSzPts val="1800"/>
              <a:buFont typeface="Arial"/>
              <a:buAutoNum type="arabicParenR"/>
            </a:pPr>
            <a:r>
              <a:rPr b="0" i="0" lang="en-IN" sz="1800" u="none" cap="none" strike="noStrike">
                <a:solidFill>
                  <a:srgbClr val="000000"/>
                </a:solidFill>
                <a:latin typeface="Times New Roman"/>
                <a:ea typeface="Times New Roman"/>
                <a:cs typeface="Times New Roman"/>
                <a:sym typeface="Times New Roman"/>
              </a:rPr>
              <a:t>To improve model performance by training on a well-augmented dataset using various CNN architectures like VGG19, MobileNet, and ResNet.  </a:t>
            </a:r>
            <a:endParaRPr/>
          </a:p>
          <a:p>
            <a:pPr indent="-342900" lvl="0" marL="355600" marR="0" rtl="0" algn="just">
              <a:lnSpc>
                <a:spcPct val="100000"/>
              </a:lnSpc>
              <a:spcBef>
                <a:spcPts val="430"/>
              </a:spcBef>
              <a:spcAft>
                <a:spcPts val="0"/>
              </a:spcAft>
              <a:buClr>
                <a:srgbClr val="000000"/>
              </a:buClr>
              <a:buSzPts val="1800"/>
              <a:buFont typeface="Arial"/>
              <a:buAutoNum type="arabicParenR"/>
            </a:pPr>
            <a:r>
              <a:rPr b="0" i="0" lang="en-IN" sz="1800" u="none" cap="none" strike="noStrike">
                <a:solidFill>
                  <a:srgbClr val="000000"/>
                </a:solidFill>
                <a:latin typeface="Times New Roman"/>
                <a:ea typeface="Times New Roman"/>
                <a:cs typeface="Times New Roman"/>
                <a:sym typeface="Times New Roman"/>
              </a:rPr>
              <a:t>To develop a robust disease detection system integrated with voice output and regional language support for wider accessibility.  </a:t>
            </a:r>
            <a:endParaRPr/>
          </a:p>
          <a:p>
            <a:pPr indent="-342900" lvl="0" marL="355600" marR="0" rtl="0" algn="just">
              <a:lnSpc>
                <a:spcPct val="100000"/>
              </a:lnSpc>
              <a:spcBef>
                <a:spcPts val="430"/>
              </a:spcBef>
              <a:spcAft>
                <a:spcPts val="0"/>
              </a:spcAft>
              <a:buClr>
                <a:srgbClr val="000000"/>
              </a:buClr>
              <a:buSzPts val="1800"/>
              <a:buFont typeface="Arial"/>
              <a:buAutoNum type="arabicParenR"/>
            </a:pPr>
            <a:r>
              <a:rPr b="0" i="0" lang="en-IN" sz="1800" u="none" cap="none" strike="noStrike">
                <a:solidFill>
                  <a:srgbClr val="000000"/>
                </a:solidFill>
                <a:latin typeface="Times New Roman"/>
                <a:ea typeface="Times New Roman"/>
                <a:cs typeface="Times New Roman"/>
                <a:sym typeface="Times New Roman"/>
              </a:rPr>
              <a:t>To design a computationally efficient model suitable for real-time use on mobile or edge devices.</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graphicFrame>
        <p:nvGraphicFramePr>
          <p:cNvPr id="95" name="Google Shape;95;p25"/>
          <p:cNvGraphicFramePr/>
          <p:nvPr/>
        </p:nvGraphicFramePr>
        <p:xfrm>
          <a:off x="246850" y="624024"/>
          <a:ext cx="3000000" cy="3000000"/>
        </p:xfrm>
        <a:graphic>
          <a:graphicData uri="http://schemas.openxmlformats.org/drawingml/2006/table">
            <a:tbl>
              <a:tblPr bandRow="1" firstRow="1">
                <a:noFill/>
                <a:tableStyleId>{AC76CABB-D0C6-45EB-B643-9A906E8F1DA0}</a:tableStyleId>
              </a:tblPr>
              <a:tblGrid>
                <a:gridCol w="438950"/>
                <a:gridCol w="2373400"/>
                <a:gridCol w="497550"/>
                <a:gridCol w="2696125"/>
                <a:gridCol w="1304375"/>
                <a:gridCol w="1339900"/>
              </a:tblGrid>
              <a:tr h="518150">
                <a:tc>
                  <a:txBody>
                    <a:bodyPr/>
                    <a:lstStyle/>
                    <a:p>
                      <a:pPr indent="0" lvl="1" marL="90805" marR="146050" rtl="0" algn="l">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Sr No</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Title</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Year</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Methodology</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Strengths</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Weakness</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08125">
                <a:tc>
                  <a:txBody>
                    <a:bodyPr/>
                    <a:lstStyle/>
                    <a:p>
                      <a:pPr indent="0" lvl="0" marL="9080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1</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107950" rtl="0" algn="just">
                        <a:lnSpc>
                          <a:spcPct val="100000"/>
                        </a:lnSpc>
                        <a:spcBef>
                          <a:spcPts val="0"/>
                        </a:spcBef>
                        <a:spcAft>
                          <a:spcPts val="0"/>
                        </a:spcAft>
                        <a:buNone/>
                      </a:pPr>
                      <a:r>
                        <a:rPr lang="en-IN" sz="1200" u="none" cap="none" strike="noStrike"/>
                        <a:t>Vision Based Detection and Classification of Disease on Rice Crops Using Convolutional Neural Network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83185" rtl="0" algn="just">
                        <a:lnSpc>
                          <a:spcPct val="100000"/>
                        </a:lnSpc>
                        <a:spcBef>
                          <a:spcPts val="0"/>
                        </a:spcBef>
                        <a:spcAft>
                          <a:spcPts val="0"/>
                        </a:spcAft>
                        <a:buNone/>
                      </a:pPr>
                      <a:r>
                        <a:rPr lang="en-IN" sz="1200" u="none" cap="none" strike="noStrike"/>
                        <a:t>A CNN-based approach trained on a large dataset of healthy and diseased rice leaves to detect and classify various rice plant diseases.</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58750" rtl="0" algn="just">
                        <a:lnSpc>
                          <a:spcPct val="100000"/>
                        </a:lnSpc>
                        <a:spcBef>
                          <a:spcPts val="0"/>
                        </a:spcBef>
                        <a:spcAft>
                          <a:spcPts val="0"/>
                        </a:spcAft>
                        <a:buNone/>
                      </a:pPr>
                      <a:r>
                        <a:rPr lang="en-IN" sz="1200" u="none" cap="none" strike="noStrike"/>
                        <a:t>Achieved high accuracy in identifying multiple rice crop diseases using deep learning</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67005" rtl="0" algn="just">
                        <a:lnSpc>
                          <a:spcPct val="100000"/>
                        </a:lnSpc>
                        <a:spcBef>
                          <a:spcPts val="0"/>
                        </a:spcBef>
                        <a:spcAft>
                          <a:spcPts val="0"/>
                        </a:spcAft>
                        <a:buNone/>
                      </a:pPr>
                      <a:r>
                        <a:rPr lang="en-IN" sz="1200" u="none" cap="none" strike="noStrike"/>
                        <a:t>Limited to rice crop dataset; lacks crosscrop generalization.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99725">
                <a:tc>
                  <a:txBody>
                    <a:bodyPr/>
                    <a:lstStyle/>
                    <a:p>
                      <a:pPr indent="0" lvl="0" marL="9080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a:t>
                      </a:r>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136525" rtl="0" algn="just">
                        <a:lnSpc>
                          <a:spcPct val="100000"/>
                        </a:lnSpc>
                        <a:spcBef>
                          <a:spcPts val="0"/>
                        </a:spcBef>
                        <a:spcAft>
                          <a:spcPts val="0"/>
                        </a:spcAft>
                        <a:buNone/>
                      </a:pPr>
                      <a:r>
                        <a:rPr lang="en-IN" sz="1200" u="none" cap="none" strike="noStrike"/>
                        <a:t>Detection of Disease in Cotton Leaf using Artificial Neural Network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83185" rtl="0" algn="just">
                        <a:lnSpc>
                          <a:spcPct val="100000"/>
                        </a:lnSpc>
                        <a:spcBef>
                          <a:spcPts val="0"/>
                        </a:spcBef>
                        <a:spcAft>
                          <a:spcPts val="0"/>
                        </a:spcAft>
                        <a:buNone/>
                      </a:pPr>
                      <a:r>
                        <a:rPr lang="en-IN" sz="1200" u="none" cap="none" strike="noStrike"/>
                        <a:t>Used ANN trained on extracted image features from cotton leaf datasets to detect diseases.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349885" rtl="0" algn="just">
                        <a:lnSpc>
                          <a:spcPct val="100000"/>
                        </a:lnSpc>
                        <a:spcBef>
                          <a:spcPts val="0"/>
                        </a:spcBef>
                        <a:spcAft>
                          <a:spcPts val="0"/>
                        </a:spcAft>
                        <a:buNone/>
                      </a:pPr>
                      <a:r>
                        <a:rPr lang="en-IN" sz="1200" u="none" cap="none" strike="noStrike"/>
                        <a:t>Satisfactory accuracy achieved; efficient feature-based classification.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226059" rtl="0" algn="just">
                        <a:lnSpc>
                          <a:spcPct val="100000"/>
                        </a:lnSpc>
                        <a:spcBef>
                          <a:spcPts val="0"/>
                        </a:spcBef>
                        <a:spcAft>
                          <a:spcPts val="0"/>
                        </a:spcAft>
                        <a:buNone/>
                      </a:pPr>
                      <a:r>
                        <a:rPr lang="en-IN" sz="1200" u="none" cap="none" strike="noStrike"/>
                        <a:t>Only ANNbased approach used; not compared with deep learning models.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6" name="Google Shape;96;p25"/>
          <p:cNvSpPr txBox="1"/>
          <p:nvPr>
            <p:ph type="title"/>
          </p:nvPr>
        </p:nvSpPr>
        <p:spPr>
          <a:xfrm>
            <a:off x="3142233" y="154050"/>
            <a:ext cx="3192145" cy="314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95"/>
              </a:spcBef>
              <a:spcAft>
                <a:spcPts val="0"/>
              </a:spcAft>
              <a:buSzPts val="2800"/>
              <a:buNone/>
            </a:pPr>
            <a:r>
              <a:rPr lang="en-IN" sz="1900" u="none"/>
              <a:t>Deep Learning Based Methods</a:t>
            </a:r>
            <a:endParaRPr sz="1900" u="none"/>
          </a:p>
        </p:txBody>
      </p:sp>
      <p:sp>
        <p:nvSpPr>
          <p:cNvPr id="97" name="Google Shape;97;p25"/>
          <p:cNvSpPr txBox="1"/>
          <p:nvPr/>
        </p:nvSpPr>
        <p:spPr>
          <a:xfrm>
            <a:off x="246850" y="154050"/>
            <a:ext cx="200723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Literature Review</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26"/>
          <p:cNvSpPr txBox="1"/>
          <p:nvPr/>
        </p:nvSpPr>
        <p:spPr>
          <a:xfrm>
            <a:off x="474370" y="194818"/>
            <a:ext cx="200723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Literature Review</a:t>
            </a:r>
            <a:endParaRPr b="0" i="0" sz="2000" u="none" cap="none" strike="noStrike">
              <a:solidFill>
                <a:srgbClr val="000000"/>
              </a:solidFill>
              <a:latin typeface="Times New Roman"/>
              <a:ea typeface="Times New Roman"/>
              <a:cs typeface="Times New Roman"/>
              <a:sym typeface="Times New Roman"/>
            </a:endParaRPr>
          </a:p>
        </p:txBody>
      </p:sp>
      <p:graphicFrame>
        <p:nvGraphicFramePr>
          <p:cNvPr id="103" name="Google Shape;103;p26"/>
          <p:cNvGraphicFramePr/>
          <p:nvPr/>
        </p:nvGraphicFramePr>
        <p:xfrm>
          <a:off x="278966" y="732347"/>
          <a:ext cx="3000000" cy="3000000"/>
        </p:xfrm>
        <a:graphic>
          <a:graphicData uri="http://schemas.openxmlformats.org/drawingml/2006/table">
            <a:tbl>
              <a:tblPr bandRow="1" firstRow="1">
                <a:noFill/>
                <a:tableStyleId>{AC76CABB-D0C6-45EB-B643-9A906E8F1DA0}</a:tableStyleId>
              </a:tblPr>
              <a:tblGrid>
                <a:gridCol w="393375"/>
                <a:gridCol w="2400300"/>
                <a:gridCol w="618575"/>
                <a:gridCol w="2173800"/>
                <a:gridCol w="1704375"/>
                <a:gridCol w="1295625"/>
              </a:tblGrid>
              <a:tr h="518150">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Sr</a:t>
                      </a:r>
                      <a:endParaRPr/>
                    </a:p>
                    <a:p>
                      <a:pPr indent="0" lvl="0" marL="91440" marR="0" rtl="0" algn="just">
                        <a:lnSpc>
                          <a:spcPct val="100000"/>
                        </a:lnSpc>
                        <a:spcBef>
                          <a:spcPts val="5"/>
                        </a:spcBef>
                        <a:spcAft>
                          <a:spcPts val="0"/>
                        </a:spcAft>
                        <a:buNone/>
                      </a:pPr>
                      <a:r>
                        <a:rPr lang="en-IN" sz="1200" u="none" cap="none" strike="noStrike">
                          <a:latin typeface="Times New Roman"/>
                          <a:ea typeface="Times New Roman"/>
                          <a:cs typeface="Times New Roman"/>
                          <a:sym typeface="Times New Roman"/>
                        </a:rPr>
                        <a:t>No.</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Title</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Year</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Methodology</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Strengths</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Weakness</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507750">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3</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156210" rtl="0" algn="just">
                        <a:lnSpc>
                          <a:spcPct val="100000"/>
                        </a:lnSpc>
                        <a:spcBef>
                          <a:spcPts val="0"/>
                        </a:spcBef>
                        <a:spcAft>
                          <a:spcPts val="0"/>
                        </a:spcAft>
                        <a:buNone/>
                      </a:pPr>
                      <a:r>
                        <a:rPr lang="en-IN" sz="1200" u="none" cap="none" strike="noStrike"/>
                        <a:t>Leaf Disease Detection: Feature Extraction with K-means Clustering and Classification with ANN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2020</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83185" rtl="0" algn="just">
                        <a:lnSpc>
                          <a:spcPct val="100000"/>
                        </a:lnSpc>
                        <a:spcBef>
                          <a:spcPts val="0"/>
                        </a:spcBef>
                        <a:spcAft>
                          <a:spcPts val="0"/>
                        </a:spcAft>
                        <a:buNone/>
                      </a:pPr>
                      <a:r>
                        <a:rPr lang="en-IN" sz="1200" u="none" cap="none" strike="noStrike"/>
                        <a:t>A two-step model using K-means for feature extraction and ANN for classification.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93675" rtl="0" algn="just">
                        <a:lnSpc>
                          <a:spcPct val="100000"/>
                        </a:lnSpc>
                        <a:spcBef>
                          <a:spcPts val="0"/>
                        </a:spcBef>
                        <a:spcAft>
                          <a:spcPts val="0"/>
                        </a:spcAft>
                        <a:buNone/>
                      </a:pPr>
                      <a:r>
                        <a:rPr lang="en-IN" sz="1200" u="none" cap="none" strike="noStrike"/>
                        <a:t>Improved efficiency and accuracy due to hybrid technique. Performance limited by basic clustering and manual feature extraction.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296545" rtl="0" algn="just">
                        <a:lnSpc>
                          <a:spcPct val="100000"/>
                        </a:lnSpc>
                        <a:spcBef>
                          <a:spcPts val="0"/>
                        </a:spcBef>
                        <a:spcAft>
                          <a:spcPts val="0"/>
                        </a:spcAft>
                        <a:buNone/>
                      </a:pPr>
                      <a:r>
                        <a:rPr lang="en-IN" sz="1200" u="none" cap="none" strike="noStrike"/>
                        <a:t>Performance limited by basic clustering and manual feature extraction.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42300">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4</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108585" rtl="0" algn="just">
                        <a:lnSpc>
                          <a:spcPct val="100000"/>
                        </a:lnSpc>
                        <a:spcBef>
                          <a:spcPts val="0"/>
                        </a:spcBef>
                        <a:spcAft>
                          <a:spcPts val="0"/>
                        </a:spcAft>
                        <a:buNone/>
                      </a:pPr>
                      <a:r>
                        <a:rPr lang="en-IN" sz="1200" u="none" cap="none" strike="noStrike"/>
                        <a:t>Image Based Plant Disease Detection in Pomegranate Plant for Bacterial Blight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2020</a:t>
                      </a:r>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13664" rtl="0" algn="just">
                        <a:lnSpc>
                          <a:spcPct val="100000"/>
                        </a:lnSpc>
                        <a:spcBef>
                          <a:spcPts val="0"/>
                        </a:spcBef>
                        <a:spcAft>
                          <a:spcPts val="0"/>
                        </a:spcAft>
                        <a:buNone/>
                      </a:pPr>
                      <a:r>
                        <a:rPr lang="en-IN" sz="1200" u="none" cap="none" strike="noStrike"/>
                        <a:t>Utilized image processing and machine learning techniques for disease classification in pomegranate plants.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14935" rtl="0" algn="just">
                        <a:lnSpc>
                          <a:spcPct val="100000"/>
                        </a:lnSpc>
                        <a:spcBef>
                          <a:spcPts val="0"/>
                        </a:spcBef>
                        <a:spcAft>
                          <a:spcPts val="0"/>
                        </a:spcAft>
                        <a:buNone/>
                      </a:pPr>
                      <a:r>
                        <a:rPr lang="en-IN" sz="1200" u="none" cap="none" strike="noStrike"/>
                        <a:t>Effective in detecting bacterial blight; demonstrated image-based model applicability.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338455" rtl="0" algn="just">
                        <a:lnSpc>
                          <a:spcPct val="100000"/>
                        </a:lnSpc>
                        <a:spcBef>
                          <a:spcPts val="0"/>
                        </a:spcBef>
                        <a:spcAft>
                          <a:spcPts val="0"/>
                        </a:spcAft>
                        <a:buNone/>
                      </a:pPr>
                      <a:r>
                        <a:rPr lang="en-IN" sz="1200" u="none" cap="none" strike="noStrike"/>
                        <a:t>Model is focused only on one disease and crop. </a:t>
                      </a:r>
                      <a:endParaRPr sz="1200" u="none" cap="none" strike="noStrike">
                        <a:latin typeface="Times New Roman"/>
                        <a:ea typeface="Times New Roman"/>
                        <a:cs typeface="Times New Roman"/>
                        <a:sym typeface="Times New Roman"/>
                      </a:endParaRPr>
                    </a:p>
                  </a:txBody>
                  <a:tcPr marT="419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04" name="Google Shape;104;p26"/>
          <p:cNvSpPr txBox="1"/>
          <p:nvPr>
            <p:ph type="title"/>
          </p:nvPr>
        </p:nvSpPr>
        <p:spPr>
          <a:xfrm>
            <a:off x="2859300" y="210693"/>
            <a:ext cx="3566795" cy="314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95"/>
              </a:spcBef>
              <a:spcAft>
                <a:spcPts val="0"/>
              </a:spcAft>
              <a:buSzPts val="2800"/>
              <a:buNone/>
            </a:pPr>
            <a:r>
              <a:rPr lang="en-IN" sz="1900" u="none"/>
              <a:t>Machine Learning Based Methods</a:t>
            </a:r>
            <a:endParaRPr sz="1900" u="non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bcd6f22164_0_53"/>
          <p:cNvSpPr txBox="1"/>
          <p:nvPr/>
        </p:nvSpPr>
        <p:spPr>
          <a:xfrm>
            <a:off x="474370" y="194818"/>
            <a:ext cx="200723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i="0" lang="en-IN" sz="2000" u="none" cap="none" strike="noStrike">
                <a:solidFill>
                  <a:srgbClr val="000000"/>
                </a:solidFill>
                <a:latin typeface="Times New Roman"/>
                <a:ea typeface="Times New Roman"/>
                <a:cs typeface="Times New Roman"/>
                <a:sym typeface="Times New Roman"/>
              </a:rPr>
              <a:t>Literature Review</a:t>
            </a:r>
            <a:endParaRPr b="0" i="0" sz="2000" u="none" cap="none" strike="noStrike">
              <a:solidFill>
                <a:srgbClr val="000000"/>
              </a:solidFill>
              <a:latin typeface="Times New Roman"/>
              <a:ea typeface="Times New Roman"/>
              <a:cs typeface="Times New Roman"/>
              <a:sym typeface="Times New Roman"/>
            </a:endParaRPr>
          </a:p>
        </p:txBody>
      </p:sp>
      <p:graphicFrame>
        <p:nvGraphicFramePr>
          <p:cNvPr id="110" name="Google Shape;110;gbcd6f22164_0_53"/>
          <p:cNvGraphicFramePr/>
          <p:nvPr/>
        </p:nvGraphicFramePr>
        <p:xfrm>
          <a:off x="292473" y="884759"/>
          <a:ext cx="3000000" cy="3000000"/>
        </p:xfrm>
        <a:graphic>
          <a:graphicData uri="http://schemas.openxmlformats.org/drawingml/2006/table">
            <a:tbl>
              <a:tblPr bandRow="1" firstRow="1">
                <a:noFill/>
                <a:tableStyleId>{AC76CABB-D0C6-45EB-B643-9A906E8F1DA0}</a:tableStyleId>
              </a:tblPr>
              <a:tblGrid>
                <a:gridCol w="396700"/>
                <a:gridCol w="2433925"/>
                <a:gridCol w="568100"/>
                <a:gridCol w="2562850"/>
                <a:gridCol w="1310000"/>
                <a:gridCol w="1287475"/>
              </a:tblGrid>
              <a:tr h="611125">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Sr</a:t>
                      </a:r>
                      <a:endParaRPr/>
                    </a:p>
                    <a:p>
                      <a:pPr indent="0" lvl="0" marL="91440" marR="0" rtl="0" algn="just">
                        <a:lnSpc>
                          <a:spcPct val="100000"/>
                        </a:lnSpc>
                        <a:spcBef>
                          <a:spcPts val="5"/>
                        </a:spcBef>
                        <a:spcAft>
                          <a:spcPts val="0"/>
                        </a:spcAft>
                        <a:buNone/>
                      </a:pPr>
                      <a:r>
                        <a:rPr lang="en-IN" sz="1200" u="none" cap="none" strike="noStrike">
                          <a:latin typeface="Times New Roman"/>
                          <a:ea typeface="Times New Roman"/>
                          <a:cs typeface="Times New Roman"/>
                          <a:sym typeface="Times New Roman"/>
                        </a:rPr>
                        <a:t>No.</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Title</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Year</a:t>
                      </a:r>
                      <a:endParaRPr sz="1200" u="none" cap="none" strike="noStrike">
                        <a:latin typeface="Times New Roman"/>
                        <a:ea typeface="Times New Roman"/>
                        <a:cs typeface="Times New Roman"/>
                        <a:sym typeface="Times New Roman"/>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Methodology</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Strengths</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Weakness</a:t>
                      </a:r>
                      <a:endParaRPr/>
                    </a:p>
                  </a:txBody>
                  <a:tcPr marT="40000"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99850">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5</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300355" rtl="0" algn="just">
                        <a:lnSpc>
                          <a:spcPct val="100000"/>
                        </a:lnSpc>
                        <a:spcBef>
                          <a:spcPts val="0"/>
                        </a:spcBef>
                        <a:spcAft>
                          <a:spcPts val="0"/>
                        </a:spcAft>
                        <a:buNone/>
                      </a:pPr>
                      <a:r>
                        <a:rPr lang="en-IN" sz="1200" u="none" cap="none" strike="noStrike"/>
                        <a:t>Fast and Accurate Detection and Classification of Plant Diseases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0" rtl="0" algn="just">
                        <a:lnSpc>
                          <a:spcPct val="100000"/>
                        </a:lnSpc>
                        <a:spcBef>
                          <a:spcPts val="0"/>
                        </a:spcBef>
                        <a:spcAft>
                          <a:spcPts val="0"/>
                        </a:spcAft>
                        <a:buNone/>
                      </a:pPr>
                      <a:r>
                        <a:rPr lang="en-IN" sz="1200" u="none" cap="none" strike="noStrike">
                          <a:latin typeface="Times New Roman"/>
                          <a:ea typeface="Times New Roman"/>
                          <a:cs typeface="Times New Roman"/>
                          <a:sym typeface="Times New Roman"/>
                        </a:rPr>
                        <a:t>2019</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1440" marR="83185" rtl="0" algn="just">
                        <a:lnSpc>
                          <a:spcPct val="100000"/>
                        </a:lnSpc>
                        <a:spcBef>
                          <a:spcPts val="0"/>
                        </a:spcBef>
                        <a:spcAft>
                          <a:spcPts val="0"/>
                        </a:spcAft>
                        <a:buNone/>
                      </a:pPr>
                      <a:r>
                        <a:rPr lang="en-IN" sz="1200" u="none" cap="none" strike="noStrike"/>
                        <a:t>Applied image processing, feature extraction, and ML algorithms on digital plant images for classification. </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147320" rtl="0" algn="just">
                        <a:lnSpc>
                          <a:spcPct val="100000"/>
                        </a:lnSpc>
                        <a:spcBef>
                          <a:spcPts val="0"/>
                        </a:spcBef>
                        <a:spcAft>
                          <a:spcPts val="0"/>
                        </a:spcAft>
                        <a:buNone/>
                      </a:pPr>
                      <a:r>
                        <a:rPr lang="en-IN" sz="1200" u="none" cap="none" strike="noStrike"/>
                        <a:t>High-speed and accurate detection demonstrated using basic image analysis techniques.</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92075" marR="397510" rtl="0" algn="just">
                        <a:lnSpc>
                          <a:spcPct val="100000"/>
                        </a:lnSpc>
                        <a:spcBef>
                          <a:spcPts val="0"/>
                        </a:spcBef>
                        <a:spcAft>
                          <a:spcPts val="0"/>
                        </a:spcAft>
                        <a:buNone/>
                      </a:pPr>
                      <a:r>
                        <a:rPr lang="en-IN" sz="1200" u="none" cap="none" strike="noStrike"/>
                        <a:t>Older techniques; lacks integration of deep learning approaches</a:t>
                      </a:r>
                      <a:endParaRPr sz="1200" u="none" cap="none" strike="noStrike">
                        <a:latin typeface="Times New Roman"/>
                        <a:ea typeface="Times New Roman"/>
                        <a:cs typeface="Times New Roman"/>
                        <a:sym typeface="Times New Roman"/>
                      </a:endParaRPr>
                    </a:p>
                  </a:txBody>
                  <a:tcPr marT="412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1" name="Google Shape;111;gbcd6f22164_0_53"/>
          <p:cNvSpPr txBox="1"/>
          <p:nvPr>
            <p:ph type="title"/>
          </p:nvPr>
        </p:nvSpPr>
        <p:spPr>
          <a:xfrm>
            <a:off x="3142233" y="153746"/>
            <a:ext cx="3192780" cy="31496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95"/>
              </a:spcBef>
              <a:spcAft>
                <a:spcPts val="0"/>
              </a:spcAft>
              <a:buSzPts val="2800"/>
              <a:buNone/>
            </a:pPr>
            <a:r>
              <a:rPr lang="en-IN" sz="1900" u="none"/>
              <a:t>Deep Learning Based Methods</a:t>
            </a:r>
            <a:endParaRPr sz="1900" u="none"/>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Smita</dc:creator>
</cp:coreProperties>
</file>