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7" r:id="rId11"/>
    <p:sldId id="262" r:id="rId12"/>
    <p:sldId id="266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1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-30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E08A-B8C7-4652-B48E-4D3C6DFD35E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B50FD-5090-4F50-823C-9EFC7385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Explore new items related to interests.</a:t>
            </a:r>
          </a:p>
          <a:p>
            <a:endParaRPr lang="en-US" dirty="0" smtClean="0"/>
          </a:p>
          <a:p>
            <a:r>
              <a:rPr lang="en-US" dirty="0" smtClean="0"/>
              <a:t>USE: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50ms envelope to get the user information and process it for showing recommendations. No hard disk spins but might be look 1 single query 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based : features, user profile</a:t>
            </a:r>
          </a:p>
          <a:p>
            <a:endParaRPr lang="en-US" dirty="0" smtClean="0"/>
          </a:p>
          <a:p>
            <a:r>
              <a:rPr lang="en-US" dirty="0" smtClean="0"/>
              <a:t>Collaborative : user groups</a:t>
            </a:r>
          </a:p>
          <a:p>
            <a:endParaRPr lang="en-US" dirty="0" smtClean="0"/>
          </a:p>
          <a:p>
            <a:r>
              <a:rPr lang="en-US" dirty="0" smtClean="0"/>
              <a:t>Hybrid : can’t use as no features.</a:t>
            </a:r>
          </a:p>
          <a:p>
            <a:endParaRPr lang="en-US" dirty="0" smtClean="0"/>
          </a:p>
          <a:p>
            <a:r>
              <a:rPr lang="en-US" dirty="0" smtClean="0"/>
              <a:t>Cold Start Penalty</a:t>
            </a:r>
            <a:r>
              <a:rPr lang="en-US" baseline="0" dirty="0" smtClean="0"/>
              <a:t> (New user/item recommendation)</a:t>
            </a:r>
            <a:endParaRPr lang="en-US" dirty="0" smtClean="0"/>
          </a:p>
          <a:p>
            <a:r>
              <a:rPr lang="en-US" dirty="0" smtClean="0"/>
              <a:t>--Avoid</a:t>
            </a:r>
            <a:r>
              <a:rPr lang="en-US" baseline="0" dirty="0" smtClean="0"/>
              <a:t> possible in hybrid.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Cold Start Penalty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Groups.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 news</a:t>
            </a:r>
            <a:r>
              <a:rPr lang="en-US" baseline="0" dirty="0" smtClean="0"/>
              <a:t>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5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info</a:t>
            </a:r>
            <a:r>
              <a:rPr lang="en-US" baseline="0" dirty="0" smtClean="0"/>
              <a:t> for features needed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based:</a:t>
            </a:r>
          </a:p>
          <a:p>
            <a:r>
              <a:rPr lang="en-US" dirty="0" smtClean="0"/>
              <a:t>-User by User matrix</a:t>
            </a:r>
          </a:p>
          <a:p>
            <a:r>
              <a:rPr lang="en-US" dirty="0" smtClean="0"/>
              <a:t>-More computation</a:t>
            </a:r>
          </a:p>
          <a:p>
            <a:endParaRPr lang="en-US" dirty="0" smtClean="0"/>
          </a:p>
          <a:p>
            <a:r>
              <a:rPr lang="en-US" dirty="0" smtClean="0"/>
              <a:t>Item based:</a:t>
            </a:r>
          </a:p>
          <a:p>
            <a:r>
              <a:rPr lang="en-US" dirty="0" smtClean="0"/>
              <a:t>-Item </a:t>
            </a:r>
            <a:r>
              <a:rPr lang="en-US" smtClean="0"/>
              <a:t>by Item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-Less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</a:t>
            </a:r>
            <a:r>
              <a:rPr lang="en-US" baseline="0" dirty="0" smtClean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research shows: approaches.</a:t>
            </a:r>
          </a:p>
          <a:p>
            <a:endParaRPr lang="en-US" dirty="0" smtClean="0"/>
          </a:p>
          <a:p>
            <a:r>
              <a:rPr lang="en-US" dirty="0" smtClean="0"/>
              <a:t>-data</a:t>
            </a:r>
            <a:r>
              <a:rPr lang="en-US" baseline="0" dirty="0" smtClean="0"/>
              <a:t> model.</a:t>
            </a:r>
          </a:p>
          <a:p>
            <a:r>
              <a:rPr lang="en-US" baseline="0" dirty="0" smtClean="0"/>
              <a:t>-item Similarity = new </a:t>
            </a:r>
            <a:r>
              <a:rPr lang="en-US" baseline="0" dirty="0" err="1" smtClean="0"/>
              <a:t>genericItemSimilarity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RecommenderEvaluator</a:t>
            </a:r>
            <a:r>
              <a:rPr lang="en-US" dirty="0" smtClean="0"/>
              <a:t> evaluator = </a:t>
            </a:r>
          </a:p>
          <a:p>
            <a:r>
              <a:rPr lang="en-US" dirty="0" smtClean="0"/>
              <a:t>               new </a:t>
            </a:r>
            <a:r>
              <a:rPr lang="en-US" dirty="0" err="1" smtClean="0"/>
              <a:t>AverageAbsoluteDifferenceRecommenderEvaluator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50FD-5090-4F50-823C-9EFC738533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3A72-ACCB-418B-A939-2B35B69F11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9AD-0E34-4D37-8303-187444CE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ataldo/tutoria-mahout-recommendation" TargetMode="External"/><Relationship Id="rId2" Type="http://schemas.openxmlformats.org/officeDocument/2006/relationships/hyperlink" Target="https://mahout.apache.org/users/recommender/recommender-docu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carleton.edu/cs_comps/0607/recommend/recommender/itembased.html" TargetMode="External"/><Relationship Id="rId5" Type="http://schemas.openxmlformats.org/officeDocument/2006/relationships/hyperlink" Target="http://archive-primary.cloudera.com/cdh4/cdh/4/mahout-0.7-cdh4.3.2/mahout-core/org/apache/mahout/cf/taste/recommender/Recommender.html" TargetMode="External"/><Relationship Id="rId4" Type="http://schemas.openxmlformats.org/officeDocument/2006/relationships/hyperlink" Target="http://blog.chapagain.com.np/recommender-system-using-java-apache-mahou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Recommendation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System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smtClean="0"/>
              <a:t>				by Omkar </a:t>
            </a:r>
            <a:r>
              <a:rPr lang="en-US" dirty="0" err="1" smtClean="0"/>
              <a:t>Nibandhe</a:t>
            </a:r>
            <a:r>
              <a:rPr lang="en-US" dirty="0" smtClean="0"/>
              <a:t>.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Prof.</a:t>
            </a:r>
            <a:r>
              <a:rPr lang="en-US" dirty="0"/>
              <a:t> Mark Zhang</a:t>
            </a:r>
          </a:p>
          <a:p>
            <a:pPr algn="r"/>
            <a:r>
              <a:rPr lang="en-US" sz="1600" dirty="0" smtClean="0"/>
              <a:t>(CS535 Intro. to Data Mining)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88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Item based collaborative filtering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similarity measure is based on how much the ratings by common users for a pair of items deviate from average ratings for those items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Sim(</a:t>
            </a:r>
            <a:r>
              <a:rPr lang="en-US" dirty="0" err="1" smtClean="0"/>
              <a:t>I,j</a:t>
            </a:r>
            <a:r>
              <a:rPr lang="en-US" dirty="0" smtClean="0"/>
              <a:t>) varies from -1 to 1</a:t>
            </a:r>
          </a:p>
          <a:p>
            <a:r>
              <a:rPr lang="en-US" dirty="0" smtClean="0"/>
              <a:t>From Model to Prediction: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Pearson simila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7" y="2787907"/>
            <a:ext cx="4248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ighted s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7" y="4593282"/>
            <a:ext cx="30670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Why I chose Pearson model ?	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smtClean="0">
                <a:solidFill>
                  <a:srgbClr val="00B0F0"/>
                </a:solidFill>
              </a:rPr>
              <a:t>Root Mean Squared error </a:t>
            </a:r>
            <a:r>
              <a:rPr lang="en-US" dirty="0" smtClean="0"/>
              <a:t>value</a:t>
            </a:r>
          </a:p>
          <a:p>
            <a:pPr lvl="1"/>
            <a:r>
              <a:rPr lang="en-US" i="1" u="sng" dirty="0" smtClean="0"/>
              <a:t>Cosine Prediction</a:t>
            </a:r>
            <a:r>
              <a:rPr lang="en-US" dirty="0" smtClean="0"/>
              <a:t>...20000 Output file writing finished</a:t>
            </a:r>
          </a:p>
          <a:p>
            <a:pPr lvl="2"/>
            <a:r>
              <a:rPr lang="en-US" dirty="0" smtClean="0"/>
              <a:t>RMSE=0.773	similarity value between 0 and 1</a:t>
            </a:r>
          </a:p>
          <a:p>
            <a:pPr lvl="1"/>
            <a:r>
              <a:rPr lang="en-US" i="1" u="sng" dirty="0" smtClean="0"/>
              <a:t>Euclidian Prediction</a:t>
            </a:r>
            <a:r>
              <a:rPr lang="en-US" dirty="0" smtClean="0"/>
              <a:t>...20000 Output file writing finished </a:t>
            </a:r>
          </a:p>
          <a:p>
            <a:pPr lvl="2"/>
            <a:r>
              <a:rPr lang="en-US" dirty="0" smtClean="0"/>
              <a:t>RMSE=0.769</a:t>
            </a:r>
          </a:p>
          <a:p>
            <a:pPr lvl="1"/>
            <a:r>
              <a:rPr lang="en-US" i="1" u="sng" dirty="0" smtClean="0"/>
              <a:t>Pearson Prediction</a:t>
            </a:r>
            <a:r>
              <a:rPr lang="en-US" dirty="0" smtClean="0"/>
              <a:t>...20000 Output file writing finished</a:t>
            </a:r>
          </a:p>
          <a:p>
            <a:pPr lvl="2"/>
            <a:r>
              <a:rPr lang="en-US" b="1" dirty="0" smtClean="0"/>
              <a:t>RMSE=0.762	</a:t>
            </a:r>
            <a:r>
              <a:rPr lang="en-US" dirty="0" smtClean="0"/>
              <a:t>similarity value between -1 and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9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Recommendation Engines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93" y="1825625"/>
            <a:ext cx="5934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Conclusion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Pearson Prediction </a:t>
            </a:r>
            <a:r>
              <a:rPr lang="en-US" dirty="0" smtClean="0"/>
              <a:t>has lowest RMSE value.</a:t>
            </a:r>
          </a:p>
          <a:p>
            <a:r>
              <a:rPr lang="en-US" dirty="0" smtClean="0"/>
              <a:t>Item based are usually more practical than user based.</a:t>
            </a:r>
          </a:p>
          <a:p>
            <a:r>
              <a:rPr lang="en-US" dirty="0" smtClean="0"/>
              <a:t>Collaborative because no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References	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https://mahout.apache.org/users/recommender/recommender-documentation.html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http://www.slideshare.net/Cataldo/tutoria-mahout-recommendation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http://blog.chapagain.com.np/recommender-system-using-java-apache-mahout/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http://archive-primary.cloudera.com/cdh4/cdh/4/mahout-0.7-cdh4.3.2/mahout-core/org/apache/mahout/cf/taste/recommender/Recommender.html</a:t>
            </a:r>
            <a:endParaRPr lang="en-US" sz="2000" dirty="0" smtClean="0"/>
          </a:p>
          <a:p>
            <a:r>
              <a:rPr lang="en-US" sz="2000" dirty="0" smtClean="0">
                <a:hlinkClick r:id="rId6"/>
              </a:rPr>
              <a:t>http://www.cs.carleton.edu/cs_comps/0607/recommend/recommender/itembased.html</a:t>
            </a:r>
            <a:endParaRPr lang="en-US" sz="2000" dirty="0" smtClean="0"/>
          </a:p>
          <a:p>
            <a:r>
              <a:rPr lang="en-US" sz="2000" dirty="0" smtClean="0"/>
              <a:t>J. Han, M. </a:t>
            </a:r>
            <a:r>
              <a:rPr lang="en-US" sz="2000" dirty="0" err="1" smtClean="0"/>
              <a:t>Kamber</a:t>
            </a:r>
            <a:r>
              <a:rPr lang="en-US" sz="2000" dirty="0" smtClean="0"/>
              <a:t>, Data Mining Concepts and Techniques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edition.</a:t>
            </a:r>
          </a:p>
          <a:p>
            <a:r>
              <a:rPr lang="en-US" sz="2000" dirty="0" smtClean="0"/>
              <a:t>http://www10.org/cdrom/papers/519/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14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Agenda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Conceptual </a:t>
            </a:r>
            <a:r>
              <a:rPr lang="en-US" dirty="0"/>
              <a:t>introduction </a:t>
            </a:r>
            <a:r>
              <a:rPr lang="en-US" dirty="0" smtClean="0"/>
              <a:t>to </a:t>
            </a:r>
            <a:r>
              <a:rPr lang="en-US" dirty="0"/>
              <a:t>recommender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Literature review.</a:t>
            </a:r>
            <a:endParaRPr lang="en-US" dirty="0"/>
          </a:p>
          <a:p>
            <a:pPr lvl="0"/>
            <a:r>
              <a:rPr lang="en-US" dirty="0" smtClean="0"/>
              <a:t>Specific details of the system implemented.</a:t>
            </a:r>
          </a:p>
        </p:txBody>
      </p:sp>
    </p:spTree>
    <p:extLst>
      <p:ext uri="{BB962C8B-B14F-4D97-AF65-F5344CB8AC3E}">
        <p14:creationId xmlns:p14="http://schemas.microsoft.com/office/powerpoint/2010/main" val="6625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Why recommendation system 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Recommender systems </a:t>
            </a:r>
            <a:r>
              <a:rPr lang="en-US" dirty="0" smtClean="0"/>
              <a:t>help consumers by making product recommendations that are likely to be of interest to the user such as books, CDs, movies, restaurants, online news articles, and other services.</a:t>
            </a:r>
          </a:p>
          <a:p>
            <a:endParaRPr lang="en-IN" dirty="0" smtClean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Predict rating or preference of an item.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Provide richer experience to the users by suggestions.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Suggests items that might keep the user interested.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Types of Recommender System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Based</a:t>
            </a:r>
          </a:p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Content Based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694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Relies on Similarities between the items.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Compares features and finds out similarities.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Builds a user profile.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Recommends an item based on content comparison and user profile.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Example: Pandora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Pros</a:t>
            </a:r>
            <a:r>
              <a:rPr lang="en-US" dirty="0" smtClean="0"/>
              <a:t>: 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Can start recommending immediately as soon as info is available.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Only need to scan the item features and user profile</a:t>
            </a:r>
          </a:p>
          <a:p>
            <a:r>
              <a:rPr lang="en-IN" dirty="0" smtClean="0">
                <a:solidFill>
                  <a:srgbClr val="00B0F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Cons</a:t>
            </a:r>
            <a:r>
              <a:rPr lang="en-IN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Quality of recommendation is affected (No collaboration)</a:t>
            </a:r>
          </a:p>
          <a:p>
            <a:pPr lvl="1"/>
            <a:r>
              <a:rPr lang="en-IN" sz="2000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More computation</a:t>
            </a:r>
            <a:endParaRPr lang="en-IN" sz="2000" dirty="0" smtClean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Collaborative Filtering	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Groups people with similar interests.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Based on assumption that people who agreed in past will agree in future and like similar kind of items.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Example: Spotify, Netflix, Amazon, Facebook, LinkedIn</a:t>
            </a:r>
          </a:p>
          <a:p>
            <a:r>
              <a:rPr lang="en-IN" dirty="0" smtClean="0">
                <a:solidFill>
                  <a:srgbClr val="00B0F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Pros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Can produce personalized recommendations.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Do not require content information about users or items</a:t>
            </a:r>
          </a:p>
          <a:p>
            <a:r>
              <a:rPr lang="en-IN" dirty="0" smtClean="0">
                <a:solidFill>
                  <a:srgbClr val="00B0F0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Cons</a:t>
            </a:r>
            <a:r>
              <a:rPr lang="en-IN" dirty="0" smtClean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Poor accuracy when little data from user ratings.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Algorithms work slowly.</a:t>
            </a:r>
          </a:p>
          <a:p>
            <a:pPr lvl="1"/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88" y="230188"/>
            <a:ext cx="1366838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Types of Collaborative Filtering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User Based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To predict an item to a user, use opinion of similar users.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Similarity is decided by looking at their overlapping opinions for other items.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User sparsity matrix (large item set, very less common users)</a:t>
            </a:r>
          </a:p>
          <a:p>
            <a:pPr lvl="2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Disadvantage: Recommends only popular item.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Item Based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User is likely to have same opinion for similar items.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Similarity is decided by looking at how other users have rated them.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Prevents User cold start problem as seen in User based CF.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Similarities between items is more stable as compared to users.</a:t>
            </a:r>
          </a:p>
        </p:txBody>
      </p:sp>
    </p:spTree>
    <p:extLst>
      <p:ext uri="{BB962C8B-B14F-4D97-AF65-F5344CB8AC3E}">
        <p14:creationId xmlns:p14="http://schemas.microsoft.com/office/powerpoint/2010/main" val="26286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How the algorithms work ?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418432"/>
            <a:ext cx="795337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7972425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1" y="6411119"/>
            <a:ext cx="1027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 : https://mahout.apache.org/users/recommender/recommender-documentation.html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37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Approach for </a:t>
            </a:r>
            <a:r>
              <a:rPr lang="en-US" b="1" dirty="0" smtClean="0">
                <a:solidFill>
                  <a:srgbClr val="00B0F0"/>
                </a:solidFill>
              </a:rPr>
              <a:t>train_all_txt.txt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Item based collaborative filtering approach. (no features)</a:t>
            </a:r>
          </a:p>
          <a:p>
            <a:r>
              <a:rPr lang="en-US" dirty="0" smtClean="0"/>
              <a:t>Use Pearson Algorithm. (explained on next slide by comparison)</a:t>
            </a:r>
            <a:endParaRPr lang="en-US" dirty="0"/>
          </a:p>
          <a:p>
            <a:r>
              <a:rPr lang="en-US" dirty="0"/>
              <a:t>double score = </a:t>
            </a:r>
            <a:r>
              <a:rPr lang="en-US" dirty="0" err="1"/>
              <a:t>evaluator.evaluate</a:t>
            </a:r>
            <a:r>
              <a:rPr lang="en-US" dirty="0"/>
              <a:t>(</a:t>
            </a:r>
            <a:r>
              <a:rPr lang="en-US" dirty="0" err="1"/>
              <a:t>recommenderBuilder</a:t>
            </a:r>
            <a:r>
              <a:rPr lang="en-US" dirty="0"/>
              <a:t>, null, model, </a:t>
            </a:r>
            <a:r>
              <a:rPr lang="en-US" b="1" dirty="0" smtClean="0"/>
              <a:t>0.8</a:t>
            </a:r>
            <a:r>
              <a:rPr lang="en-US" dirty="0" smtClean="0"/>
              <a:t>, </a:t>
            </a:r>
            <a:r>
              <a:rPr lang="en-US" dirty="0"/>
              <a:t>1.0); </a:t>
            </a:r>
            <a:r>
              <a:rPr lang="en-US" i="1" dirty="0" smtClean="0"/>
              <a:t>80% training on whole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659</Words>
  <Application>Microsoft Office PowerPoint</Application>
  <PresentationFormat>Widescreen</PresentationFormat>
  <Paragraphs>128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Recommendation  System</vt:lpstr>
      <vt:lpstr>Agenda</vt:lpstr>
      <vt:lpstr>Why recommendation system ?</vt:lpstr>
      <vt:lpstr>Types of Recommender System</vt:lpstr>
      <vt:lpstr>Content Based</vt:lpstr>
      <vt:lpstr>Collaborative Filtering </vt:lpstr>
      <vt:lpstr>Types of Collaborative Filtering</vt:lpstr>
      <vt:lpstr>How the algorithms work ?</vt:lpstr>
      <vt:lpstr>Approach for train_all_txt.txt</vt:lpstr>
      <vt:lpstr>Item based collaborative filtering</vt:lpstr>
      <vt:lpstr>Why I chose Pearson model ? </vt:lpstr>
      <vt:lpstr>Recommendation Engines</vt:lpstr>
      <vt:lpstr>Conclusion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 System</dc:title>
  <dc:creator>Omkar</dc:creator>
  <cp:lastModifiedBy>Omkar</cp:lastModifiedBy>
  <cp:revision>61</cp:revision>
  <dcterms:created xsi:type="dcterms:W3CDTF">2016-12-07T18:56:51Z</dcterms:created>
  <dcterms:modified xsi:type="dcterms:W3CDTF">2016-12-07T22:38:25Z</dcterms:modified>
</cp:coreProperties>
</file>