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11:34:38.725"/>
    </inkml:context>
    <inkml:brush xml:id="br0">
      <inkml:brushProperty name="width" value="0.035" units="cm"/>
      <inkml:brushProperty name="height" value="0.035" units="cm"/>
      <inkml:brushProperty name="color" value="#E71224"/>
    </inkml:brush>
  </inkml:definitions>
  <inkml:trace contextRef="#ctx0" brushRef="#br0">1 0 24575,'9'2'0,"-1"0"0,1 0 0,0 1 0,-1 0 0,1 0 0,-1 1 0,11 7 0,-12-8 0,54 34 0,-2 2 0,79 67 0,-8-5 0,109 56 0,-84-58 0,108 72 0,-221-148 0,-26-15 0,-1 1 0,17 12 0,-14-9 0,0-1 0,24 11 0,5 3 0,58 34 0,204 81 0,-205-91 0,-24-11 0,210 91 0,-197-81 0,105 71 0,16 11 0,-28-36 0,38 3 0,-208-93 0,0 0 0,0-1 0,0-1 0,29 1 0,-7-1 0,-29 0 0,-1 0 0,0 0 0,0 0 0,-1 1 0,1 1 0,12 6 0,16 6 0,31 11-58,-43-16-160,0-1 0,0-1 0,1-2 1,0 0-1,31 3 0,-35-8-6608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13:31:00.760"/>
    </inkml:context>
    <inkml:brush xml:id="br0">
      <inkml:brushProperty name="width" value="0.05" units="cm"/>
      <inkml:brushProperty name="height" value="0.05" units="cm"/>
      <inkml:brushProperty name="color" value="#E71224"/>
    </inkml:brush>
  </inkml:definitions>
  <inkml:trace contextRef="#ctx0" brushRef="#br0">1 484 24575,'1205'0'0,"-1099"-6"0,192-34 0,-135 15 0,-65 11 0,222-36 0,-250 35 0,0-3 0,99-39 0,58-16 0,-179 60 0,12-7 15,0-3 0,73-40-1,-21 9-1423,-82 41-5417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13:31:11.546"/>
    </inkml:context>
    <inkml:brush xml:id="br0">
      <inkml:brushProperty name="width" value="0.05" units="cm"/>
      <inkml:brushProperty name="height" value="0.05" units="cm"/>
      <inkml:brushProperty name="color" value="#E71224"/>
    </inkml:brush>
  </inkml:definitions>
  <inkml:trace contextRef="#ctx0" brushRef="#br0">805 1 24575,'-739'0'0,"735"0"0,-1-1 0,-1 1 0,1 0 0,0 1 0,0-1 0,0 1 0,-10 3 0,14-3 0,0-1 0,0 1 0,0-1 0,0 1 0,0 0 0,0 0 0,0 0 0,1-1 0,-1 1 0,0 0 0,1 0 0,-1 0 0,0 0 0,1 0 0,-1 0 0,1 0 0,-1 1 0,1-1 0,0 0 0,-1 0 0,1 0 0,0 0 0,0 1 0,0-1 0,0 0 0,0 0 0,0 0 0,0 0 0,1 1 0,-1-1 0,0 0 0,0 0 0,1 0 0,-1 0 0,1 0 0,0 1 0,8 21 0,1 0 0,1-1 0,1-1 0,1 0 0,23 29 0,-14-20 0,24 44 0,-28-38 0,14 25 0,-8-22 0,23 51 0,2 5 0,-39-77 0,20 32 0,-27-46 0,0 0 0,0-1 0,0 1 0,0-1 0,1 1 0,-1-1 0,1 0 0,0 0 0,4 2 0,-5-4 0,-1 0 0,0 0 0,0-1 0,1 1 0,-1 0 0,0-1 0,1 0 0,-1 0 0,1 1 0,-1-1 0,0-1 0,1 1 0,-1 0 0,1 0 0,-1-1 0,0 0 0,1 1 0,-1-1 0,0 0 0,0 0 0,0 0 0,0 0 0,0-1 0,0 1 0,0-1 0,0 1 0,0-1 0,0 1 0,-1-1 0,1 0 0,-1 0 0,1 0 0,-1 0 0,0 0 0,2-4 0,4-8 0,0 0 0,-1-1 0,-1 0 0,5-18 0,-7 22 0,8-22 0,28-57 0,-10 28 0,-7-10 0,-18 53 0,2-1 0,9-22 0,-3 14-132,8-37 0,-13 43-969,-1 1-5725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11:34:52.631"/>
    </inkml:context>
    <inkml:brush xml:id="br0">
      <inkml:brushProperty name="width" value="0.035" units="cm"/>
      <inkml:brushProperty name="height" value="0.035" units="cm"/>
      <inkml:brushProperty name="color" value="#E71224"/>
    </inkml:brush>
  </inkml:definitions>
  <inkml:trace contextRef="#ctx0" brushRef="#br0">1 0 24575,'425'0'-1365,"-404"0"-5461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11:34:54.736"/>
    </inkml:context>
    <inkml:brush xml:id="br0">
      <inkml:brushProperty name="width" value="0.035" units="cm"/>
      <inkml:brushProperty name="height" value="0.035" units="cm"/>
      <inkml:brushProperty name="color" value="#E71224"/>
    </inkml:brush>
  </inkml:definitions>
  <inkml:trace contextRef="#ctx0" brushRef="#br0">1 1 24575,'1'6'0,"0"-1"0,1 1 0,-1 0 0,1-1 0,1 1 0,-1-1 0,1 0 0,0 1 0,0-1 0,0-1 0,1 1 0,0 0 0,0-1 0,0 0 0,5 4 0,-3-2 0,0 1 0,0 0 0,0 0 0,-1 0 0,5 11 0,-6-8 0,0 1 0,-1 0 0,3 23 0,-5-23 0,1-1 0,0 1 0,1 0 0,8 18 0,4 11 55,-12-32-339,0 1 0,0-1 0,1 1 0,8 12 0,0-6-6542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11:34:56.350"/>
    </inkml:context>
    <inkml:brush xml:id="br0">
      <inkml:brushProperty name="width" value="0.035" units="cm"/>
      <inkml:brushProperty name="height" value="0.035" units="cm"/>
      <inkml:brushProperty name="color" value="#E71224"/>
    </inkml:brush>
  </inkml:definitions>
  <inkml:trace contextRef="#ctx0" brushRef="#br0">347 0 24575,'-9'1'0,"0"0"0,0 0 0,0 1 0,0 0 0,0 1 0,1 0 0,-1 0 0,1 1 0,0 0 0,0 0 0,0 1 0,1 0 0,-12 10 0,2 1 0,0 0 0,1 0 0,1 2 0,-16 23 0,-1 3-69,13-19-363,1 1 0,-27 51 0,38-59-6394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12:43:54.792"/>
    </inkml:context>
    <inkml:brush xml:id="br0">
      <inkml:brushProperty name="width" value="0.035" units="cm"/>
      <inkml:brushProperty name="height" value="0.035" units="cm"/>
      <inkml:brushProperty name="color" value="#E71224"/>
    </inkml:brush>
  </inkml:definitions>
  <inkml:trace contextRef="#ctx0" brushRef="#br0">0 1 24575,'5'1'0,"0"0"0,-1 0 0,1 1 0,-1 0 0,0 0 0,0 0 0,0 0 0,6 4 0,8 5 0,0-3 0,0 2 0,0 0 0,-1 1 0,-1 1 0,0 1 0,-1 0 0,27 30 0,-33-32 0,-1 0 0,0 0 0,0 1 0,-2 0 0,1 1 0,-2-1 0,1 1 0,-2 1 0,0-1 0,0 0 0,-2 1 0,3 20 0,-3 162 0,-4-101 0,2-82-97,-2-1-1,1 0 1,-1 0-1,-1 0 1,0 0-1,-1 0 1,-1 0-1,1-1 1,-2 0-1,1 0 1,-2 0-1,1-1 0,-15 17 1,10-16-6729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12:43:56.431"/>
    </inkml:context>
    <inkml:brush xml:id="br0">
      <inkml:brushProperty name="width" value="0.035" units="cm"/>
      <inkml:brushProperty name="height" value="0.035" units="cm"/>
      <inkml:brushProperty name="color" value="#E71224"/>
    </inkml:brush>
  </inkml:definitions>
  <inkml:trace contextRef="#ctx0" brushRef="#br0">15 0 24575,'0'4'0,"0"10"0,0 7 0,0 4 0,-4-3 0,-2 0 0,1-4-8191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12:43:59.818"/>
    </inkml:context>
    <inkml:brush xml:id="br0">
      <inkml:brushProperty name="width" value="0.035" units="cm"/>
      <inkml:brushProperty name="height" value="0.035" units="cm"/>
      <inkml:brushProperty name="color" value="#E71224"/>
    </inkml:brush>
  </inkml:definitions>
  <inkml:trace contextRef="#ctx0" brushRef="#br0">0 1 24575,'1'6'0,"0"-1"0,0 1 0,0-1 0,1 1 0,3 7 0,4 18 0,-6 3 0,-1 62 0,-1-8 0,-1-85 0,0 0 0,0-1 0,1 1 0,-1 0 0,1 0 0,-1-1 0,1 1 0,0-1 0,0 1 0,0-1 0,0 1 0,1-1 0,-1 1 0,0-1 0,1 0 0,0 0 0,0 0 0,-1 0 0,4 3 0,-2-4 0,-1 0 0,1 0 0,0 0 0,-1 0 0,1 0 0,0 0 0,-1-1 0,1 0 0,0 1 0,0-1 0,-1 0 0,1 0 0,0 0 0,0-1 0,4 0 0,8-4 0,-1 0 0,0 0 0,0-1 0,0-1 0,18-12 0,-5 3 0,-16 10 0,1 0 0,-1-1 0,-1-1 0,1 0 0,11-12 0,-21 19 0,-1 0 0,1 0 0,-1 0 0,1 0 0,-1 0 0,1 0 0,-1 0 0,0 0 0,1 0 0,-1 0 0,0 0 0,0 0 0,0 0 0,0 0 0,0 0 0,0 0 0,0 0 0,0 0 0,-1 0 0,1 0 0,0-1 0,0 1 0,-1 0 0,1 1 0,-1-1 0,1 0 0,-1 0 0,1 0 0,-1 0 0,0 0 0,1 0 0,-1 1 0,0-1 0,0 0 0,0 0 0,0 1 0,1-1 0,-1 1 0,0-1 0,0 1 0,-2-1 0,-46-24 0,43 23 0,-104-42 0,79 27-1365,19 7-5461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13:30:26.295"/>
    </inkml:context>
    <inkml:brush xml:id="br0">
      <inkml:brushProperty name="width" value="0.05" units="cm"/>
      <inkml:brushProperty name="height" value="0.05" units="cm"/>
      <inkml:brushProperty name="color" value="#E71224"/>
    </inkml:brush>
  </inkml:definitions>
  <inkml:trace contextRef="#ctx0" brushRef="#br0">0 0 24575,'1'8'0,"0"-1"0,1 1 0,-1-1 0,1 1 0,1-1 0,-1 0 0,1 0 0,5 7 0,11 35 0,26 108 0,-11-42 0,-14-35 0,5-1 0,51 115 0,-63-167 0,-2-3 0,1 0 0,2-1 0,16 22 0,-2-8 0,2-2 0,54 51 0,-44-48 0,-22-20 0,32 24 0,113 59 0,-75-50 0,22 23 0,-98-68 0,-1-1 0,1 0 0,0 0 0,15 3 0,-15-5 0,0 1 0,0 0 0,0 1 0,15 8 0,117 68 0,-47-32 0,-65-35 0,58 36 0,17 15 0,-30-19 0,113 62 0,-141-86 0,2-1 0,0-3 0,56 12 0,-41-16-1365,-46-8-5461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13:30:57.125"/>
    </inkml:context>
    <inkml:brush xml:id="br0">
      <inkml:brushProperty name="width" value="0.05" units="cm"/>
      <inkml:brushProperty name="height" value="0.05" units="cm"/>
      <inkml:brushProperty name="color" value="#E71224"/>
    </inkml:brush>
  </inkml:definitions>
  <inkml:trace contextRef="#ctx0" brushRef="#br0">541 193 24575,'1'6'0,"-1"-1"0,2 1 0,-1-1 0,0 0 0,1 0 0,0 0 0,1 0 0,-1 0 0,1 0 0,0 0 0,4 5 0,42 47 0,-36-43 0,21 32 0,-5-6 0,30 31 0,-58-71 0,0 1 0,0 0 0,0 0 0,0 0 0,0 0 0,0 0 0,-1 0 0,1 0 0,0 0 0,-1 0 0,1 0 0,0 1 0,-1-1 0,0 0 0,1 0 0,-1 1 0,0-1 0,1 0 0,-1 0 0,0 1 0,0-1 0,0 0 0,0 1 0,0-1 0,-1 0 0,1 0 0,0 1 0,-1-1 0,1 0 0,0 0 0,-1 0 0,0 1 0,1-1 0,-1 0 0,0 0 0,1 0 0,-1 0 0,0 0 0,0 0 0,0 0 0,0 0 0,0-1 0,-2 2 0,-5 4 0,-1-1 0,0 0 0,0 0 0,-17 5 0,15-6 0,-270 121 0,252-112 0,-1-2 0,0-2 0,0 0 0,-1-2 0,-55 5 0,-17 6 0,45-7 0,75-22 0,-1-1 0,0 0 0,24-26 0,-33 31 0,0-1 0,-1 0 0,0 0 0,-1 0 0,0 0 0,0-1 0,-1 0 0,0 0 0,4-16 0,4-16 0,22-49 0,0-2 0,3-2 0,4-14 0,-39 101 0,26-78 0,-24 75 0,0 1 0,0 0 0,1 0 0,0 1 0,1-1 0,10-11 0,-14 18 0,0-1 0,0 1 0,0 1 0,1-1 0,-1 0 0,1 0 0,-1 1 0,1 0 0,-1-1 0,1 1 0,0 0 0,0 0 0,0 1 0,-1-1 0,1 0 0,0 1 0,0 0 0,0 0 0,0 0 0,0 0 0,0 0 0,0 0 0,0 1 0,0 0 0,0-1 0,-1 1 0,1 0 0,0 0 0,0 1 0,-1-1 0,1 0 0,-1 1 0,1 0 0,-1 0 0,0-1 0,3 4 0,1 1 0,0 0 0,0 1 0,0-1 0,-1 1 0,0 0 0,-1 0 0,1 1 0,-1-1 0,-1 1 0,0 0 0,5 15 0,7 38-1365,-9-45-5461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1/4/2024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1/4/2024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1/4/2024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customXml" Target="../ink/ink5.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customXml" Target="../ink/ink9.xml"/><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customXml" Target="../ink/ink10.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BB40-9134-31FF-B981-D769BD3345C7}"/>
              </a:ext>
            </a:extLst>
          </p:cNvPr>
          <p:cNvSpPr>
            <a:spLocks noGrp="1"/>
          </p:cNvSpPr>
          <p:nvPr>
            <p:ph type="ctrTitle"/>
          </p:nvPr>
        </p:nvSpPr>
        <p:spPr/>
        <p:txBody>
          <a:bodyPr/>
          <a:lstStyle/>
          <a:p>
            <a:r>
              <a:rPr lang="en-IN" sz="4400" dirty="0"/>
              <a:t>Evidential Deep learning</a:t>
            </a:r>
          </a:p>
        </p:txBody>
      </p:sp>
      <p:sp>
        <p:nvSpPr>
          <p:cNvPr id="3" name="Subtitle 2">
            <a:extLst>
              <a:ext uri="{FF2B5EF4-FFF2-40B4-BE49-F238E27FC236}">
                <a16:creationId xmlns:a16="http://schemas.microsoft.com/office/drawing/2014/main" id="{12FB808A-1E28-2014-674D-53C64B9D1811}"/>
              </a:ext>
            </a:extLst>
          </p:cNvPr>
          <p:cNvSpPr>
            <a:spLocks noGrp="1"/>
          </p:cNvSpPr>
          <p:nvPr>
            <p:ph type="subTitle" idx="1"/>
          </p:nvPr>
        </p:nvSpPr>
        <p:spPr/>
        <p:txBody>
          <a:bodyPr/>
          <a:lstStyle/>
          <a:p>
            <a:r>
              <a:rPr lang="en-IN" dirty="0"/>
              <a:t>Omkar NITSURE</a:t>
            </a:r>
          </a:p>
        </p:txBody>
      </p:sp>
    </p:spTree>
    <p:extLst>
      <p:ext uri="{BB962C8B-B14F-4D97-AF65-F5344CB8AC3E}">
        <p14:creationId xmlns:p14="http://schemas.microsoft.com/office/powerpoint/2010/main" val="75918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048D-4265-A709-0BA9-BF4089EE3870}"/>
              </a:ext>
            </a:extLst>
          </p:cNvPr>
          <p:cNvSpPr>
            <a:spLocks noGrp="1"/>
          </p:cNvSpPr>
          <p:nvPr>
            <p:ph type="title"/>
          </p:nvPr>
        </p:nvSpPr>
        <p:spPr>
          <a:xfrm>
            <a:off x="1371600" y="685800"/>
            <a:ext cx="9601200" cy="1026459"/>
          </a:xfrm>
        </p:spPr>
        <p:txBody>
          <a:bodyPr/>
          <a:lstStyle/>
          <a:p>
            <a:r>
              <a:rPr lang="en-IN" dirty="0"/>
              <a:t>Major Challenges in Deep Learning</a:t>
            </a:r>
          </a:p>
        </p:txBody>
      </p:sp>
      <p:sp>
        <p:nvSpPr>
          <p:cNvPr id="3" name="Content Placeholder 2">
            <a:extLst>
              <a:ext uri="{FF2B5EF4-FFF2-40B4-BE49-F238E27FC236}">
                <a16:creationId xmlns:a16="http://schemas.microsoft.com/office/drawing/2014/main" id="{0B1A1098-71C7-6899-F0FE-79E4DF665994}"/>
              </a:ext>
            </a:extLst>
          </p:cNvPr>
          <p:cNvSpPr>
            <a:spLocks noGrp="1"/>
          </p:cNvSpPr>
          <p:nvPr>
            <p:ph idx="1"/>
          </p:nvPr>
        </p:nvSpPr>
        <p:spPr>
          <a:xfrm>
            <a:off x="1371600" y="1470211"/>
            <a:ext cx="10461812" cy="4939553"/>
          </a:xfrm>
        </p:spPr>
        <p:txBody>
          <a:bodyPr/>
          <a:lstStyle/>
          <a:p>
            <a:r>
              <a:rPr lang="en-IN" dirty="0"/>
              <a:t>To figure out if the neural network is able to identify data points belonging to an unrelated data distribution.</a:t>
            </a:r>
          </a:p>
          <a:p>
            <a:r>
              <a:rPr lang="en-IN" dirty="0"/>
              <a:t>If it is able to know when it simply </a:t>
            </a:r>
            <a:r>
              <a:rPr lang="en-IN" b="1" dirty="0"/>
              <a:t>does not know </a:t>
            </a:r>
            <a:r>
              <a:rPr lang="en-IN" dirty="0"/>
              <a:t>the answer !!</a:t>
            </a:r>
          </a:p>
          <a:p>
            <a:r>
              <a:rPr lang="en-IN" dirty="0"/>
              <a:t>Can a particular model protect its users from an </a:t>
            </a:r>
            <a:r>
              <a:rPr lang="en-IN" b="1" dirty="0"/>
              <a:t>Adversarial attack.</a:t>
            </a:r>
          </a:p>
        </p:txBody>
      </p:sp>
      <p:pic>
        <p:nvPicPr>
          <p:cNvPr id="5" name="Picture 4">
            <a:extLst>
              <a:ext uri="{FF2B5EF4-FFF2-40B4-BE49-F238E27FC236}">
                <a16:creationId xmlns:a16="http://schemas.microsoft.com/office/drawing/2014/main" id="{3B69F2AD-A59A-BC71-F6F9-E152CA0AD7A1}"/>
              </a:ext>
            </a:extLst>
          </p:cNvPr>
          <p:cNvPicPr>
            <a:picLocks noChangeAspect="1"/>
          </p:cNvPicPr>
          <p:nvPr/>
        </p:nvPicPr>
        <p:blipFill>
          <a:blip r:embed="rId2"/>
          <a:stretch>
            <a:fillRect/>
          </a:stretch>
        </p:blipFill>
        <p:spPr>
          <a:xfrm>
            <a:off x="1371600" y="3137574"/>
            <a:ext cx="5151460" cy="1730261"/>
          </a:xfrm>
          <a:prstGeom prst="rect">
            <a:avLst/>
          </a:prstGeom>
        </p:spPr>
      </p:pic>
      <p:pic>
        <p:nvPicPr>
          <p:cNvPr id="7" name="Picture 6">
            <a:extLst>
              <a:ext uri="{FF2B5EF4-FFF2-40B4-BE49-F238E27FC236}">
                <a16:creationId xmlns:a16="http://schemas.microsoft.com/office/drawing/2014/main" id="{9BC647C1-5EC1-98A2-B35B-F0383BFD4052}"/>
              </a:ext>
            </a:extLst>
          </p:cNvPr>
          <p:cNvPicPr>
            <a:picLocks noChangeAspect="1"/>
          </p:cNvPicPr>
          <p:nvPr/>
        </p:nvPicPr>
        <p:blipFill>
          <a:blip r:embed="rId3"/>
          <a:stretch>
            <a:fillRect/>
          </a:stretch>
        </p:blipFill>
        <p:spPr>
          <a:xfrm>
            <a:off x="6589059" y="4351525"/>
            <a:ext cx="5066427" cy="1977304"/>
          </a:xfrm>
          <a:prstGeom prst="rect">
            <a:avLst/>
          </a:prstGeom>
        </p:spPr>
      </p:pic>
    </p:spTree>
    <p:extLst>
      <p:ext uri="{BB962C8B-B14F-4D97-AF65-F5344CB8AC3E}">
        <p14:creationId xmlns:p14="http://schemas.microsoft.com/office/powerpoint/2010/main" val="69770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0578-CAEA-3BF7-2C51-08887D8C0688}"/>
              </a:ext>
            </a:extLst>
          </p:cNvPr>
          <p:cNvSpPr>
            <a:spLocks noGrp="1"/>
          </p:cNvSpPr>
          <p:nvPr>
            <p:ph type="title"/>
          </p:nvPr>
        </p:nvSpPr>
        <p:spPr>
          <a:xfrm>
            <a:off x="1371600" y="685800"/>
            <a:ext cx="9601200" cy="775447"/>
          </a:xfrm>
        </p:spPr>
        <p:txBody>
          <a:bodyPr/>
          <a:lstStyle/>
          <a:p>
            <a:r>
              <a:rPr lang="en-IN" dirty="0"/>
              <a:t>What is the issue with SoftMax?</a:t>
            </a:r>
          </a:p>
        </p:txBody>
      </p:sp>
      <p:sp>
        <p:nvSpPr>
          <p:cNvPr id="3" name="Content Placeholder 2">
            <a:extLst>
              <a:ext uri="{FF2B5EF4-FFF2-40B4-BE49-F238E27FC236}">
                <a16:creationId xmlns:a16="http://schemas.microsoft.com/office/drawing/2014/main" id="{33646202-3CBF-BBA8-4261-9E93A9C8C30D}"/>
              </a:ext>
            </a:extLst>
          </p:cNvPr>
          <p:cNvSpPr>
            <a:spLocks noGrp="1"/>
          </p:cNvSpPr>
          <p:nvPr>
            <p:ph idx="1"/>
          </p:nvPr>
        </p:nvSpPr>
        <p:spPr>
          <a:xfrm>
            <a:off x="1371600" y="1380565"/>
            <a:ext cx="10157012" cy="5396753"/>
          </a:xfrm>
        </p:spPr>
        <p:txBody>
          <a:bodyPr/>
          <a:lstStyle/>
          <a:p>
            <a:r>
              <a:rPr lang="en-IN" dirty="0"/>
              <a:t>SoftMax cannot generally know when it does not know the answer. So it continues to predict the </a:t>
            </a:r>
            <a:r>
              <a:rPr lang="en-IN" b="1" dirty="0"/>
              <a:t>wrong class </a:t>
            </a:r>
            <a:r>
              <a:rPr lang="en-IN" dirty="0"/>
              <a:t>with </a:t>
            </a:r>
            <a:r>
              <a:rPr lang="en-IN" b="1" dirty="0"/>
              <a:t>high confidence</a:t>
            </a:r>
            <a:r>
              <a:rPr lang="en-IN" dirty="0"/>
              <a:t>.</a:t>
            </a:r>
          </a:p>
          <a:p>
            <a:r>
              <a:rPr lang="en-IN" dirty="0"/>
              <a:t>The outputs of continuous activations in the last layer of the neural network are responsible to adjust the ratio between different class probabilities but SoftMax (being a non-linear activation) simply squashes the prediction to lie within range of [0, 1] and sum up to 1. (Thus predicted relative probabilities are lost)</a:t>
            </a:r>
          </a:p>
          <a:p>
            <a:r>
              <a:rPr lang="en-IN" dirty="0"/>
              <a:t>Probabilistic interpretation of the cross-entropy loss (used to train the model weights with SoftMax output) is Maximum Likelihood Estimation (MLE) which is not capable to infer the </a:t>
            </a:r>
            <a:r>
              <a:rPr lang="en-IN" b="1" dirty="0"/>
              <a:t>predictive distribution variance </a:t>
            </a:r>
            <a:r>
              <a:rPr lang="en-IN" dirty="0"/>
              <a:t>(uncertainty)</a:t>
            </a:r>
          </a:p>
          <a:p>
            <a:pPr marL="0" indent="0">
              <a:buNone/>
            </a:pPr>
            <a:r>
              <a:rPr lang="en-IN" dirty="0"/>
              <a:t>SoftMax</a:t>
            </a:r>
          </a:p>
        </p:txBody>
      </p:sp>
      <p:pic>
        <p:nvPicPr>
          <p:cNvPr id="5" name="Picture 4">
            <a:extLst>
              <a:ext uri="{FF2B5EF4-FFF2-40B4-BE49-F238E27FC236}">
                <a16:creationId xmlns:a16="http://schemas.microsoft.com/office/drawing/2014/main" id="{058D7861-689A-6526-C884-F52AFB826B7B}"/>
              </a:ext>
            </a:extLst>
          </p:cNvPr>
          <p:cNvPicPr>
            <a:picLocks noChangeAspect="1"/>
          </p:cNvPicPr>
          <p:nvPr/>
        </p:nvPicPr>
        <p:blipFill>
          <a:blip r:embed="rId2"/>
          <a:stretch>
            <a:fillRect/>
          </a:stretch>
        </p:blipFill>
        <p:spPr>
          <a:xfrm>
            <a:off x="3693459" y="4408625"/>
            <a:ext cx="5773271" cy="2290182"/>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9308172-2709-4398-6501-35738907B1C8}"/>
                  </a:ext>
                </a:extLst>
              </p14:cNvPr>
              <p14:cNvContentPartPr/>
              <p14:nvPr/>
            </p14:nvContentPartPr>
            <p14:xfrm>
              <a:off x="2438301" y="4697379"/>
              <a:ext cx="1325880" cy="691200"/>
            </p14:xfrm>
          </p:contentPart>
        </mc:Choice>
        <mc:Fallback xmlns="">
          <p:pic>
            <p:nvPicPr>
              <p:cNvPr id="6" name="Ink 5">
                <a:extLst>
                  <a:ext uri="{FF2B5EF4-FFF2-40B4-BE49-F238E27FC236}">
                    <a16:creationId xmlns:a16="http://schemas.microsoft.com/office/drawing/2014/main" id="{E9308172-2709-4398-6501-35738907B1C8}"/>
                  </a:ext>
                </a:extLst>
              </p:cNvPr>
              <p:cNvPicPr/>
              <p:nvPr/>
            </p:nvPicPr>
            <p:blipFill>
              <a:blip r:embed="rId4"/>
              <a:stretch>
                <a:fillRect/>
              </a:stretch>
            </p:blipFill>
            <p:spPr>
              <a:xfrm>
                <a:off x="2432181" y="4691259"/>
                <a:ext cx="1338120" cy="703440"/>
              </a:xfrm>
              <a:prstGeom prst="rect">
                <a:avLst/>
              </a:prstGeom>
            </p:spPr>
          </p:pic>
        </mc:Fallback>
      </mc:AlternateContent>
      <p:grpSp>
        <p:nvGrpSpPr>
          <p:cNvPr id="12" name="Group 11">
            <a:extLst>
              <a:ext uri="{FF2B5EF4-FFF2-40B4-BE49-F238E27FC236}">
                <a16:creationId xmlns:a16="http://schemas.microsoft.com/office/drawing/2014/main" id="{DED45201-86D7-DC07-F9CC-110E0E2BCAF3}"/>
              </a:ext>
            </a:extLst>
          </p:cNvPr>
          <p:cNvGrpSpPr/>
          <p:nvPr/>
        </p:nvGrpSpPr>
        <p:grpSpPr>
          <a:xfrm>
            <a:off x="2429301" y="4688379"/>
            <a:ext cx="170640" cy="156600"/>
            <a:chOff x="2429301" y="4688379"/>
            <a:chExt cx="170640" cy="156600"/>
          </a:xfrm>
        </p:grpSpPr>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8317D4A-F8CE-BB61-8A65-E5478F9A25D3}"/>
                    </a:ext>
                  </a:extLst>
                </p14:cNvPr>
                <p14:cNvContentPartPr/>
                <p14:nvPr/>
              </p14:nvContentPartPr>
              <p14:xfrm>
                <a:off x="2429301" y="4688379"/>
                <a:ext cx="160920" cy="360"/>
              </p14:xfrm>
            </p:contentPart>
          </mc:Choice>
          <mc:Fallback xmlns="">
            <p:pic>
              <p:nvPicPr>
                <p:cNvPr id="9" name="Ink 8">
                  <a:extLst>
                    <a:ext uri="{FF2B5EF4-FFF2-40B4-BE49-F238E27FC236}">
                      <a16:creationId xmlns:a16="http://schemas.microsoft.com/office/drawing/2014/main" id="{88317D4A-F8CE-BB61-8A65-E5478F9A25D3}"/>
                    </a:ext>
                  </a:extLst>
                </p:cNvPr>
                <p:cNvPicPr/>
                <p:nvPr/>
              </p:nvPicPr>
              <p:blipFill>
                <a:blip r:embed="rId6"/>
                <a:stretch>
                  <a:fillRect/>
                </a:stretch>
              </p:blipFill>
              <p:spPr>
                <a:xfrm>
                  <a:off x="2423181" y="4682259"/>
                  <a:ext cx="1731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C995FB1E-863B-9CA9-580D-C2F6931F59BC}"/>
                    </a:ext>
                  </a:extLst>
                </p14:cNvPr>
                <p14:cNvContentPartPr/>
                <p14:nvPr/>
              </p14:nvContentPartPr>
              <p14:xfrm>
                <a:off x="2429301" y="4706019"/>
                <a:ext cx="63720" cy="138960"/>
              </p14:xfrm>
            </p:contentPart>
          </mc:Choice>
          <mc:Fallback xmlns="">
            <p:pic>
              <p:nvPicPr>
                <p:cNvPr id="10" name="Ink 9">
                  <a:extLst>
                    <a:ext uri="{FF2B5EF4-FFF2-40B4-BE49-F238E27FC236}">
                      <a16:creationId xmlns:a16="http://schemas.microsoft.com/office/drawing/2014/main" id="{C995FB1E-863B-9CA9-580D-C2F6931F59BC}"/>
                    </a:ext>
                  </a:extLst>
                </p:cNvPr>
                <p:cNvPicPr/>
                <p:nvPr/>
              </p:nvPicPr>
              <p:blipFill>
                <a:blip r:embed="rId8"/>
                <a:stretch>
                  <a:fillRect/>
                </a:stretch>
              </p:blipFill>
              <p:spPr>
                <a:xfrm>
                  <a:off x="2423181" y="4699899"/>
                  <a:ext cx="759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2CDACDDE-C8D5-73DC-836F-A90395736535}"/>
                    </a:ext>
                  </a:extLst>
                </p14:cNvPr>
                <p14:cNvContentPartPr/>
                <p14:nvPr/>
              </p14:nvContentPartPr>
              <p14:xfrm>
                <a:off x="2475021" y="4697379"/>
                <a:ext cx="124920" cy="126360"/>
              </p14:xfrm>
            </p:contentPart>
          </mc:Choice>
          <mc:Fallback xmlns="">
            <p:pic>
              <p:nvPicPr>
                <p:cNvPr id="11" name="Ink 10">
                  <a:extLst>
                    <a:ext uri="{FF2B5EF4-FFF2-40B4-BE49-F238E27FC236}">
                      <a16:creationId xmlns:a16="http://schemas.microsoft.com/office/drawing/2014/main" id="{2CDACDDE-C8D5-73DC-836F-A90395736535}"/>
                    </a:ext>
                  </a:extLst>
                </p:cNvPr>
                <p:cNvPicPr/>
                <p:nvPr/>
              </p:nvPicPr>
              <p:blipFill>
                <a:blip r:embed="rId10"/>
                <a:stretch>
                  <a:fillRect/>
                </a:stretch>
              </p:blipFill>
              <p:spPr>
                <a:xfrm>
                  <a:off x="2468901" y="4691259"/>
                  <a:ext cx="137160" cy="138600"/>
                </a:xfrm>
                <a:prstGeom prst="rect">
                  <a:avLst/>
                </a:prstGeom>
              </p:spPr>
            </p:pic>
          </mc:Fallback>
        </mc:AlternateContent>
      </p:grpSp>
    </p:spTree>
    <p:extLst>
      <p:ext uri="{BB962C8B-B14F-4D97-AF65-F5344CB8AC3E}">
        <p14:creationId xmlns:p14="http://schemas.microsoft.com/office/powerpoint/2010/main" val="1871566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2CFF-4008-CF1A-7B5F-796D2E1185CF}"/>
              </a:ext>
            </a:extLst>
          </p:cNvPr>
          <p:cNvSpPr>
            <a:spLocks noGrp="1"/>
          </p:cNvSpPr>
          <p:nvPr>
            <p:ph type="title"/>
          </p:nvPr>
        </p:nvSpPr>
        <p:spPr>
          <a:xfrm>
            <a:off x="1371600" y="685800"/>
            <a:ext cx="9601200" cy="739588"/>
          </a:xfrm>
        </p:spPr>
        <p:txBody>
          <a:bodyPr>
            <a:normAutofit/>
          </a:bodyPr>
          <a:lstStyle/>
          <a:p>
            <a:r>
              <a:rPr lang="en-IN" dirty="0"/>
              <a:t>The Theory of Evidence</a:t>
            </a:r>
          </a:p>
        </p:txBody>
      </p:sp>
      <p:sp>
        <p:nvSpPr>
          <p:cNvPr id="3" name="Content Placeholder 2">
            <a:extLst>
              <a:ext uri="{FF2B5EF4-FFF2-40B4-BE49-F238E27FC236}">
                <a16:creationId xmlns:a16="http://schemas.microsoft.com/office/drawing/2014/main" id="{AC18228C-85D6-E728-FC69-492F405ABBED}"/>
              </a:ext>
            </a:extLst>
          </p:cNvPr>
          <p:cNvSpPr>
            <a:spLocks noGrp="1"/>
          </p:cNvSpPr>
          <p:nvPr>
            <p:ph idx="1"/>
          </p:nvPr>
        </p:nvSpPr>
        <p:spPr>
          <a:xfrm>
            <a:off x="1371600" y="1577788"/>
            <a:ext cx="9601200" cy="4289612"/>
          </a:xfrm>
        </p:spPr>
        <p:txBody>
          <a:bodyPr/>
          <a:lstStyle/>
          <a:p>
            <a:r>
              <a:rPr lang="en-US" sz="1800" b="0" i="0" u="none" strike="noStrike" baseline="0" dirty="0">
                <a:latin typeface="NimbusRomNo9L-Regu"/>
              </a:rPr>
              <a:t>The </a:t>
            </a:r>
            <a:r>
              <a:rPr lang="en-US" sz="1800" b="0" i="0" u="none" strike="noStrike" baseline="0" dirty="0">
                <a:solidFill>
                  <a:srgbClr val="FF0000"/>
                </a:solidFill>
                <a:latin typeface="NimbusRomNo9L-Regu"/>
              </a:rPr>
              <a:t>Dempster–Shafer Theory of Evidence </a:t>
            </a:r>
            <a:r>
              <a:rPr lang="en-US" sz="1800" b="0" i="0" u="none" strike="noStrike" baseline="0" dirty="0">
                <a:latin typeface="NimbusRomNo9L-Regu"/>
              </a:rPr>
              <a:t>(DST) assigns belief masses to possible clas</a:t>
            </a:r>
            <a:r>
              <a:rPr lang="en-US" sz="1800" dirty="0">
                <a:latin typeface="NimbusRomNo9L-Regu"/>
              </a:rPr>
              <a:t>s labels for a sample.</a:t>
            </a:r>
          </a:p>
          <a:p>
            <a:r>
              <a:rPr lang="en-US" sz="1800" dirty="0">
                <a:latin typeface="NimbusRomNo9L-Regu"/>
              </a:rPr>
              <a:t>The belief masses can also be assigned to the entire set of class labels. E.g. Any class label is equally likely. ( This signifies “I do not know” in our case)</a:t>
            </a:r>
          </a:p>
          <a:p>
            <a:pPr algn="l"/>
            <a:r>
              <a:rPr lang="en-US" sz="1800" dirty="0">
                <a:latin typeface="NimbusRomNo9L-Regu"/>
              </a:rPr>
              <a:t>Thus theory of evidence allows to </a:t>
            </a:r>
            <a:r>
              <a:rPr lang="en-US" sz="1800" b="0" i="0" u="none" strike="noStrike" baseline="0" dirty="0">
                <a:latin typeface="NimbusRomNo9L-Regu"/>
              </a:rPr>
              <a:t>quantify </a:t>
            </a:r>
            <a:r>
              <a:rPr lang="en-US" sz="1800" b="1" i="0" u="none" strike="noStrike" baseline="0" dirty="0">
                <a:latin typeface="NimbusRomNo9L-Regu"/>
              </a:rPr>
              <a:t>belief masses </a:t>
            </a:r>
            <a:r>
              <a:rPr lang="en-US" sz="1800" b="0" i="0" u="none" strike="noStrike" baseline="0" dirty="0">
                <a:latin typeface="NimbusRomNo9L-Regu"/>
              </a:rPr>
              <a:t>and </a:t>
            </a:r>
            <a:r>
              <a:rPr lang="en-US" sz="1800" b="1" i="0" u="none" strike="noStrike" baseline="0" dirty="0">
                <a:latin typeface="NimbusRomNo9L-ReguItal"/>
              </a:rPr>
              <a:t>uncertainty</a:t>
            </a:r>
            <a:r>
              <a:rPr lang="en-US" sz="1800" b="0" i="0" u="none" strike="noStrike" baseline="0" dirty="0">
                <a:latin typeface="NimbusRomNo9L-ReguItal"/>
              </a:rPr>
              <a:t> </a:t>
            </a:r>
            <a:r>
              <a:rPr lang="en-US" sz="1800" b="0" i="0" u="none" strike="noStrike" baseline="0" dirty="0">
                <a:latin typeface="NimbusRomNo9L-Regu"/>
              </a:rPr>
              <a:t>through a well-defined </a:t>
            </a:r>
            <a:r>
              <a:rPr lang="en-IN" sz="1800" b="0" i="0" u="none" strike="noStrike" baseline="0" dirty="0">
                <a:latin typeface="NimbusRomNo9L-Regu"/>
              </a:rPr>
              <a:t>theoretical framework.</a:t>
            </a:r>
          </a:p>
          <a:p>
            <a:pPr algn="l"/>
            <a:r>
              <a:rPr lang="en-IN" sz="1800" dirty="0">
                <a:latin typeface="NimbusRomNo9L-Regu"/>
              </a:rPr>
              <a:t>Thus if we consider </a:t>
            </a:r>
            <a:r>
              <a:rPr lang="en-IN" sz="1800" b="1" dirty="0">
                <a:latin typeface="NimbusRomNo9L-Regu"/>
              </a:rPr>
              <a:t>K</a:t>
            </a:r>
            <a:r>
              <a:rPr lang="en-IN" sz="1800" dirty="0">
                <a:latin typeface="NimbusRomNo9L-Regu"/>
              </a:rPr>
              <a:t> total class labels, then we can provide belief masses </a:t>
            </a:r>
            <a:r>
              <a:rPr lang="en-IN" sz="1800" b="1" dirty="0">
                <a:latin typeface="NimbusRomNo9L-Regu"/>
              </a:rPr>
              <a:t>b</a:t>
            </a:r>
            <a:r>
              <a:rPr lang="en-IN" sz="1800" b="1" baseline="-25000" dirty="0">
                <a:latin typeface="NimbusRomNo9L-Regu"/>
              </a:rPr>
              <a:t>k</a:t>
            </a:r>
            <a:r>
              <a:rPr lang="en-IN" sz="1800" dirty="0">
                <a:latin typeface="NimbusRomNo9L-Regu"/>
              </a:rPr>
              <a:t> to each and uncertainty mass </a:t>
            </a:r>
            <a:r>
              <a:rPr lang="en-IN" sz="1800" b="1" i="1" dirty="0">
                <a:latin typeface="NimbusRomNo9L-Regu"/>
              </a:rPr>
              <a:t>u</a:t>
            </a:r>
            <a:r>
              <a:rPr lang="en-IN" sz="1800" dirty="0">
                <a:latin typeface="NimbusRomNo9L-Regu"/>
              </a:rPr>
              <a:t>. All of them are non-negative and satisfy the following condition –</a:t>
            </a:r>
          </a:p>
          <a:p>
            <a:pPr algn="l"/>
            <a:r>
              <a:rPr lang="en-IN" sz="1800" dirty="0">
                <a:latin typeface="NimbusRomNo9L-Regu"/>
              </a:rPr>
              <a:t>All b</a:t>
            </a:r>
            <a:r>
              <a:rPr lang="en-IN" sz="1800" baseline="-25000" dirty="0">
                <a:latin typeface="NimbusRomNo9L-Regu"/>
              </a:rPr>
              <a:t>k</a:t>
            </a:r>
            <a:r>
              <a:rPr lang="en-IN" sz="1800" dirty="0">
                <a:latin typeface="NimbusRomNo9L-Regu"/>
              </a:rPr>
              <a:t> and u can be computed using the following formulae </a:t>
            </a:r>
            <a:r>
              <a:rPr lang="en-IN" sz="1800" dirty="0"/>
              <a:t>– (e</a:t>
            </a:r>
            <a:r>
              <a:rPr lang="en-IN" sz="1800" baseline="-25000" dirty="0"/>
              <a:t>k</a:t>
            </a:r>
            <a:r>
              <a:rPr lang="en-IN" sz="1800" dirty="0"/>
              <a:t> will be clear in next slide)</a:t>
            </a:r>
          </a:p>
        </p:txBody>
      </p:sp>
      <p:pic>
        <p:nvPicPr>
          <p:cNvPr id="5" name="Picture 4">
            <a:extLst>
              <a:ext uri="{FF2B5EF4-FFF2-40B4-BE49-F238E27FC236}">
                <a16:creationId xmlns:a16="http://schemas.microsoft.com/office/drawing/2014/main" id="{E29CD3B9-D14E-0ACC-2CE5-B64EB0FBB3E8}"/>
              </a:ext>
            </a:extLst>
          </p:cNvPr>
          <p:cNvPicPr>
            <a:picLocks noChangeAspect="1"/>
          </p:cNvPicPr>
          <p:nvPr/>
        </p:nvPicPr>
        <p:blipFill>
          <a:blip r:embed="rId2"/>
          <a:stretch>
            <a:fillRect/>
          </a:stretch>
        </p:blipFill>
        <p:spPr>
          <a:xfrm>
            <a:off x="10336307" y="3722594"/>
            <a:ext cx="1690884" cy="815950"/>
          </a:xfrm>
          <a:prstGeom prst="rect">
            <a:avLst/>
          </a:prstGeom>
        </p:spPr>
      </p:pic>
      <p:pic>
        <p:nvPicPr>
          <p:cNvPr id="7" name="Picture 6">
            <a:extLst>
              <a:ext uri="{FF2B5EF4-FFF2-40B4-BE49-F238E27FC236}">
                <a16:creationId xmlns:a16="http://schemas.microsoft.com/office/drawing/2014/main" id="{56F1B906-56C0-D5E5-AC93-E2334C0302AB}"/>
              </a:ext>
            </a:extLst>
          </p:cNvPr>
          <p:cNvPicPr>
            <a:picLocks noChangeAspect="1"/>
          </p:cNvPicPr>
          <p:nvPr/>
        </p:nvPicPr>
        <p:blipFill>
          <a:blip r:embed="rId3"/>
          <a:stretch>
            <a:fillRect/>
          </a:stretch>
        </p:blipFill>
        <p:spPr>
          <a:xfrm>
            <a:off x="2434955" y="4734010"/>
            <a:ext cx="2566192" cy="815143"/>
          </a:xfrm>
          <a:prstGeom prst="rect">
            <a:avLst/>
          </a:prstGeom>
        </p:spPr>
      </p:pic>
      <p:pic>
        <p:nvPicPr>
          <p:cNvPr id="9" name="Picture 8">
            <a:extLst>
              <a:ext uri="{FF2B5EF4-FFF2-40B4-BE49-F238E27FC236}">
                <a16:creationId xmlns:a16="http://schemas.microsoft.com/office/drawing/2014/main" id="{6B818370-078F-803C-D558-6DE613EE3D94}"/>
              </a:ext>
            </a:extLst>
          </p:cNvPr>
          <p:cNvPicPr>
            <a:picLocks noChangeAspect="1"/>
          </p:cNvPicPr>
          <p:nvPr/>
        </p:nvPicPr>
        <p:blipFill>
          <a:blip r:embed="rId4"/>
          <a:stretch>
            <a:fillRect/>
          </a:stretch>
        </p:blipFill>
        <p:spPr>
          <a:xfrm>
            <a:off x="5794473" y="4831921"/>
            <a:ext cx="1597711" cy="649646"/>
          </a:xfrm>
          <a:prstGeom prst="rect">
            <a:avLst/>
          </a:prstGeom>
        </p:spPr>
      </p:pic>
    </p:spTree>
    <p:extLst>
      <p:ext uri="{BB962C8B-B14F-4D97-AF65-F5344CB8AC3E}">
        <p14:creationId xmlns:p14="http://schemas.microsoft.com/office/powerpoint/2010/main" val="97692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DBE6-2870-B2C2-7AE2-6DCED82C0D8D}"/>
              </a:ext>
            </a:extLst>
          </p:cNvPr>
          <p:cNvSpPr>
            <a:spLocks noGrp="1"/>
          </p:cNvSpPr>
          <p:nvPr>
            <p:ph type="title"/>
          </p:nvPr>
        </p:nvSpPr>
        <p:spPr>
          <a:xfrm>
            <a:off x="1371600" y="685800"/>
            <a:ext cx="9601200" cy="739588"/>
          </a:xfrm>
        </p:spPr>
        <p:txBody>
          <a:bodyPr/>
          <a:lstStyle/>
          <a:p>
            <a:r>
              <a:rPr lang="en-IN" dirty="0"/>
              <a:t>Evidence for Uncertainty Estimation</a:t>
            </a:r>
          </a:p>
        </p:txBody>
      </p:sp>
      <p:sp>
        <p:nvSpPr>
          <p:cNvPr id="3" name="Content Placeholder 2">
            <a:extLst>
              <a:ext uri="{FF2B5EF4-FFF2-40B4-BE49-F238E27FC236}">
                <a16:creationId xmlns:a16="http://schemas.microsoft.com/office/drawing/2014/main" id="{31CE817E-E022-0628-C35E-ED1088517A83}"/>
              </a:ext>
            </a:extLst>
          </p:cNvPr>
          <p:cNvSpPr>
            <a:spLocks noGrp="1"/>
          </p:cNvSpPr>
          <p:nvPr>
            <p:ph idx="1"/>
          </p:nvPr>
        </p:nvSpPr>
        <p:spPr>
          <a:xfrm>
            <a:off x="1371600" y="1497106"/>
            <a:ext cx="9601200" cy="4903694"/>
          </a:xfrm>
        </p:spPr>
        <p:txBody>
          <a:bodyPr/>
          <a:lstStyle/>
          <a:p>
            <a:r>
              <a:rPr lang="en-IN" dirty="0"/>
              <a:t>Evidence was denoted by e</a:t>
            </a:r>
            <a:r>
              <a:rPr lang="en-IN" baseline="-25000" dirty="0"/>
              <a:t>k</a:t>
            </a:r>
            <a:r>
              <a:rPr lang="en-IN" dirty="0"/>
              <a:t> in the previous slide and </a:t>
            </a:r>
            <a:r>
              <a:rPr lang="en-US" sz="1800" b="0" i="0" u="none" strike="noStrike" baseline="0" dirty="0">
                <a:solidFill>
                  <a:srgbClr val="FF0000"/>
                </a:solidFill>
                <a:latin typeface="NimbusRomNo9L-Regu"/>
              </a:rPr>
              <a:t>uncertainty is inversely proportional to the total evidence </a:t>
            </a:r>
            <a:r>
              <a:rPr lang="en-US" sz="1800" b="0" i="0" u="none" strike="noStrike" baseline="0" dirty="0">
                <a:latin typeface="NimbusRomNo9L-Regu"/>
              </a:rPr>
              <a:t>(</a:t>
            </a:r>
            <a:r>
              <a:rPr lang="en-US" sz="1800" b="1" i="0" u="none" strike="noStrike" baseline="0" dirty="0">
                <a:latin typeface="NimbusRomNo9L-Regu"/>
              </a:rPr>
              <a:t>S</a:t>
            </a:r>
            <a:r>
              <a:rPr lang="en-US" sz="1800" b="0" i="0" u="none" strike="noStrike" baseline="0" dirty="0">
                <a:latin typeface="NimbusRomNo9L-Regu"/>
              </a:rPr>
              <a:t>).</a:t>
            </a:r>
          </a:p>
          <a:p>
            <a:pPr algn="l"/>
            <a:r>
              <a:rPr lang="en-US" sz="1800" dirty="0">
                <a:latin typeface="NimbusRomNo9L-ReguItal"/>
              </a:rPr>
              <a:t>E</a:t>
            </a:r>
            <a:r>
              <a:rPr lang="en-US" sz="1800" b="0" i="0" u="none" strike="noStrike" baseline="0" dirty="0">
                <a:latin typeface="NimbusRomNo9L-ReguItal"/>
              </a:rPr>
              <a:t>vidence (e</a:t>
            </a:r>
            <a:r>
              <a:rPr lang="en-US" sz="1800" i="1" baseline="-25000" dirty="0">
                <a:latin typeface="NimbusRomNo9L-ReguItal"/>
              </a:rPr>
              <a:t>i</a:t>
            </a:r>
            <a:r>
              <a:rPr lang="en-US" sz="1800" b="0" i="0" u="none" strike="noStrike" baseline="0" dirty="0">
                <a:latin typeface="NimbusRomNo9L-ReguItal"/>
              </a:rPr>
              <a:t>) </a:t>
            </a:r>
            <a:r>
              <a:rPr lang="en-US" sz="1800" dirty="0">
                <a:latin typeface="NimbusRomNo9L-Regu"/>
              </a:rPr>
              <a:t>is</a:t>
            </a:r>
            <a:r>
              <a:rPr lang="en-US" sz="1800" b="0" i="0" u="none" strike="noStrike" baseline="0" dirty="0">
                <a:latin typeface="NimbusRomNo9L-Regu"/>
              </a:rPr>
              <a:t> a measure of the amount of support collected from data in favor of a sample to be classified into a certain class from K possible options.</a:t>
            </a:r>
          </a:p>
          <a:p>
            <a:pPr algn="l"/>
            <a:r>
              <a:rPr lang="en-US" sz="1800" dirty="0">
                <a:latin typeface="NimbusRomNo9L-Regu"/>
              </a:rPr>
              <a:t>We can model the output of </a:t>
            </a:r>
            <a:r>
              <a:rPr lang="en-US" sz="1800" b="1" dirty="0">
                <a:latin typeface="NimbusRomNo9L-Regu"/>
              </a:rPr>
              <a:t>SoftMax </a:t>
            </a:r>
            <a:r>
              <a:rPr lang="en-US" sz="1800" dirty="0">
                <a:latin typeface="NimbusRomNo9L-Regu"/>
              </a:rPr>
              <a:t>as coming from a Dirichlet Distribution which is parametrized by </a:t>
            </a:r>
            <a:r>
              <a:rPr lang="en-US" sz="1800" b="1" dirty="0">
                <a:latin typeface="NimbusRomNo9L-Regu"/>
              </a:rPr>
              <a:t>K</a:t>
            </a:r>
            <a:r>
              <a:rPr lang="en-US" sz="1800" dirty="0">
                <a:latin typeface="NimbusRomNo9L-Regu"/>
              </a:rPr>
              <a:t> distinct parameters which satisfy the following condition -  </a:t>
            </a:r>
          </a:p>
          <a:p>
            <a:pPr algn="l"/>
            <a:r>
              <a:rPr lang="en-US" sz="1800" dirty="0">
                <a:latin typeface="NimbusRomNo9L-Regu"/>
              </a:rPr>
              <a:t>Thus the Dirichlet Distribution serves as a probability density function (</a:t>
            </a:r>
            <a:r>
              <a:rPr lang="en-US" sz="1800" b="1" dirty="0">
                <a:latin typeface="NimbusRomNo9L-Regu"/>
              </a:rPr>
              <a:t>pdf</a:t>
            </a:r>
            <a:r>
              <a:rPr lang="en-US" sz="1800" dirty="0">
                <a:latin typeface="NimbusRomNo9L-Regu"/>
              </a:rPr>
              <a:t>) for possible values of the SoftMax output. </a:t>
            </a:r>
          </a:p>
          <a:p>
            <a:pPr algn="l"/>
            <a:endParaRPr lang="en-IN" dirty="0"/>
          </a:p>
        </p:txBody>
      </p:sp>
      <p:pic>
        <p:nvPicPr>
          <p:cNvPr id="5" name="Picture 4">
            <a:extLst>
              <a:ext uri="{FF2B5EF4-FFF2-40B4-BE49-F238E27FC236}">
                <a16:creationId xmlns:a16="http://schemas.microsoft.com/office/drawing/2014/main" id="{EC01A57F-8C08-EC16-2A45-9083E12A43D2}"/>
              </a:ext>
            </a:extLst>
          </p:cNvPr>
          <p:cNvPicPr>
            <a:picLocks noChangeAspect="1"/>
          </p:cNvPicPr>
          <p:nvPr/>
        </p:nvPicPr>
        <p:blipFill>
          <a:blip r:embed="rId2"/>
          <a:stretch>
            <a:fillRect/>
          </a:stretch>
        </p:blipFill>
        <p:spPr>
          <a:xfrm>
            <a:off x="9084476" y="3151584"/>
            <a:ext cx="1312388" cy="277415"/>
          </a:xfrm>
          <a:prstGeom prst="rect">
            <a:avLst/>
          </a:prstGeom>
        </p:spPr>
      </p:pic>
      <p:pic>
        <p:nvPicPr>
          <p:cNvPr id="7" name="Picture 6">
            <a:extLst>
              <a:ext uri="{FF2B5EF4-FFF2-40B4-BE49-F238E27FC236}">
                <a16:creationId xmlns:a16="http://schemas.microsoft.com/office/drawing/2014/main" id="{A449F7E6-D7C9-4AB8-8C84-5C7020830497}"/>
              </a:ext>
            </a:extLst>
          </p:cNvPr>
          <p:cNvPicPr>
            <a:picLocks noChangeAspect="1"/>
          </p:cNvPicPr>
          <p:nvPr/>
        </p:nvPicPr>
        <p:blipFill>
          <a:blip r:embed="rId3"/>
          <a:stretch>
            <a:fillRect/>
          </a:stretch>
        </p:blipFill>
        <p:spPr>
          <a:xfrm>
            <a:off x="1778884" y="4294961"/>
            <a:ext cx="4698627" cy="850780"/>
          </a:xfrm>
          <a:prstGeom prst="rect">
            <a:avLst/>
          </a:prstGeom>
        </p:spPr>
      </p:pic>
      <p:grpSp>
        <p:nvGrpSpPr>
          <p:cNvPr id="17" name="Group 16">
            <a:extLst>
              <a:ext uri="{FF2B5EF4-FFF2-40B4-BE49-F238E27FC236}">
                <a16:creationId xmlns:a16="http://schemas.microsoft.com/office/drawing/2014/main" id="{FCAE87D8-2D6A-E34B-A301-5038BE21614D}"/>
              </a:ext>
            </a:extLst>
          </p:cNvPr>
          <p:cNvGrpSpPr/>
          <p:nvPr/>
        </p:nvGrpSpPr>
        <p:grpSpPr>
          <a:xfrm>
            <a:off x="4033821" y="3827619"/>
            <a:ext cx="147600" cy="359280"/>
            <a:chOff x="4033821" y="3827619"/>
            <a:chExt cx="147600" cy="359280"/>
          </a:xfrm>
        </p:grpSpPr>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AB4E4F7-3C79-512D-D1F6-2E5A43CA3044}"/>
                    </a:ext>
                  </a:extLst>
                </p14:cNvPr>
                <p14:cNvContentPartPr/>
                <p14:nvPr/>
              </p14:nvContentPartPr>
              <p14:xfrm>
                <a:off x="4033821" y="3827619"/>
                <a:ext cx="108360" cy="293040"/>
              </p14:xfrm>
            </p:contentPart>
          </mc:Choice>
          <mc:Fallback xmlns="">
            <p:pic>
              <p:nvPicPr>
                <p:cNvPr id="14" name="Ink 13">
                  <a:extLst>
                    <a:ext uri="{FF2B5EF4-FFF2-40B4-BE49-F238E27FC236}">
                      <a16:creationId xmlns:a16="http://schemas.microsoft.com/office/drawing/2014/main" id="{CAB4E4F7-3C79-512D-D1F6-2E5A43CA3044}"/>
                    </a:ext>
                  </a:extLst>
                </p:cNvPr>
                <p:cNvPicPr/>
                <p:nvPr/>
              </p:nvPicPr>
              <p:blipFill>
                <a:blip r:embed="rId5"/>
                <a:stretch>
                  <a:fillRect/>
                </a:stretch>
              </p:blipFill>
              <p:spPr>
                <a:xfrm>
                  <a:off x="4027701" y="3821499"/>
                  <a:ext cx="12060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6BA90926-D816-07DC-06DA-D7F08C6CF1F6}"/>
                    </a:ext>
                  </a:extLst>
                </p14:cNvPr>
                <p14:cNvContentPartPr/>
                <p14:nvPr/>
              </p14:nvContentPartPr>
              <p14:xfrm>
                <a:off x="4073421" y="4123899"/>
                <a:ext cx="5760" cy="45720"/>
              </p14:xfrm>
            </p:contentPart>
          </mc:Choice>
          <mc:Fallback xmlns="">
            <p:pic>
              <p:nvPicPr>
                <p:cNvPr id="15" name="Ink 14">
                  <a:extLst>
                    <a:ext uri="{FF2B5EF4-FFF2-40B4-BE49-F238E27FC236}">
                      <a16:creationId xmlns:a16="http://schemas.microsoft.com/office/drawing/2014/main" id="{6BA90926-D816-07DC-06DA-D7F08C6CF1F6}"/>
                    </a:ext>
                  </a:extLst>
                </p:cNvPr>
                <p:cNvPicPr/>
                <p:nvPr/>
              </p:nvPicPr>
              <p:blipFill>
                <a:blip r:embed="rId7"/>
                <a:stretch>
                  <a:fillRect/>
                </a:stretch>
              </p:blipFill>
              <p:spPr>
                <a:xfrm>
                  <a:off x="4067301" y="4117779"/>
                  <a:ext cx="180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D33798E5-4DD6-14CF-D923-0D8C69DB611F}"/>
                    </a:ext>
                  </a:extLst>
                </p14:cNvPr>
                <p14:cNvContentPartPr/>
                <p14:nvPr/>
              </p14:nvContentPartPr>
              <p14:xfrm>
                <a:off x="4069821" y="4060539"/>
                <a:ext cx="111600" cy="126360"/>
              </p14:xfrm>
            </p:contentPart>
          </mc:Choice>
          <mc:Fallback xmlns="">
            <p:pic>
              <p:nvPicPr>
                <p:cNvPr id="16" name="Ink 15">
                  <a:extLst>
                    <a:ext uri="{FF2B5EF4-FFF2-40B4-BE49-F238E27FC236}">
                      <a16:creationId xmlns:a16="http://schemas.microsoft.com/office/drawing/2014/main" id="{D33798E5-4DD6-14CF-D923-0D8C69DB611F}"/>
                    </a:ext>
                  </a:extLst>
                </p:cNvPr>
                <p:cNvPicPr/>
                <p:nvPr/>
              </p:nvPicPr>
              <p:blipFill>
                <a:blip r:embed="rId9"/>
                <a:stretch>
                  <a:fillRect/>
                </a:stretch>
              </p:blipFill>
              <p:spPr>
                <a:xfrm>
                  <a:off x="4063701" y="4054419"/>
                  <a:ext cx="123840" cy="138600"/>
                </a:xfrm>
                <a:prstGeom prst="rect">
                  <a:avLst/>
                </a:prstGeom>
              </p:spPr>
            </p:pic>
          </mc:Fallback>
        </mc:AlternateContent>
      </p:grpSp>
      <p:pic>
        <p:nvPicPr>
          <p:cNvPr id="19" name="Picture 18">
            <a:extLst>
              <a:ext uri="{FF2B5EF4-FFF2-40B4-BE49-F238E27FC236}">
                <a16:creationId xmlns:a16="http://schemas.microsoft.com/office/drawing/2014/main" id="{395FA75D-C7F9-C098-6AE1-6C2DFA4BEFFD}"/>
              </a:ext>
            </a:extLst>
          </p:cNvPr>
          <p:cNvPicPr>
            <a:picLocks noChangeAspect="1"/>
          </p:cNvPicPr>
          <p:nvPr/>
        </p:nvPicPr>
        <p:blipFill>
          <a:blip r:embed="rId10"/>
          <a:stretch>
            <a:fillRect/>
          </a:stretch>
        </p:blipFill>
        <p:spPr>
          <a:xfrm>
            <a:off x="1778884" y="5320043"/>
            <a:ext cx="2445563" cy="427639"/>
          </a:xfrm>
          <a:prstGeom prst="rect">
            <a:avLst/>
          </a:prstGeom>
        </p:spPr>
      </p:pic>
      <p:pic>
        <p:nvPicPr>
          <p:cNvPr id="21" name="Picture 20">
            <a:extLst>
              <a:ext uri="{FF2B5EF4-FFF2-40B4-BE49-F238E27FC236}">
                <a16:creationId xmlns:a16="http://schemas.microsoft.com/office/drawing/2014/main" id="{A2E58919-550C-A083-2E11-57CE20125198}"/>
              </a:ext>
            </a:extLst>
          </p:cNvPr>
          <p:cNvPicPr>
            <a:picLocks noChangeAspect="1"/>
          </p:cNvPicPr>
          <p:nvPr/>
        </p:nvPicPr>
        <p:blipFill>
          <a:blip r:embed="rId11"/>
          <a:stretch>
            <a:fillRect/>
          </a:stretch>
        </p:blipFill>
        <p:spPr>
          <a:xfrm>
            <a:off x="4695769" y="5325704"/>
            <a:ext cx="3894157" cy="510584"/>
          </a:xfrm>
          <a:prstGeom prst="rect">
            <a:avLst/>
          </a:prstGeom>
        </p:spPr>
      </p:pic>
    </p:spTree>
    <p:extLst>
      <p:ext uri="{BB962C8B-B14F-4D97-AF65-F5344CB8AC3E}">
        <p14:creationId xmlns:p14="http://schemas.microsoft.com/office/powerpoint/2010/main" val="3087875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F49B-4E86-0C34-FCC9-85104AF737D9}"/>
              </a:ext>
            </a:extLst>
          </p:cNvPr>
          <p:cNvSpPr>
            <a:spLocks noGrp="1"/>
          </p:cNvSpPr>
          <p:nvPr>
            <p:ph type="title"/>
          </p:nvPr>
        </p:nvSpPr>
        <p:spPr>
          <a:xfrm>
            <a:off x="1371600" y="685800"/>
            <a:ext cx="9601200" cy="703729"/>
          </a:xfrm>
        </p:spPr>
        <p:txBody>
          <a:bodyPr/>
          <a:lstStyle/>
          <a:p>
            <a:r>
              <a:rPr lang="en-IN" dirty="0"/>
              <a:t>Some Inferences</a:t>
            </a:r>
          </a:p>
        </p:txBody>
      </p:sp>
      <p:sp>
        <p:nvSpPr>
          <p:cNvPr id="3" name="Content Placeholder 2">
            <a:extLst>
              <a:ext uri="{FF2B5EF4-FFF2-40B4-BE49-F238E27FC236}">
                <a16:creationId xmlns:a16="http://schemas.microsoft.com/office/drawing/2014/main" id="{4207EDD3-9DAE-3FBC-D02E-807462EA4519}"/>
              </a:ext>
            </a:extLst>
          </p:cNvPr>
          <p:cNvSpPr>
            <a:spLocks noGrp="1"/>
          </p:cNvSpPr>
          <p:nvPr>
            <p:ph idx="1"/>
          </p:nvPr>
        </p:nvSpPr>
        <p:spPr>
          <a:xfrm>
            <a:off x="1371600" y="1604682"/>
            <a:ext cx="10201835" cy="4661648"/>
          </a:xfrm>
        </p:spPr>
        <p:txBody>
          <a:bodyPr/>
          <a:lstStyle/>
          <a:p>
            <a:pPr marL="0" indent="0">
              <a:buNone/>
            </a:pPr>
            <a:r>
              <a:rPr lang="en-IN" dirty="0"/>
              <a:t>Let us assume some hypothetical values for b and try to understand what exactly do they signify – </a:t>
            </a:r>
          </a:p>
          <a:p>
            <a:pPr marL="0" indent="0">
              <a:buNone/>
            </a:pPr>
            <a:r>
              <a:rPr lang="en-IN" dirty="0"/>
              <a:t>                       =&gt; This implies that there is no evidence to support a particular class and thus it signifies </a:t>
            </a:r>
            <a:r>
              <a:rPr lang="en-IN" b="1" dirty="0"/>
              <a:t>complete uncertainty </a:t>
            </a:r>
            <a:r>
              <a:rPr lang="en-IN" dirty="0"/>
              <a:t>i.e. u = 1.</a:t>
            </a:r>
          </a:p>
          <a:p>
            <a:pPr marL="0" indent="0">
              <a:buNone/>
            </a:pPr>
            <a:r>
              <a:rPr lang="en-IN" dirty="0"/>
              <a:t>                                   =&gt; This implies that we have a belief of </a:t>
            </a:r>
            <a:r>
              <a:rPr lang="en-IN" b="1" dirty="0"/>
              <a:t>0.8</a:t>
            </a:r>
            <a:r>
              <a:rPr lang="en-IN" dirty="0"/>
              <a:t> in the first class, so the total uncertainty becomes 1 – 0.8 = 0.2</a:t>
            </a:r>
          </a:p>
          <a:p>
            <a:pPr marL="0" indent="0">
              <a:buNone/>
            </a:pPr>
            <a:r>
              <a:rPr lang="en-IN" dirty="0"/>
              <a:t>We can compute </a:t>
            </a:r>
            <a:r>
              <a:rPr lang="en-IN" b="1" dirty="0"/>
              <a:t>alphas </a:t>
            </a:r>
            <a:r>
              <a:rPr lang="en-IN" dirty="0"/>
              <a:t>using the equations from the earlier slides and thus compute the expected probability of each of the </a:t>
            </a:r>
            <a:r>
              <a:rPr lang="en-IN" b="1" dirty="0"/>
              <a:t>K</a:t>
            </a:r>
            <a:r>
              <a:rPr lang="en-IN" dirty="0"/>
              <a:t> classes using the following equation –</a:t>
            </a:r>
          </a:p>
          <a:p>
            <a:pPr marL="0" indent="0">
              <a:buNone/>
            </a:pPr>
            <a:r>
              <a:rPr lang="en-IN" dirty="0"/>
              <a:t>Neural networks are capable of forming </a:t>
            </a:r>
            <a:r>
              <a:rPr lang="en-IN" dirty="0">
                <a:solidFill>
                  <a:srgbClr val="FF0000"/>
                </a:solidFill>
              </a:rPr>
              <a:t>opinions </a:t>
            </a:r>
            <a:r>
              <a:rPr lang="en-IN" b="1" dirty="0"/>
              <a:t>as Dirichlet Distributions</a:t>
            </a:r>
          </a:p>
          <a:p>
            <a:pPr marL="0" indent="0">
              <a:buNone/>
            </a:pPr>
            <a:r>
              <a:rPr lang="en-IN" sz="1800" dirty="0">
                <a:latin typeface="NimbusRomNo9L-Regu"/>
              </a:rPr>
              <a:t>So if we know the values of parameters of Dirichlet Distribution for classification of a particular sample then we can compute the evidence (e</a:t>
            </a:r>
            <a:r>
              <a:rPr lang="en-IN" sz="1800" baseline="-25000" dirty="0">
                <a:latin typeface="NimbusRomNo9L-Regu"/>
              </a:rPr>
              <a:t>i</a:t>
            </a:r>
            <a:r>
              <a:rPr lang="en-IN" sz="1800" dirty="0">
                <a:latin typeface="NimbusRomNo9L-Regu"/>
              </a:rPr>
              <a:t>) estimated by the network to support each class label and thus estimate the </a:t>
            </a:r>
            <a:r>
              <a:rPr lang="en-IN" sz="1800" dirty="0">
                <a:solidFill>
                  <a:srgbClr val="FF0000"/>
                </a:solidFill>
                <a:latin typeface="NimbusRomNo9L-Regu"/>
              </a:rPr>
              <a:t>epistemic uncertainty</a:t>
            </a:r>
          </a:p>
        </p:txBody>
      </p:sp>
      <p:pic>
        <p:nvPicPr>
          <p:cNvPr id="5" name="Picture 4">
            <a:extLst>
              <a:ext uri="{FF2B5EF4-FFF2-40B4-BE49-F238E27FC236}">
                <a16:creationId xmlns:a16="http://schemas.microsoft.com/office/drawing/2014/main" id="{2A12966D-DEC9-6259-2E8F-321E77FBC534}"/>
              </a:ext>
            </a:extLst>
          </p:cNvPr>
          <p:cNvPicPr>
            <a:picLocks noChangeAspect="1"/>
          </p:cNvPicPr>
          <p:nvPr/>
        </p:nvPicPr>
        <p:blipFill>
          <a:blip r:embed="rId2"/>
          <a:stretch>
            <a:fillRect/>
          </a:stretch>
        </p:blipFill>
        <p:spPr>
          <a:xfrm>
            <a:off x="1425387" y="2397823"/>
            <a:ext cx="1388141" cy="309518"/>
          </a:xfrm>
          <a:prstGeom prst="rect">
            <a:avLst/>
          </a:prstGeom>
        </p:spPr>
      </p:pic>
      <p:pic>
        <p:nvPicPr>
          <p:cNvPr id="7" name="Picture 6">
            <a:extLst>
              <a:ext uri="{FF2B5EF4-FFF2-40B4-BE49-F238E27FC236}">
                <a16:creationId xmlns:a16="http://schemas.microsoft.com/office/drawing/2014/main" id="{06D118F9-5211-9821-027F-4099D1CEBD4F}"/>
              </a:ext>
            </a:extLst>
          </p:cNvPr>
          <p:cNvPicPr>
            <a:picLocks noChangeAspect="1"/>
          </p:cNvPicPr>
          <p:nvPr/>
        </p:nvPicPr>
        <p:blipFill>
          <a:blip r:embed="rId3"/>
          <a:stretch>
            <a:fillRect/>
          </a:stretch>
        </p:blipFill>
        <p:spPr>
          <a:xfrm>
            <a:off x="1371600" y="3086090"/>
            <a:ext cx="2194623" cy="342910"/>
          </a:xfrm>
          <a:prstGeom prst="rect">
            <a:avLst/>
          </a:prstGeom>
        </p:spPr>
      </p:pic>
      <p:pic>
        <p:nvPicPr>
          <p:cNvPr id="9" name="Picture 8">
            <a:extLst>
              <a:ext uri="{FF2B5EF4-FFF2-40B4-BE49-F238E27FC236}">
                <a16:creationId xmlns:a16="http://schemas.microsoft.com/office/drawing/2014/main" id="{3EAF56E0-B6DE-A7C5-629C-EABF14F9A05E}"/>
              </a:ext>
            </a:extLst>
          </p:cNvPr>
          <p:cNvPicPr>
            <a:picLocks noChangeAspect="1"/>
          </p:cNvPicPr>
          <p:nvPr/>
        </p:nvPicPr>
        <p:blipFill>
          <a:blip r:embed="rId4"/>
          <a:stretch>
            <a:fillRect/>
          </a:stretch>
        </p:blipFill>
        <p:spPr>
          <a:xfrm>
            <a:off x="9975863" y="4149296"/>
            <a:ext cx="701101" cy="441998"/>
          </a:xfrm>
          <a:prstGeom prst="rect">
            <a:avLst/>
          </a:prstGeom>
        </p:spPr>
      </p:pic>
    </p:spTree>
    <p:extLst>
      <p:ext uri="{BB962C8B-B14F-4D97-AF65-F5344CB8AC3E}">
        <p14:creationId xmlns:p14="http://schemas.microsoft.com/office/powerpoint/2010/main" val="79921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D8E4-85D3-0FCF-F69B-D612A75924A7}"/>
              </a:ext>
            </a:extLst>
          </p:cNvPr>
          <p:cNvSpPr>
            <a:spLocks noGrp="1"/>
          </p:cNvSpPr>
          <p:nvPr>
            <p:ph type="title"/>
          </p:nvPr>
        </p:nvSpPr>
        <p:spPr>
          <a:xfrm>
            <a:off x="1371600" y="685801"/>
            <a:ext cx="9601200" cy="757518"/>
          </a:xfrm>
        </p:spPr>
        <p:txBody>
          <a:bodyPr/>
          <a:lstStyle/>
          <a:p>
            <a:r>
              <a:rPr lang="en-IN" dirty="0"/>
              <a:t>Learning to form Opinions</a:t>
            </a:r>
          </a:p>
        </p:txBody>
      </p:sp>
      <p:sp>
        <p:nvSpPr>
          <p:cNvPr id="3" name="Content Placeholder 2">
            <a:extLst>
              <a:ext uri="{FF2B5EF4-FFF2-40B4-BE49-F238E27FC236}">
                <a16:creationId xmlns:a16="http://schemas.microsoft.com/office/drawing/2014/main" id="{8FB709BE-C41B-AA94-C606-E92B417EE33D}"/>
              </a:ext>
            </a:extLst>
          </p:cNvPr>
          <p:cNvSpPr>
            <a:spLocks noGrp="1"/>
          </p:cNvSpPr>
          <p:nvPr>
            <p:ph idx="1"/>
          </p:nvPr>
        </p:nvSpPr>
        <p:spPr>
          <a:xfrm>
            <a:off x="1371600" y="1550894"/>
            <a:ext cx="9601200" cy="4316506"/>
          </a:xfrm>
        </p:spPr>
        <p:txBody>
          <a:bodyPr>
            <a:normAutofit/>
          </a:bodyPr>
          <a:lstStyle/>
          <a:p>
            <a:r>
              <a:rPr lang="en-IN" sz="1800" dirty="0">
                <a:latin typeface="NimbusRomNo9L-Regu"/>
              </a:rPr>
              <a:t>The new approach for training Neural Networks replaces the </a:t>
            </a:r>
            <a:r>
              <a:rPr lang="en-IN" sz="1800" b="1" dirty="0">
                <a:latin typeface="NimbusRomNo9L-Regu"/>
              </a:rPr>
              <a:t>SoftMax layer </a:t>
            </a:r>
            <a:r>
              <a:rPr lang="en-IN" sz="1800" dirty="0">
                <a:latin typeface="NimbusRomNo9L-Regu"/>
              </a:rPr>
              <a:t>with an activation like </a:t>
            </a:r>
            <a:r>
              <a:rPr lang="en-IN" sz="1800" dirty="0">
                <a:solidFill>
                  <a:srgbClr val="FF0000"/>
                </a:solidFill>
                <a:latin typeface="NimbusRomNo9L-Regu"/>
              </a:rPr>
              <a:t>ReLU </a:t>
            </a:r>
            <a:r>
              <a:rPr lang="en-IN" sz="1800" dirty="0">
                <a:latin typeface="NimbusRomNo9L-Regu"/>
              </a:rPr>
              <a:t>to ensure non-negative output.</a:t>
            </a:r>
          </a:p>
          <a:p>
            <a:r>
              <a:rPr lang="en-IN" sz="1800" dirty="0">
                <a:latin typeface="NimbusRomNo9L-Regu"/>
              </a:rPr>
              <a:t>The </a:t>
            </a:r>
            <a:r>
              <a:rPr lang="en-IN" sz="1800" dirty="0">
                <a:solidFill>
                  <a:srgbClr val="FF0000"/>
                </a:solidFill>
                <a:latin typeface="NimbusRomNo9L-Regu"/>
              </a:rPr>
              <a:t>model prediction </a:t>
            </a:r>
            <a:r>
              <a:rPr lang="en-IN" sz="1800" dirty="0">
                <a:latin typeface="NimbusRomNo9L-Regu"/>
              </a:rPr>
              <a:t>is then taken as the </a:t>
            </a:r>
            <a:r>
              <a:rPr lang="en-IN" sz="1800" dirty="0">
                <a:solidFill>
                  <a:srgbClr val="FF0000"/>
                </a:solidFill>
                <a:latin typeface="NimbusRomNo9L-Regu"/>
              </a:rPr>
              <a:t>evidence vector </a:t>
            </a:r>
            <a:r>
              <a:rPr lang="en-IN" sz="1800" dirty="0">
                <a:latin typeface="NimbusRomNo9L-Regu"/>
              </a:rPr>
              <a:t>(e</a:t>
            </a:r>
            <a:r>
              <a:rPr lang="en-IN" sz="1800" baseline="-25000" dirty="0">
                <a:latin typeface="NimbusRomNo9L-Regu"/>
              </a:rPr>
              <a:t>i</a:t>
            </a:r>
            <a:r>
              <a:rPr lang="en-IN" sz="1800" dirty="0">
                <a:latin typeface="NimbusRomNo9L-Regu"/>
              </a:rPr>
              <a:t>) for the predicted Dirichlet Distribution</a:t>
            </a:r>
          </a:p>
          <a:p>
            <a:pPr marL="0" indent="0">
              <a:buNone/>
            </a:pPr>
            <a:r>
              <a:rPr lang="en-IN" sz="1800" dirty="0">
                <a:latin typeface="NimbusRomNo9L-Regu"/>
              </a:rPr>
              <a:t>Loss function for training is defined as follows – </a:t>
            </a:r>
          </a:p>
          <a:p>
            <a:pPr marL="0" indent="0">
              <a:buNone/>
            </a:pPr>
            <a:endParaRPr lang="en-IN" sz="1800" dirty="0">
              <a:latin typeface="NimbusRomNo9L-Regu"/>
            </a:endParaRPr>
          </a:p>
          <a:p>
            <a:endParaRPr lang="en-IN" sz="1800" dirty="0">
              <a:latin typeface="NimbusRomNo9L-Regu"/>
            </a:endParaRPr>
          </a:p>
        </p:txBody>
      </p:sp>
      <p:pic>
        <p:nvPicPr>
          <p:cNvPr id="5" name="Picture 4">
            <a:extLst>
              <a:ext uri="{FF2B5EF4-FFF2-40B4-BE49-F238E27FC236}">
                <a16:creationId xmlns:a16="http://schemas.microsoft.com/office/drawing/2014/main" id="{541B5ADC-4782-9F1B-BD88-319EBE8926D5}"/>
              </a:ext>
            </a:extLst>
          </p:cNvPr>
          <p:cNvPicPr>
            <a:picLocks noChangeAspect="1"/>
          </p:cNvPicPr>
          <p:nvPr/>
        </p:nvPicPr>
        <p:blipFill>
          <a:blip r:embed="rId2"/>
          <a:stretch>
            <a:fillRect/>
          </a:stretch>
        </p:blipFill>
        <p:spPr>
          <a:xfrm>
            <a:off x="1522412" y="3303494"/>
            <a:ext cx="5302360" cy="1573306"/>
          </a:xfrm>
          <a:prstGeom prst="rect">
            <a:avLst/>
          </a:prstGeom>
        </p:spPr>
      </p:pic>
      <p:pic>
        <p:nvPicPr>
          <p:cNvPr id="7" name="Picture 6">
            <a:extLst>
              <a:ext uri="{FF2B5EF4-FFF2-40B4-BE49-F238E27FC236}">
                <a16:creationId xmlns:a16="http://schemas.microsoft.com/office/drawing/2014/main" id="{404A618C-19DC-BA27-0A96-16F447D5CCBE}"/>
              </a:ext>
            </a:extLst>
          </p:cNvPr>
          <p:cNvPicPr>
            <a:picLocks noChangeAspect="1"/>
          </p:cNvPicPr>
          <p:nvPr/>
        </p:nvPicPr>
        <p:blipFill>
          <a:blip r:embed="rId3"/>
          <a:stretch>
            <a:fillRect/>
          </a:stretch>
        </p:blipFill>
        <p:spPr>
          <a:xfrm>
            <a:off x="7182715" y="4175438"/>
            <a:ext cx="3909399" cy="2263336"/>
          </a:xfrm>
          <a:prstGeom prst="rect">
            <a:avLst/>
          </a:prstGeom>
        </p:spPr>
      </p:pic>
      <p:pic>
        <p:nvPicPr>
          <p:cNvPr id="9" name="Picture 8">
            <a:extLst>
              <a:ext uri="{FF2B5EF4-FFF2-40B4-BE49-F238E27FC236}">
                <a16:creationId xmlns:a16="http://schemas.microsoft.com/office/drawing/2014/main" id="{F68A3516-F60F-6E39-A1C4-902B5CD2956A}"/>
              </a:ext>
            </a:extLst>
          </p:cNvPr>
          <p:cNvPicPr>
            <a:picLocks noChangeAspect="1"/>
          </p:cNvPicPr>
          <p:nvPr/>
        </p:nvPicPr>
        <p:blipFill>
          <a:blip r:embed="rId4"/>
          <a:stretch>
            <a:fillRect/>
          </a:stretch>
        </p:blipFill>
        <p:spPr>
          <a:xfrm>
            <a:off x="3551585" y="5539262"/>
            <a:ext cx="2301439" cy="350550"/>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DA857F43-A5B3-6988-889F-DDAEDB4EADCA}"/>
                  </a:ext>
                </a:extLst>
              </p14:cNvPr>
              <p14:cNvContentPartPr/>
              <p14:nvPr/>
            </p14:nvContentPartPr>
            <p14:xfrm>
              <a:off x="2653581" y="5002299"/>
              <a:ext cx="778680" cy="703440"/>
            </p14:xfrm>
          </p:contentPart>
        </mc:Choice>
        <mc:Fallback xmlns="">
          <p:pic>
            <p:nvPicPr>
              <p:cNvPr id="10" name="Ink 9">
                <a:extLst>
                  <a:ext uri="{FF2B5EF4-FFF2-40B4-BE49-F238E27FC236}">
                    <a16:creationId xmlns:a16="http://schemas.microsoft.com/office/drawing/2014/main" id="{DA857F43-A5B3-6988-889F-DDAEDB4EADCA}"/>
                  </a:ext>
                </a:extLst>
              </p:cNvPr>
              <p:cNvPicPr/>
              <p:nvPr/>
            </p:nvPicPr>
            <p:blipFill>
              <a:blip r:embed="rId6"/>
              <a:stretch>
                <a:fillRect/>
              </a:stretch>
            </p:blipFill>
            <p:spPr>
              <a:xfrm>
                <a:off x="2644581" y="4993299"/>
                <a:ext cx="796320" cy="721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01A1F861-8E3A-EFCA-8E14-B73769405A8A}"/>
                  </a:ext>
                </a:extLst>
              </p14:cNvPr>
              <p14:cNvContentPartPr/>
              <p14:nvPr/>
            </p14:nvContentPartPr>
            <p14:xfrm>
              <a:off x="3247581" y="5533299"/>
              <a:ext cx="275400" cy="283320"/>
            </p14:xfrm>
          </p:contentPart>
        </mc:Choice>
        <mc:Fallback xmlns="">
          <p:pic>
            <p:nvPicPr>
              <p:cNvPr id="20" name="Ink 19">
                <a:extLst>
                  <a:ext uri="{FF2B5EF4-FFF2-40B4-BE49-F238E27FC236}">
                    <a16:creationId xmlns:a16="http://schemas.microsoft.com/office/drawing/2014/main" id="{01A1F861-8E3A-EFCA-8E14-B73769405A8A}"/>
                  </a:ext>
                </a:extLst>
              </p:cNvPr>
              <p:cNvPicPr/>
              <p:nvPr/>
            </p:nvPicPr>
            <p:blipFill>
              <a:blip r:embed="rId8"/>
              <a:stretch>
                <a:fillRect/>
              </a:stretch>
            </p:blipFill>
            <p:spPr>
              <a:xfrm>
                <a:off x="3238581" y="5524659"/>
                <a:ext cx="29304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EBCAB081-A32C-7404-90AE-2773D79FF59A}"/>
                  </a:ext>
                </a:extLst>
              </p14:cNvPr>
              <p14:cNvContentPartPr/>
              <p14:nvPr/>
            </p14:nvContentPartPr>
            <p14:xfrm>
              <a:off x="5916261" y="5626179"/>
              <a:ext cx="1141200" cy="174600"/>
            </p14:xfrm>
          </p:contentPart>
        </mc:Choice>
        <mc:Fallback xmlns="">
          <p:pic>
            <p:nvPicPr>
              <p:cNvPr id="21" name="Ink 20">
                <a:extLst>
                  <a:ext uri="{FF2B5EF4-FFF2-40B4-BE49-F238E27FC236}">
                    <a16:creationId xmlns:a16="http://schemas.microsoft.com/office/drawing/2014/main" id="{EBCAB081-A32C-7404-90AE-2773D79FF59A}"/>
                  </a:ext>
                </a:extLst>
              </p:cNvPr>
              <p:cNvPicPr/>
              <p:nvPr/>
            </p:nvPicPr>
            <p:blipFill>
              <a:blip r:embed="rId10"/>
              <a:stretch>
                <a:fillRect/>
              </a:stretch>
            </p:blipFill>
            <p:spPr>
              <a:xfrm>
                <a:off x="5907621" y="5617179"/>
                <a:ext cx="11588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FF63A6D1-0E17-1924-3E71-2CCDB177D760}"/>
                  </a:ext>
                </a:extLst>
              </p14:cNvPr>
              <p14:cNvContentPartPr/>
              <p14:nvPr/>
            </p14:nvContentPartPr>
            <p14:xfrm>
              <a:off x="6882141" y="5531139"/>
              <a:ext cx="289800" cy="266040"/>
            </p14:xfrm>
          </p:contentPart>
        </mc:Choice>
        <mc:Fallback xmlns="">
          <p:pic>
            <p:nvPicPr>
              <p:cNvPr id="23" name="Ink 22">
                <a:extLst>
                  <a:ext uri="{FF2B5EF4-FFF2-40B4-BE49-F238E27FC236}">
                    <a16:creationId xmlns:a16="http://schemas.microsoft.com/office/drawing/2014/main" id="{FF63A6D1-0E17-1924-3E71-2CCDB177D760}"/>
                  </a:ext>
                </a:extLst>
              </p:cNvPr>
              <p:cNvPicPr/>
              <p:nvPr/>
            </p:nvPicPr>
            <p:blipFill>
              <a:blip r:embed="rId12"/>
              <a:stretch>
                <a:fillRect/>
              </a:stretch>
            </p:blipFill>
            <p:spPr>
              <a:xfrm>
                <a:off x="6873501" y="5522139"/>
                <a:ext cx="307440" cy="283680"/>
              </a:xfrm>
              <a:prstGeom prst="rect">
                <a:avLst/>
              </a:prstGeom>
            </p:spPr>
          </p:pic>
        </mc:Fallback>
      </mc:AlternateContent>
    </p:spTree>
    <p:extLst>
      <p:ext uri="{BB962C8B-B14F-4D97-AF65-F5344CB8AC3E}">
        <p14:creationId xmlns:p14="http://schemas.microsoft.com/office/powerpoint/2010/main" val="108729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85703-2852-5E81-7FF4-D73A62540EA4}"/>
              </a:ext>
            </a:extLst>
          </p:cNvPr>
          <p:cNvSpPr>
            <a:spLocks noGrp="1"/>
          </p:cNvSpPr>
          <p:nvPr>
            <p:ph type="title"/>
          </p:nvPr>
        </p:nvSpPr>
        <p:spPr>
          <a:xfrm>
            <a:off x="1371600" y="685800"/>
            <a:ext cx="9601200" cy="775447"/>
          </a:xfrm>
        </p:spPr>
        <p:txBody>
          <a:bodyPr/>
          <a:lstStyle/>
          <a:p>
            <a:r>
              <a:rPr lang="en-IN" dirty="0"/>
              <a:t>Understanding the Loss Function</a:t>
            </a:r>
          </a:p>
        </p:txBody>
      </p:sp>
      <p:sp>
        <p:nvSpPr>
          <p:cNvPr id="3" name="Content Placeholder 2">
            <a:extLst>
              <a:ext uri="{FF2B5EF4-FFF2-40B4-BE49-F238E27FC236}">
                <a16:creationId xmlns:a16="http://schemas.microsoft.com/office/drawing/2014/main" id="{5EC4971F-D1F1-7E5E-A805-BA8C2C4B8FCF}"/>
              </a:ext>
            </a:extLst>
          </p:cNvPr>
          <p:cNvSpPr>
            <a:spLocks noGrp="1"/>
          </p:cNvSpPr>
          <p:nvPr>
            <p:ph idx="1"/>
          </p:nvPr>
        </p:nvSpPr>
        <p:spPr>
          <a:xfrm>
            <a:off x="1371600" y="1631576"/>
            <a:ext cx="9995647" cy="4643718"/>
          </a:xfrm>
        </p:spPr>
        <p:txBody>
          <a:bodyPr/>
          <a:lstStyle/>
          <a:p>
            <a:pPr algn="l"/>
            <a:r>
              <a:rPr lang="en-US" sz="1800" dirty="0">
                <a:latin typeface="NimbusRomNo9L-Regu"/>
              </a:rPr>
              <a:t>T</a:t>
            </a:r>
            <a:r>
              <a:rPr lang="en-US" sz="1800" b="0" i="0" u="none" strike="noStrike" baseline="0" dirty="0">
                <a:latin typeface="NimbusRomNo9L-Regu"/>
              </a:rPr>
              <a:t>he loss function aims to achieve the joint goals of minimizing the </a:t>
            </a:r>
            <a:r>
              <a:rPr lang="en-US" sz="1800" b="1" i="0" u="none" strike="noStrike" baseline="0" dirty="0">
                <a:latin typeface="NimbusRomNo9L-Regu"/>
              </a:rPr>
              <a:t>prediction error </a:t>
            </a:r>
            <a:r>
              <a:rPr lang="en-US" sz="1800" b="0" i="0" u="none" strike="noStrike" baseline="0" dirty="0">
                <a:latin typeface="NimbusRomNo9L-Regu"/>
              </a:rPr>
              <a:t>and the </a:t>
            </a:r>
            <a:r>
              <a:rPr lang="en-US" sz="1800" b="1" i="0" u="none" strike="noStrike" baseline="0" dirty="0">
                <a:latin typeface="NimbusRomNo9L-Regu"/>
              </a:rPr>
              <a:t>variance</a:t>
            </a:r>
            <a:r>
              <a:rPr lang="en-US" sz="1800" b="0" i="0" u="none" strike="noStrike" baseline="0" dirty="0">
                <a:latin typeface="NimbusRomNo9L-Regu"/>
              </a:rPr>
              <a:t> of the Dirichlet experiment.</a:t>
            </a:r>
            <a:r>
              <a:rPr lang="en-IN" sz="1800" b="0" i="0" u="none" strike="noStrike" baseline="0" dirty="0">
                <a:latin typeface="NimbusRomNo9L-Regu"/>
              </a:rPr>
              <a:t> </a:t>
            </a:r>
          </a:p>
          <a:p>
            <a:pPr algn="l"/>
            <a:r>
              <a:rPr lang="en-US" sz="1800" b="0" i="0" u="none" strike="noStrike" baseline="0" dirty="0">
                <a:latin typeface="NimbusRomNo9L-Regu"/>
              </a:rPr>
              <a:t>While minimizing th</a:t>
            </a:r>
            <a:r>
              <a:rPr lang="en-US" sz="1800" dirty="0">
                <a:latin typeface="NimbusRomNo9L-Regu"/>
              </a:rPr>
              <a:t>e loss</a:t>
            </a:r>
            <a:r>
              <a:rPr lang="en-US" sz="1800" b="0" i="0" u="none" strike="noStrike" baseline="0" dirty="0">
                <a:latin typeface="NimbusRomNo9L-Regu"/>
              </a:rPr>
              <a:t>, it prioritizes </a:t>
            </a:r>
            <a:r>
              <a:rPr lang="en-US" sz="1800" b="1" i="0" u="none" strike="noStrike" baseline="0" dirty="0">
                <a:latin typeface="NimbusRomNo9L-Regu"/>
              </a:rPr>
              <a:t>data fit </a:t>
            </a:r>
            <a:r>
              <a:rPr lang="en-US" sz="1800" b="0" i="0" u="none" strike="noStrike" baseline="0" dirty="0">
                <a:latin typeface="NimbusRomNo9L-Regu"/>
              </a:rPr>
              <a:t>over </a:t>
            </a:r>
            <a:r>
              <a:rPr lang="en-US" sz="1800" b="1" i="0" u="none" strike="noStrike" baseline="0" dirty="0">
                <a:latin typeface="NimbusRomNo9L-Regu"/>
              </a:rPr>
              <a:t>variance </a:t>
            </a:r>
            <a:r>
              <a:rPr lang="en-IN" sz="1800" b="1" i="0" u="none" strike="noStrike" baseline="0" dirty="0">
                <a:latin typeface="NimbusRomNo9L-Regu"/>
              </a:rPr>
              <a:t>estimation </a:t>
            </a:r>
            <a:r>
              <a:rPr lang="en-IN" sz="1800" b="0" i="0" u="none" strike="noStrike" baseline="0" dirty="0">
                <a:latin typeface="NimbusRomNo9L-Regu"/>
              </a:rPr>
              <a:t>justified by propositions -</a:t>
            </a:r>
          </a:p>
          <a:p>
            <a:pPr algn="l"/>
            <a:endParaRPr lang="en-US" sz="1800" b="0" i="0" u="none" strike="noStrike" baseline="0" dirty="0">
              <a:latin typeface="NimbusRomNo9L-Regu"/>
            </a:endParaRPr>
          </a:p>
          <a:p>
            <a:pPr algn="l"/>
            <a:endParaRPr lang="en-US" sz="1800" b="0" i="0" u="none" strike="noStrike" baseline="0" dirty="0">
              <a:latin typeface="NimbusRomNo9L-Regu"/>
            </a:endParaRPr>
          </a:p>
          <a:p>
            <a:pPr marL="0" indent="0" algn="l">
              <a:buNone/>
            </a:pPr>
            <a:endParaRPr lang="en-US" sz="1800" dirty="0">
              <a:latin typeface="NimbusRomNo9L-Regu"/>
            </a:endParaRPr>
          </a:p>
          <a:p>
            <a:pPr algn="l"/>
            <a:r>
              <a:rPr lang="en-US" sz="1800" b="0" i="0" u="none" strike="noStrike" baseline="0" dirty="0">
                <a:latin typeface="NimbusRomNo9L-Regu"/>
              </a:rPr>
              <a:t>The model should generate </a:t>
            </a:r>
            <a:r>
              <a:rPr lang="en-US" sz="1800" b="0" i="0" u="none" strike="noStrike" baseline="0" dirty="0">
                <a:solidFill>
                  <a:srgbClr val="FF0000"/>
                </a:solidFill>
                <a:latin typeface="NimbusRomNo9L-Regu"/>
              </a:rPr>
              <a:t>more evidence </a:t>
            </a:r>
            <a:r>
              <a:rPr lang="en-US" sz="1800" b="0" i="0" u="none" strike="noStrike" baseline="0" dirty="0">
                <a:latin typeface="NimbusRomNo9L-Regu"/>
              </a:rPr>
              <a:t>when it is more </a:t>
            </a:r>
            <a:r>
              <a:rPr lang="en-US" sz="1800" b="0" i="0" u="none" strike="noStrike" baseline="0" dirty="0">
                <a:solidFill>
                  <a:srgbClr val="FF0000"/>
                </a:solidFill>
                <a:latin typeface="NimbusRomNo9L-Regu"/>
              </a:rPr>
              <a:t>sure of the outcome</a:t>
            </a:r>
            <a:r>
              <a:rPr lang="en-US" sz="1800" b="0" i="0" u="none" strike="noStrike" baseline="0" dirty="0">
                <a:latin typeface="NimbusRomNo9L-Regu"/>
              </a:rPr>
              <a:t>. In return, it should </a:t>
            </a:r>
            <a:r>
              <a:rPr lang="en-US" sz="1800" b="0" i="0" u="none" strike="noStrike" baseline="0" dirty="0">
                <a:solidFill>
                  <a:srgbClr val="FF0000"/>
                </a:solidFill>
                <a:latin typeface="NimbusRomNo9L-Regu"/>
              </a:rPr>
              <a:t>avoid generating evidences </a:t>
            </a:r>
            <a:r>
              <a:rPr lang="en-US" sz="1800" b="0" i="0" u="none" strike="noStrike" baseline="0" dirty="0">
                <a:latin typeface="NimbusRomNo9L-Regu"/>
              </a:rPr>
              <a:t>at all for observations it </a:t>
            </a:r>
            <a:r>
              <a:rPr lang="en-US" sz="1800" b="0" i="0" u="none" strike="noStrike" baseline="0" dirty="0">
                <a:solidFill>
                  <a:srgbClr val="FF0000"/>
                </a:solidFill>
                <a:latin typeface="NimbusRomNo9L-Regu"/>
              </a:rPr>
              <a:t>cannot explain</a:t>
            </a:r>
            <a:r>
              <a:rPr lang="en-US" sz="1800" b="0" i="0" u="none" strike="noStrike" baseline="0" dirty="0">
                <a:latin typeface="NimbusRomNo9L-Regu"/>
              </a:rPr>
              <a:t>.</a:t>
            </a:r>
          </a:p>
          <a:p>
            <a:pPr algn="l"/>
            <a:endParaRPr lang="en-US" sz="1800" b="0" i="0" u="none" strike="noStrike" baseline="0" dirty="0">
              <a:latin typeface="NimbusRomNo9L-Regu"/>
            </a:endParaRPr>
          </a:p>
          <a:p>
            <a:pPr algn="l"/>
            <a:endParaRPr lang="en-US" sz="1800" b="0" i="0" u="none" strike="noStrike" baseline="0" dirty="0">
              <a:latin typeface="NimbusRomNo9L-Regu"/>
            </a:endParaRPr>
          </a:p>
          <a:p>
            <a:pPr algn="l"/>
            <a:r>
              <a:rPr lang="en-US" sz="1800" b="0" i="0" u="none" strike="noStrike" baseline="0" dirty="0">
                <a:latin typeface="NimbusRomNo9L-Regu"/>
              </a:rPr>
              <a:t>Thus the loss function optimizes the model to generate more evidence for correct labels while avoiding misclassification by removing misleading evidence.</a:t>
            </a:r>
          </a:p>
        </p:txBody>
      </p:sp>
      <p:pic>
        <p:nvPicPr>
          <p:cNvPr id="6" name="Picture 5">
            <a:extLst>
              <a:ext uri="{FF2B5EF4-FFF2-40B4-BE49-F238E27FC236}">
                <a16:creationId xmlns:a16="http://schemas.microsoft.com/office/drawing/2014/main" id="{A5A71026-7A17-E138-EEFE-5A17790F1C25}"/>
              </a:ext>
            </a:extLst>
          </p:cNvPr>
          <p:cNvPicPr>
            <a:picLocks noChangeAspect="1"/>
          </p:cNvPicPr>
          <p:nvPr/>
        </p:nvPicPr>
        <p:blipFill>
          <a:blip r:embed="rId2"/>
          <a:stretch>
            <a:fillRect/>
          </a:stretch>
        </p:blipFill>
        <p:spPr>
          <a:xfrm>
            <a:off x="3398286" y="2790717"/>
            <a:ext cx="5395428" cy="312447"/>
          </a:xfrm>
          <a:prstGeom prst="rect">
            <a:avLst/>
          </a:prstGeom>
        </p:spPr>
      </p:pic>
      <p:pic>
        <p:nvPicPr>
          <p:cNvPr id="8" name="Picture 7">
            <a:extLst>
              <a:ext uri="{FF2B5EF4-FFF2-40B4-BE49-F238E27FC236}">
                <a16:creationId xmlns:a16="http://schemas.microsoft.com/office/drawing/2014/main" id="{916CAC65-9781-4440-3C36-1F522ACC033B}"/>
              </a:ext>
            </a:extLst>
          </p:cNvPr>
          <p:cNvPicPr>
            <a:picLocks noChangeAspect="1"/>
          </p:cNvPicPr>
          <p:nvPr/>
        </p:nvPicPr>
        <p:blipFill>
          <a:blip r:embed="rId3"/>
          <a:stretch>
            <a:fillRect/>
          </a:stretch>
        </p:blipFill>
        <p:spPr>
          <a:xfrm>
            <a:off x="2457128" y="3366410"/>
            <a:ext cx="7430144" cy="434378"/>
          </a:xfrm>
          <a:prstGeom prst="rect">
            <a:avLst/>
          </a:prstGeom>
        </p:spPr>
      </p:pic>
      <p:pic>
        <p:nvPicPr>
          <p:cNvPr id="10" name="Picture 9">
            <a:extLst>
              <a:ext uri="{FF2B5EF4-FFF2-40B4-BE49-F238E27FC236}">
                <a16:creationId xmlns:a16="http://schemas.microsoft.com/office/drawing/2014/main" id="{0BB2CAFC-DDC5-0A83-7D7D-DB5E098B1767}"/>
              </a:ext>
            </a:extLst>
          </p:cNvPr>
          <p:cNvPicPr>
            <a:picLocks noChangeAspect="1"/>
          </p:cNvPicPr>
          <p:nvPr/>
        </p:nvPicPr>
        <p:blipFill>
          <a:blip r:embed="rId4"/>
          <a:stretch>
            <a:fillRect/>
          </a:stretch>
        </p:blipFill>
        <p:spPr>
          <a:xfrm>
            <a:off x="2632397" y="4681775"/>
            <a:ext cx="7331075" cy="495343"/>
          </a:xfrm>
          <a:prstGeom prst="rect">
            <a:avLst/>
          </a:prstGeom>
        </p:spPr>
      </p:pic>
    </p:spTree>
    <p:extLst>
      <p:ext uri="{BB962C8B-B14F-4D97-AF65-F5344CB8AC3E}">
        <p14:creationId xmlns:p14="http://schemas.microsoft.com/office/powerpoint/2010/main" val="18714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4DF1A-3EA6-228A-1C80-761CD1630E4B}"/>
              </a:ext>
            </a:extLst>
          </p:cNvPr>
          <p:cNvSpPr>
            <a:spLocks noGrp="1"/>
          </p:cNvSpPr>
          <p:nvPr>
            <p:ph type="title"/>
          </p:nvPr>
        </p:nvSpPr>
        <p:spPr>
          <a:xfrm>
            <a:off x="1371600" y="685800"/>
            <a:ext cx="9601200" cy="757518"/>
          </a:xfrm>
        </p:spPr>
        <p:txBody>
          <a:bodyPr/>
          <a:lstStyle/>
          <a:p>
            <a:r>
              <a:rPr lang="en-IN" dirty="0"/>
              <a:t>A bit of light on KL Regularization</a:t>
            </a:r>
          </a:p>
        </p:txBody>
      </p:sp>
      <p:sp>
        <p:nvSpPr>
          <p:cNvPr id="3" name="Content Placeholder 2">
            <a:extLst>
              <a:ext uri="{FF2B5EF4-FFF2-40B4-BE49-F238E27FC236}">
                <a16:creationId xmlns:a16="http://schemas.microsoft.com/office/drawing/2014/main" id="{64540184-A339-5624-DFFC-DB04BAEB4933}"/>
              </a:ext>
            </a:extLst>
          </p:cNvPr>
          <p:cNvSpPr>
            <a:spLocks noGrp="1"/>
          </p:cNvSpPr>
          <p:nvPr>
            <p:ph idx="1"/>
          </p:nvPr>
        </p:nvSpPr>
        <p:spPr>
          <a:xfrm>
            <a:off x="1371599" y="1658472"/>
            <a:ext cx="10399059" cy="4912657"/>
          </a:xfrm>
        </p:spPr>
        <p:txBody>
          <a:bodyPr>
            <a:normAutofit/>
          </a:bodyPr>
          <a:lstStyle/>
          <a:p>
            <a:pPr algn="l"/>
            <a:r>
              <a:rPr lang="en-US" sz="1800" b="0" i="0" u="none" strike="noStrike" baseline="0" dirty="0">
                <a:latin typeface="NimbusRomNo9L-Regu"/>
              </a:rPr>
              <a:t>During training, the model may discover patterns in the data and generate evidence for specific class labels based on these patterns to </a:t>
            </a:r>
            <a:r>
              <a:rPr lang="en-US" sz="1800" b="0" i="0" u="none" strike="noStrike" baseline="0" dirty="0">
                <a:solidFill>
                  <a:srgbClr val="FF0000"/>
                </a:solidFill>
                <a:latin typeface="NimbusRomNo9L-Regu"/>
              </a:rPr>
              <a:t>minimize the overall loss</a:t>
            </a:r>
            <a:r>
              <a:rPr lang="en-US" sz="1800" b="0" i="0" u="none" strike="noStrike" baseline="0" dirty="0">
                <a:latin typeface="NimbusRomNo9L-Regu"/>
              </a:rPr>
              <a:t>.</a:t>
            </a:r>
          </a:p>
          <a:p>
            <a:pPr algn="l"/>
            <a:r>
              <a:rPr lang="en-IN" sz="1800" dirty="0">
                <a:latin typeface="NimbusRomNo9L-Regu"/>
              </a:rPr>
              <a:t>But sometimes, model might encounter a sample which has the pattern that model associates with a particular class but the ground truth for that sample is a different class i.e. that sample is a </a:t>
            </a:r>
            <a:r>
              <a:rPr lang="en-IN" sz="1800" dirty="0">
                <a:solidFill>
                  <a:srgbClr val="FF0000"/>
                </a:solidFill>
                <a:latin typeface="NimbusRomNo9L-Regu"/>
              </a:rPr>
              <a:t>counter-example</a:t>
            </a:r>
            <a:r>
              <a:rPr lang="en-IN" sz="1800" dirty="0">
                <a:latin typeface="NimbusRomNo9L-Regu"/>
              </a:rPr>
              <a:t>.</a:t>
            </a:r>
          </a:p>
          <a:p>
            <a:pPr algn="l"/>
            <a:r>
              <a:rPr lang="en-IN" sz="1800" dirty="0">
                <a:latin typeface="NimbusRomNo9L-Regu"/>
              </a:rPr>
              <a:t>In such cases, </a:t>
            </a:r>
            <a:r>
              <a:rPr lang="en-US" sz="1800" b="0" i="0" u="none" strike="noStrike" baseline="0" dirty="0">
                <a:latin typeface="NimbusRomNo9L-Regu"/>
              </a:rPr>
              <a:t>the parameters of the neural network should be tuned by back propagation to generate smaller amounts of evidence for this pattern and minimize the loss of these samples, as long as the overall loss also decreases.</a:t>
            </a:r>
          </a:p>
          <a:p>
            <a:pPr algn="l"/>
            <a:r>
              <a:rPr lang="en-IN" sz="1800" b="0" i="0" u="none" strike="noStrike" baseline="0" dirty="0">
                <a:latin typeface="NimbusRomNo9L-Regu"/>
              </a:rPr>
              <a:t>Unfortunately, </a:t>
            </a:r>
            <a:r>
              <a:rPr lang="en-US" sz="1800" b="0" i="0" u="none" strike="noStrike" baseline="0" dirty="0">
                <a:latin typeface="NimbusRomNo9L-Regu"/>
              </a:rPr>
              <a:t>when the number of counter-examples is limited, decreasing the magnitude of the generated evidence may </a:t>
            </a:r>
            <a:r>
              <a:rPr lang="en-US" sz="1800" b="0" i="0" u="none" strike="noStrike" baseline="0" dirty="0">
                <a:solidFill>
                  <a:srgbClr val="FF0000"/>
                </a:solidFill>
                <a:latin typeface="NimbusRomNo9L-Regu"/>
              </a:rPr>
              <a:t>increase the overall loss</a:t>
            </a:r>
            <a:r>
              <a:rPr lang="en-US" sz="1800" b="0" i="0" u="none" strike="noStrike" baseline="0" dirty="0">
                <a:latin typeface="NimbusRomNo9L-Regu"/>
              </a:rPr>
              <a:t>, even though it </a:t>
            </a:r>
            <a:r>
              <a:rPr lang="en-US" sz="1800" b="0" i="0" u="none" strike="noStrike" baseline="0" dirty="0">
                <a:solidFill>
                  <a:srgbClr val="FF0000"/>
                </a:solidFill>
                <a:latin typeface="NimbusRomNo9L-Regu"/>
              </a:rPr>
              <a:t>decreases the loss for the counter-examples</a:t>
            </a:r>
            <a:r>
              <a:rPr lang="en-US" sz="1800" b="0" i="0" u="none" strike="noStrike" baseline="0" dirty="0">
                <a:latin typeface="NimbusRomNo9L-Regu"/>
              </a:rPr>
              <a:t>.</a:t>
            </a:r>
          </a:p>
          <a:p>
            <a:pPr algn="l"/>
            <a:r>
              <a:rPr lang="en-IN" sz="1800" dirty="0">
                <a:latin typeface="NimbusRomNo9L-Regu"/>
              </a:rPr>
              <a:t>W</a:t>
            </a:r>
            <a:r>
              <a:rPr lang="en-IN" sz="1800" b="0" i="0" u="none" strike="noStrike" baseline="0" dirty="0">
                <a:latin typeface="NimbusRomNo9L-Regu"/>
              </a:rPr>
              <a:t>e prefer the </a:t>
            </a:r>
            <a:r>
              <a:rPr lang="en-US" sz="1800" b="0" i="0" u="none" strike="noStrike" baseline="0" dirty="0">
                <a:solidFill>
                  <a:srgbClr val="FF0000"/>
                </a:solidFill>
                <a:latin typeface="NimbusRomNo9L-Regu"/>
              </a:rPr>
              <a:t>total evidence to shrink to zero </a:t>
            </a:r>
            <a:r>
              <a:rPr lang="en-US" sz="1800" b="0" i="0" u="none" strike="noStrike" baseline="0" dirty="0">
                <a:latin typeface="NimbusRomNo9L-Regu"/>
              </a:rPr>
              <a:t>for a sample if it cannot be correctly classified. (we increase the uncertainty value </a:t>
            </a:r>
            <a:r>
              <a:rPr lang="en-US" sz="1800" b="1" i="0" u="none" strike="noStrike" baseline="0" dirty="0">
                <a:latin typeface="NimbusRomNo9L-Regu"/>
              </a:rPr>
              <a:t>u</a:t>
            </a:r>
            <a:r>
              <a:rPr lang="en-US" sz="1800" b="0" i="0" u="none" strike="noStrike" baseline="0" dirty="0">
                <a:latin typeface="NimbusRomNo9L-Regu"/>
              </a:rPr>
              <a:t>)</a:t>
            </a:r>
            <a:endParaRPr lang="en-IN" sz="1800" dirty="0">
              <a:latin typeface="NimbusRomNo9L-Regu"/>
            </a:endParaRPr>
          </a:p>
          <a:p>
            <a:pPr algn="l"/>
            <a:r>
              <a:rPr lang="en-US" sz="1800" b="0" i="0" u="none" strike="noStrike" baseline="0" dirty="0">
                <a:latin typeface="NimbusRomNo9L-Regu"/>
              </a:rPr>
              <a:t>We achieve this by incorporating a </a:t>
            </a:r>
            <a:r>
              <a:rPr lang="en-US" sz="1800" b="0" i="0" u="none" strike="noStrike" baseline="0" dirty="0">
                <a:solidFill>
                  <a:srgbClr val="FF0000"/>
                </a:solidFill>
                <a:latin typeface="NimbusRomNo9L-Regu"/>
              </a:rPr>
              <a:t>Kullback-Leibler(KL) divergence term </a:t>
            </a:r>
            <a:r>
              <a:rPr lang="en-US" sz="1800" b="0" i="0" u="none" strike="noStrike" baseline="0" dirty="0">
                <a:latin typeface="NimbusRomNo9L-Regu"/>
              </a:rPr>
              <a:t>into our loss function for regularization. It penalizes the evidence generated for “I do not know” cases which don’t help in data fit.</a:t>
            </a:r>
            <a:endParaRPr lang="en-IN" sz="1800" dirty="0">
              <a:latin typeface="NimbusRomNo9L-Regu"/>
            </a:endParaRPr>
          </a:p>
        </p:txBody>
      </p:sp>
    </p:spTree>
    <p:extLst>
      <p:ext uri="{BB962C8B-B14F-4D97-AF65-F5344CB8AC3E}">
        <p14:creationId xmlns:p14="http://schemas.microsoft.com/office/powerpoint/2010/main" val="400965286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{A1CAF90D-26A8-4508-883D-FAA2AC285195}tf10001105</Template>
  <TotalTime>563</TotalTime>
  <Words>941</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Franklin Gothic Book</vt:lpstr>
      <vt:lpstr>NimbusRomNo9L-Regu</vt:lpstr>
      <vt:lpstr>NimbusRomNo9L-ReguItal</vt:lpstr>
      <vt:lpstr>Crop</vt:lpstr>
      <vt:lpstr>Evidential Deep learning</vt:lpstr>
      <vt:lpstr>Major Challenges in Deep Learning</vt:lpstr>
      <vt:lpstr>What is the issue with SoftMax?</vt:lpstr>
      <vt:lpstr>The Theory of Evidence</vt:lpstr>
      <vt:lpstr>Evidence for Uncertainty Estimation</vt:lpstr>
      <vt:lpstr>Some Inferences</vt:lpstr>
      <vt:lpstr>Learning to form Opinions</vt:lpstr>
      <vt:lpstr>Understanding the Loss Function</vt:lpstr>
      <vt:lpstr>A bit of light on KL Regularization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Evidential Deep learning</dc:title>
  <dc:creator>OMKAR NITSURE</dc:creator>
  <cp:lastModifiedBy>OMKAR NITSURE</cp:lastModifiedBy>
  <cp:revision>4</cp:revision>
  <dcterms:created xsi:type="dcterms:W3CDTF">2023-12-29T11:45:57Z</dcterms:created>
  <dcterms:modified xsi:type="dcterms:W3CDTF">2024-01-04T10:42:05Z</dcterms:modified>
</cp:coreProperties>
</file>