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9" r:id="rId4"/>
    <p:sldId id="260" r:id="rId5"/>
    <p:sldId id="262" r:id="rId6"/>
    <p:sldId id="265" r:id="rId7"/>
    <p:sldId id="266" r:id="rId8"/>
    <p:sldId id="267" r:id="rId9"/>
    <p:sldId id="268" r:id="rId10"/>
    <p:sldId id="272" r:id="rId11"/>
    <p:sldId id="273" r:id="rId12"/>
    <p:sldId id="274" r:id="rId13"/>
    <p:sldId id="271" r:id="rId14"/>
    <p:sldId id="276" r:id="rId15"/>
    <p:sldId id="278" r:id="rId16"/>
    <p:sldId id="275" r:id="rId17"/>
    <p:sldId id="277" r:id="rId18"/>
    <p:sldId id="279"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6e83cf472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6e83cf472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6e83cf472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6e83cf472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e83cf472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6e83cf472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6e83cf4724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6e83cf472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e83cf4724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6e83cf472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6d8c7f46c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6d8c7f46c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d9b452b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d9b452b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e83cf472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e83cf472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e83cf472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e83cf47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e83cf472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6e83cf472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e83cf4724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e83cf472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6e83cf472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6e83cf472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6e83cf472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6e83cf472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proceedings.neurips.cc/paper_files/paper/2023/hash/44956951349095f74492a5471128a7e0-Abstract-Conference.htm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2003.02037"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proceedings.neurips.cc/paper_files/paper/2023/hash/3e0b96206965f5f05b0b4550c0e73ff0-Abstract-Conference.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icml.cc/media/icml-2020/Slides/6512.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Uncertainty Quantification and Benchmarking in Deep Learning</a:t>
            </a:r>
            <a:endParaRPr dirty="0"/>
          </a:p>
        </p:txBody>
      </p:sp>
      <p:sp>
        <p:nvSpPr>
          <p:cNvPr id="87" name="Google Shape;87;p13"/>
          <p:cNvSpPr txBox="1">
            <a:spLocks noGrp="1"/>
          </p:cNvSpPr>
          <p:nvPr>
            <p:ph type="subTitle" idx="1"/>
          </p:nvPr>
        </p:nvSpPr>
        <p:spPr>
          <a:xfrm>
            <a:off x="729625" y="3172900"/>
            <a:ext cx="7688100" cy="1137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Name - Omkar Nitsure</a:t>
            </a:r>
            <a:endParaRPr dirty="0"/>
          </a:p>
          <a:p>
            <a:pPr marL="0" lvl="0" indent="0" algn="l" rtl="0">
              <a:spcBef>
                <a:spcPts val="0"/>
              </a:spcBef>
              <a:spcAft>
                <a:spcPts val="0"/>
              </a:spcAft>
              <a:buNone/>
            </a:pPr>
            <a:r>
              <a:rPr lang="en" dirty="0"/>
              <a:t>Guide - Gouranga Bala (under Prof. Amit Sethi)</a:t>
            </a:r>
            <a:endParaRPr dirty="0"/>
          </a:p>
          <a:p>
            <a:pPr marL="0" lvl="0" indent="0" algn="l" rtl="0">
              <a:spcBef>
                <a:spcPts val="0"/>
              </a:spcBef>
              <a:spcAft>
                <a:spcPts val="0"/>
              </a:spcAft>
              <a:buNone/>
            </a:pPr>
            <a:r>
              <a:rPr lang="en" dirty="0"/>
              <a:t>Roll No - 2100700057</a:t>
            </a:r>
            <a:endParaRPr dirty="0"/>
          </a:p>
          <a:p>
            <a:pPr marL="0" lvl="0" indent="0" algn="l" rtl="0">
              <a:spcBef>
                <a:spcPts val="0"/>
              </a:spcBef>
              <a:spcAft>
                <a:spcPts val="0"/>
              </a:spcAft>
              <a:buNone/>
            </a:pPr>
            <a:r>
              <a:rPr lang="en" dirty="0"/>
              <a:t>Email - 210070057@iitb.ac.in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96" name="Google Shape;196;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dirty="0"/>
              <a:t>Uncertainty Value - In this technique, uncertainty value is defined as the </a:t>
            </a:r>
            <a:r>
              <a:rPr lang="en" b="1" dirty="0"/>
              <a:t>sum of entropy of the output distribution </a:t>
            </a:r>
            <a:r>
              <a:rPr lang="en" dirty="0"/>
              <a:t>of K different models fine tuned from the same base model. Larger entropy means more uncertainty.</a:t>
            </a:r>
            <a:endParaRPr dirty="0"/>
          </a:p>
          <a:p>
            <a:pPr marL="0" lvl="0" indent="0" algn="l" rtl="0">
              <a:spcBef>
                <a:spcPts val="1200"/>
              </a:spcBef>
              <a:spcAft>
                <a:spcPts val="0"/>
              </a:spcAft>
              <a:buNone/>
            </a:pPr>
            <a:r>
              <a:rPr lang="en" dirty="0"/>
              <a:t>I ran experiments on ID(MNIST) images, OOD but similar(hand drawn digit images) and completely OOD images(Imagenet). Following are the average uncertainty values given by QUAM.</a:t>
            </a:r>
            <a:endParaRPr dirty="0"/>
          </a:p>
          <a:p>
            <a:pPr marL="457200" lvl="0" indent="-311150" algn="l" rtl="0">
              <a:spcBef>
                <a:spcPts val="1200"/>
              </a:spcBef>
              <a:spcAft>
                <a:spcPts val="0"/>
              </a:spcAft>
              <a:buSzPts val="1300"/>
              <a:buAutoNum type="arabicPeriod"/>
            </a:pPr>
            <a:r>
              <a:rPr lang="en" dirty="0"/>
              <a:t>ID - </a:t>
            </a:r>
            <a:r>
              <a:rPr lang="en" b="1" dirty="0"/>
              <a:t>0.232</a:t>
            </a:r>
            <a:endParaRPr b="1" dirty="0"/>
          </a:p>
          <a:p>
            <a:pPr marL="457200" lvl="0" indent="-311150" algn="l" rtl="0">
              <a:spcBef>
                <a:spcPts val="0"/>
              </a:spcBef>
              <a:spcAft>
                <a:spcPts val="0"/>
              </a:spcAft>
              <a:buSzPts val="1300"/>
              <a:buAutoNum type="arabicPeriod"/>
            </a:pPr>
            <a:r>
              <a:rPr lang="en" dirty="0"/>
              <a:t>OOD but similar - </a:t>
            </a:r>
            <a:r>
              <a:rPr lang="en" b="1" dirty="0"/>
              <a:t>0.456</a:t>
            </a:r>
            <a:endParaRPr b="1" dirty="0"/>
          </a:p>
          <a:p>
            <a:pPr marL="457200" lvl="0" indent="-311150" algn="l" rtl="0">
              <a:spcBef>
                <a:spcPts val="0"/>
              </a:spcBef>
              <a:spcAft>
                <a:spcPts val="0"/>
              </a:spcAft>
              <a:buSzPts val="1300"/>
              <a:buAutoNum type="arabicPeriod"/>
            </a:pPr>
            <a:r>
              <a:rPr lang="en" dirty="0"/>
              <a:t>OOD but totally different(Imagenet) -</a:t>
            </a:r>
            <a:r>
              <a:rPr lang="en" b="1" dirty="0"/>
              <a:t> 2.251</a:t>
            </a:r>
            <a:endParaRPr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202" name="Google Shape;202;p30"/>
          <p:cNvPicPr preferRelativeResize="0"/>
          <p:nvPr/>
        </p:nvPicPr>
        <p:blipFill>
          <a:blip r:embed="rId3">
            <a:alphaModFix/>
          </a:blip>
          <a:stretch>
            <a:fillRect/>
          </a:stretch>
        </p:blipFill>
        <p:spPr>
          <a:xfrm>
            <a:off x="992900" y="1853850"/>
            <a:ext cx="3979800" cy="2984850"/>
          </a:xfrm>
          <a:prstGeom prst="rect">
            <a:avLst/>
          </a:prstGeom>
          <a:noFill/>
          <a:ln>
            <a:noFill/>
          </a:ln>
        </p:spPr>
      </p:pic>
      <p:sp>
        <p:nvSpPr>
          <p:cNvPr id="203" name="Google Shape;203;p30"/>
          <p:cNvSpPr txBox="1"/>
          <p:nvPr/>
        </p:nvSpPr>
        <p:spPr>
          <a:xfrm>
            <a:off x="5317075" y="1854575"/>
            <a:ext cx="3234000" cy="299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accent1"/>
                </a:solidFill>
                <a:latin typeface="Lato"/>
                <a:ea typeface="Lato"/>
                <a:cs typeface="Lato"/>
                <a:sym typeface="Lato"/>
              </a:rPr>
              <a:t>This plot indicates how accuracy varies by </a:t>
            </a:r>
            <a:r>
              <a:rPr lang="en" sz="1300" b="1" dirty="0">
                <a:solidFill>
                  <a:schemeClr val="accent1"/>
                </a:solidFill>
                <a:latin typeface="Lato"/>
                <a:ea typeface="Lato"/>
                <a:cs typeface="Lato"/>
                <a:sym typeface="Lato"/>
              </a:rPr>
              <a:t>throwing off highly uncertain data points</a:t>
            </a:r>
            <a:r>
              <a:rPr lang="en" sz="1300" dirty="0">
                <a:solidFill>
                  <a:schemeClr val="accent1"/>
                </a:solidFill>
                <a:latin typeface="Lato"/>
                <a:ea typeface="Lato"/>
                <a:cs typeface="Lato"/>
                <a:sym typeface="Lato"/>
              </a:rPr>
              <a:t> before making predictions. </a:t>
            </a:r>
            <a:endParaRPr sz="1300" dirty="0">
              <a:solidFill>
                <a:schemeClr val="accent1"/>
              </a:solidFill>
              <a:latin typeface="Lato"/>
              <a:ea typeface="Lato"/>
              <a:cs typeface="Lato"/>
              <a:sym typeface="Lato"/>
            </a:endParaRPr>
          </a:p>
          <a:p>
            <a:pPr marL="0" lvl="0" indent="0" algn="l" rtl="0">
              <a:spcBef>
                <a:spcPts val="0"/>
              </a:spcBef>
              <a:spcAft>
                <a:spcPts val="0"/>
              </a:spcAft>
              <a:buNone/>
            </a:pPr>
            <a:endParaRPr sz="1300" dirty="0">
              <a:solidFill>
                <a:schemeClr val="accent1"/>
              </a:solidFill>
              <a:latin typeface="Lato"/>
              <a:ea typeface="Lato"/>
              <a:cs typeface="Lato"/>
              <a:sym typeface="Lato"/>
            </a:endParaRPr>
          </a:p>
          <a:p>
            <a:pPr marL="0" lvl="0" indent="0" algn="l" rtl="0">
              <a:spcBef>
                <a:spcPts val="0"/>
              </a:spcBef>
              <a:spcAft>
                <a:spcPts val="0"/>
              </a:spcAft>
              <a:buNone/>
            </a:pPr>
            <a:r>
              <a:rPr lang="en" sz="1300" dirty="0">
                <a:solidFill>
                  <a:schemeClr val="accent1"/>
                </a:solidFill>
                <a:latin typeface="Lato"/>
                <a:ea typeface="Lato"/>
                <a:cs typeface="Lato"/>
                <a:sym typeface="Lato"/>
              </a:rPr>
              <a:t>Accuracy is seen to be increasing which is a good sign as the technique is able to identify </a:t>
            </a:r>
            <a:r>
              <a:rPr lang="en-IN" sz="1300" dirty="0">
                <a:solidFill>
                  <a:schemeClr val="accent1"/>
                </a:solidFill>
                <a:latin typeface="Lato"/>
                <a:ea typeface="Lato"/>
                <a:cs typeface="Lato"/>
                <a:sym typeface="Lato"/>
              </a:rPr>
              <a:t>data points where the model is making wrong predictions</a:t>
            </a:r>
            <a:endParaRPr sz="1300" dirty="0">
              <a:solidFill>
                <a:schemeClr val="accent1"/>
              </a:solidFill>
              <a:latin typeface="Lato"/>
              <a:ea typeface="Lato"/>
              <a:cs typeface="Lato"/>
              <a:sym typeface="Lato"/>
            </a:endParaRPr>
          </a:p>
          <a:p>
            <a:pPr marL="0" lvl="0" indent="0" algn="l" rtl="0">
              <a:spcBef>
                <a:spcPts val="0"/>
              </a:spcBef>
              <a:spcAft>
                <a:spcPts val="0"/>
              </a:spcAft>
              <a:buNone/>
            </a:pPr>
            <a:endParaRPr sz="1300" dirty="0">
              <a:solidFill>
                <a:schemeClr val="accent1"/>
              </a:solidFill>
              <a:latin typeface="Lato"/>
              <a:ea typeface="Lato"/>
              <a:cs typeface="Lato"/>
              <a:sym typeface="Lato"/>
            </a:endParaRPr>
          </a:p>
          <a:p>
            <a:pPr marL="0" lvl="0" indent="0" algn="l" rtl="0">
              <a:spcBef>
                <a:spcPts val="0"/>
              </a:spcBef>
              <a:spcAft>
                <a:spcPts val="0"/>
              </a:spcAft>
              <a:buNone/>
            </a:pPr>
            <a:r>
              <a:rPr lang="en" sz="1300" dirty="0">
                <a:solidFill>
                  <a:schemeClr val="accent1"/>
                </a:solidFill>
                <a:latin typeface="Lato"/>
                <a:ea typeface="Lato"/>
                <a:cs typeface="Lato"/>
                <a:sym typeface="Lato"/>
              </a:rPr>
              <a:t>We can also see that the accuracy starts off at a very good value either. This is because QUAM </a:t>
            </a:r>
            <a:r>
              <a:rPr lang="en" sz="1300" b="1" dirty="0">
                <a:solidFill>
                  <a:schemeClr val="accent1"/>
                </a:solidFill>
                <a:latin typeface="Lato"/>
                <a:ea typeface="Lato"/>
                <a:cs typeface="Lato"/>
                <a:sym typeface="Lato"/>
              </a:rPr>
              <a:t>leverages the power of pretraining.</a:t>
            </a:r>
            <a:endParaRPr sz="1300" b="1" dirty="0">
              <a:solidFill>
                <a:schemeClr val="accent1"/>
              </a:solidFill>
              <a:latin typeface="Lato"/>
              <a:ea typeface="Lato"/>
              <a:cs typeface="Lato"/>
              <a:sym typeface="Lato"/>
            </a:endParaRPr>
          </a:p>
          <a:p>
            <a:pPr marL="0" lvl="0" indent="0" algn="l" rtl="0">
              <a:spcBef>
                <a:spcPts val="0"/>
              </a:spcBef>
              <a:spcAft>
                <a:spcPts val="0"/>
              </a:spcAft>
              <a:buNone/>
            </a:pPr>
            <a:endParaRPr sz="1300" dirty="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Let’s compare DUQ Vs QUAM</a:t>
            </a:r>
            <a:endParaRPr/>
          </a:p>
        </p:txBody>
      </p:sp>
      <p:pic>
        <p:nvPicPr>
          <p:cNvPr id="209" name="Google Shape;209;p31"/>
          <p:cNvPicPr preferRelativeResize="0"/>
          <p:nvPr/>
        </p:nvPicPr>
        <p:blipFill>
          <a:blip r:embed="rId3">
            <a:alphaModFix/>
          </a:blip>
          <a:stretch>
            <a:fillRect/>
          </a:stretch>
        </p:blipFill>
        <p:spPr>
          <a:xfrm>
            <a:off x="928950" y="1853850"/>
            <a:ext cx="3979800" cy="2984850"/>
          </a:xfrm>
          <a:prstGeom prst="rect">
            <a:avLst/>
          </a:prstGeom>
          <a:noFill/>
          <a:ln>
            <a:noFill/>
          </a:ln>
        </p:spPr>
      </p:pic>
      <p:sp>
        <p:nvSpPr>
          <p:cNvPr id="210" name="Google Shape;210;p31"/>
          <p:cNvSpPr txBox="1"/>
          <p:nvPr/>
        </p:nvSpPr>
        <p:spPr>
          <a:xfrm>
            <a:off x="4960800" y="2039775"/>
            <a:ext cx="3773100" cy="270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accent1"/>
                </a:solidFill>
                <a:latin typeface="Lato"/>
                <a:ea typeface="Lato"/>
                <a:cs typeface="Lato"/>
                <a:sym typeface="Lato"/>
              </a:rPr>
              <a:t>QUAM starts at a very impressive accuracy thanks to pretraining and reaches to </a:t>
            </a:r>
            <a:r>
              <a:rPr lang="en" sz="1300" b="1" dirty="0">
                <a:solidFill>
                  <a:schemeClr val="accent1"/>
                </a:solidFill>
                <a:latin typeface="Lato"/>
                <a:ea typeface="Lato"/>
                <a:cs typeface="Lato"/>
                <a:sym typeface="Lato"/>
              </a:rPr>
              <a:t>100 %</a:t>
            </a:r>
            <a:r>
              <a:rPr lang="en" sz="1300" dirty="0">
                <a:solidFill>
                  <a:schemeClr val="accent1"/>
                </a:solidFill>
                <a:latin typeface="Lato"/>
                <a:ea typeface="Lato"/>
                <a:cs typeface="Lato"/>
                <a:sym typeface="Lato"/>
              </a:rPr>
              <a:t> </a:t>
            </a:r>
            <a:r>
              <a:rPr lang="en" sz="1300" b="1" dirty="0">
                <a:solidFill>
                  <a:schemeClr val="accent1"/>
                </a:solidFill>
                <a:latin typeface="Lato"/>
                <a:ea typeface="Lato"/>
                <a:cs typeface="Lato"/>
                <a:sym typeface="Lato"/>
              </a:rPr>
              <a:t>accuracy</a:t>
            </a:r>
            <a:r>
              <a:rPr lang="en" sz="1300" dirty="0">
                <a:solidFill>
                  <a:schemeClr val="accent1"/>
                </a:solidFill>
                <a:latin typeface="Lato"/>
                <a:ea typeface="Lato"/>
                <a:cs typeface="Lato"/>
                <a:sym typeface="Lato"/>
              </a:rPr>
              <a:t> after throwing just </a:t>
            </a:r>
            <a:r>
              <a:rPr lang="en" sz="1300" b="1" dirty="0">
                <a:solidFill>
                  <a:schemeClr val="accent1"/>
                </a:solidFill>
                <a:latin typeface="Lato"/>
                <a:ea typeface="Lato"/>
                <a:cs typeface="Lato"/>
                <a:sym typeface="Lato"/>
              </a:rPr>
              <a:t>30 % </a:t>
            </a:r>
            <a:r>
              <a:rPr lang="en" sz="1300" dirty="0">
                <a:solidFill>
                  <a:schemeClr val="accent1"/>
                </a:solidFill>
                <a:latin typeface="Lato"/>
                <a:ea typeface="Lato"/>
                <a:cs typeface="Lato"/>
                <a:sym typeface="Lato"/>
              </a:rPr>
              <a:t>of the test samples.</a:t>
            </a:r>
            <a:endParaRPr sz="1300" dirty="0">
              <a:solidFill>
                <a:schemeClr val="accent1"/>
              </a:solidFill>
              <a:latin typeface="Lato"/>
              <a:ea typeface="Lato"/>
              <a:cs typeface="Lato"/>
              <a:sym typeface="Lato"/>
            </a:endParaRPr>
          </a:p>
          <a:p>
            <a:pPr marL="0" lvl="0" indent="0" algn="l" rtl="0">
              <a:spcBef>
                <a:spcPts val="0"/>
              </a:spcBef>
              <a:spcAft>
                <a:spcPts val="0"/>
              </a:spcAft>
              <a:buNone/>
            </a:pPr>
            <a:endParaRPr sz="1300" dirty="0">
              <a:solidFill>
                <a:schemeClr val="accent1"/>
              </a:solidFill>
              <a:latin typeface="Lato"/>
              <a:ea typeface="Lato"/>
              <a:cs typeface="Lato"/>
              <a:sym typeface="Lato"/>
            </a:endParaRPr>
          </a:p>
          <a:p>
            <a:pPr marL="0" lvl="0" indent="0" algn="l" rtl="0">
              <a:spcBef>
                <a:spcPts val="0"/>
              </a:spcBef>
              <a:spcAft>
                <a:spcPts val="0"/>
              </a:spcAft>
              <a:buNone/>
            </a:pPr>
            <a:r>
              <a:rPr lang="en" sz="1300" dirty="0">
                <a:solidFill>
                  <a:schemeClr val="accent1"/>
                </a:solidFill>
                <a:latin typeface="Lato"/>
                <a:ea typeface="Lato"/>
                <a:cs typeface="Lato"/>
                <a:sym typeface="Lato"/>
              </a:rPr>
              <a:t>DUQ on the other hand starts at a lower accuracy as it is trained from scratch and reaches </a:t>
            </a:r>
            <a:r>
              <a:rPr lang="en" sz="1300" b="1" dirty="0">
                <a:solidFill>
                  <a:schemeClr val="accent1"/>
                </a:solidFill>
                <a:latin typeface="Lato"/>
                <a:ea typeface="Lato"/>
                <a:cs typeface="Lato"/>
                <a:sym typeface="Lato"/>
              </a:rPr>
              <a:t>100 % </a:t>
            </a:r>
            <a:r>
              <a:rPr lang="en" sz="1300" dirty="0">
                <a:solidFill>
                  <a:schemeClr val="accent1"/>
                </a:solidFill>
                <a:latin typeface="Lato"/>
                <a:ea typeface="Lato"/>
                <a:cs typeface="Lato"/>
                <a:sym typeface="Lato"/>
              </a:rPr>
              <a:t>accuracy only after throwing</a:t>
            </a:r>
            <a:r>
              <a:rPr lang="en" sz="1300" b="1" dirty="0">
                <a:solidFill>
                  <a:schemeClr val="accent1"/>
                </a:solidFill>
                <a:latin typeface="Lato"/>
                <a:ea typeface="Lato"/>
                <a:cs typeface="Lato"/>
                <a:sym typeface="Lato"/>
              </a:rPr>
              <a:t> 70% </a:t>
            </a:r>
            <a:r>
              <a:rPr lang="en" sz="1300" dirty="0">
                <a:solidFill>
                  <a:schemeClr val="accent1"/>
                </a:solidFill>
                <a:latin typeface="Lato"/>
                <a:ea typeface="Lato"/>
                <a:cs typeface="Lato"/>
                <a:sym typeface="Lato"/>
              </a:rPr>
              <a:t>of the test data. </a:t>
            </a:r>
            <a:endParaRPr sz="1300" dirty="0">
              <a:solidFill>
                <a:schemeClr val="accent1"/>
              </a:solidFill>
              <a:latin typeface="Lato"/>
              <a:ea typeface="Lato"/>
              <a:cs typeface="Lato"/>
              <a:sym typeface="Lato"/>
            </a:endParaRPr>
          </a:p>
          <a:p>
            <a:pPr marL="0" lvl="0" indent="0" algn="l" rtl="0">
              <a:spcBef>
                <a:spcPts val="0"/>
              </a:spcBef>
              <a:spcAft>
                <a:spcPts val="0"/>
              </a:spcAft>
              <a:buNone/>
            </a:pPr>
            <a:endParaRPr sz="1300" dirty="0">
              <a:solidFill>
                <a:schemeClr val="accent1"/>
              </a:solidFill>
              <a:latin typeface="Lato"/>
              <a:ea typeface="Lato"/>
              <a:cs typeface="Lato"/>
              <a:sym typeface="Lato"/>
            </a:endParaRPr>
          </a:p>
          <a:p>
            <a:pPr marL="0" lvl="0" indent="0" algn="l" rtl="0">
              <a:spcBef>
                <a:spcPts val="0"/>
              </a:spcBef>
              <a:spcAft>
                <a:spcPts val="0"/>
              </a:spcAft>
              <a:buNone/>
            </a:pPr>
            <a:r>
              <a:rPr lang="en" sz="1300" dirty="0">
                <a:solidFill>
                  <a:schemeClr val="accent1"/>
                </a:solidFill>
                <a:latin typeface="Lato"/>
                <a:ea typeface="Lato"/>
                <a:cs typeface="Lato"/>
                <a:sym typeface="Lato"/>
              </a:rPr>
              <a:t>Despite its lower performance compared to QUAM, DUQ is still very good given that QUAM </a:t>
            </a:r>
            <a:r>
              <a:rPr lang="en" sz="1300" b="1" dirty="0">
                <a:solidFill>
                  <a:schemeClr val="accent1"/>
                </a:solidFill>
                <a:latin typeface="Lato"/>
                <a:ea typeface="Lato"/>
                <a:cs typeface="Lato"/>
                <a:sym typeface="Lato"/>
              </a:rPr>
              <a:t>needs a lot more compute and memory</a:t>
            </a:r>
            <a:r>
              <a:rPr lang="en" sz="1300" dirty="0">
                <a:solidFill>
                  <a:schemeClr val="accent1"/>
                </a:solidFill>
                <a:latin typeface="Lato"/>
                <a:ea typeface="Lato"/>
                <a:cs typeface="Lato"/>
                <a:sym typeface="Lato"/>
              </a:rPr>
              <a:t> than DUQ</a:t>
            </a:r>
            <a:endParaRPr sz="1300" dirty="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Major Trade Offs! - Compute and memory</a:t>
            </a:r>
            <a:endParaRPr/>
          </a:p>
        </p:txBody>
      </p:sp>
      <p:sp>
        <p:nvSpPr>
          <p:cNvPr id="190" name="Google Shape;190;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500" dirty="0"/>
              <a:t>The QUAM method discussed in the last slide is the current </a:t>
            </a:r>
            <a:r>
              <a:rPr lang="en" sz="1500" b="1" dirty="0"/>
              <a:t>state-of-the-art (SOTA)</a:t>
            </a:r>
            <a:r>
              <a:rPr lang="en" sz="1500" dirty="0"/>
              <a:t> method for uncertainty quantification and has proven to predict epistemic uncertainty accurately. But it has some challenges and trade-offs!</a:t>
            </a:r>
            <a:endParaRPr sz="1500" dirty="0"/>
          </a:p>
          <a:p>
            <a:pPr marL="457200" lvl="0" indent="-311150" algn="l" rtl="0">
              <a:spcBef>
                <a:spcPts val="0"/>
              </a:spcBef>
              <a:spcAft>
                <a:spcPts val="0"/>
              </a:spcAft>
              <a:buSzPts val="1300"/>
              <a:buChar char="●"/>
            </a:pPr>
            <a:r>
              <a:rPr lang="en" sz="1500" dirty="0"/>
              <a:t>This method is very slow and computationally demanding as it requires training</a:t>
            </a:r>
            <a:r>
              <a:rPr lang="en" sz="1500" b="1" dirty="0"/>
              <a:t> K</a:t>
            </a:r>
            <a:r>
              <a:rPr lang="en" sz="1500" dirty="0"/>
              <a:t>(usually taken as 5-7)</a:t>
            </a:r>
            <a:r>
              <a:rPr lang="en" sz="1500" b="1" dirty="0"/>
              <a:t> </a:t>
            </a:r>
            <a:r>
              <a:rPr lang="en" sz="1500" dirty="0"/>
              <a:t>different models per test image</a:t>
            </a:r>
            <a:endParaRPr sz="1500" dirty="0"/>
          </a:p>
          <a:p>
            <a:pPr marL="457200" lvl="0" indent="-323850" algn="l" rtl="0">
              <a:spcBef>
                <a:spcPts val="0"/>
              </a:spcBef>
              <a:spcAft>
                <a:spcPts val="0"/>
              </a:spcAft>
              <a:buSzPts val="1500"/>
              <a:buChar char="●"/>
            </a:pPr>
            <a:r>
              <a:rPr lang="en" sz="1500" dirty="0"/>
              <a:t>It also has a large memory requirement as it has to store the entire </a:t>
            </a:r>
            <a:r>
              <a:rPr lang="en" sz="1500" b="1" dirty="0"/>
              <a:t>training data at inference</a:t>
            </a:r>
            <a:r>
              <a:rPr lang="en" sz="1500" dirty="0"/>
              <a: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C9F0-CCBB-9726-DFB2-448BC5B828C0}"/>
              </a:ext>
            </a:extLst>
          </p:cNvPr>
          <p:cNvSpPr>
            <a:spLocks noGrp="1"/>
          </p:cNvSpPr>
          <p:nvPr>
            <p:ph type="title"/>
          </p:nvPr>
        </p:nvSpPr>
        <p:spPr>
          <a:xfrm>
            <a:off x="729450" y="1318650"/>
            <a:ext cx="7688700" cy="524438"/>
          </a:xfrm>
        </p:spPr>
        <p:txBody>
          <a:bodyPr>
            <a:normAutofit fontScale="90000"/>
          </a:bodyPr>
          <a:lstStyle/>
          <a:p>
            <a:r>
              <a:rPr lang="en-US" dirty="0"/>
              <a:t>The memory Requirement Reduction</a:t>
            </a:r>
            <a:endParaRPr lang="en-IN" dirty="0"/>
          </a:p>
        </p:txBody>
      </p:sp>
      <p:sp>
        <p:nvSpPr>
          <p:cNvPr id="3" name="Text Placeholder 2">
            <a:extLst>
              <a:ext uri="{FF2B5EF4-FFF2-40B4-BE49-F238E27FC236}">
                <a16:creationId xmlns:a16="http://schemas.microsoft.com/office/drawing/2014/main" id="{B6207A90-7D13-7804-0DB5-B00CC4F49A9D}"/>
              </a:ext>
            </a:extLst>
          </p:cNvPr>
          <p:cNvSpPr>
            <a:spLocks noGrp="1"/>
          </p:cNvSpPr>
          <p:nvPr>
            <p:ph type="body" idx="1"/>
          </p:nvPr>
        </p:nvSpPr>
        <p:spPr>
          <a:xfrm>
            <a:off x="729450" y="1950244"/>
            <a:ext cx="7688700" cy="2389731"/>
          </a:xfrm>
        </p:spPr>
        <p:txBody>
          <a:bodyPr/>
          <a:lstStyle/>
          <a:p>
            <a:r>
              <a:rPr lang="en-US" dirty="0"/>
              <a:t>I used the base model to cluster the training data according to classes and then picked 10 images per class as </a:t>
            </a:r>
            <a:r>
              <a:rPr lang="en-US" b="1" dirty="0"/>
              <a:t>representatives</a:t>
            </a:r>
          </a:p>
          <a:p>
            <a:r>
              <a:rPr lang="en-US" dirty="0"/>
              <a:t>The 10 images were chosen such that they were closest to the class centroid (Euclidean distance). So, now the training data used for finetuning the model has just </a:t>
            </a:r>
            <a:r>
              <a:rPr lang="en-US" b="1" dirty="0"/>
              <a:t>10K </a:t>
            </a:r>
            <a:r>
              <a:rPr lang="en-US" dirty="0"/>
              <a:t>images where</a:t>
            </a:r>
            <a:r>
              <a:rPr lang="en-US" b="1" dirty="0"/>
              <a:t> K </a:t>
            </a:r>
            <a:r>
              <a:rPr lang="en-US" dirty="0"/>
              <a:t>is the number of classes </a:t>
            </a:r>
          </a:p>
          <a:p>
            <a:r>
              <a:rPr lang="en-US" dirty="0"/>
              <a:t>This reduced the memory requirement with almost the same performance on Uncertainty Quantification. But the latency was still the same.</a:t>
            </a:r>
          </a:p>
          <a:p>
            <a:r>
              <a:rPr lang="en-US" dirty="0"/>
              <a:t>So, I tried freezing the entire network except the last layer for finetuning</a:t>
            </a:r>
          </a:p>
          <a:p>
            <a:r>
              <a:rPr lang="en-US" dirty="0"/>
              <a:t>This increased the speed but the performance got a hit!!</a:t>
            </a:r>
            <a:endParaRPr lang="en-IN" dirty="0"/>
          </a:p>
        </p:txBody>
      </p:sp>
    </p:spTree>
    <p:extLst>
      <p:ext uri="{BB962C8B-B14F-4D97-AF65-F5344CB8AC3E}">
        <p14:creationId xmlns:p14="http://schemas.microsoft.com/office/powerpoint/2010/main" val="127415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33C80-6CB1-0CE3-D5A8-E58806BA2468}"/>
              </a:ext>
            </a:extLst>
          </p:cNvPr>
          <p:cNvSpPr>
            <a:spLocks noGrp="1"/>
          </p:cNvSpPr>
          <p:nvPr>
            <p:ph type="title"/>
          </p:nvPr>
        </p:nvSpPr>
        <p:spPr/>
        <p:txBody>
          <a:bodyPr>
            <a:normAutofit fontScale="90000"/>
          </a:bodyPr>
          <a:lstStyle/>
          <a:p>
            <a:r>
              <a:rPr lang="en-US" dirty="0"/>
              <a:t>Adversarial Attacks for UQ</a:t>
            </a:r>
            <a:endParaRPr lang="en-IN" dirty="0"/>
          </a:p>
        </p:txBody>
      </p:sp>
      <p:sp>
        <p:nvSpPr>
          <p:cNvPr id="3" name="Text Placeholder 2">
            <a:extLst>
              <a:ext uri="{FF2B5EF4-FFF2-40B4-BE49-F238E27FC236}">
                <a16:creationId xmlns:a16="http://schemas.microsoft.com/office/drawing/2014/main" id="{CC37113C-64A0-E996-F7DE-770E2A452E8C}"/>
              </a:ext>
            </a:extLst>
          </p:cNvPr>
          <p:cNvSpPr>
            <a:spLocks noGrp="1"/>
          </p:cNvSpPr>
          <p:nvPr>
            <p:ph type="body" idx="1"/>
          </p:nvPr>
        </p:nvSpPr>
        <p:spPr>
          <a:xfrm>
            <a:off x="729450" y="1943100"/>
            <a:ext cx="7688700" cy="2396875"/>
          </a:xfrm>
        </p:spPr>
        <p:txBody>
          <a:bodyPr/>
          <a:lstStyle/>
          <a:p>
            <a:r>
              <a:rPr lang="en-US" dirty="0"/>
              <a:t>This technique perturbs the input slightly in the direction (or opposite) of the gradient in order to maximize the change in output distribution. </a:t>
            </a:r>
          </a:p>
          <a:p>
            <a:r>
              <a:rPr lang="en-US" dirty="0"/>
              <a:t>This allowed throwing out almost 30-40% of the test data without any requirement of uncertainty quantification (model is fairly confident about these data points). This is already a 2X speedup!!</a:t>
            </a:r>
          </a:p>
          <a:p>
            <a:r>
              <a:rPr lang="en-US" dirty="0"/>
              <a:t>But, then the accuracy drops by around 4-5 % as the model sometimes makes the wrong decision with high confidence.</a:t>
            </a:r>
          </a:p>
          <a:p>
            <a:r>
              <a:rPr lang="en-US" dirty="0"/>
              <a:t>This method should be seen as a way to speedup the process and not SOTA</a:t>
            </a:r>
          </a:p>
        </p:txBody>
      </p:sp>
    </p:spTree>
    <p:extLst>
      <p:ext uri="{BB962C8B-B14F-4D97-AF65-F5344CB8AC3E}">
        <p14:creationId xmlns:p14="http://schemas.microsoft.com/office/powerpoint/2010/main" val="27491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 different training technique I tried</a:t>
            </a:r>
            <a:endParaRPr dirty="0"/>
          </a:p>
        </p:txBody>
      </p:sp>
      <p:sp>
        <p:nvSpPr>
          <p:cNvPr id="216" name="Google Shape;216;p32"/>
          <p:cNvSpPr txBox="1">
            <a:spLocks noGrp="1"/>
          </p:cNvSpPr>
          <p:nvPr>
            <p:ph type="body" idx="1"/>
          </p:nvPr>
        </p:nvSpPr>
        <p:spPr>
          <a:xfrm>
            <a:off x="729450" y="1918525"/>
            <a:ext cx="7688700" cy="1571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I trained a model with </a:t>
            </a:r>
            <a:r>
              <a:rPr lang="en" b="1" dirty="0"/>
              <a:t>an additional class named OOD</a:t>
            </a:r>
            <a:r>
              <a:rPr lang="en" dirty="0"/>
              <a:t> using the DUQ technique.</a:t>
            </a:r>
            <a:endParaRPr dirty="0"/>
          </a:p>
          <a:p>
            <a:pPr marL="457200" lvl="0" indent="-311150" algn="l" rtl="0">
              <a:spcBef>
                <a:spcPts val="0"/>
              </a:spcBef>
              <a:spcAft>
                <a:spcPts val="0"/>
              </a:spcAft>
              <a:buSzPts val="1300"/>
              <a:buChar char="●"/>
            </a:pPr>
            <a:r>
              <a:rPr lang="en" dirty="0"/>
              <a:t>So, this model also has </a:t>
            </a:r>
            <a:r>
              <a:rPr lang="en" b="1" dirty="0"/>
              <a:t>10 </a:t>
            </a:r>
            <a:r>
              <a:rPr lang="en" dirty="0"/>
              <a:t>classes namely, digits 0-8 and an OOD class. I removed digit 9 from the training data and checked where it is mapped to OOD at test time. </a:t>
            </a:r>
            <a:endParaRPr dirty="0"/>
          </a:p>
          <a:p>
            <a:pPr marL="457200" lvl="0" indent="-311150" algn="l" rtl="0">
              <a:spcBef>
                <a:spcPts val="0"/>
              </a:spcBef>
              <a:spcAft>
                <a:spcPts val="0"/>
              </a:spcAft>
              <a:buSzPts val="1300"/>
              <a:buChar char="●"/>
            </a:pPr>
            <a:r>
              <a:rPr lang="en" dirty="0"/>
              <a:t>This approach outperformed the original DUQ method by 3-4% accuracy and required throwing off 60 % of the test data as opposed to 70 % test data for the traditional DUQ.</a:t>
            </a:r>
            <a:endParaRPr dirty="0"/>
          </a:p>
          <a:p>
            <a:pPr marL="457200" lvl="0" indent="-311150" algn="l" rtl="0">
              <a:spcBef>
                <a:spcPts val="0"/>
              </a:spcBef>
              <a:spcAft>
                <a:spcPts val="0"/>
              </a:spcAft>
              <a:buSzPts val="1300"/>
              <a:buChar char="●"/>
            </a:pPr>
            <a:r>
              <a:rPr lang="en" dirty="0"/>
              <a:t>It also mapped </a:t>
            </a:r>
            <a:r>
              <a:rPr lang="en" b="1" dirty="0"/>
              <a:t>9</a:t>
            </a:r>
            <a:r>
              <a:rPr lang="en" dirty="0"/>
              <a:t> to the </a:t>
            </a:r>
            <a:r>
              <a:rPr lang="en" b="1" dirty="0"/>
              <a:t>OOD</a:t>
            </a:r>
            <a:r>
              <a:rPr lang="en" dirty="0"/>
              <a:t> class as anticipated.</a:t>
            </a:r>
            <a:endParaRPr dirty="0"/>
          </a:p>
        </p:txBody>
      </p:sp>
      <p:pic>
        <p:nvPicPr>
          <p:cNvPr id="217" name="Google Shape;217;p32"/>
          <p:cNvPicPr preferRelativeResize="0"/>
          <p:nvPr/>
        </p:nvPicPr>
        <p:blipFill>
          <a:blip r:embed="rId3">
            <a:alphaModFix/>
          </a:blip>
          <a:stretch>
            <a:fillRect/>
          </a:stretch>
        </p:blipFill>
        <p:spPr>
          <a:xfrm>
            <a:off x="5810400" y="3135125"/>
            <a:ext cx="2607750" cy="1955813"/>
          </a:xfrm>
          <a:prstGeom prst="rect">
            <a:avLst/>
          </a:prstGeom>
          <a:noFill/>
          <a:ln>
            <a:noFill/>
          </a:ln>
        </p:spPr>
      </p:pic>
      <p:sp>
        <p:nvSpPr>
          <p:cNvPr id="218" name="Google Shape;218;p32"/>
          <p:cNvSpPr txBox="1"/>
          <p:nvPr/>
        </p:nvSpPr>
        <p:spPr>
          <a:xfrm>
            <a:off x="1434325" y="3855350"/>
            <a:ext cx="3298200" cy="63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This is the plot of </a:t>
            </a:r>
            <a:r>
              <a:rPr lang="en" sz="1300" b="1">
                <a:solidFill>
                  <a:schemeClr val="accent1"/>
                </a:solidFill>
                <a:latin typeface="Lato"/>
                <a:ea typeface="Lato"/>
                <a:cs typeface="Lato"/>
                <a:sym typeface="Lato"/>
              </a:rPr>
              <a:t>accuracy</a:t>
            </a:r>
            <a:r>
              <a:rPr lang="en" sz="1300">
                <a:solidFill>
                  <a:schemeClr val="accent1"/>
                </a:solidFill>
                <a:latin typeface="Lato"/>
                <a:ea typeface="Lato"/>
                <a:cs typeface="Lato"/>
                <a:sym typeface="Lato"/>
              </a:rPr>
              <a:t> Vs </a:t>
            </a:r>
            <a:r>
              <a:rPr lang="en" sz="1300" b="1">
                <a:solidFill>
                  <a:schemeClr val="accent1"/>
                </a:solidFill>
                <a:latin typeface="Lato"/>
                <a:ea typeface="Lato"/>
                <a:cs typeface="Lato"/>
                <a:sym typeface="Lato"/>
              </a:rPr>
              <a:t>percent of test data rejected</a:t>
            </a:r>
            <a:r>
              <a:rPr lang="en" sz="1300">
                <a:solidFill>
                  <a:schemeClr val="accent1"/>
                </a:solidFill>
                <a:latin typeface="Lato"/>
                <a:ea typeface="Lato"/>
                <a:cs typeface="Lato"/>
                <a:sym typeface="Lato"/>
              </a:rPr>
              <a:t> because of uncertainty</a:t>
            </a:r>
            <a:endParaRPr sz="13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5819-7573-BFE2-E1DE-06BEEB27EE25}"/>
              </a:ext>
            </a:extLst>
          </p:cNvPr>
          <p:cNvSpPr>
            <a:spLocks noGrp="1"/>
          </p:cNvSpPr>
          <p:nvPr>
            <p:ph type="title"/>
          </p:nvPr>
        </p:nvSpPr>
        <p:spPr/>
        <p:txBody>
          <a:bodyPr>
            <a:normAutofit fontScale="90000"/>
          </a:bodyPr>
          <a:lstStyle/>
          <a:p>
            <a:r>
              <a:rPr lang="en-US" dirty="0"/>
              <a:t>Future Work</a:t>
            </a:r>
            <a:endParaRPr lang="en-IN" dirty="0"/>
          </a:p>
        </p:txBody>
      </p:sp>
      <p:sp>
        <p:nvSpPr>
          <p:cNvPr id="3" name="Text Placeholder 2">
            <a:extLst>
              <a:ext uri="{FF2B5EF4-FFF2-40B4-BE49-F238E27FC236}">
                <a16:creationId xmlns:a16="http://schemas.microsoft.com/office/drawing/2014/main" id="{4AADFFE4-E091-25C8-212B-453B67724B60}"/>
              </a:ext>
            </a:extLst>
          </p:cNvPr>
          <p:cNvSpPr>
            <a:spLocks noGrp="1"/>
          </p:cNvSpPr>
          <p:nvPr>
            <p:ph type="body" idx="1"/>
          </p:nvPr>
        </p:nvSpPr>
        <p:spPr>
          <a:xfrm>
            <a:off x="729450" y="1921669"/>
            <a:ext cx="7688700" cy="2418306"/>
          </a:xfrm>
        </p:spPr>
        <p:txBody>
          <a:bodyPr/>
          <a:lstStyle/>
          <a:p>
            <a:r>
              <a:rPr lang="en-US" dirty="0"/>
              <a:t>A recent paper defines </a:t>
            </a:r>
            <a:r>
              <a:rPr lang="en-US" dirty="0">
                <a:hlinkClick r:id="rId2"/>
              </a:rPr>
              <a:t>model pruning</a:t>
            </a:r>
            <a:r>
              <a:rPr lang="en-US" dirty="0"/>
              <a:t> for LLMs. We can use model pruning to reduce the model size before applying techniques like QUAM for further speedup.</a:t>
            </a:r>
          </a:p>
          <a:p>
            <a:r>
              <a:rPr lang="en-US" dirty="0"/>
              <a:t>Instead of doing backpropagation through the entire model in QUAM, we can use the gradient information to understand the “important regions” and then train only on those.</a:t>
            </a:r>
          </a:p>
          <a:p>
            <a:r>
              <a:rPr lang="en-US" dirty="0"/>
              <a:t>Defining a standard Uncertainty Benchmarking pipeline to compare performance of various techniques on aspects like accuracy, latency, AUC, etc. This will help for choosing a tailored technique as per the requirements.</a:t>
            </a:r>
          </a:p>
        </p:txBody>
      </p:sp>
    </p:spTree>
    <p:extLst>
      <p:ext uri="{BB962C8B-B14F-4D97-AF65-F5344CB8AC3E}">
        <p14:creationId xmlns:p14="http://schemas.microsoft.com/office/powerpoint/2010/main" val="564449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9F10-3ED2-9348-ACFE-C73D663B3D8A}"/>
              </a:ext>
            </a:extLst>
          </p:cNvPr>
          <p:cNvSpPr>
            <a:spLocks noGrp="1"/>
          </p:cNvSpPr>
          <p:nvPr>
            <p:ph type="title"/>
          </p:nvPr>
        </p:nvSpPr>
        <p:spPr/>
        <p:txBody>
          <a:bodyPr>
            <a:normAutofit fontScale="90000"/>
          </a:bodyPr>
          <a:lstStyle/>
          <a:p>
            <a:r>
              <a:rPr lang="en-US" dirty="0"/>
              <a:t>References</a:t>
            </a:r>
            <a:endParaRPr lang="en-IN" dirty="0"/>
          </a:p>
        </p:txBody>
      </p:sp>
      <p:sp>
        <p:nvSpPr>
          <p:cNvPr id="3" name="Text Placeholder 2">
            <a:extLst>
              <a:ext uri="{FF2B5EF4-FFF2-40B4-BE49-F238E27FC236}">
                <a16:creationId xmlns:a16="http://schemas.microsoft.com/office/drawing/2014/main" id="{D2E7E065-06CA-9700-B44B-4BB8FACC12C2}"/>
              </a:ext>
            </a:extLst>
          </p:cNvPr>
          <p:cNvSpPr>
            <a:spLocks noGrp="1"/>
          </p:cNvSpPr>
          <p:nvPr>
            <p:ph type="body" idx="1"/>
          </p:nvPr>
        </p:nvSpPr>
        <p:spPr>
          <a:xfrm>
            <a:off x="242887" y="1907381"/>
            <a:ext cx="8701087" cy="3043237"/>
          </a:xfrm>
        </p:spPr>
        <p:txBody>
          <a:bodyPr/>
          <a:lstStyle/>
          <a:p>
            <a:r>
              <a:rPr lang="en-IN" b="0" i="0" dirty="0">
                <a:solidFill>
                  <a:srgbClr val="222222"/>
                </a:solidFill>
                <a:effectLst/>
                <a:highlight>
                  <a:srgbClr val="FFFFFF"/>
                </a:highlight>
                <a:latin typeface="Arial" panose="020B0604020202020204" pitchFamily="34" charset="0"/>
              </a:rPr>
              <a:t>Van Amersfoort, Joost, et al. "Uncertainty estimation using a single deep deterministic neural network.” </a:t>
            </a:r>
            <a:r>
              <a:rPr lang="en-IN" b="0" i="1" dirty="0">
                <a:solidFill>
                  <a:srgbClr val="222222"/>
                </a:solidFill>
                <a:effectLst/>
                <a:highlight>
                  <a:srgbClr val="FFFFFF"/>
                </a:highlight>
                <a:latin typeface="Arial" panose="020B0604020202020204" pitchFamily="34" charset="0"/>
              </a:rPr>
              <a:t>International conference on machine learning</a:t>
            </a:r>
            <a:r>
              <a:rPr lang="en-IN" b="0" i="0" dirty="0">
                <a:solidFill>
                  <a:srgbClr val="222222"/>
                </a:solidFill>
                <a:effectLst/>
                <a:highlight>
                  <a:srgbClr val="FFFFFF"/>
                </a:highlight>
                <a:latin typeface="Arial" panose="020B0604020202020204" pitchFamily="34" charset="0"/>
              </a:rPr>
              <a:t>. PMLR, 2020.</a:t>
            </a:r>
          </a:p>
          <a:p>
            <a:r>
              <a:rPr lang="en-US" b="0" i="0" dirty="0">
                <a:solidFill>
                  <a:srgbClr val="222222"/>
                </a:solidFill>
                <a:effectLst/>
                <a:highlight>
                  <a:srgbClr val="FFFFFF"/>
                </a:highlight>
                <a:latin typeface="Arial" panose="020B0604020202020204" pitchFamily="34" charset="0"/>
              </a:rPr>
              <a:t>Schweighofer, </a:t>
            </a:r>
            <a:r>
              <a:rPr lang="en-US" b="0" i="0" dirty="0" err="1">
                <a:solidFill>
                  <a:srgbClr val="222222"/>
                </a:solidFill>
                <a:effectLst/>
                <a:highlight>
                  <a:srgbClr val="FFFFFF"/>
                </a:highlight>
                <a:latin typeface="Arial" panose="020B0604020202020204" pitchFamily="34" charset="0"/>
              </a:rPr>
              <a:t>Kajetan</a:t>
            </a:r>
            <a:r>
              <a:rPr lang="en-US" b="0" i="0" dirty="0">
                <a:solidFill>
                  <a:srgbClr val="222222"/>
                </a:solidFill>
                <a:effectLst/>
                <a:highlight>
                  <a:srgbClr val="FFFFFF"/>
                </a:highlight>
                <a:latin typeface="Arial" panose="020B0604020202020204" pitchFamily="34" charset="0"/>
              </a:rPr>
              <a:t>, et al. "Quantification of Uncertainty with Adversarial Models." </a:t>
            </a:r>
            <a:r>
              <a:rPr lang="en-US" b="0" i="1" dirty="0">
                <a:solidFill>
                  <a:srgbClr val="222222"/>
                </a:solidFill>
                <a:effectLst/>
                <a:highlight>
                  <a:srgbClr val="FFFFFF"/>
                </a:highlight>
                <a:latin typeface="Arial" panose="020B0604020202020204" pitchFamily="34" charset="0"/>
              </a:rPr>
              <a:t>Advances in Neural Information Processing Systems</a:t>
            </a:r>
            <a:r>
              <a:rPr lang="en-US" b="0" i="0" dirty="0">
                <a:solidFill>
                  <a:srgbClr val="222222"/>
                </a:solidFill>
                <a:effectLst/>
                <a:highlight>
                  <a:srgbClr val="FFFFFF"/>
                </a:highlight>
                <a:latin typeface="Arial" panose="020B0604020202020204" pitchFamily="34" charset="0"/>
              </a:rPr>
              <a:t> 36 (2023): 19446-19484.</a:t>
            </a:r>
          </a:p>
          <a:p>
            <a:r>
              <a:rPr lang="en-US" b="0" i="0" dirty="0">
                <a:solidFill>
                  <a:srgbClr val="222222"/>
                </a:solidFill>
                <a:effectLst/>
                <a:highlight>
                  <a:srgbClr val="FFFFFF"/>
                </a:highlight>
                <a:latin typeface="Arial" panose="020B0604020202020204" pitchFamily="34" charset="0"/>
              </a:rPr>
              <a:t>Ma, </a:t>
            </a:r>
            <a:r>
              <a:rPr lang="en-US" b="0" i="0" dirty="0" err="1">
                <a:solidFill>
                  <a:srgbClr val="222222"/>
                </a:solidFill>
                <a:effectLst/>
                <a:highlight>
                  <a:srgbClr val="FFFFFF"/>
                </a:highlight>
                <a:latin typeface="Arial" panose="020B0604020202020204" pitchFamily="34" charset="0"/>
              </a:rPr>
              <a:t>Xinyin</a:t>
            </a:r>
            <a:r>
              <a:rPr lang="en-US" b="0" i="0" dirty="0">
                <a:solidFill>
                  <a:srgbClr val="222222"/>
                </a:solidFill>
                <a:effectLst/>
                <a:highlight>
                  <a:srgbClr val="FFFFFF"/>
                </a:highlight>
                <a:latin typeface="Arial" panose="020B0604020202020204" pitchFamily="34" charset="0"/>
              </a:rPr>
              <a:t>, </a:t>
            </a:r>
            <a:r>
              <a:rPr lang="en-US" b="0" i="0" dirty="0" err="1">
                <a:solidFill>
                  <a:srgbClr val="222222"/>
                </a:solidFill>
                <a:effectLst/>
                <a:highlight>
                  <a:srgbClr val="FFFFFF"/>
                </a:highlight>
                <a:latin typeface="Arial" panose="020B0604020202020204" pitchFamily="34" charset="0"/>
              </a:rPr>
              <a:t>Gongfan</a:t>
            </a:r>
            <a:r>
              <a:rPr lang="en-US" b="0" i="0" dirty="0">
                <a:solidFill>
                  <a:srgbClr val="222222"/>
                </a:solidFill>
                <a:effectLst/>
                <a:highlight>
                  <a:srgbClr val="FFFFFF"/>
                </a:highlight>
                <a:latin typeface="Arial" panose="020B0604020202020204" pitchFamily="34" charset="0"/>
              </a:rPr>
              <a:t> Fang, and </a:t>
            </a:r>
            <a:r>
              <a:rPr lang="en-US" b="0" i="0" dirty="0" err="1">
                <a:solidFill>
                  <a:srgbClr val="222222"/>
                </a:solidFill>
                <a:effectLst/>
                <a:highlight>
                  <a:srgbClr val="FFFFFF"/>
                </a:highlight>
                <a:latin typeface="Arial" panose="020B0604020202020204" pitchFamily="34" charset="0"/>
              </a:rPr>
              <a:t>Xinchao</a:t>
            </a:r>
            <a:r>
              <a:rPr lang="en-US" b="0" i="0" dirty="0">
                <a:solidFill>
                  <a:srgbClr val="222222"/>
                </a:solidFill>
                <a:effectLst/>
                <a:highlight>
                  <a:srgbClr val="FFFFFF"/>
                </a:highlight>
                <a:latin typeface="Arial" panose="020B0604020202020204" pitchFamily="34" charset="0"/>
              </a:rPr>
              <a:t> Wang. "</a:t>
            </a:r>
            <a:r>
              <a:rPr lang="en-US" b="0" i="0" dirty="0" err="1">
                <a:solidFill>
                  <a:srgbClr val="222222"/>
                </a:solidFill>
                <a:effectLst/>
                <a:highlight>
                  <a:srgbClr val="FFFFFF"/>
                </a:highlight>
                <a:latin typeface="Arial" panose="020B0604020202020204" pitchFamily="34" charset="0"/>
              </a:rPr>
              <a:t>Llm</a:t>
            </a:r>
            <a:r>
              <a:rPr lang="en-US" b="0" i="0" dirty="0">
                <a:solidFill>
                  <a:srgbClr val="222222"/>
                </a:solidFill>
                <a:effectLst/>
                <a:highlight>
                  <a:srgbClr val="FFFFFF"/>
                </a:highlight>
                <a:latin typeface="Arial" panose="020B0604020202020204" pitchFamily="34" charset="0"/>
              </a:rPr>
              <a:t>-pruner: On the structural pruning of large language models." </a:t>
            </a:r>
            <a:r>
              <a:rPr lang="en-US" b="0" i="1" dirty="0">
                <a:solidFill>
                  <a:srgbClr val="222222"/>
                </a:solidFill>
                <a:effectLst/>
                <a:highlight>
                  <a:srgbClr val="FFFFFF"/>
                </a:highlight>
                <a:latin typeface="Arial" panose="020B0604020202020204" pitchFamily="34" charset="0"/>
              </a:rPr>
              <a:t>Advances in neural information processing systems</a:t>
            </a:r>
            <a:r>
              <a:rPr lang="en-US" b="0" i="0" dirty="0">
                <a:solidFill>
                  <a:srgbClr val="222222"/>
                </a:solidFill>
                <a:effectLst/>
                <a:highlight>
                  <a:srgbClr val="FFFFFF"/>
                </a:highlight>
                <a:latin typeface="Arial" panose="020B0604020202020204" pitchFamily="34" charset="0"/>
              </a:rPr>
              <a:t> 36 (2023): 21702-21720.</a:t>
            </a:r>
          </a:p>
          <a:p>
            <a:r>
              <a:rPr lang="en-IN" b="0" i="0" dirty="0" err="1">
                <a:solidFill>
                  <a:srgbClr val="222222"/>
                </a:solidFill>
                <a:effectLst/>
                <a:highlight>
                  <a:srgbClr val="FFFFFF"/>
                </a:highlight>
                <a:latin typeface="Arial" panose="020B0604020202020204" pitchFamily="34" charset="0"/>
              </a:rPr>
              <a:t>Alarab</a:t>
            </a:r>
            <a:r>
              <a:rPr lang="en-IN" b="0" i="0" dirty="0">
                <a:solidFill>
                  <a:srgbClr val="222222"/>
                </a:solidFill>
                <a:effectLst/>
                <a:highlight>
                  <a:srgbClr val="FFFFFF"/>
                </a:highlight>
                <a:latin typeface="Arial" panose="020B0604020202020204" pitchFamily="34" charset="0"/>
              </a:rPr>
              <a:t>, Ismail, and </a:t>
            </a:r>
            <a:r>
              <a:rPr lang="en-IN" b="0" i="0" dirty="0" err="1">
                <a:solidFill>
                  <a:srgbClr val="222222"/>
                </a:solidFill>
                <a:effectLst/>
                <a:highlight>
                  <a:srgbClr val="FFFFFF"/>
                </a:highlight>
                <a:latin typeface="Arial" panose="020B0604020202020204" pitchFamily="34" charset="0"/>
              </a:rPr>
              <a:t>Simant</a:t>
            </a:r>
            <a:r>
              <a:rPr lang="en-IN" b="0" i="0" dirty="0">
                <a:solidFill>
                  <a:srgbClr val="222222"/>
                </a:solidFill>
                <a:effectLst/>
                <a:highlight>
                  <a:srgbClr val="FFFFFF"/>
                </a:highlight>
                <a:latin typeface="Arial" panose="020B0604020202020204" pitchFamily="34" charset="0"/>
              </a:rPr>
              <a:t> </a:t>
            </a:r>
            <a:r>
              <a:rPr lang="en-IN" b="0" i="0" dirty="0" err="1">
                <a:solidFill>
                  <a:srgbClr val="222222"/>
                </a:solidFill>
                <a:effectLst/>
                <a:highlight>
                  <a:srgbClr val="FFFFFF"/>
                </a:highlight>
                <a:latin typeface="Arial" panose="020B0604020202020204" pitchFamily="34" charset="0"/>
              </a:rPr>
              <a:t>Prakoonwit</a:t>
            </a:r>
            <a:r>
              <a:rPr lang="en-IN" b="0" i="0" dirty="0">
                <a:solidFill>
                  <a:srgbClr val="222222"/>
                </a:solidFill>
                <a:effectLst/>
                <a:highlight>
                  <a:srgbClr val="FFFFFF"/>
                </a:highlight>
                <a:latin typeface="Arial" panose="020B0604020202020204" pitchFamily="34" charset="0"/>
              </a:rPr>
              <a:t>. "Adversarial attack for uncertainty estimation: identifying critical regions in neural networks." </a:t>
            </a:r>
            <a:r>
              <a:rPr lang="en-IN" b="0" i="1" dirty="0">
                <a:solidFill>
                  <a:srgbClr val="222222"/>
                </a:solidFill>
                <a:effectLst/>
                <a:highlight>
                  <a:srgbClr val="FFFFFF"/>
                </a:highlight>
                <a:latin typeface="Arial" panose="020B0604020202020204" pitchFamily="34" charset="0"/>
              </a:rPr>
              <a:t>Neural Processing Letters</a:t>
            </a:r>
            <a:r>
              <a:rPr lang="en-IN" b="0" i="0" dirty="0">
                <a:solidFill>
                  <a:srgbClr val="222222"/>
                </a:solidFill>
                <a:effectLst/>
                <a:highlight>
                  <a:srgbClr val="FFFFFF"/>
                </a:highlight>
                <a:latin typeface="Arial" panose="020B0604020202020204" pitchFamily="34" charset="0"/>
              </a:rPr>
              <a:t> 54.3 (2022): 1805-1821.</a:t>
            </a:r>
          </a:p>
          <a:p>
            <a:r>
              <a:rPr lang="en-US" b="0" i="0" dirty="0">
                <a:solidFill>
                  <a:srgbClr val="222222"/>
                </a:solidFill>
                <a:effectLst/>
                <a:highlight>
                  <a:srgbClr val="FFFFFF"/>
                </a:highlight>
                <a:latin typeface="Arial" panose="020B0604020202020204" pitchFamily="34" charset="0"/>
              </a:rPr>
              <a:t>Liu, Jeremiah, et al. "Simple and principled uncertainty estimation with deterministic deep learning via distance awareness." </a:t>
            </a:r>
            <a:r>
              <a:rPr lang="en-US" b="0" i="1" dirty="0">
                <a:solidFill>
                  <a:srgbClr val="222222"/>
                </a:solidFill>
                <a:effectLst/>
                <a:highlight>
                  <a:srgbClr val="FFFFFF"/>
                </a:highlight>
                <a:latin typeface="Arial" panose="020B0604020202020204" pitchFamily="34" charset="0"/>
              </a:rPr>
              <a:t>Advances in neural information processing systems</a:t>
            </a:r>
            <a:r>
              <a:rPr lang="en-US" b="0" i="0" dirty="0">
                <a:solidFill>
                  <a:srgbClr val="222222"/>
                </a:solidFill>
                <a:effectLst/>
                <a:highlight>
                  <a:srgbClr val="FFFFFF"/>
                </a:highlight>
                <a:latin typeface="Arial" panose="020B0604020202020204" pitchFamily="34" charset="0"/>
              </a:rPr>
              <a:t> 33 (2020): 7498-7512.</a:t>
            </a:r>
            <a:endParaRPr lang="en-IN" dirty="0">
              <a:solidFill>
                <a:srgbClr val="222222"/>
              </a:solidFill>
              <a:highlight>
                <a:srgbClr val="FFFFFF"/>
              </a:highlight>
              <a:latin typeface="Arial" panose="020B0604020202020204" pitchFamily="34" charset="0"/>
            </a:endParaRPr>
          </a:p>
          <a:p>
            <a:r>
              <a:rPr lang="en-US" b="0" i="0" dirty="0">
                <a:solidFill>
                  <a:srgbClr val="222222"/>
                </a:solidFill>
                <a:effectLst/>
                <a:highlight>
                  <a:srgbClr val="FFFFFF"/>
                </a:highlight>
                <a:latin typeface="Arial" panose="020B0604020202020204" pitchFamily="34" charset="0"/>
              </a:rPr>
              <a:t>Gruber, Cornelia, et al. "Sources of Uncertainty in Machine Learning--A Statisticians' View." </a:t>
            </a:r>
            <a:r>
              <a:rPr lang="en-US" b="0" i="1" dirty="0" err="1">
                <a:solidFill>
                  <a:srgbClr val="222222"/>
                </a:solidFill>
                <a:effectLst/>
                <a:highlight>
                  <a:srgbClr val="FFFFFF"/>
                </a:highlight>
                <a:latin typeface="Arial" panose="020B0604020202020204" pitchFamily="34" charset="0"/>
              </a:rPr>
              <a:t>arXiv</a:t>
            </a:r>
            <a:r>
              <a:rPr lang="en-US" b="0" i="1" dirty="0">
                <a:solidFill>
                  <a:srgbClr val="222222"/>
                </a:solidFill>
                <a:effectLst/>
                <a:highlight>
                  <a:srgbClr val="FFFFFF"/>
                </a:highlight>
                <a:latin typeface="Arial" panose="020B0604020202020204" pitchFamily="34" charset="0"/>
              </a:rPr>
              <a:t> preprint arXiv:2305.16703</a:t>
            </a:r>
            <a:r>
              <a:rPr lang="en-US" b="0" i="0" dirty="0">
                <a:solidFill>
                  <a:srgbClr val="222222"/>
                </a:solidFill>
                <a:effectLst/>
                <a:highlight>
                  <a:srgbClr val="FFFFFF"/>
                </a:highlight>
                <a:latin typeface="Arial" panose="020B0604020202020204" pitchFamily="34" charset="0"/>
              </a:rPr>
              <a:t> (2023).</a:t>
            </a:r>
            <a:endParaRPr lang="en-US" dirty="0">
              <a:solidFill>
                <a:srgbClr val="222222"/>
              </a:solidFill>
              <a:highlight>
                <a:srgbClr val="FFFFFF"/>
              </a:highlight>
              <a:latin typeface="Arial" panose="020B0604020202020204" pitchFamily="34" charset="0"/>
            </a:endParaRPr>
          </a:p>
          <a:p>
            <a:endParaRPr lang="en-US" dirty="0">
              <a:solidFill>
                <a:srgbClr val="222222"/>
              </a:solidFill>
              <a:highlight>
                <a:srgbClr val="FFFFFF"/>
              </a:highlight>
              <a:latin typeface="Arial" panose="020B0604020202020204" pitchFamily="34" charset="0"/>
            </a:endParaRPr>
          </a:p>
          <a:p>
            <a:endParaRPr lang="en-IN" dirty="0">
              <a:solidFill>
                <a:srgbClr val="222222"/>
              </a:solidFill>
              <a:highlight>
                <a:srgbClr val="FFFFFF"/>
              </a:highlight>
              <a:latin typeface="Arial" panose="020B0604020202020204" pitchFamily="34" charset="0"/>
            </a:endParaRPr>
          </a:p>
          <a:p>
            <a:endParaRPr lang="en-IN" b="0" i="0" dirty="0">
              <a:solidFill>
                <a:srgbClr val="222222"/>
              </a:solidFill>
              <a:effectLst/>
              <a:highlight>
                <a:srgbClr val="FFFFFF"/>
              </a:highlight>
              <a:latin typeface="Arial" panose="020B0604020202020204" pitchFamily="34" charset="0"/>
            </a:endParaRPr>
          </a:p>
          <a:p>
            <a:endParaRPr lang="en-IN" b="0" i="0" dirty="0">
              <a:solidFill>
                <a:srgbClr val="222222"/>
              </a:solidFill>
              <a:effectLst/>
              <a:highlight>
                <a:srgbClr val="FFFFFF"/>
              </a:highlight>
              <a:latin typeface="Arial" panose="020B0604020202020204" pitchFamily="34" charset="0"/>
            </a:endParaRPr>
          </a:p>
          <a:p>
            <a:endParaRPr lang="en-IN" dirty="0"/>
          </a:p>
        </p:txBody>
      </p:sp>
    </p:spTree>
    <p:extLst>
      <p:ext uri="{BB962C8B-B14F-4D97-AF65-F5344CB8AC3E}">
        <p14:creationId xmlns:p14="http://schemas.microsoft.com/office/powerpoint/2010/main" val="150794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marL="457200" lvl="0" indent="-323850" algn="l" rtl="0">
              <a:spcBef>
                <a:spcPts val="0"/>
              </a:spcBef>
              <a:spcAft>
                <a:spcPts val="0"/>
              </a:spcAft>
              <a:buSzPts val="1500"/>
              <a:buChar char="●"/>
            </a:pPr>
            <a:r>
              <a:rPr lang="en" sz="1500" dirty="0"/>
              <a:t>With the advent of Deep Learning, we see very powerful network architectures, clever optimization techniques and the availability of large amounts of data leading to </a:t>
            </a:r>
            <a:r>
              <a:rPr lang="en" sz="1500" b="1" dirty="0"/>
              <a:t>unprecedented accuracies</a:t>
            </a:r>
            <a:r>
              <a:rPr lang="en" sz="1500" dirty="0"/>
              <a:t> on various tasks</a:t>
            </a:r>
            <a:endParaRPr sz="1500" dirty="0"/>
          </a:p>
          <a:p>
            <a:pPr marL="457200" lvl="0" indent="-323850" algn="l" rtl="0">
              <a:spcBef>
                <a:spcPts val="0"/>
              </a:spcBef>
              <a:spcAft>
                <a:spcPts val="0"/>
              </a:spcAft>
              <a:buSzPts val="1500"/>
              <a:buChar char="●"/>
            </a:pPr>
            <a:r>
              <a:rPr lang="en" sz="1500" dirty="0"/>
              <a:t>These accuracies often result in the motivation to deploy these models in the real world, but the biggest challenge is the</a:t>
            </a:r>
            <a:r>
              <a:rPr lang="en" sz="1500" b="1" dirty="0"/>
              <a:t> reliability of their predictions</a:t>
            </a:r>
            <a:r>
              <a:rPr lang="en" sz="1500" dirty="0"/>
              <a:t>. (Even if the accuracy is 98%, we need to know when is the model going to make that 2% error)</a:t>
            </a:r>
            <a:endParaRPr sz="1500" dirty="0"/>
          </a:p>
          <a:p>
            <a:pPr marL="457200" lvl="0" indent="-323850" algn="l" rtl="0">
              <a:spcBef>
                <a:spcPts val="0"/>
              </a:spcBef>
              <a:spcAft>
                <a:spcPts val="0"/>
              </a:spcAft>
              <a:buSzPts val="1500"/>
              <a:buChar char="●"/>
            </a:pPr>
            <a:r>
              <a:rPr lang="en" sz="1500" dirty="0"/>
              <a:t>The uncertainty in model predictions can arise due to various reasons like noise in the data (</a:t>
            </a:r>
            <a:r>
              <a:rPr lang="en" sz="1500" b="1" dirty="0"/>
              <a:t>Aleatoric Uncertainty</a:t>
            </a:r>
            <a:r>
              <a:rPr lang="en" sz="1500" dirty="0"/>
              <a:t>) or the inability of the model (due to fewer learnable weights) to generalize to the data distribution (</a:t>
            </a:r>
            <a:r>
              <a:rPr lang="en" sz="1500" b="1" dirty="0"/>
              <a:t>Epistemic Uncertainty</a:t>
            </a:r>
            <a:r>
              <a:rPr lang="en" sz="1500"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setup used for all the experiments</a:t>
            </a:r>
            <a:endParaRPr/>
          </a:p>
        </p:txBody>
      </p:sp>
      <p:sp>
        <p:nvSpPr>
          <p:cNvPr id="105" name="Google Shape;105;p16"/>
          <p:cNvSpPr txBox="1">
            <a:spLocks noGrp="1"/>
          </p:cNvSpPr>
          <p:nvPr>
            <p:ph type="body" idx="1"/>
          </p:nvPr>
        </p:nvSpPr>
        <p:spPr>
          <a:xfrm>
            <a:off x="729450" y="2078875"/>
            <a:ext cx="8008500" cy="272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All experiments done by me in the RnD course are on the following setup - </a:t>
            </a:r>
            <a:endParaRPr dirty="0"/>
          </a:p>
          <a:p>
            <a:pPr marL="457200" lvl="0" indent="-311150" algn="l" rtl="0">
              <a:spcBef>
                <a:spcPts val="1200"/>
              </a:spcBef>
              <a:spcAft>
                <a:spcPts val="0"/>
              </a:spcAft>
              <a:buSzPts val="1300"/>
              <a:buAutoNum type="arabicPeriod"/>
            </a:pPr>
            <a:r>
              <a:rPr lang="en" dirty="0"/>
              <a:t>Training data - 10000 randomly sampled images from train split of MNIST dataset</a:t>
            </a:r>
            <a:endParaRPr dirty="0"/>
          </a:p>
          <a:p>
            <a:pPr marL="457200" lvl="0" indent="-311150" algn="l" rtl="0">
              <a:spcBef>
                <a:spcPts val="0"/>
              </a:spcBef>
              <a:spcAft>
                <a:spcPts val="0"/>
              </a:spcAft>
              <a:buSzPts val="1300"/>
              <a:buAutoNum type="arabicPeriod"/>
            </a:pPr>
            <a:r>
              <a:rPr lang="en" dirty="0"/>
              <a:t>Base classification model used - </a:t>
            </a:r>
            <a:r>
              <a:rPr lang="en" b="1" dirty="0"/>
              <a:t>LeNet</a:t>
            </a:r>
            <a:r>
              <a:rPr lang="en" dirty="0"/>
              <a:t> (No of trainable parameters - 60000)</a:t>
            </a:r>
            <a:endParaRPr dirty="0"/>
          </a:p>
          <a:p>
            <a:pPr marL="457200" lvl="0" indent="-311150" algn="l" rtl="0">
              <a:spcBef>
                <a:spcPts val="0"/>
              </a:spcBef>
              <a:spcAft>
                <a:spcPts val="0"/>
              </a:spcAft>
              <a:buSzPts val="1300"/>
              <a:buAutoNum type="arabicPeriod"/>
            </a:pPr>
            <a:r>
              <a:rPr lang="en" dirty="0"/>
              <a:t>In distribution test examples - 1000 randomly sampled images from test split of MNIST</a:t>
            </a:r>
            <a:endParaRPr dirty="0"/>
          </a:p>
          <a:p>
            <a:pPr marL="457200" lvl="0" indent="-311150" algn="l" rtl="0">
              <a:spcBef>
                <a:spcPts val="0"/>
              </a:spcBef>
              <a:spcAft>
                <a:spcPts val="0"/>
              </a:spcAft>
              <a:buSzPts val="1300"/>
              <a:buAutoNum type="arabicPeriod"/>
            </a:pPr>
            <a:r>
              <a:rPr lang="en" dirty="0"/>
              <a:t>OOD examples - Set of 500 images of digits (not from MNIST) + 1000 images of Imagenet</a:t>
            </a:r>
            <a:endParaRPr dirty="0"/>
          </a:p>
          <a:p>
            <a:pPr marL="0" lvl="0" indent="0" algn="l" rtl="0">
              <a:spcBef>
                <a:spcPts val="1200"/>
              </a:spcBef>
              <a:spcAft>
                <a:spcPts val="0"/>
              </a:spcAft>
              <a:buNone/>
            </a:pPr>
            <a:r>
              <a:rPr lang="en" dirty="0"/>
              <a:t>I implemented the following 2 methods in code and performed a lot of different experiments on them -</a:t>
            </a:r>
            <a:endParaRPr dirty="0"/>
          </a:p>
          <a:p>
            <a:pPr marL="457200" lvl="0" indent="-311150" algn="l" rtl="0">
              <a:spcBef>
                <a:spcPts val="1200"/>
              </a:spcBef>
              <a:spcAft>
                <a:spcPts val="0"/>
              </a:spcAft>
              <a:buSzPts val="1300"/>
              <a:buChar char="●"/>
            </a:pPr>
            <a:r>
              <a:rPr lang="en" dirty="0"/>
              <a:t>DUQ - </a:t>
            </a:r>
            <a:r>
              <a:rPr lang="en" u="sng" dirty="0">
                <a:solidFill>
                  <a:schemeClr val="hlink"/>
                </a:solidFill>
                <a:hlinkClick r:id="rId3"/>
              </a:rPr>
              <a:t>Deterministic Uncertainty Quantification</a:t>
            </a:r>
            <a:endParaRPr dirty="0"/>
          </a:p>
          <a:p>
            <a:pPr marL="457200" lvl="0" indent="-311150" algn="l" rtl="0">
              <a:spcBef>
                <a:spcPts val="0"/>
              </a:spcBef>
              <a:spcAft>
                <a:spcPts val="0"/>
              </a:spcAft>
              <a:buSzPts val="1300"/>
              <a:buChar char="●"/>
            </a:pPr>
            <a:r>
              <a:rPr lang="en" dirty="0"/>
              <a:t>QUAM - </a:t>
            </a:r>
            <a:r>
              <a:rPr lang="en" u="sng" dirty="0">
                <a:solidFill>
                  <a:schemeClr val="hlink"/>
                </a:solidFill>
                <a:hlinkClick r:id="rId4"/>
              </a:rPr>
              <a:t>Quantification of Uncertainty using Adversarial Models</a:t>
            </a:r>
            <a:br>
              <a:rPr lang="en"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Multiclass Classification Results</a:t>
            </a:r>
            <a:endParaRPr/>
          </a:p>
        </p:txBody>
      </p:sp>
      <p:sp>
        <p:nvSpPr>
          <p:cNvPr id="111" name="Google Shape;111;p17"/>
          <p:cNvSpPr txBox="1">
            <a:spLocks noGrp="1"/>
          </p:cNvSpPr>
          <p:nvPr>
            <p:ph type="body" idx="1"/>
          </p:nvPr>
        </p:nvSpPr>
        <p:spPr>
          <a:xfrm>
            <a:off x="729450" y="1914675"/>
            <a:ext cx="7688700" cy="6006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
              <a:t>I trained a </a:t>
            </a:r>
            <a:r>
              <a:rPr lang="en" b="1"/>
              <a:t>LeNet</a:t>
            </a:r>
            <a:r>
              <a:rPr lang="en"/>
              <a:t> model on the MNIST dataset for </a:t>
            </a:r>
            <a:r>
              <a:rPr lang="en" b="1"/>
              <a:t>100</a:t>
            </a:r>
            <a:r>
              <a:rPr lang="en"/>
              <a:t> epochs. Following is the </a:t>
            </a:r>
            <a:r>
              <a:rPr lang="en" b="1"/>
              <a:t>T-SNE </a:t>
            </a:r>
            <a:r>
              <a:rPr lang="en"/>
              <a:t>visualization of the </a:t>
            </a:r>
            <a:r>
              <a:rPr lang="en" b="1"/>
              <a:t>features </a:t>
            </a:r>
            <a:r>
              <a:rPr lang="en"/>
              <a:t> extracted by the feature extractor before the final classification layer </a:t>
            </a:r>
            <a:endParaRPr/>
          </a:p>
        </p:txBody>
      </p:sp>
      <p:pic>
        <p:nvPicPr>
          <p:cNvPr id="112" name="Google Shape;112;p17"/>
          <p:cNvPicPr preferRelativeResize="0"/>
          <p:nvPr/>
        </p:nvPicPr>
        <p:blipFill>
          <a:blip r:embed="rId3">
            <a:alphaModFix/>
          </a:blip>
          <a:stretch>
            <a:fillRect/>
          </a:stretch>
        </p:blipFill>
        <p:spPr>
          <a:xfrm>
            <a:off x="2493368" y="2576100"/>
            <a:ext cx="3355082" cy="2516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7650" y="1254356"/>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DUQ (Basic Idea)</a:t>
            </a:r>
            <a:endParaRPr dirty="0"/>
          </a:p>
        </p:txBody>
      </p:sp>
      <p:sp>
        <p:nvSpPr>
          <p:cNvPr id="124" name="Google Shape;124;p19"/>
          <p:cNvSpPr txBox="1">
            <a:spLocks noGrp="1"/>
          </p:cNvSpPr>
          <p:nvPr>
            <p:ph type="body" idx="1"/>
          </p:nvPr>
        </p:nvSpPr>
        <p:spPr>
          <a:xfrm>
            <a:off x="729450" y="1850231"/>
            <a:ext cx="7688700" cy="992982"/>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It consists of a </a:t>
            </a:r>
            <a:r>
              <a:rPr lang="en" b="1" dirty="0"/>
              <a:t>feature extractor network</a:t>
            </a:r>
            <a:r>
              <a:rPr lang="en" dirty="0"/>
              <a:t> and the features of different classes are then clustered to compute </a:t>
            </a:r>
            <a:r>
              <a:rPr lang="en" b="1" dirty="0"/>
              <a:t>one centroid per class</a:t>
            </a:r>
            <a:r>
              <a:rPr lang="en" dirty="0"/>
              <a:t> which is then used for classification and uncertainty quantification.</a:t>
            </a:r>
            <a:endParaRPr dirty="0"/>
          </a:p>
          <a:p>
            <a:pPr marL="0" lvl="0" indent="0" algn="l" rtl="0">
              <a:spcBef>
                <a:spcPts val="1200"/>
              </a:spcBef>
              <a:spcAft>
                <a:spcPts val="1200"/>
              </a:spcAft>
              <a:buNone/>
            </a:pPr>
            <a:r>
              <a:rPr lang="en" b="1" dirty="0"/>
              <a:t>Uncertainty value</a:t>
            </a:r>
            <a:r>
              <a:rPr lang="en" dirty="0"/>
              <a:t> is defined as the distance between features of an input from the closest centroid</a:t>
            </a:r>
            <a:endParaRPr dirty="0"/>
          </a:p>
        </p:txBody>
      </p:sp>
      <p:sp>
        <p:nvSpPr>
          <p:cNvPr id="3" name="TextBox 2">
            <a:extLst>
              <a:ext uri="{FF2B5EF4-FFF2-40B4-BE49-F238E27FC236}">
                <a16:creationId xmlns:a16="http://schemas.microsoft.com/office/drawing/2014/main" id="{267AA3C4-1F09-ACAA-72E2-50B971E05A50}"/>
              </a:ext>
            </a:extLst>
          </p:cNvPr>
          <p:cNvSpPr txBox="1"/>
          <p:nvPr/>
        </p:nvSpPr>
        <p:spPr>
          <a:xfrm>
            <a:off x="871538" y="2839502"/>
            <a:ext cx="3757612" cy="1107996"/>
          </a:xfrm>
          <a:prstGeom prst="rect">
            <a:avLst/>
          </a:prstGeom>
          <a:noFill/>
        </p:spPr>
        <p:txBody>
          <a:bodyPr wrap="square" rtlCol="0">
            <a:spAutoFit/>
          </a:bodyPr>
          <a:lstStyle/>
          <a:p>
            <a:r>
              <a:rPr lang="en-US"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It is trained using a </a:t>
            </a:r>
            <a:r>
              <a:rPr lang="en-US" sz="11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One Vs Rest</a:t>
            </a:r>
            <a:r>
              <a:rPr lang="en-US"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 objective. It is trained such that the features of an input image are close to the centroid of the correct class and far away from the centroids of all other classes.</a:t>
            </a:r>
          </a:p>
          <a:p>
            <a:r>
              <a:rPr lang="en" sz="1100" b="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The centroids are regularized </a:t>
            </a:r>
            <a:r>
              <a:rPr lang="en"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so that the vectors stay close to the origin</a:t>
            </a:r>
            <a:endParaRPr lang="en-IN" sz="11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p:txBody>
      </p:sp>
      <p:pic>
        <p:nvPicPr>
          <p:cNvPr id="137" name="Google Shape;137;p21"/>
          <p:cNvPicPr preferRelativeResize="0"/>
          <p:nvPr/>
        </p:nvPicPr>
        <p:blipFill>
          <a:blip r:embed="rId3">
            <a:alphaModFix/>
          </a:blip>
          <a:stretch>
            <a:fillRect/>
          </a:stretch>
        </p:blipFill>
        <p:spPr>
          <a:xfrm>
            <a:off x="4572000" y="2762638"/>
            <a:ext cx="4178544" cy="2139692"/>
          </a:xfrm>
          <a:prstGeom prst="rect">
            <a:avLst/>
          </a:prstGeom>
          <a:noFill/>
          <a:ln>
            <a:noFill/>
          </a:ln>
        </p:spPr>
      </p:pic>
      <p:sp>
        <p:nvSpPr>
          <p:cNvPr id="139" name="Google Shape;139;p21"/>
          <p:cNvSpPr txBox="1"/>
          <p:nvPr/>
        </p:nvSpPr>
        <p:spPr>
          <a:xfrm>
            <a:off x="0" y="4156531"/>
            <a:ext cx="4479131"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Source - </a:t>
            </a:r>
            <a:r>
              <a:rPr lang="en" sz="1300" u="sng">
                <a:solidFill>
                  <a:schemeClr val="hlink"/>
                </a:solidFill>
                <a:latin typeface="Lato"/>
                <a:ea typeface="Lato"/>
                <a:cs typeface="Lato"/>
                <a:sym typeface="Lato"/>
                <a:hlinkClick r:id="rId4"/>
              </a:rPr>
              <a:t>https://icml.cc/media/icml-2020/Slides/6512.pdf</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12838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45" name="Google Shape;145;p22"/>
          <p:cNvSpPr txBox="1">
            <a:spLocks noGrp="1"/>
          </p:cNvSpPr>
          <p:nvPr>
            <p:ph type="body" idx="1"/>
          </p:nvPr>
        </p:nvSpPr>
        <p:spPr>
          <a:xfrm>
            <a:off x="729450" y="1869048"/>
            <a:ext cx="7688700" cy="1176900"/>
          </a:xfrm>
          <a:prstGeom prst="rect">
            <a:avLst/>
          </a:prstGeom>
        </p:spPr>
        <p:txBody>
          <a:bodyPr spcFirstLastPara="1" wrap="square" lIns="91425" tIns="91425" rIns="91425" bIns="91425" anchor="t" anchorCtr="0">
            <a:normAutofit fontScale="85000" lnSpcReduction="20000"/>
          </a:bodyPr>
          <a:lstStyle/>
          <a:p>
            <a:pPr marL="457200" lvl="0" indent="-311150" algn="l" rtl="0">
              <a:spcBef>
                <a:spcPts val="0"/>
              </a:spcBef>
              <a:spcAft>
                <a:spcPts val="0"/>
              </a:spcAft>
              <a:buSzPts val="1300"/>
              <a:buChar char="●"/>
            </a:pPr>
            <a:r>
              <a:rPr lang="en" dirty="0"/>
              <a:t>Training was quite stable and loss reduced uniformly. </a:t>
            </a:r>
            <a:endParaRPr dirty="0"/>
          </a:p>
          <a:p>
            <a:pPr marL="457200" lvl="0" indent="-311150" algn="l" rtl="0">
              <a:spcBef>
                <a:spcPts val="0"/>
              </a:spcBef>
              <a:spcAft>
                <a:spcPts val="0"/>
              </a:spcAft>
              <a:buSzPts val="1300"/>
              <a:buChar char="●"/>
            </a:pPr>
            <a:r>
              <a:rPr lang="en" dirty="0"/>
              <a:t>The model accuracy is a little worse than the SoftMax-based networks.</a:t>
            </a:r>
            <a:endParaRPr dirty="0"/>
          </a:p>
          <a:p>
            <a:pPr marL="0" lvl="0" indent="0" algn="l" rtl="0">
              <a:spcBef>
                <a:spcPts val="1200"/>
              </a:spcBef>
              <a:spcAft>
                <a:spcPts val="1200"/>
              </a:spcAft>
              <a:buNone/>
            </a:pPr>
            <a:r>
              <a:rPr lang="en" dirty="0"/>
              <a:t>The following is the plot of accuracy of the model after removing certain percentage of highly uncertain points (tested on the MNIST dataset)</a:t>
            </a:r>
            <a:endParaRPr dirty="0"/>
          </a:p>
        </p:txBody>
      </p:sp>
      <p:pic>
        <p:nvPicPr>
          <p:cNvPr id="146" name="Google Shape;146;p22"/>
          <p:cNvPicPr preferRelativeResize="0"/>
          <p:nvPr/>
        </p:nvPicPr>
        <p:blipFill>
          <a:blip r:embed="rId3">
            <a:alphaModFix/>
          </a:blip>
          <a:stretch>
            <a:fillRect/>
          </a:stretch>
        </p:blipFill>
        <p:spPr>
          <a:xfrm>
            <a:off x="1305475" y="3045950"/>
            <a:ext cx="2819800" cy="2114825"/>
          </a:xfrm>
          <a:prstGeom prst="rect">
            <a:avLst/>
          </a:prstGeom>
          <a:noFill/>
          <a:ln>
            <a:noFill/>
          </a:ln>
        </p:spPr>
      </p:pic>
      <p:sp>
        <p:nvSpPr>
          <p:cNvPr id="147" name="Google Shape;147;p22"/>
          <p:cNvSpPr txBox="1"/>
          <p:nvPr/>
        </p:nvSpPr>
        <p:spPr>
          <a:xfrm>
            <a:off x="4873700" y="3133100"/>
            <a:ext cx="3159300" cy="167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accent1"/>
                </a:solidFill>
                <a:latin typeface="Lato"/>
                <a:ea typeface="Lato"/>
                <a:cs typeface="Lato"/>
                <a:sym typeface="Lato"/>
              </a:rPr>
              <a:t>Also some numerical results - </a:t>
            </a:r>
            <a:endParaRPr sz="1300" dirty="0">
              <a:solidFill>
                <a:schemeClr val="accent1"/>
              </a:solidFill>
              <a:latin typeface="Lato"/>
              <a:ea typeface="Lato"/>
              <a:cs typeface="Lato"/>
              <a:sym typeface="Lato"/>
            </a:endParaRPr>
          </a:p>
          <a:p>
            <a:pPr marL="0" lvl="0" indent="0" algn="l" rtl="0">
              <a:spcBef>
                <a:spcPts val="0"/>
              </a:spcBef>
              <a:spcAft>
                <a:spcPts val="0"/>
              </a:spcAft>
              <a:buNone/>
            </a:pPr>
            <a:endParaRPr sz="1300" dirty="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AutoNum type="arabicParenR"/>
            </a:pPr>
            <a:r>
              <a:rPr lang="en" sz="1300" dirty="0">
                <a:solidFill>
                  <a:schemeClr val="accent1"/>
                </a:solidFill>
                <a:latin typeface="Lato"/>
                <a:ea typeface="Lato"/>
                <a:cs typeface="Lato"/>
                <a:sym typeface="Lato"/>
              </a:rPr>
              <a:t>Average uncertainty scores for In Distribution(ID) examples - </a:t>
            </a:r>
            <a:r>
              <a:rPr lang="en" sz="1300" b="1" dirty="0">
                <a:solidFill>
                  <a:schemeClr val="accent1"/>
                </a:solidFill>
                <a:latin typeface="Lato"/>
                <a:ea typeface="Lato"/>
                <a:cs typeface="Lato"/>
                <a:sym typeface="Lato"/>
              </a:rPr>
              <a:t>14.27</a:t>
            </a:r>
            <a:endParaRPr sz="1300" b="1" dirty="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AutoNum type="arabicParenR"/>
            </a:pPr>
            <a:r>
              <a:rPr lang="en" sz="1300" dirty="0">
                <a:solidFill>
                  <a:schemeClr val="accent1"/>
                </a:solidFill>
                <a:latin typeface="Lato"/>
                <a:ea typeface="Lato"/>
                <a:cs typeface="Lato"/>
                <a:sym typeface="Lato"/>
              </a:rPr>
              <a:t>Average uncertainty scores for Out-of-Distribution(OOD) examples - </a:t>
            </a:r>
            <a:r>
              <a:rPr lang="en" sz="1300" b="1" dirty="0">
                <a:solidFill>
                  <a:schemeClr val="accent1"/>
                </a:solidFill>
                <a:latin typeface="Lato"/>
                <a:ea typeface="Lato"/>
                <a:cs typeface="Lato"/>
                <a:sym typeface="Lato"/>
              </a:rPr>
              <a:t>24313.89</a:t>
            </a:r>
            <a:endParaRPr sz="1300" b="1" dirty="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happens if we add noise to ID examples?</a:t>
            </a:r>
            <a:endParaRPr/>
          </a:p>
        </p:txBody>
      </p:sp>
      <p:pic>
        <p:nvPicPr>
          <p:cNvPr id="153" name="Google Shape;153;p23"/>
          <p:cNvPicPr preferRelativeResize="0"/>
          <p:nvPr/>
        </p:nvPicPr>
        <p:blipFill>
          <a:blip r:embed="rId3">
            <a:alphaModFix/>
          </a:blip>
          <a:stretch>
            <a:fillRect/>
          </a:stretch>
        </p:blipFill>
        <p:spPr>
          <a:xfrm>
            <a:off x="422200" y="1919225"/>
            <a:ext cx="3979800" cy="2984850"/>
          </a:xfrm>
          <a:prstGeom prst="rect">
            <a:avLst/>
          </a:prstGeom>
          <a:noFill/>
          <a:ln>
            <a:noFill/>
          </a:ln>
        </p:spPr>
      </p:pic>
      <p:sp>
        <p:nvSpPr>
          <p:cNvPr id="154" name="Google Shape;154;p23"/>
          <p:cNvSpPr txBox="1"/>
          <p:nvPr/>
        </p:nvSpPr>
        <p:spPr>
          <a:xfrm>
            <a:off x="4804075" y="1949475"/>
            <a:ext cx="3933900" cy="295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accent1"/>
                </a:solidFill>
                <a:latin typeface="Lato"/>
                <a:ea typeface="Lato"/>
                <a:cs typeface="Lato"/>
                <a:sym typeface="Lato"/>
              </a:rPr>
              <a:t>Here, in this plot, we can see that as I increased the standard deviation(</a:t>
            </a:r>
            <a:r>
              <a:rPr lang="en" sz="1300" b="1" dirty="0">
                <a:solidFill>
                  <a:schemeClr val="accent1"/>
                </a:solidFill>
                <a:latin typeface="Lato"/>
                <a:ea typeface="Lato"/>
                <a:cs typeface="Lato"/>
                <a:sym typeface="Lato"/>
              </a:rPr>
              <a:t>std</a:t>
            </a:r>
            <a:r>
              <a:rPr lang="en" sz="1300" dirty="0">
                <a:solidFill>
                  <a:schemeClr val="accent1"/>
                </a:solidFill>
                <a:latin typeface="Lato"/>
                <a:ea typeface="Lato"/>
                <a:cs typeface="Lato"/>
                <a:sym typeface="Lato"/>
              </a:rPr>
              <a:t>) of the </a:t>
            </a:r>
            <a:r>
              <a:rPr lang="en" sz="1300" b="1" dirty="0">
                <a:solidFill>
                  <a:schemeClr val="accent1"/>
                </a:solidFill>
                <a:latin typeface="Lato"/>
                <a:ea typeface="Lato"/>
                <a:cs typeface="Lato"/>
                <a:sym typeface="Lato"/>
              </a:rPr>
              <a:t>normal distribution</a:t>
            </a:r>
            <a:r>
              <a:rPr lang="en" sz="1300" dirty="0">
                <a:solidFill>
                  <a:schemeClr val="accent1"/>
                </a:solidFill>
                <a:latin typeface="Lato"/>
                <a:ea typeface="Lato"/>
                <a:cs typeface="Lato"/>
                <a:sym typeface="Lato"/>
              </a:rPr>
              <a:t> from which noise is added to the image, the average uncertainty value </a:t>
            </a:r>
            <a:r>
              <a:rPr lang="en" sz="1300" b="1" dirty="0">
                <a:solidFill>
                  <a:schemeClr val="accent1"/>
                </a:solidFill>
                <a:latin typeface="Lato"/>
                <a:ea typeface="Lato"/>
                <a:cs typeface="Lato"/>
                <a:sym typeface="Lato"/>
              </a:rPr>
              <a:t>increased</a:t>
            </a:r>
            <a:r>
              <a:rPr lang="en" sz="1300" dirty="0">
                <a:solidFill>
                  <a:schemeClr val="accent1"/>
                </a:solidFill>
                <a:latin typeface="Lato"/>
                <a:ea typeface="Lato"/>
                <a:cs typeface="Lato"/>
                <a:sym typeface="Lato"/>
              </a:rPr>
              <a:t>. This is a nice result shown by the technique justifying its performance for OOD detection.</a:t>
            </a:r>
            <a:endParaRPr sz="1300" dirty="0">
              <a:solidFill>
                <a:schemeClr val="accent1"/>
              </a:solidFill>
              <a:latin typeface="Lato"/>
              <a:ea typeface="Lato"/>
              <a:cs typeface="Lato"/>
              <a:sym typeface="Lato"/>
            </a:endParaRPr>
          </a:p>
          <a:p>
            <a:pPr marL="0" lvl="0" indent="0" algn="l" rtl="0">
              <a:spcBef>
                <a:spcPts val="0"/>
              </a:spcBef>
              <a:spcAft>
                <a:spcPts val="0"/>
              </a:spcAft>
              <a:buNone/>
            </a:pPr>
            <a:endParaRPr sz="1300" dirty="0">
              <a:solidFill>
                <a:schemeClr val="accent1"/>
              </a:solidFill>
              <a:latin typeface="Lato"/>
              <a:ea typeface="Lato"/>
              <a:cs typeface="Lato"/>
              <a:sym typeface="Lato"/>
            </a:endParaRPr>
          </a:p>
          <a:p>
            <a:pPr marL="0" lvl="0" indent="0" algn="l" rtl="0">
              <a:spcBef>
                <a:spcPts val="0"/>
              </a:spcBef>
              <a:spcAft>
                <a:spcPts val="0"/>
              </a:spcAft>
              <a:buNone/>
            </a:pPr>
            <a:r>
              <a:rPr lang="en" sz="1300" dirty="0">
                <a:solidFill>
                  <a:schemeClr val="accent1"/>
                </a:solidFill>
                <a:latin typeface="Lato"/>
                <a:ea typeface="Lato"/>
                <a:cs typeface="Lato"/>
                <a:sym typeface="Lato"/>
              </a:rPr>
              <a:t>This analysis can be used in another context. We can use this technique of progressively adding more and more noise to the data and observing the trend of uncertainty scores for </a:t>
            </a:r>
            <a:r>
              <a:rPr lang="en" sz="1300" b="1" dirty="0">
                <a:solidFill>
                  <a:schemeClr val="accent1"/>
                </a:solidFill>
                <a:latin typeface="Lato"/>
                <a:ea typeface="Lato"/>
                <a:cs typeface="Lato"/>
                <a:sym typeface="Lato"/>
              </a:rPr>
              <a:t>benchmarking a technique against all others.</a:t>
            </a:r>
            <a:endParaRPr sz="1300" b="1" dirty="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Distribution of uncertainty values for a fixed noise</a:t>
            </a:r>
            <a:endParaRPr/>
          </a:p>
        </p:txBody>
      </p:sp>
      <p:pic>
        <p:nvPicPr>
          <p:cNvPr id="160" name="Google Shape;160;p24"/>
          <p:cNvPicPr preferRelativeResize="0"/>
          <p:nvPr/>
        </p:nvPicPr>
        <p:blipFill>
          <a:blip r:embed="rId3">
            <a:alphaModFix/>
          </a:blip>
          <a:stretch>
            <a:fillRect/>
          </a:stretch>
        </p:blipFill>
        <p:spPr>
          <a:xfrm>
            <a:off x="787725" y="1927925"/>
            <a:ext cx="3979800" cy="2984850"/>
          </a:xfrm>
          <a:prstGeom prst="rect">
            <a:avLst/>
          </a:prstGeom>
          <a:noFill/>
          <a:ln>
            <a:noFill/>
          </a:ln>
        </p:spPr>
      </p:pic>
      <p:sp>
        <p:nvSpPr>
          <p:cNvPr id="161" name="Google Shape;161;p24"/>
          <p:cNvSpPr txBox="1"/>
          <p:nvPr/>
        </p:nvSpPr>
        <p:spPr>
          <a:xfrm>
            <a:off x="5232750" y="2637000"/>
            <a:ext cx="3185400" cy="17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accent1"/>
                </a:solidFill>
                <a:latin typeface="Lato"/>
                <a:ea typeface="Lato"/>
                <a:cs typeface="Lato"/>
                <a:sym typeface="Lato"/>
              </a:rPr>
              <a:t>In the figure, we can see the </a:t>
            </a:r>
            <a:r>
              <a:rPr lang="en" sz="1300" b="1" dirty="0">
                <a:solidFill>
                  <a:schemeClr val="accent1"/>
                </a:solidFill>
                <a:latin typeface="Lato"/>
                <a:ea typeface="Lato"/>
                <a:cs typeface="Lato"/>
                <a:sym typeface="Lato"/>
              </a:rPr>
              <a:t>boxplot</a:t>
            </a:r>
            <a:r>
              <a:rPr lang="en" sz="1300" dirty="0">
                <a:solidFill>
                  <a:schemeClr val="accent1"/>
                </a:solidFill>
                <a:latin typeface="Lato"/>
                <a:ea typeface="Lato"/>
                <a:cs typeface="Lato"/>
                <a:sym typeface="Lato"/>
              </a:rPr>
              <a:t> of uncertainty values reported by DUQ for some fixed noise values. We can see for larger amount of noise, the uncertainty values are </a:t>
            </a:r>
            <a:r>
              <a:rPr lang="en" sz="1300" b="1" dirty="0">
                <a:solidFill>
                  <a:schemeClr val="accent1"/>
                </a:solidFill>
                <a:latin typeface="Lato"/>
                <a:ea typeface="Lato"/>
                <a:cs typeface="Lato"/>
                <a:sym typeface="Lato"/>
              </a:rPr>
              <a:t>spread out </a:t>
            </a:r>
            <a:r>
              <a:rPr lang="en" sz="1300" dirty="0">
                <a:solidFill>
                  <a:schemeClr val="accent1"/>
                </a:solidFill>
                <a:latin typeface="Lato"/>
                <a:ea typeface="Lato"/>
                <a:cs typeface="Lato"/>
                <a:sym typeface="Lato"/>
              </a:rPr>
              <a:t>while for smaller amount of noise, they are more </a:t>
            </a:r>
            <a:r>
              <a:rPr lang="en" sz="1300" b="1" dirty="0">
                <a:solidFill>
                  <a:schemeClr val="accent1"/>
                </a:solidFill>
                <a:latin typeface="Lato"/>
                <a:ea typeface="Lato"/>
                <a:cs typeface="Lato"/>
                <a:sym typeface="Lato"/>
              </a:rPr>
              <a:t>concentrated</a:t>
            </a:r>
            <a:r>
              <a:rPr lang="en" sz="1300" dirty="0">
                <a:solidFill>
                  <a:schemeClr val="accent1"/>
                </a:solidFill>
                <a:latin typeface="Lato"/>
                <a:ea typeface="Lato"/>
                <a:cs typeface="Lato"/>
                <a:sym typeface="Lato"/>
              </a:rPr>
              <a:t>.</a:t>
            </a:r>
            <a:endParaRPr sz="1300" dirty="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729450" y="1318650"/>
            <a:ext cx="7688700" cy="41728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QUAM</a:t>
            </a:r>
            <a:endParaRPr dirty="0"/>
          </a:p>
        </p:txBody>
      </p:sp>
      <p:sp>
        <p:nvSpPr>
          <p:cNvPr id="167" name="Google Shape;167;p25"/>
          <p:cNvSpPr txBox="1">
            <a:spLocks noGrp="1"/>
          </p:cNvSpPr>
          <p:nvPr>
            <p:ph type="body" idx="1"/>
          </p:nvPr>
        </p:nvSpPr>
        <p:spPr>
          <a:xfrm>
            <a:off x="729450" y="1800225"/>
            <a:ext cx="7688700" cy="253965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t>The main Idea of the Paper is as follows - </a:t>
            </a:r>
            <a:r>
              <a:rPr lang="en" b="1" dirty="0"/>
              <a:t>Adversarial models are equally likely models that predict differently for a new test point. </a:t>
            </a:r>
            <a:endParaRPr dirty="0"/>
          </a:p>
          <a:p>
            <a:pPr marL="0" lvl="0" indent="0" algn="l" rtl="0">
              <a:spcBef>
                <a:spcPts val="1200"/>
              </a:spcBef>
              <a:spcAft>
                <a:spcPts val="1200"/>
              </a:spcAft>
              <a:buNone/>
            </a:pPr>
            <a:r>
              <a:rPr lang="en" dirty="0"/>
              <a:t>It is important to note that, this method doesn’t involve training from scratch like the earlier method and thus can leverage the power of pretraining. This method finetunes the pre-trained model to quantify uncertainty. </a:t>
            </a:r>
            <a:endParaRPr dirty="0"/>
          </a:p>
        </p:txBody>
      </p:sp>
      <p:pic>
        <p:nvPicPr>
          <p:cNvPr id="173" name="Google Shape;173;p26"/>
          <p:cNvPicPr preferRelativeResize="0"/>
          <p:nvPr/>
        </p:nvPicPr>
        <p:blipFill>
          <a:blip r:embed="rId3">
            <a:alphaModFix/>
          </a:blip>
          <a:stretch>
            <a:fillRect/>
          </a:stretch>
        </p:blipFill>
        <p:spPr>
          <a:xfrm>
            <a:off x="5811981" y="3070050"/>
            <a:ext cx="3135027" cy="1981201"/>
          </a:xfrm>
          <a:prstGeom prst="rect">
            <a:avLst/>
          </a:prstGeom>
          <a:noFill/>
          <a:ln>
            <a:noFill/>
          </a:ln>
        </p:spPr>
      </p:pic>
      <p:pic>
        <p:nvPicPr>
          <p:cNvPr id="182" name="Google Shape;182;p27"/>
          <p:cNvPicPr preferRelativeResize="0"/>
          <p:nvPr/>
        </p:nvPicPr>
        <p:blipFill>
          <a:blip r:embed="rId4">
            <a:alphaModFix/>
          </a:blip>
          <a:stretch>
            <a:fillRect/>
          </a:stretch>
        </p:blipFill>
        <p:spPr>
          <a:xfrm>
            <a:off x="52388" y="3378996"/>
            <a:ext cx="5534025" cy="289095"/>
          </a:xfrm>
          <a:prstGeom prst="rect">
            <a:avLst/>
          </a:prstGeom>
          <a:noFill/>
          <a:ln>
            <a:noFill/>
          </a:ln>
        </p:spPr>
      </p:pic>
      <p:sp>
        <p:nvSpPr>
          <p:cNvPr id="2" name="TextBox 1">
            <a:extLst>
              <a:ext uri="{FF2B5EF4-FFF2-40B4-BE49-F238E27FC236}">
                <a16:creationId xmlns:a16="http://schemas.microsoft.com/office/drawing/2014/main" id="{4C4CA1D0-92F6-54C3-16C3-FF26DC04DB11}"/>
              </a:ext>
            </a:extLst>
          </p:cNvPr>
          <p:cNvSpPr txBox="1"/>
          <p:nvPr/>
        </p:nvSpPr>
        <p:spPr>
          <a:xfrm>
            <a:off x="571500" y="3857625"/>
            <a:ext cx="4457700" cy="430887"/>
          </a:xfrm>
          <a:prstGeom prst="rect">
            <a:avLst/>
          </a:prstGeom>
          <a:noFill/>
        </p:spPr>
        <p:txBody>
          <a:bodyPr wrap="square" rtlCol="0">
            <a:spAutoFit/>
          </a:bodyPr>
          <a:lstStyle/>
          <a:p>
            <a:r>
              <a:rPr lang="en-US" sz="1100" dirty="0">
                <a:solidFill>
                  <a:schemeClr val="bg1">
                    <a:lumMod val="50000"/>
                  </a:schemeClr>
                </a:solidFill>
              </a:rPr>
              <a:t>The optimization objective is given above</a:t>
            </a:r>
          </a:p>
          <a:p>
            <a:r>
              <a:rPr lang="en-US" sz="1100" dirty="0">
                <a:solidFill>
                  <a:schemeClr val="bg1">
                    <a:lumMod val="50000"/>
                  </a:schemeClr>
                </a:solidFill>
              </a:rPr>
              <a:t>D is usually the KL Divergence</a:t>
            </a:r>
            <a:endParaRPr lang="en-IN" sz="1100" dirty="0">
              <a:solidFill>
                <a:schemeClr val="bg1">
                  <a:lumMod val="50000"/>
                </a:schemeClr>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1692</Words>
  <Application>Microsoft Office PowerPoint</Application>
  <PresentationFormat>On-screen Show (16:9)</PresentationFormat>
  <Paragraphs>98</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Raleway</vt:lpstr>
      <vt:lpstr>Arial</vt:lpstr>
      <vt:lpstr>Lato</vt:lpstr>
      <vt:lpstr>Streamline</vt:lpstr>
      <vt:lpstr>Uncertainty Quantification and Benchmarking in Deep Learning</vt:lpstr>
      <vt:lpstr>Introduction</vt:lpstr>
      <vt:lpstr>The setup used for all the experiments</vt:lpstr>
      <vt:lpstr>Multiclass Classification Results</vt:lpstr>
      <vt:lpstr>DUQ (Basic Idea)</vt:lpstr>
      <vt:lpstr>Results</vt:lpstr>
      <vt:lpstr>What happens if we add noise to ID examples?</vt:lpstr>
      <vt:lpstr>Distribution of uncertainty values for a fixed noise</vt:lpstr>
      <vt:lpstr>QUAM</vt:lpstr>
      <vt:lpstr>Results</vt:lpstr>
      <vt:lpstr>Results</vt:lpstr>
      <vt:lpstr>Let’s compare DUQ Vs QUAM</vt:lpstr>
      <vt:lpstr>Major Trade Offs! - Compute and memory</vt:lpstr>
      <vt:lpstr>The memory Requirement Reduction</vt:lpstr>
      <vt:lpstr>Adversarial Attacks for UQ</vt:lpstr>
      <vt:lpstr>A different training technique I tried</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Uncertainty Quantification and Benchmarking in Deep Learning</dc:title>
  <cp:lastModifiedBy>OMKAR NITSURE</cp:lastModifiedBy>
  <cp:revision>3</cp:revision>
  <dcterms:modified xsi:type="dcterms:W3CDTF">2024-05-09T09:16:21Z</dcterms:modified>
</cp:coreProperties>
</file>