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Libre Franklin" pitchFamily="2" charset="0"/>
      <p:regular r:id="rId37"/>
      <p:bold r:id="rId38"/>
      <p:italic r:id="rId39"/>
      <p:boldItalic r:id="rId40"/>
    </p:embeddedFont>
    <p:embeddedFont>
      <p:font typeface="Raleway"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d8c7f46cf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6d8c7f46c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d8c7f46cf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d8c7f46c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d9b452b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d9b452b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6e83cf472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6e83cf47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e83cf47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e83cf47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e83cf472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e83cf47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6e83cf472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6e83cf472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e83cf472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6e83cf472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6e83cf472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6e83cf472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6e83cf472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6e83cf472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d8c7f46c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d8c7f46c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e83cf472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6e83cf472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6e83cf472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6e83cf472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6e83cf472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6e83cf472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6e83cf472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6e83cf472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6e83cf472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6e83cf472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6e83cf472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6e83cf472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6e83cf4724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6e83cf472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6e83cf4724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6e83cf472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6e83cf4724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6e83cf472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6e83cf4724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6e83cf472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d8c7f46c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d8c7f46c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6e83cf4724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6e83cf472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d8c7f46c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d8c7f46c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d8c7f46cf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d8c7f46c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d8c7f46c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d8c7f46c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d8c7f46cf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d8c7f46c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d8c7f46c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d8c7f46c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d8c7f46cf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d8c7f46c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arxiv.org/abs/1806.01768"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003.02037"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proceedings.neurips.cc/paper_files/paper/2023/hash/3e0b96206965f5f05b0b4550c0e73ff0-Abstract-Conference.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icml.cc/media/icml-2020/Slides/6512.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github.com/ml-jku/qua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Uncertainty Quantification and Benchmarking in Deep Learning</a:t>
            </a:r>
            <a:endParaRPr dirty="0"/>
          </a:p>
        </p:txBody>
      </p:sp>
      <p:sp>
        <p:nvSpPr>
          <p:cNvPr id="87" name="Google Shape;87;p13"/>
          <p:cNvSpPr txBox="1">
            <a:spLocks noGrp="1"/>
          </p:cNvSpPr>
          <p:nvPr>
            <p:ph type="subTitle" idx="1"/>
          </p:nvPr>
        </p:nvSpPr>
        <p:spPr>
          <a:xfrm>
            <a:off x="729625" y="3172900"/>
            <a:ext cx="7688100" cy="1137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Name - Omkar Nitsure</a:t>
            </a:r>
            <a:endParaRPr dirty="0"/>
          </a:p>
          <a:p>
            <a:pPr marL="0" lvl="0" indent="0" algn="l" rtl="0">
              <a:spcBef>
                <a:spcPts val="0"/>
              </a:spcBef>
              <a:spcAft>
                <a:spcPts val="0"/>
              </a:spcAft>
              <a:buNone/>
            </a:pPr>
            <a:r>
              <a:rPr lang="en" dirty="0"/>
              <a:t>Guide - Gouranga Bala (under Prof. Amit Sethi)</a:t>
            </a:r>
            <a:endParaRPr dirty="0"/>
          </a:p>
          <a:p>
            <a:pPr marL="0" lvl="0" indent="0" algn="l" rtl="0">
              <a:spcBef>
                <a:spcPts val="0"/>
              </a:spcBef>
              <a:spcAft>
                <a:spcPts val="0"/>
              </a:spcAft>
              <a:buNone/>
            </a:pPr>
            <a:r>
              <a:rPr lang="en" dirty="0"/>
              <a:t>Roll No - 2100700057</a:t>
            </a:r>
            <a:endParaRPr dirty="0"/>
          </a:p>
          <a:p>
            <a:pPr marL="0" lvl="0" indent="0" algn="l" rtl="0">
              <a:spcBef>
                <a:spcPts val="0"/>
              </a:spcBef>
              <a:spcAft>
                <a:spcPts val="0"/>
              </a:spcAft>
              <a:buNone/>
            </a:pPr>
            <a:r>
              <a:rPr lang="en" dirty="0"/>
              <a:t>Email - 210070057@iitb.ac.in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to form Opinions</a:t>
            </a:r>
            <a:endParaRPr/>
          </a:p>
        </p:txBody>
      </p:sp>
      <p:sp>
        <p:nvSpPr>
          <p:cNvPr id="164" name="Google Shape;164;p22"/>
          <p:cNvSpPr txBox="1">
            <a:spLocks noGrp="1"/>
          </p:cNvSpPr>
          <p:nvPr>
            <p:ph type="body" idx="1"/>
          </p:nvPr>
        </p:nvSpPr>
        <p:spPr>
          <a:xfrm>
            <a:off x="361025" y="1939950"/>
            <a:ext cx="8427600" cy="1218000"/>
          </a:xfrm>
          <a:prstGeom prst="rect">
            <a:avLst/>
          </a:prstGeom>
        </p:spPr>
        <p:txBody>
          <a:bodyPr spcFirstLastPara="1" wrap="square" lIns="91425" tIns="91425" rIns="91425" bIns="91425" anchor="t" anchorCtr="0">
            <a:normAutofit/>
          </a:bodyPr>
          <a:lstStyle/>
          <a:p>
            <a:pPr marL="0" lvl="0" indent="0" algn="l" rtl="0">
              <a:lnSpc>
                <a:spcPct val="94000"/>
              </a:lnSpc>
              <a:spcBef>
                <a:spcPts val="900"/>
              </a:spcBef>
              <a:spcAft>
                <a:spcPts val="0"/>
              </a:spcAft>
              <a:buClr>
                <a:srgbClr val="191B0E"/>
              </a:buClr>
              <a:buSzPts val="1500"/>
              <a:buFont typeface="Arial"/>
              <a:buNone/>
            </a:pPr>
            <a:r>
              <a:rPr lang="en" sz="1500"/>
              <a:t>Neural networks are capable of forming opinions as </a:t>
            </a:r>
            <a:r>
              <a:rPr lang="en" sz="1500" b="1"/>
              <a:t>Dirichlet Distributions</a:t>
            </a:r>
            <a:endParaRPr sz="1500" b="1"/>
          </a:p>
          <a:p>
            <a:pPr marL="0" lvl="0" indent="0" algn="l" rtl="0">
              <a:lnSpc>
                <a:spcPct val="94000"/>
              </a:lnSpc>
              <a:spcBef>
                <a:spcPts val="900"/>
              </a:spcBef>
              <a:spcAft>
                <a:spcPts val="0"/>
              </a:spcAft>
              <a:buNone/>
            </a:pPr>
            <a:r>
              <a:rPr lang="en" sz="1500"/>
              <a:t>So if we know the values of parameters of Dirichlet Distribution for classification of a particular sample then we can compute the </a:t>
            </a:r>
            <a:r>
              <a:rPr lang="en" sz="1500" b="1"/>
              <a:t>evidence (e</a:t>
            </a:r>
            <a:r>
              <a:rPr lang="en" sz="1500" b="1" baseline="-25000"/>
              <a:t>i</a:t>
            </a:r>
            <a:r>
              <a:rPr lang="en" sz="1500" b="1"/>
              <a:t>) estimated by the network</a:t>
            </a:r>
            <a:r>
              <a:rPr lang="en" sz="1500"/>
              <a:t> to support each class label and thus </a:t>
            </a:r>
            <a:r>
              <a:rPr lang="en" sz="1500" b="1"/>
              <a:t>estimate the epistemic uncertainty</a:t>
            </a:r>
            <a:endParaRPr/>
          </a:p>
        </p:txBody>
      </p:sp>
      <p:sp>
        <p:nvSpPr>
          <p:cNvPr id="165" name="Google Shape;165;p22"/>
          <p:cNvSpPr txBox="1"/>
          <p:nvPr/>
        </p:nvSpPr>
        <p:spPr>
          <a:xfrm>
            <a:off x="361025" y="3299225"/>
            <a:ext cx="8449200" cy="1370100"/>
          </a:xfrm>
          <a:prstGeom prst="rect">
            <a:avLst/>
          </a:prstGeom>
          <a:noFill/>
          <a:ln>
            <a:noFill/>
          </a:ln>
        </p:spPr>
        <p:txBody>
          <a:bodyPr spcFirstLastPara="1" wrap="square" lIns="91425" tIns="91425" rIns="91425" bIns="91425" anchor="t" anchorCtr="0">
            <a:noAutofit/>
          </a:bodyPr>
          <a:lstStyle/>
          <a:p>
            <a:pPr marL="457200" lvl="0" indent="-323850" algn="l" rtl="0">
              <a:lnSpc>
                <a:spcPct val="94000"/>
              </a:lnSpc>
              <a:spcBef>
                <a:spcPts val="0"/>
              </a:spcBef>
              <a:spcAft>
                <a:spcPts val="0"/>
              </a:spcAft>
              <a:buClr>
                <a:schemeClr val="accent1"/>
              </a:buClr>
              <a:buSzPts val="1500"/>
              <a:buChar char="●"/>
            </a:pPr>
            <a:r>
              <a:rPr lang="en" sz="1500">
                <a:solidFill>
                  <a:schemeClr val="accent1"/>
                </a:solidFill>
                <a:latin typeface="Lato"/>
                <a:ea typeface="Lato"/>
                <a:cs typeface="Lato"/>
                <a:sym typeface="Lato"/>
              </a:rPr>
              <a:t>The new approach for training Neural Networks </a:t>
            </a:r>
            <a:r>
              <a:rPr lang="en" sz="1500" b="1">
                <a:solidFill>
                  <a:schemeClr val="accent1"/>
                </a:solidFill>
                <a:latin typeface="Lato"/>
                <a:ea typeface="Lato"/>
                <a:cs typeface="Lato"/>
                <a:sym typeface="Lato"/>
              </a:rPr>
              <a:t>replaces the SoftMax layer</a:t>
            </a:r>
            <a:r>
              <a:rPr lang="en" sz="1500">
                <a:solidFill>
                  <a:schemeClr val="accent1"/>
                </a:solidFill>
                <a:latin typeface="Lato"/>
                <a:ea typeface="Lato"/>
                <a:cs typeface="Lato"/>
                <a:sym typeface="Lato"/>
              </a:rPr>
              <a:t> with an activation like </a:t>
            </a:r>
            <a:r>
              <a:rPr lang="en" sz="1500" b="1">
                <a:solidFill>
                  <a:schemeClr val="accent1"/>
                </a:solidFill>
                <a:latin typeface="Lato"/>
                <a:ea typeface="Lato"/>
                <a:cs typeface="Lato"/>
                <a:sym typeface="Lato"/>
              </a:rPr>
              <a:t>ReLU </a:t>
            </a:r>
            <a:r>
              <a:rPr lang="en" sz="1500">
                <a:solidFill>
                  <a:schemeClr val="accent1"/>
                </a:solidFill>
                <a:latin typeface="Lato"/>
                <a:ea typeface="Lato"/>
                <a:cs typeface="Lato"/>
                <a:sym typeface="Lato"/>
              </a:rPr>
              <a:t>to ensure non-negative output.</a:t>
            </a:r>
            <a:endParaRPr sz="1500">
              <a:solidFill>
                <a:schemeClr val="accent1"/>
              </a:solidFill>
              <a:latin typeface="Lato"/>
              <a:ea typeface="Lato"/>
              <a:cs typeface="Lato"/>
              <a:sym typeface="Lato"/>
            </a:endParaRPr>
          </a:p>
          <a:p>
            <a:pPr marL="457200" lvl="0" indent="-323850" algn="l" rtl="0">
              <a:lnSpc>
                <a:spcPct val="94000"/>
              </a:lnSpc>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The model prediction is then taken as the</a:t>
            </a:r>
            <a:r>
              <a:rPr lang="en" sz="1500" b="1">
                <a:solidFill>
                  <a:schemeClr val="accent1"/>
                </a:solidFill>
                <a:latin typeface="Lato"/>
                <a:ea typeface="Lato"/>
                <a:cs typeface="Lato"/>
                <a:sym typeface="Lato"/>
              </a:rPr>
              <a:t> evidence vector (e</a:t>
            </a:r>
            <a:r>
              <a:rPr lang="en" sz="1500" b="1" baseline="-25000">
                <a:solidFill>
                  <a:schemeClr val="accent1"/>
                </a:solidFill>
                <a:latin typeface="Lato"/>
                <a:ea typeface="Lato"/>
                <a:cs typeface="Lato"/>
                <a:sym typeface="Lato"/>
              </a:rPr>
              <a:t>i</a:t>
            </a:r>
            <a:r>
              <a:rPr lang="en" sz="1500" b="1">
                <a:solidFill>
                  <a:schemeClr val="accent1"/>
                </a:solidFill>
                <a:latin typeface="Lato"/>
                <a:ea typeface="Lato"/>
                <a:cs typeface="Lato"/>
                <a:sym typeface="Lato"/>
              </a:rPr>
              <a:t>)</a:t>
            </a:r>
            <a:r>
              <a:rPr lang="en" sz="1500">
                <a:solidFill>
                  <a:schemeClr val="accent1"/>
                </a:solidFill>
                <a:latin typeface="Lato"/>
                <a:ea typeface="Lato"/>
                <a:cs typeface="Lato"/>
                <a:sym typeface="Lato"/>
              </a:rPr>
              <a:t> for the predicted Dirichlet Distribution</a:t>
            </a:r>
            <a:endParaRPr sz="15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Loss Function for training</a:t>
            </a:r>
            <a:endParaRPr/>
          </a:p>
        </p:txBody>
      </p:sp>
      <p:pic>
        <p:nvPicPr>
          <p:cNvPr id="171" name="Google Shape;171;p23"/>
          <p:cNvPicPr preferRelativeResize="0"/>
          <p:nvPr/>
        </p:nvPicPr>
        <p:blipFill rotWithShape="1">
          <a:blip r:embed="rId3">
            <a:alphaModFix/>
          </a:blip>
          <a:srcRect/>
          <a:stretch/>
        </p:blipFill>
        <p:spPr>
          <a:xfrm>
            <a:off x="391634" y="2118921"/>
            <a:ext cx="3976770" cy="1179979"/>
          </a:xfrm>
          <a:prstGeom prst="rect">
            <a:avLst/>
          </a:prstGeom>
          <a:noFill/>
          <a:ln>
            <a:noFill/>
          </a:ln>
        </p:spPr>
      </p:pic>
      <p:pic>
        <p:nvPicPr>
          <p:cNvPr id="172" name="Google Shape;172;p23"/>
          <p:cNvPicPr preferRelativeResize="0"/>
          <p:nvPr/>
        </p:nvPicPr>
        <p:blipFill rotWithShape="1">
          <a:blip r:embed="rId4">
            <a:alphaModFix/>
          </a:blip>
          <a:srcRect/>
          <a:stretch/>
        </p:blipFill>
        <p:spPr>
          <a:xfrm>
            <a:off x="3218264" y="4035272"/>
            <a:ext cx="1726079" cy="262913"/>
          </a:xfrm>
          <a:prstGeom prst="rect">
            <a:avLst/>
          </a:prstGeom>
          <a:noFill/>
          <a:ln>
            <a:noFill/>
          </a:ln>
        </p:spPr>
      </p:pic>
      <p:pic>
        <p:nvPicPr>
          <p:cNvPr id="173" name="Google Shape;173;p23"/>
          <p:cNvPicPr preferRelativeResize="0"/>
          <p:nvPr/>
        </p:nvPicPr>
        <p:blipFill rotWithShape="1">
          <a:blip r:embed="rId5">
            <a:alphaModFix/>
          </a:blip>
          <a:srcRect/>
          <a:stretch/>
        </p:blipFill>
        <p:spPr>
          <a:xfrm>
            <a:off x="5930761" y="2674879"/>
            <a:ext cx="2932049" cy="1697502"/>
          </a:xfrm>
          <a:prstGeom prst="rect">
            <a:avLst/>
          </a:prstGeom>
          <a:noFill/>
          <a:ln>
            <a:noFill/>
          </a:ln>
        </p:spPr>
      </p:pic>
      <p:cxnSp>
        <p:nvCxnSpPr>
          <p:cNvPr id="174" name="Google Shape;174;p23"/>
          <p:cNvCxnSpPr/>
          <p:nvPr/>
        </p:nvCxnSpPr>
        <p:spPr>
          <a:xfrm>
            <a:off x="2416914" y="3639628"/>
            <a:ext cx="747000" cy="591900"/>
          </a:xfrm>
          <a:prstGeom prst="curvedConnector3">
            <a:avLst>
              <a:gd name="adj1" fmla="val 50000"/>
            </a:avLst>
          </a:prstGeom>
          <a:noFill/>
          <a:ln w="9525" cap="flat" cmpd="sng">
            <a:solidFill>
              <a:srgbClr val="FF0000"/>
            </a:solidFill>
            <a:prstDash val="solid"/>
            <a:round/>
            <a:headEnd type="none" w="med" len="med"/>
            <a:tailEnd type="none" w="med" len="med"/>
          </a:ln>
        </p:spPr>
      </p:cxnSp>
      <p:cxnSp>
        <p:nvCxnSpPr>
          <p:cNvPr id="175" name="Google Shape;175;p23"/>
          <p:cNvCxnSpPr/>
          <p:nvPr/>
        </p:nvCxnSpPr>
        <p:spPr>
          <a:xfrm rot="10800000" flipH="1">
            <a:off x="4944361" y="3852555"/>
            <a:ext cx="986400" cy="313200"/>
          </a:xfrm>
          <a:prstGeom prst="curvedConnector3">
            <a:avLst>
              <a:gd name="adj1" fmla="val 50000"/>
            </a:avLst>
          </a:prstGeom>
          <a:noFill/>
          <a:ln w="9525" cap="flat" cmpd="sng">
            <a:solidFill>
              <a:srgbClr val="FF0000"/>
            </a:solidFill>
            <a:prstDash val="solid"/>
            <a:round/>
            <a:headEnd type="none" w="med" len="med"/>
            <a:tailEnd type="none" w="med" len="med"/>
          </a:ln>
        </p:spPr>
      </p:cxnSp>
      <p:sp>
        <p:nvSpPr>
          <p:cNvPr id="176" name="Google Shape;176;p23"/>
          <p:cNvSpPr txBox="1"/>
          <p:nvPr/>
        </p:nvSpPr>
        <p:spPr>
          <a:xfrm>
            <a:off x="974750" y="4499450"/>
            <a:ext cx="3829200" cy="3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u="sng">
                <a:solidFill>
                  <a:schemeClr val="hlink"/>
                </a:solidFill>
                <a:latin typeface="Lato"/>
                <a:ea typeface="Lato"/>
                <a:cs typeface="Lato"/>
                <a:sym typeface="Lato"/>
                <a:hlinkClick r:id="rId6"/>
              </a:rPr>
              <a:t>Source for all slides on Evidential Deep Learning</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setup used for all the experiments</a:t>
            </a:r>
            <a:endParaRPr/>
          </a:p>
        </p:txBody>
      </p:sp>
      <p:sp>
        <p:nvSpPr>
          <p:cNvPr id="182" name="Google Shape;182;p24"/>
          <p:cNvSpPr txBox="1">
            <a:spLocks noGrp="1"/>
          </p:cNvSpPr>
          <p:nvPr>
            <p:ph type="body" idx="1"/>
          </p:nvPr>
        </p:nvSpPr>
        <p:spPr>
          <a:xfrm>
            <a:off x="729450" y="2078875"/>
            <a:ext cx="8008500" cy="272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All experiments done by me in the RnD course are on the following setup - </a:t>
            </a:r>
            <a:endParaRPr/>
          </a:p>
          <a:p>
            <a:pPr marL="457200" lvl="0" indent="-311150" algn="l" rtl="0">
              <a:spcBef>
                <a:spcPts val="1200"/>
              </a:spcBef>
              <a:spcAft>
                <a:spcPts val="0"/>
              </a:spcAft>
              <a:buSzPts val="1300"/>
              <a:buAutoNum type="arabicPeriod"/>
            </a:pPr>
            <a:r>
              <a:rPr lang="en"/>
              <a:t>Training data - 10000 randomly sampled images from train split of MNIST dataset</a:t>
            </a:r>
            <a:endParaRPr/>
          </a:p>
          <a:p>
            <a:pPr marL="457200" lvl="0" indent="-311150" algn="l" rtl="0">
              <a:spcBef>
                <a:spcPts val="0"/>
              </a:spcBef>
              <a:spcAft>
                <a:spcPts val="0"/>
              </a:spcAft>
              <a:buSzPts val="1300"/>
              <a:buAutoNum type="arabicPeriod"/>
            </a:pPr>
            <a:r>
              <a:rPr lang="en"/>
              <a:t>Base classification model used - </a:t>
            </a:r>
            <a:r>
              <a:rPr lang="en" b="1"/>
              <a:t>LeNet</a:t>
            </a:r>
            <a:r>
              <a:rPr lang="en"/>
              <a:t> (No of trainable parameters - 60000)</a:t>
            </a:r>
            <a:endParaRPr/>
          </a:p>
          <a:p>
            <a:pPr marL="457200" lvl="0" indent="-311150" algn="l" rtl="0">
              <a:spcBef>
                <a:spcPts val="0"/>
              </a:spcBef>
              <a:spcAft>
                <a:spcPts val="0"/>
              </a:spcAft>
              <a:buSzPts val="1300"/>
              <a:buAutoNum type="arabicPeriod"/>
            </a:pPr>
            <a:r>
              <a:rPr lang="en"/>
              <a:t>In distribution test examples - 1000 randomly sampled images from test split of MNIST</a:t>
            </a:r>
            <a:endParaRPr/>
          </a:p>
          <a:p>
            <a:pPr marL="457200" lvl="0" indent="-311150" algn="l" rtl="0">
              <a:spcBef>
                <a:spcPts val="0"/>
              </a:spcBef>
              <a:spcAft>
                <a:spcPts val="0"/>
              </a:spcAft>
              <a:buSzPts val="1300"/>
              <a:buAutoNum type="arabicPeriod"/>
            </a:pPr>
            <a:r>
              <a:rPr lang="en"/>
              <a:t>OOD examples - Set of 500 images of digits other than MNIST  + 1000 images of Imagenet</a:t>
            </a:r>
            <a:endParaRPr/>
          </a:p>
          <a:p>
            <a:pPr marL="0" lvl="0" indent="0" algn="l" rtl="0">
              <a:spcBef>
                <a:spcPts val="1200"/>
              </a:spcBef>
              <a:spcAft>
                <a:spcPts val="0"/>
              </a:spcAft>
              <a:buNone/>
            </a:pPr>
            <a:r>
              <a:rPr lang="en"/>
              <a:t>I implemented the following 2 methods in code and performed a lot of different experiments on them -</a:t>
            </a:r>
            <a:endParaRPr/>
          </a:p>
          <a:p>
            <a:pPr marL="457200" lvl="0" indent="-311150" algn="l" rtl="0">
              <a:spcBef>
                <a:spcPts val="1200"/>
              </a:spcBef>
              <a:spcAft>
                <a:spcPts val="0"/>
              </a:spcAft>
              <a:buSzPts val="1300"/>
              <a:buChar char="●"/>
            </a:pPr>
            <a:r>
              <a:rPr lang="en"/>
              <a:t>DUQ - </a:t>
            </a:r>
            <a:r>
              <a:rPr lang="en" u="sng">
                <a:solidFill>
                  <a:schemeClr val="hlink"/>
                </a:solidFill>
                <a:hlinkClick r:id="rId3"/>
              </a:rPr>
              <a:t>Deterministic Uncertainty Quantification</a:t>
            </a:r>
            <a:endParaRPr/>
          </a:p>
          <a:p>
            <a:pPr marL="457200" lvl="0" indent="-311150" algn="l" rtl="0">
              <a:spcBef>
                <a:spcPts val="0"/>
              </a:spcBef>
              <a:spcAft>
                <a:spcPts val="0"/>
              </a:spcAft>
              <a:buSzPts val="1300"/>
              <a:buChar char="●"/>
            </a:pPr>
            <a:r>
              <a:rPr lang="en"/>
              <a:t>QUAM - </a:t>
            </a:r>
            <a:r>
              <a:rPr lang="en" u="sng">
                <a:solidFill>
                  <a:schemeClr val="hlink"/>
                </a:solidFill>
                <a:hlinkClick r:id="rId4"/>
              </a:rPr>
              <a:t>Quantification of Uncertainty using Adversarial Models</a:t>
            </a:r>
            <a:br>
              <a:rPr lang="e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Multiclass Classification Results</a:t>
            </a:r>
            <a:endParaRPr/>
          </a:p>
        </p:txBody>
      </p:sp>
      <p:sp>
        <p:nvSpPr>
          <p:cNvPr id="188" name="Google Shape;188;p25"/>
          <p:cNvSpPr txBox="1">
            <a:spLocks noGrp="1"/>
          </p:cNvSpPr>
          <p:nvPr>
            <p:ph type="body" idx="1"/>
          </p:nvPr>
        </p:nvSpPr>
        <p:spPr>
          <a:xfrm>
            <a:off x="729450" y="1914675"/>
            <a:ext cx="7688700" cy="600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I trained a </a:t>
            </a:r>
            <a:r>
              <a:rPr lang="en" b="1"/>
              <a:t>LeNet</a:t>
            </a:r>
            <a:r>
              <a:rPr lang="en"/>
              <a:t> model on the MNIST dataset for </a:t>
            </a:r>
            <a:r>
              <a:rPr lang="en" b="1"/>
              <a:t>100</a:t>
            </a:r>
            <a:r>
              <a:rPr lang="en"/>
              <a:t> epochs. Following is the </a:t>
            </a:r>
            <a:r>
              <a:rPr lang="en" b="1"/>
              <a:t>T-SNE </a:t>
            </a:r>
            <a:r>
              <a:rPr lang="en"/>
              <a:t>visualization of the </a:t>
            </a:r>
            <a:r>
              <a:rPr lang="en" b="1"/>
              <a:t>features </a:t>
            </a:r>
            <a:r>
              <a:rPr lang="en"/>
              <a:t> extracted by the feature extractor before the final classification layer </a:t>
            </a:r>
            <a:endParaRPr/>
          </a:p>
        </p:txBody>
      </p:sp>
      <p:pic>
        <p:nvPicPr>
          <p:cNvPr id="189" name="Google Shape;189;p25"/>
          <p:cNvPicPr preferRelativeResize="0"/>
          <p:nvPr/>
        </p:nvPicPr>
        <p:blipFill>
          <a:blip r:embed="rId3">
            <a:alphaModFix/>
          </a:blip>
          <a:stretch>
            <a:fillRect/>
          </a:stretch>
        </p:blipFill>
        <p:spPr>
          <a:xfrm>
            <a:off x="2493368" y="2583244"/>
            <a:ext cx="3355082" cy="2516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Deterministic Uncertainty Quantification</a:t>
            </a:r>
            <a:endParaRPr/>
          </a:p>
        </p:txBody>
      </p:sp>
      <p:sp>
        <p:nvSpPr>
          <p:cNvPr id="195" name="Google Shape;195;p26"/>
          <p:cNvSpPr txBox="1">
            <a:spLocks noGrp="1"/>
          </p:cNvSpPr>
          <p:nvPr>
            <p:ph type="body" idx="1"/>
          </p:nvPr>
        </p:nvSpPr>
        <p:spPr>
          <a:xfrm>
            <a:off x="729450" y="2078875"/>
            <a:ext cx="7688700" cy="1924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It is a robust technique for uncertainty quantification which matches or outperforms Deep ensembles with the computational cost of a </a:t>
            </a:r>
            <a:r>
              <a:rPr lang="en" b="1"/>
              <a:t>single network</a:t>
            </a:r>
            <a:r>
              <a:rPr lang="en"/>
              <a:t>!!</a:t>
            </a:r>
            <a:endParaRPr/>
          </a:p>
          <a:p>
            <a:pPr marL="457200" lvl="0" indent="-311150" algn="l" rtl="0">
              <a:spcBef>
                <a:spcPts val="0"/>
              </a:spcBef>
              <a:spcAft>
                <a:spcPts val="0"/>
              </a:spcAft>
              <a:buSzPts val="1300"/>
              <a:buChar char="●"/>
            </a:pPr>
            <a:r>
              <a:rPr lang="en"/>
              <a:t>With suitable value of uncertainty score threshold this technique can be easily applied to the task of </a:t>
            </a:r>
            <a:r>
              <a:rPr lang="en" b="1"/>
              <a:t>OOD</a:t>
            </a:r>
            <a:r>
              <a:rPr lang="en"/>
              <a:t>(Out-of-Distribution)  detection.</a:t>
            </a:r>
            <a:endParaRPr/>
          </a:p>
          <a:p>
            <a:pPr marL="457200" lvl="0" indent="-311150" algn="l" rtl="0">
              <a:spcBef>
                <a:spcPts val="0"/>
              </a:spcBef>
              <a:spcAft>
                <a:spcPts val="0"/>
              </a:spcAft>
              <a:buSzPts val="1300"/>
              <a:buChar char="●"/>
            </a:pPr>
            <a:r>
              <a:rPr lang="en"/>
              <a:t>This technique is based on the idea of </a:t>
            </a:r>
            <a:r>
              <a:rPr lang="en" b="1"/>
              <a:t>RBF</a:t>
            </a:r>
            <a:r>
              <a:rPr lang="en"/>
              <a:t>(Radial Basis Functions)</a:t>
            </a:r>
            <a:r>
              <a:rPr lang="en" b="1"/>
              <a:t> </a:t>
            </a:r>
            <a:r>
              <a:rPr lang="en"/>
              <a:t>networks.</a:t>
            </a:r>
            <a:endParaRPr/>
          </a:p>
          <a:p>
            <a:pPr marL="457200" lvl="0" indent="-311150" algn="l" rtl="0">
              <a:spcBef>
                <a:spcPts val="0"/>
              </a:spcBef>
              <a:spcAft>
                <a:spcPts val="0"/>
              </a:spcAft>
              <a:buSzPts val="1300"/>
              <a:buChar char="●"/>
            </a:pPr>
            <a:r>
              <a:rPr lang="en"/>
              <a:t>It is very cheap both during training and inference.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Idea</a:t>
            </a:r>
            <a:endParaRPr/>
          </a:p>
        </p:txBody>
      </p:sp>
      <p:sp>
        <p:nvSpPr>
          <p:cNvPr id="201" name="Google Shape;201;p27"/>
          <p:cNvSpPr txBox="1">
            <a:spLocks noGrp="1"/>
          </p:cNvSpPr>
          <p:nvPr>
            <p:ph type="body" idx="1"/>
          </p:nvPr>
        </p:nvSpPr>
        <p:spPr>
          <a:xfrm>
            <a:off x="729450" y="2078875"/>
            <a:ext cx="7688700" cy="107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It consists of a </a:t>
            </a:r>
            <a:r>
              <a:rPr lang="en" b="1"/>
              <a:t>feature extractor network</a:t>
            </a:r>
            <a:r>
              <a:rPr lang="en"/>
              <a:t> and the features of different classes are then clustered to compute </a:t>
            </a:r>
            <a:r>
              <a:rPr lang="en" b="1"/>
              <a:t>one centroid per class</a:t>
            </a:r>
            <a:r>
              <a:rPr lang="en"/>
              <a:t> which is then used for classification and uncertainty quantification.</a:t>
            </a:r>
            <a:endParaRPr/>
          </a:p>
          <a:p>
            <a:pPr marL="0" lvl="0" indent="0" algn="l" rtl="0">
              <a:spcBef>
                <a:spcPts val="1200"/>
              </a:spcBef>
              <a:spcAft>
                <a:spcPts val="1200"/>
              </a:spcAft>
              <a:buNone/>
            </a:pPr>
            <a:r>
              <a:rPr lang="en" b="1"/>
              <a:t>Uncertainty value</a:t>
            </a:r>
            <a:r>
              <a:rPr lang="en"/>
              <a:t> is defined as the distance between features of an input from the closest centroid</a:t>
            </a:r>
            <a:endParaRPr/>
          </a:p>
        </p:txBody>
      </p:sp>
      <p:pic>
        <p:nvPicPr>
          <p:cNvPr id="202" name="Google Shape;202;p27"/>
          <p:cNvPicPr preferRelativeResize="0"/>
          <p:nvPr/>
        </p:nvPicPr>
        <p:blipFill>
          <a:blip r:embed="rId3">
            <a:alphaModFix/>
          </a:blip>
          <a:stretch>
            <a:fillRect/>
          </a:stretch>
        </p:blipFill>
        <p:spPr>
          <a:xfrm>
            <a:off x="2075775" y="3015675"/>
            <a:ext cx="4216523" cy="1999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is it trained ?</a:t>
            </a:r>
            <a:endParaRPr/>
          </a:p>
        </p:txBody>
      </p:sp>
      <p:sp>
        <p:nvSpPr>
          <p:cNvPr id="208" name="Google Shape;208;p28"/>
          <p:cNvSpPr txBox="1">
            <a:spLocks noGrp="1"/>
          </p:cNvSpPr>
          <p:nvPr>
            <p:ph type="body" idx="1"/>
          </p:nvPr>
        </p:nvSpPr>
        <p:spPr>
          <a:xfrm>
            <a:off x="729450" y="1940775"/>
            <a:ext cx="7688700" cy="2399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It is trained using a </a:t>
            </a:r>
            <a:r>
              <a:rPr lang="en" b="1"/>
              <a:t>One Vs Rest</a:t>
            </a:r>
            <a:r>
              <a:rPr lang="en"/>
              <a:t> objective. It is trained such that the features of an input image are close to the centroid of the correct class and far away from the centroids of all other classes.</a:t>
            </a:r>
            <a:endParaRPr/>
          </a:p>
          <a:p>
            <a:pPr marL="457200" lvl="0" indent="-311150" algn="l" rtl="0">
              <a:spcBef>
                <a:spcPts val="0"/>
              </a:spcBef>
              <a:spcAft>
                <a:spcPts val="0"/>
              </a:spcAft>
              <a:buSzPts val="1300"/>
              <a:buChar char="●"/>
            </a:pPr>
            <a:r>
              <a:rPr lang="en"/>
              <a:t>Centroids are updated after each iteration with </a:t>
            </a:r>
            <a:r>
              <a:rPr lang="en" b="1"/>
              <a:t>exponential moving average</a:t>
            </a:r>
            <a:endParaRPr b="1"/>
          </a:p>
          <a:p>
            <a:pPr marL="457200" lvl="0" indent="-311150" algn="l" rtl="0">
              <a:spcBef>
                <a:spcPts val="0"/>
              </a:spcBef>
              <a:spcAft>
                <a:spcPts val="0"/>
              </a:spcAft>
              <a:buSzPts val="1300"/>
              <a:buChar char="●"/>
            </a:pPr>
            <a:r>
              <a:rPr lang="en" b="1"/>
              <a:t>The centroids are regularized </a:t>
            </a:r>
            <a:r>
              <a:rPr lang="en"/>
              <a:t>so that the vectors stay close to the origin and large space is then available for the features of OOD examples outside this small sphere.</a:t>
            </a:r>
            <a:endParaRPr/>
          </a:p>
          <a:p>
            <a:pPr marL="457200" lvl="0" indent="-311150" algn="l" rtl="0">
              <a:spcBef>
                <a:spcPts val="0"/>
              </a:spcBef>
              <a:spcAft>
                <a:spcPts val="0"/>
              </a:spcAft>
              <a:buSzPts val="1300"/>
              <a:buChar char="●"/>
            </a:pPr>
            <a:r>
              <a:rPr lang="en"/>
              <a:t>It is important that the </a:t>
            </a:r>
            <a:r>
              <a:rPr lang="en" b="1"/>
              <a:t>distance function</a:t>
            </a:r>
            <a:r>
              <a:rPr lang="en"/>
              <a:t> is “</a:t>
            </a:r>
            <a:r>
              <a:rPr lang="en" i="1"/>
              <a:t>well-behaved</a:t>
            </a:r>
            <a:r>
              <a:rPr lang="en"/>
              <a:t>” and thus loss consists of another term which imposes penalty over the Jacobian.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are the centroid moved ?</a:t>
            </a:r>
            <a:endParaRPr/>
          </a:p>
        </p:txBody>
      </p:sp>
      <p:pic>
        <p:nvPicPr>
          <p:cNvPr id="214" name="Google Shape;214;p29"/>
          <p:cNvPicPr preferRelativeResize="0"/>
          <p:nvPr/>
        </p:nvPicPr>
        <p:blipFill>
          <a:blip r:embed="rId3">
            <a:alphaModFix/>
          </a:blip>
          <a:stretch>
            <a:fillRect/>
          </a:stretch>
        </p:blipFill>
        <p:spPr>
          <a:xfrm>
            <a:off x="1170675" y="1954025"/>
            <a:ext cx="3134305" cy="2984849"/>
          </a:xfrm>
          <a:prstGeom prst="rect">
            <a:avLst/>
          </a:prstGeom>
          <a:noFill/>
          <a:ln>
            <a:noFill/>
          </a:ln>
        </p:spPr>
      </p:pic>
      <p:sp>
        <p:nvSpPr>
          <p:cNvPr id="215" name="Google Shape;215;p29"/>
          <p:cNvSpPr txBox="1"/>
          <p:nvPr/>
        </p:nvSpPr>
        <p:spPr>
          <a:xfrm>
            <a:off x="5674375" y="2489100"/>
            <a:ext cx="2228100" cy="16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Centroids are updated using an </a:t>
            </a:r>
            <a:r>
              <a:rPr lang="en" sz="1300" b="1">
                <a:solidFill>
                  <a:schemeClr val="accent1"/>
                </a:solidFill>
                <a:latin typeface="Lato"/>
                <a:ea typeface="Lato"/>
                <a:cs typeface="Lato"/>
                <a:sym typeface="Lato"/>
              </a:rPr>
              <a:t>exponential moving average</a:t>
            </a:r>
            <a:r>
              <a:rPr lang="en" sz="1300">
                <a:solidFill>
                  <a:schemeClr val="accent1"/>
                </a:solidFill>
                <a:latin typeface="Lato"/>
                <a:ea typeface="Lato"/>
                <a:cs typeface="Lato"/>
                <a:sym typeface="Lato"/>
              </a:rPr>
              <a:t> with heavy momentum.</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This heavy momentum is used to make it work for mini-batch training</a:t>
            </a:r>
            <a:endParaRPr sz="13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Loss Function</a:t>
            </a:r>
            <a:endParaRPr/>
          </a:p>
        </p:txBody>
      </p:sp>
      <p:pic>
        <p:nvPicPr>
          <p:cNvPr id="221" name="Google Shape;221;p30"/>
          <p:cNvPicPr preferRelativeResize="0"/>
          <p:nvPr/>
        </p:nvPicPr>
        <p:blipFill>
          <a:blip r:embed="rId3">
            <a:alphaModFix/>
          </a:blip>
          <a:stretch>
            <a:fillRect/>
          </a:stretch>
        </p:blipFill>
        <p:spPr>
          <a:xfrm>
            <a:off x="800650" y="2027526"/>
            <a:ext cx="5253752" cy="1846675"/>
          </a:xfrm>
          <a:prstGeom prst="rect">
            <a:avLst/>
          </a:prstGeom>
          <a:noFill/>
          <a:ln>
            <a:noFill/>
          </a:ln>
        </p:spPr>
      </p:pic>
      <p:sp>
        <p:nvSpPr>
          <p:cNvPr id="222" name="Google Shape;222;p30"/>
          <p:cNvSpPr txBox="1"/>
          <p:nvPr/>
        </p:nvSpPr>
        <p:spPr>
          <a:xfrm>
            <a:off x="6605600" y="2071325"/>
            <a:ext cx="1897200" cy="24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Here, </a:t>
            </a:r>
            <a:r>
              <a:rPr lang="en" sz="1300" b="1">
                <a:solidFill>
                  <a:schemeClr val="accent1"/>
                </a:solidFill>
                <a:latin typeface="Lato"/>
                <a:ea typeface="Lato"/>
                <a:cs typeface="Lato"/>
                <a:sym typeface="Lato"/>
              </a:rPr>
              <a:t>Kc</a:t>
            </a:r>
            <a:r>
              <a:rPr lang="en" sz="1300">
                <a:solidFill>
                  <a:schemeClr val="accent1"/>
                </a:solidFill>
                <a:latin typeface="Lato"/>
                <a:ea typeface="Lato"/>
                <a:cs typeface="Lato"/>
                <a:sym typeface="Lato"/>
              </a:rPr>
              <a:t> is the kernel function and it is evaluated for each class.</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b="1">
                <a:solidFill>
                  <a:schemeClr val="accent1"/>
                </a:solidFill>
                <a:latin typeface="Lato"/>
                <a:ea typeface="Lato"/>
                <a:cs typeface="Lato"/>
                <a:sym typeface="Lato"/>
              </a:rPr>
              <a:t>L(x, y) </a:t>
            </a:r>
            <a:r>
              <a:rPr lang="en" sz="1300">
                <a:solidFill>
                  <a:schemeClr val="accent1"/>
                </a:solidFill>
                <a:latin typeface="Lato"/>
                <a:ea typeface="Lato"/>
                <a:cs typeface="Lato"/>
                <a:sym typeface="Lato"/>
              </a:rPr>
              <a:t>is the standard loss function used for training DUQ models</a:t>
            </a:r>
            <a:endParaRPr sz="1300">
              <a:solidFill>
                <a:schemeClr val="accent1"/>
              </a:solidFill>
              <a:latin typeface="Lato"/>
              <a:ea typeface="Lato"/>
              <a:cs typeface="Lato"/>
              <a:sym typeface="Lato"/>
            </a:endParaRPr>
          </a:p>
        </p:txBody>
      </p:sp>
      <p:sp>
        <p:nvSpPr>
          <p:cNvPr id="223" name="Google Shape;223;p30"/>
          <p:cNvSpPr txBox="1"/>
          <p:nvPr/>
        </p:nvSpPr>
        <p:spPr>
          <a:xfrm>
            <a:off x="783275" y="4020800"/>
            <a:ext cx="49695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Source - </a:t>
            </a:r>
            <a:r>
              <a:rPr lang="en" sz="1300" u="sng">
                <a:solidFill>
                  <a:schemeClr val="hlink"/>
                </a:solidFill>
                <a:latin typeface="Lato"/>
                <a:ea typeface="Lato"/>
                <a:cs typeface="Lato"/>
                <a:sym typeface="Lato"/>
                <a:hlinkClick r:id="rId4"/>
              </a:rPr>
              <a:t>https://icml.cc/media/icml-2020/Slides/6512.pdf</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727650" y="1283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229" name="Google Shape;229;p31"/>
          <p:cNvSpPr txBox="1">
            <a:spLocks noGrp="1"/>
          </p:cNvSpPr>
          <p:nvPr>
            <p:ph type="body" idx="1"/>
          </p:nvPr>
        </p:nvSpPr>
        <p:spPr>
          <a:xfrm>
            <a:off x="729450" y="1869048"/>
            <a:ext cx="7688700" cy="11769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dirty="0"/>
              <a:t>Training was quite stable and loss reduced uniformly. </a:t>
            </a:r>
            <a:endParaRPr dirty="0"/>
          </a:p>
          <a:p>
            <a:pPr marL="457200" lvl="0" indent="-311150" algn="l" rtl="0">
              <a:spcBef>
                <a:spcPts val="0"/>
              </a:spcBef>
              <a:spcAft>
                <a:spcPts val="0"/>
              </a:spcAft>
              <a:buSzPts val="1300"/>
              <a:buChar char="●"/>
            </a:pPr>
            <a:r>
              <a:rPr lang="en" dirty="0"/>
              <a:t>The model accuracy is similar to the common softmax based networks.</a:t>
            </a:r>
            <a:endParaRPr dirty="0"/>
          </a:p>
          <a:p>
            <a:pPr marL="0" lvl="0" indent="0" algn="l" rtl="0">
              <a:spcBef>
                <a:spcPts val="1200"/>
              </a:spcBef>
              <a:spcAft>
                <a:spcPts val="1200"/>
              </a:spcAft>
              <a:buNone/>
            </a:pPr>
            <a:r>
              <a:rPr lang="en" dirty="0"/>
              <a:t>The following is the plot of accuracy of the model after removing certain percentage of highly uncertain points (tested on the MNIST dataset)</a:t>
            </a:r>
            <a:endParaRPr dirty="0"/>
          </a:p>
        </p:txBody>
      </p:sp>
      <p:pic>
        <p:nvPicPr>
          <p:cNvPr id="230" name="Google Shape;230;p31"/>
          <p:cNvPicPr preferRelativeResize="0"/>
          <p:nvPr/>
        </p:nvPicPr>
        <p:blipFill>
          <a:blip r:embed="rId3">
            <a:alphaModFix/>
          </a:blip>
          <a:stretch>
            <a:fillRect/>
          </a:stretch>
        </p:blipFill>
        <p:spPr>
          <a:xfrm>
            <a:off x="1305475" y="3045950"/>
            <a:ext cx="2819800" cy="2114825"/>
          </a:xfrm>
          <a:prstGeom prst="rect">
            <a:avLst/>
          </a:prstGeom>
          <a:noFill/>
          <a:ln>
            <a:noFill/>
          </a:ln>
        </p:spPr>
      </p:pic>
      <p:sp>
        <p:nvSpPr>
          <p:cNvPr id="231" name="Google Shape;231;p31"/>
          <p:cNvSpPr txBox="1"/>
          <p:nvPr/>
        </p:nvSpPr>
        <p:spPr>
          <a:xfrm>
            <a:off x="4873700" y="3133100"/>
            <a:ext cx="3159300" cy="167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Also some numerical results - </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Average uncertainty scores for In Distribution(ID) examples - </a:t>
            </a:r>
            <a:r>
              <a:rPr lang="en" sz="1300" b="1">
                <a:solidFill>
                  <a:schemeClr val="accent1"/>
                </a:solidFill>
                <a:latin typeface="Lato"/>
                <a:ea typeface="Lato"/>
                <a:cs typeface="Lato"/>
                <a:sym typeface="Lato"/>
              </a:rPr>
              <a:t>14.27</a:t>
            </a:r>
            <a:endParaRPr sz="1300" b="1">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AutoNum type="arabicParenR"/>
            </a:pPr>
            <a:r>
              <a:rPr lang="en" sz="1300">
                <a:solidFill>
                  <a:schemeClr val="accent1"/>
                </a:solidFill>
                <a:latin typeface="Lato"/>
                <a:ea typeface="Lato"/>
                <a:cs typeface="Lato"/>
                <a:sym typeface="Lato"/>
              </a:rPr>
              <a:t>Average uncertainty scores for Out-of-Distribution(OOD) examples - </a:t>
            </a:r>
            <a:r>
              <a:rPr lang="en" sz="1300" b="1">
                <a:solidFill>
                  <a:schemeClr val="accent1"/>
                </a:solidFill>
                <a:latin typeface="Lato"/>
                <a:ea typeface="Lato"/>
                <a:cs typeface="Lato"/>
                <a:sym typeface="Lato"/>
              </a:rPr>
              <a:t>24313.89</a:t>
            </a:r>
            <a:endParaRPr sz="1300" b="1">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457200" lvl="0" indent="-323850" algn="l" rtl="0">
              <a:spcBef>
                <a:spcPts val="0"/>
              </a:spcBef>
              <a:spcAft>
                <a:spcPts val="0"/>
              </a:spcAft>
              <a:buSzPts val="1500"/>
              <a:buChar char="●"/>
            </a:pPr>
            <a:r>
              <a:rPr lang="en" sz="1500"/>
              <a:t>With the advent of Deep Learning, we see very powerful network architectures, clever optimization techniques and the availability of large amounts of data leading to </a:t>
            </a:r>
            <a:r>
              <a:rPr lang="en" sz="1500" b="1"/>
              <a:t>unprecedented accuracies</a:t>
            </a:r>
            <a:r>
              <a:rPr lang="en" sz="1500"/>
              <a:t> on various tasks</a:t>
            </a:r>
            <a:endParaRPr sz="1500"/>
          </a:p>
          <a:p>
            <a:pPr marL="457200" lvl="0" indent="-323850" algn="l" rtl="0">
              <a:spcBef>
                <a:spcPts val="0"/>
              </a:spcBef>
              <a:spcAft>
                <a:spcPts val="0"/>
              </a:spcAft>
              <a:buSzPts val="1500"/>
              <a:buChar char="●"/>
            </a:pPr>
            <a:r>
              <a:rPr lang="en" sz="1500"/>
              <a:t>These accuracies often result in the motivation to deploy these models in the real world, but the biggest challenge is the</a:t>
            </a:r>
            <a:r>
              <a:rPr lang="en" sz="1500" b="1"/>
              <a:t> reliability of their predictions</a:t>
            </a:r>
            <a:r>
              <a:rPr lang="en" sz="1500"/>
              <a:t>. (Even if the accuracy is 98%, we need to know when is the model going to make that 2% error)</a:t>
            </a:r>
            <a:endParaRPr sz="1500"/>
          </a:p>
          <a:p>
            <a:pPr marL="457200" lvl="0" indent="-323850" algn="l" rtl="0">
              <a:spcBef>
                <a:spcPts val="0"/>
              </a:spcBef>
              <a:spcAft>
                <a:spcPts val="0"/>
              </a:spcAft>
              <a:buSzPts val="1500"/>
              <a:buChar char="●"/>
            </a:pPr>
            <a:r>
              <a:rPr lang="en" sz="1500"/>
              <a:t>The uncertainty in model predictions can arise due to various reasons like noise in the data or the inability of the model (due to its smaller size) to generalize to the data distribution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happens if we add noise to ID examples?</a:t>
            </a:r>
            <a:endParaRPr/>
          </a:p>
        </p:txBody>
      </p:sp>
      <p:pic>
        <p:nvPicPr>
          <p:cNvPr id="237" name="Google Shape;237;p32"/>
          <p:cNvPicPr preferRelativeResize="0"/>
          <p:nvPr/>
        </p:nvPicPr>
        <p:blipFill>
          <a:blip r:embed="rId3">
            <a:alphaModFix/>
          </a:blip>
          <a:stretch>
            <a:fillRect/>
          </a:stretch>
        </p:blipFill>
        <p:spPr>
          <a:xfrm>
            <a:off x="422200" y="1919225"/>
            <a:ext cx="3979800" cy="2984850"/>
          </a:xfrm>
          <a:prstGeom prst="rect">
            <a:avLst/>
          </a:prstGeom>
          <a:noFill/>
          <a:ln>
            <a:noFill/>
          </a:ln>
        </p:spPr>
      </p:pic>
      <p:sp>
        <p:nvSpPr>
          <p:cNvPr id="238" name="Google Shape;238;p32"/>
          <p:cNvSpPr txBox="1"/>
          <p:nvPr/>
        </p:nvSpPr>
        <p:spPr>
          <a:xfrm>
            <a:off x="4804075" y="1949475"/>
            <a:ext cx="3933900" cy="29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accent1"/>
                </a:solidFill>
                <a:latin typeface="Lato"/>
                <a:ea typeface="Lato"/>
                <a:cs typeface="Lato"/>
                <a:sym typeface="Lato"/>
              </a:rPr>
              <a:t>Here, in this plot, we can see that as I increased the standard deviation(</a:t>
            </a:r>
            <a:r>
              <a:rPr lang="en" sz="1300" b="1" dirty="0">
                <a:solidFill>
                  <a:schemeClr val="accent1"/>
                </a:solidFill>
                <a:latin typeface="Lato"/>
                <a:ea typeface="Lato"/>
                <a:cs typeface="Lato"/>
                <a:sym typeface="Lato"/>
              </a:rPr>
              <a:t>std</a:t>
            </a:r>
            <a:r>
              <a:rPr lang="en" sz="1300" dirty="0">
                <a:solidFill>
                  <a:schemeClr val="accent1"/>
                </a:solidFill>
                <a:latin typeface="Lato"/>
                <a:ea typeface="Lato"/>
                <a:cs typeface="Lato"/>
                <a:sym typeface="Lato"/>
              </a:rPr>
              <a:t>) of the </a:t>
            </a:r>
            <a:r>
              <a:rPr lang="en" sz="1300" b="1" dirty="0">
                <a:solidFill>
                  <a:schemeClr val="accent1"/>
                </a:solidFill>
                <a:latin typeface="Lato"/>
                <a:ea typeface="Lato"/>
                <a:cs typeface="Lato"/>
                <a:sym typeface="Lato"/>
              </a:rPr>
              <a:t>normal distribution</a:t>
            </a:r>
            <a:r>
              <a:rPr lang="en" sz="1300" dirty="0">
                <a:solidFill>
                  <a:schemeClr val="accent1"/>
                </a:solidFill>
                <a:latin typeface="Lato"/>
                <a:ea typeface="Lato"/>
                <a:cs typeface="Lato"/>
                <a:sym typeface="Lato"/>
              </a:rPr>
              <a:t> from which noise is added to the image, the average uncertainty value </a:t>
            </a:r>
            <a:r>
              <a:rPr lang="en" sz="1300" b="1" dirty="0">
                <a:solidFill>
                  <a:schemeClr val="accent1"/>
                </a:solidFill>
                <a:latin typeface="Lato"/>
                <a:ea typeface="Lato"/>
                <a:cs typeface="Lato"/>
                <a:sym typeface="Lato"/>
              </a:rPr>
              <a:t>increased</a:t>
            </a:r>
            <a:r>
              <a:rPr lang="en" sz="1300" dirty="0">
                <a:solidFill>
                  <a:schemeClr val="accent1"/>
                </a:solidFill>
                <a:latin typeface="Lato"/>
                <a:ea typeface="Lato"/>
                <a:cs typeface="Lato"/>
                <a:sym typeface="Lato"/>
              </a:rPr>
              <a:t>. This is a nice result shown by the technique justifying its performance for uncertainty quantification.</a:t>
            </a:r>
            <a:endParaRPr sz="1300" dirty="0">
              <a:solidFill>
                <a:schemeClr val="accent1"/>
              </a:solidFill>
              <a:latin typeface="Lato"/>
              <a:ea typeface="Lato"/>
              <a:cs typeface="Lato"/>
              <a:sym typeface="Lato"/>
            </a:endParaRPr>
          </a:p>
          <a:p>
            <a:pPr marL="0" lvl="0" indent="0" algn="l" rtl="0">
              <a:spcBef>
                <a:spcPts val="0"/>
              </a:spcBef>
              <a:spcAft>
                <a:spcPts val="0"/>
              </a:spcAft>
              <a:buNone/>
            </a:pPr>
            <a:endParaRPr sz="1300" dirty="0">
              <a:solidFill>
                <a:schemeClr val="accent1"/>
              </a:solidFill>
              <a:latin typeface="Lato"/>
              <a:ea typeface="Lato"/>
              <a:cs typeface="Lato"/>
              <a:sym typeface="Lato"/>
            </a:endParaRPr>
          </a:p>
          <a:p>
            <a:pPr marL="0" lvl="0" indent="0" algn="l" rtl="0">
              <a:spcBef>
                <a:spcPts val="0"/>
              </a:spcBef>
              <a:spcAft>
                <a:spcPts val="0"/>
              </a:spcAft>
              <a:buNone/>
            </a:pPr>
            <a:r>
              <a:rPr lang="en" sz="1300" dirty="0">
                <a:solidFill>
                  <a:schemeClr val="accent1"/>
                </a:solidFill>
                <a:latin typeface="Lato"/>
                <a:ea typeface="Lato"/>
                <a:cs typeface="Lato"/>
                <a:sym typeface="Lato"/>
              </a:rPr>
              <a:t>This analysis can be used in another context. We can use this technique of progressively adding more and more noise to the data to see the UQ value given by a technique for </a:t>
            </a:r>
            <a:r>
              <a:rPr lang="en" sz="1300" b="1" dirty="0">
                <a:solidFill>
                  <a:schemeClr val="accent1"/>
                </a:solidFill>
                <a:latin typeface="Lato"/>
                <a:ea typeface="Lato"/>
                <a:cs typeface="Lato"/>
                <a:sym typeface="Lato"/>
              </a:rPr>
              <a:t>benchmarking it against all others.</a:t>
            </a:r>
            <a:endParaRPr sz="1300" b="1" dirty="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 of uncertainty values for a fixed noise</a:t>
            </a:r>
            <a:endParaRPr/>
          </a:p>
        </p:txBody>
      </p:sp>
      <p:pic>
        <p:nvPicPr>
          <p:cNvPr id="244" name="Google Shape;244;p33"/>
          <p:cNvPicPr preferRelativeResize="0"/>
          <p:nvPr/>
        </p:nvPicPr>
        <p:blipFill>
          <a:blip r:embed="rId3">
            <a:alphaModFix/>
          </a:blip>
          <a:stretch>
            <a:fillRect/>
          </a:stretch>
        </p:blipFill>
        <p:spPr>
          <a:xfrm>
            <a:off x="787725" y="1927925"/>
            <a:ext cx="3979800" cy="2984850"/>
          </a:xfrm>
          <a:prstGeom prst="rect">
            <a:avLst/>
          </a:prstGeom>
          <a:noFill/>
          <a:ln>
            <a:noFill/>
          </a:ln>
        </p:spPr>
      </p:pic>
      <p:sp>
        <p:nvSpPr>
          <p:cNvPr id="245" name="Google Shape;245;p33"/>
          <p:cNvSpPr txBox="1"/>
          <p:nvPr/>
        </p:nvSpPr>
        <p:spPr>
          <a:xfrm>
            <a:off x="5232750" y="2637000"/>
            <a:ext cx="3185400" cy="17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In the figure, we can see the </a:t>
            </a:r>
            <a:r>
              <a:rPr lang="en" sz="1300" b="1">
                <a:solidFill>
                  <a:schemeClr val="accent1"/>
                </a:solidFill>
                <a:latin typeface="Lato"/>
                <a:ea typeface="Lato"/>
                <a:cs typeface="Lato"/>
                <a:sym typeface="Lato"/>
              </a:rPr>
              <a:t>boxplot</a:t>
            </a:r>
            <a:r>
              <a:rPr lang="en" sz="1300">
                <a:solidFill>
                  <a:schemeClr val="accent1"/>
                </a:solidFill>
                <a:latin typeface="Lato"/>
                <a:ea typeface="Lato"/>
                <a:cs typeface="Lato"/>
                <a:sym typeface="Lato"/>
              </a:rPr>
              <a:t> of uncertainty values reported by DUQ for some fixed noise values. We can see for larger amount of noise, the uncertainty values are </a:t>
            </a:r>
            <a:r>
              <a:rPr lang="en" sz="1300" b="1">
                <a:solidFill>
                  <a:schemeClr val="accent1"/>
                </a:solidFill>
                <a:latin typeface="Lato"/>
                <a:ea typeface="Lato"/>
                <a:cs typeface="Lato"/>
                <a:sym typeface="Lato"/>
              </a:rPr>
              <a:t>spread out </a:t>
            </a:r>
            <a:r>
              <a:rPr lang="en" sz="1300">
                <a:solidFill>
                  <a:schemeClr val="accent1"/>
                </a:solidFill>
                <a:latin typeface="Lato"/>
                <a:ea typeface="Lato"/>
                <a:cs typeface="Lato"/>
                <a:sym typeface="Lato"/>
              </a:rPr>
              <a:t>while for smaller amount of noise, they are more </a:t>
            </a:r>
            <a:r>
              <a:rPr lang="en" sz="1300" b="1">
                <a:solidFill>
                  <a:schemeClr val="accent1"/>
                </a:solidFill>
                <a:latin typeface="Lato"/>
                <a:ea typeface="Lato"/>
                <a:cs typeface="Lato"/>
                <a:sym typeface="Lato"/>
              </a:rPr>
              <a:t>concentrated</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QUAM</a:t>
            </a:r>
            <a:endParaRPr/>
          </a:p>
        </p:txBody>
      </p:sp>
      <p:sp>
        <p:nvSpPr>
          <p:cNvPr id="251" name="Google Shape;251;p34"/>
          <p:cNvSpPr txBox="1">
            <a:spLocks noGrp="1"/>
          </p:cNvSpPr>
          <p:nvPr>
            <p:ph type="body" idx="1"/>
          </p:nvPr>
        </p:nvSpPr>
        <p:spPr>
          <a:xfrm>
            <a:off x="729450" y="1932075"/>
            <a:ext cx="7688700" cy="2407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This paper introduces </a:t>
            </a:r>
            <a:r>
              <a:rPr lang="en" b="1"/>
              <a:t>QUAM</a:t>
            </a:r>
            <a:r>
              <a:rPr lang="en"/>
              <a:t> as a framework for uncertainty quantification. QUAM approximates the integral that defines epistemic uncertainty better than all the previous methods.</a:t>
            </a:r>
            <a:endParaRPr/>
          </a:p>
          <a:p>
            <a:pPr marL="457200" lvl="0" indent="-311150" algn="l" rtl="0">
              <a:spcBef>
                <a:spcPts val="0"/>
              </a:spcBef>
              <a:spcAft>
                <a:spcPts val="0"/>
              </a:spcAft>
              <a:buSzPts val="1300"/>
              <a:buChar char="●"/>
            </a:pPr>
            <a:r>
              <a:rPr lang="en"/>
              <a:t>They introduce the concept of </a:t>
            </a:r>
            <a:r>
              <a:rPr lang="en" b="1"/>
              <a:t>Adversarial Models</a:t>
            </a:r>
            <a:r>
              <a:rPr lang="en"/>
              <a:t> for estimating the integrals.</a:t>
            </a:r>
            <a:endParaRPr/>
          </a:p>
          <a:p>
            <a:pPr marL="0" lvl="0" indent="0" algn="l" rtl="0">
              <a:spcBef>
                <a:spcPts val="1200"/>
              </a:spcBef>
              <a:spcAft>
                <a:spcPts val="0"/>
              </a:spcAft>
              <a:buNone/>
            </a:pPr>
            <a:r>
              <a:rPr lang="en"/>
              <a:t>The main Idea of the Paper is as follows - </a:t>
            </a:r>
            <a:r>
              <a:rPr lang="en" b="1"/>
              <a:t>Adversarial models are equally likely models that predict differently for a new test point. </a:t>
            </a:r>
            <a:endParaRPr/>
          </a:p>
          <a:p>
            <a:pPr marL="0" lvl="0" indent="0" algn="l" rtl="0">
              <a:spcBef>
                <a:spcPts val="1200"/>
              </a:spcBef>
              <a:spcAft>
                <a:spcPts val="1200"/>
              </a:spcAft>
              <a:buNone/>
            </a:pPr>
            <a:r>
              <a:rPr lang="en"/>
              <a:t>It is important to note that, this method doesn’t involve training from scratch like the earlier method and thus can leverage the power of pretraining. This method finetunes the pre-trained model to quantify uncertainty.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does this technique work ?</a:t>
            </a:r>
            <a:endParaRPr/>
          </a:p>
        </p:txBody>
      </p:sp>
      <p:pic>
        <p:nvPicPr>
          <p:cNvPr id="257" name="Google Shape;257;p35"/>
          <p:cNvPicPr preferRelativeResize="0"/>
          <p:nvPr/>
        </p:nvPicPr>
        <p:blipFill>
          <a:blip r:embed="rId3">
            <a:alphaModFix/>
          </a:blip>
          <a:stretch>
            <a:fillRect/>
          </a:stretch>
        </p:blipFill>
        <p:spPr>
          <a:xfrm>
            <a:off x="909550" y="1853850"/>
            <a:ext cx="4311452" cy="2984851"/>
          </a:xfrm>
          <a:prstGeom prst="rect">
            <a:avLst/>
          </a:prstGeom>
          <a:noFill/>
          <a:ln>
            <a:noFill/>
          </a:ln>
        </p:spPr>
      </p:pic>
      <p:sp>
        <p:nvSpPr>
          <p:cNvPr id="258" name="Google Shape;258;p35"/>
          <p:cNvSpPr txBox="1"/>
          <p:nvPr/>
        </p:nvSpPr>
        <p:spPr>
          <a:xfrm>
            <a:off x="5622175" y="1871150"/>
            <a:ext cx="2958900" cy="29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If the 3 fine-tuned models predict the input to belong to different classes then the uncertainty value(usually measured as the </a:t>
            </a:r>
            <a:r>
              <a:rPr lang="en" sz="1300" b="1">
                <a:solidFill>
                  <a:schemeClr val="accent1"/>
                </a:solidFill>
                <a:latin typeface="Lato"/>
                <a:ea typeface="Lato"/>
                <a:cs typeface="Lato"/>
                <a:sym typeface="Lato"/>
              </a:rPr>
              <a:t>entropy</a:t>
            </a:r>
            <a:r>
              <a:rPr lang="en" sz="1300">
                <a:solidFill>
                  <a:schemeClr val="accent1"/>
                </a:solidFill>
                <a:latin typeface="Lato"/>
                <a:ea typeface="Lato"/>
                <a:cs typeface="Lato"/>
                <a:sym typeface="Lato"/>
              </a:rPr>
              <a:t> of the predictive distribution) is</a:t>
            </a:r>
            <a:r>
              <a:rPr lang="en" sz="1300" b="1">
                <a:solidFill>
                  <a:schemeClr val="accent1"/>
                </a:solidFill>
                <a:latin typeface="Lato"/>
                <a:ea typeface="Lato"/>
                <a:cs typeface="Lato"/>
                <a:sym typeface="Lato"/>
              </a:rPr>
              <a:t> high. </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And if the predictions are similar(or same) then the model is confident about its prediction and the </a:t>
            </a:r>
            <a:r>
              <a:rPr lang="en" sz="1300" b="1">
                <a:solidFill>
                  <a:schemeClr val="accent1"/>
                </a:solidFill>
                <a:latin typeface="Lato"/>
                <a:ea typeface="Lato"/>
                <a:cs typeface="Lato"/>
                <a:sym typeface="Lato"/>
              </a:rPr>
              <a:t>uncertainty values are low.</a:t>
            </a:r>
            <a:endParaRPr sz="1300" b="1">
              <a:solidFill>
                <a:schemeClr val="accent1"/>
              </a:solidFill>
              <a:latin typeface="Lato"/>
              <a:ea typeface="Lato"/>
              <a:cs typeface="Lato"/>
              <a:sym typeface="Lato"/>
            </a:endParaRPr>
          </a:p>
          <a:p>
            <a:pPr marL="0" lvl="0" indent="0" algn="l" rtl="0">
              <a:spcBef>
                <a:spcPts val="0"/>
              </a:spcBef>
              <a:spcAft>
                <a:spcPts val="0"/>
              </a:spcAft>
              <a:buNone/>
            </a:pPr>
            <a:endParaRPr sz="1300" b="1">
              <a:solidFill>
                <a:schemeClr val="accen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Intuition of the technique</a:t>
            </a:r>
            <a:endParaRPr/>
          </a:p>
        </p:txBody>
      </p:sp>
      <p:pic>
        <p:nvPicPr>
          <p:cNvPr id="264" name="Google Shape;264;p36"/>
          <p:cNvPicPr preferRelativeResize="0"/>
          <p:nvPr/>
        </p:nvPicPr>
        <p:blipFill>
          <a:blip r:embed="rId3">
            <a:alphaModFix/>
          </a:blip>
          <a:stretch>
            <a:fillRect/>
          </a:stretch>
        </p:blipFill>
        <p:spPr>
          <a:xfrm>
            <a:off x="1578050" y="1919225"/>
            <a:ext cx="6324324" cy="2580825"/>
          </a:xfrm>
          <a:prstGeom prst="rect">
            <a:avLst/>
          </a:prstGeom>
          <a:noFill/>
          <a:ln>
            <a:noFill/>
          </a:ln>
        </p:spPr>
      </p:pic>
      <p:sp>
        <p:nvSpPr>
          <p:cNvPr id="265" name="Google Shape;265;p36"/>
          <p:cNvSpPr txBox="1"/>
          <p:nvPr/>
        </p:nvSpPr>
        <p:spPr>
          <a:xfrm>
            <a:off x="565700" y="4565425"/>
            <a:ext cx="1932000" cy="2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u="sng">
                <a:solidFill>
                  <a:schemeClr val="hlink"/>
                </a:solidFill>
                <a:latin typeface="Lato"/>
                <a:ea typeface="Lato"/>
                <a:cs typeface="Lato"/>
                <a:sym typeface="Lato"/>
                <a:hlinkClick r:id="rId4"/>
              </a:rPr>
              <a:t>Image Source</a:t>
            </a:r>
            <a:endParaRPr sz="1300">
              <a:solidFill>
                <a:schemeClr val="accen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729450" y="1318650"/>
            <a:ext cx="7688700" cy="45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Adversarial Model definition and Optimization</a:t>
            </a:r>
            <a:endParaRPr/>
          </a:p>
        </p:txBody>
      </p:sp>
      <p:pic>
        <p:nvPicPr>
          <p:cNvPr id="271" name="Google Shape;271;p37"/>
          <p:cNvPicPr preferRelativeResize="0"/>
          <p:nvPr/>
        </p:nvPicPr>
        <p:blipFill>
          <a:blip r:embed="rId3">
            <a:alphaModFix/>
          </a:blip>
          <a:stretch>
            <a:fillRect/>
          </a:stretch>
        </p:blipFill>
        <p:spPr>
          <a:xfrm>
            <a:off x="152400" y="1867050"/>
            <a:ext cx="8839204" cy="461814"/>
          </a:xfrm>
          <a:prstGeom prst="rect">
            <a:avLst/>
          </a:prstGeom>
          <a:noFill/>
          <a:ln>
            <a:noFill/>
          </a:ln>
        </p:spPr>
      </p:pic>
      <p:sp>
        <p:nvSpPr>
          <p:cNvPr id="272" name="Google Shape;272;p37"/>
          <p:cNvSpPr txBox="1"/>
          <p:nvPr/>
        </p:nvSpPr>
        <p:spPr>
          <a:xfrm>
            <a:off x="2210575" y="2506450"/>
            <a:ext cx="42297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We can see the definition of Adversarial models above</a:t>
            </a:r>
            <a:endParaRPr sz="1300">
              <a:solidFill>
                <a:schemeClr val="accent1"/>
              </a:solidFill>
              <a:latin typeface="Lato"/>
              <a:ea typeface="Lato"/>
              <a:cs typeface="Lato"/>
              <a:sym typeface="Lato"/>
            </a:endParaRPr>
          </a:p>
        </p:txBody>
      </p:sp>
      <p:pic>
        <p:nvPicPr>
          <p:cNvPr id="273" name="Google Shape;273;p37"/>
          <p:cNvPicPr preferRelativeResize="0"/>
          <p:nvPr/>
        </p:nvPicPr>
        <p:blipFill>
          <a:blip r:embed="rId4">
            <a:alphaModFix/>
          </a:blip>
          <a:stretch>
            <a:fillRect/>
          </a:stretch>
        </p:blipFill>
        <p:spPr>
          <a:xfrm>
            <a:off x="152400" y="3120550"/>
            <a:ext cx="8839204" cy="461814"/>
          </a:xfrm>
          <a:prstGeom prst="rect">
            <a:avLst/>
          </a:prstGeom>
          <a:noFill/>
          <a:ln>
            <a:noFill/>
          </a:ln>
        </p:spPr>
      </p:pic>
      <p:sp>
        <p:nvSpPr>
          <p:cNvPr id="274" name="Google Shape;274;p37"/>
          <p:cNvSpPr txBox="1"/>
          <p:nvPr/>
        </p:nvSpPr>
        <p:spPr>
          <a:xfrm>
            <a:off x="1801550" y="3855475"/>
            <a:ext cx="57093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The problem can be rephrased in the above convex optimization problem</a:t>
            </a:r>
            <a:endParaRPr sz="1300">
              <a:solidFill>
                <a:schemeClr val="accent1"/>
              </a:solidFill>
              <a:latin typeface="Lato"/>
              <a:ea typeface="Lato"/>
              <a:cs typeface="Lato"/>
              <a:sym typeface="Lato"/>
            </a:endParaRPr>
          </a:p>
        </p:txBody>
      </p:sp>
      <p:sp>
        <p:nvSpPr>
          <p:cNvPr id="275" name="Google Shape;275;p37"/>
          <p:cNvSpPr txBox="1"/>
          <p:nvPr/>
        </p:nvSpPr>
        <p:spPr>
          <a:xfrm>
            <a:off x="1966875" y="4438550"/>
            <a:ext cx="41688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Here, D is the distance metric (usually KL divergence)</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P(.) is the output probability distribution</a:t>
            </a:r>
            <a:endParaRPr sz="1300">
              <a:solidFill>
                <a:schemeClr val="accen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Major Trade Offs! - Compute and memory</a:t>
            </a:r>
            <a:endParaRPr/>
          </a:p>
        </p:txBody>
      </p:sp>
      <p:sp>
        <p:nvSpPr>
          <p:cNvPr id="281" name="Google Shape;281;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500"/>
              <a:t>The QUAM method discussed in the last slide is the current </a:t>
            </a:r>
            <a:r>
              <a:rPr lang="en" sz="1500" b="1"/>
              <a:t>state-of-the-art (SOTA)</a:t>
            </a:r>
            <a:r>
              <a:rPr lang="en" sz="1500"/>
              <a:t> method for uncertainty quantification and has proven to predict epistemic uncertainty accurately. But it has some challenges and trade-offs!</a:t>
            </a:r>
            <a:endParaRPr sz="1500"/>
          </a:p>
          <a:p>
            <a:pPr marL="457200" lvl="0" indent="-311150" algn="l" rtl="0">
              <a:spcBef>
                <a:spcPts val="0"/>
              </a:spcBef>
              <a:spcAft>
                <a:spcPts val="0"/>
              </a:spcAft>
              <a:buSzPts val="1300"/>
              <a:buChar char="●"/>
            </a:pPr>
            <a:r>
              <a:rPr lang="en" sz="1500"/>
              <a:t>This method is very slow and computationally demanding as it requires training</a:t>
            </a:r>
            <a:r>
              <a:rPr lang="en" sz="1500" b="1"/>
              <a:t> K</a:t>
            </a:r>
            <a:r>
              <a:rPr lang="en" sz="1500"/>
              <a:t>(usually taken as 5-7)</a:t>
            </a:r>
            <a:r>
              <a:rPr lang="en" sz="1500" b="1"/>
              <a:t> </a:t>
            </a:r>
            <a:r>
              <a:rPr lang="en" sz="1500"/>
              <a:t>different models per test image</a:t>
            </a:r>
            <a:endParaRPr sz="1500"/>
          </a:p>
          <a:p>
            <a:pPr marL="457200" lvl="0" indent="-323850" algn="l" rtl="0">
              <a:spcBef>
                <a:spcPts val="0"/>
              </a:spcBef>
              <a:spcAft>
                <a:spcPts val="0"/>
              </a:spcAft>
              <a:buSzPts val="1500"/>
              <a:buChar char="●"/>
            </a:pPr>
            <a:r>
              <a:rPr lang="en" sz="1500"/>
              <a:t>It also has a large memory requirement as it has to store the entire </a:t>
            </a:r>
            <a:r>
              <a:rPr lang="en" sz="1500" b="1"/>
              <a:t>training data at inference</a:t>
            </a:r>
            <a:r>
              <a:rPr lang="en" sz="1500"/>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287" name="Google Shape;287;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Uncertainty Value - In this technique, uncertainty value is defined as the </a:t>
            </a:r>
            <a:r>
              <a:rPr lang="en" b="1"/>
              <a:t>sum of entropy of the output distribution </a:t>
            </a:r>
            <a:r>
              <a:rPr lang="en"/>
              <a:t>of K different models fine tuned from the same base model. Larger entropy means that the model is totally confused about its prediction.</a:t>
            </a:r>
            <a:endParaRPr/>
          </a:p>
          <a:p>
            <a:pPr marL="0" lvl="0" indent="0" algn="l" rtl="0">
              <a:spcBef>
                <a:spcPts val="1200"/>
              </a:spcBef>
              <a:spcAft>
                <a:spcPts val="0"/>
              </a:spcAft>
              <a:buNone/>
            </a:pPr>
            <a:r>
              <a:rPr lang="en"/>
              <a:t>I ran experiments on ID(MNIST) images, OOD but similar(hand drawn digit images) and completely OOD images(Imagenet). Following are the average uncertainty values given by QUAM.</a:t>
            </a:r>
            <a:endParaRPr/>
          </a:p>
          <a:p>
            <a:pPr marL="457200" lvl="0" indent="-311150" algn="l" rtl="0">
              <a:spcBef>
                <a:spcPts val="1200"/>
              </a:spcBef>
              <a:spcAft>
                <a:spcPts val="0"/>
              </a:spcAft>
              <a:buSzPts val="1300"/>
              <a:buAutoNum type="arabicPeriod"/>
            </a:pPr>
            <a:r>
              <a:rPr lang="en"/>
              <a:t>ID - </a:t>
            </a:r>
            <a:r>
              <a:rPr lang="en" b="1"/>
              <a:t>0.232</a:t>
            </a:r>
            <a:endParaRPr b="1"/>
          </a:p>
          <a:p>
            <a:pPr marL="457200" lvl="0" indent="-311150" algn="l" rtl="0">
              <a:spcBef>
                <a:spcPts val="0"/>
              </a:spcBef>
              <a:spcAft>
                <a:spcPts val="0"/>
              </a:spcAft>
              <a:buSzPts val="1300"/>
              <a:buAutoNum type="arabicPeriod"/>
            </a:pPr>
            <a:r>
              <a:rPr lang="en"/>
              <a:t>OOD but similar - </a:t>
            </a:r>
            <a:r>
              <a:rPr lang="en" b="1"/>
              <a:t>0.456</a:t>
            </a:r>
            <a:endParaRPr b="1"/>
          </a:p>
          <a:p>
            <a:pPr marL="457200" lvl="0" indent="-311150" algn="l" rtl="0">
              <a:spcBef>
                <a:spcPts val="0"/>
              </a:spcBef>
              <a:spcAft>
                <a:spcPts val="0"/>
              </a:spcAft>
              <a:buSzPts val="1300"/>
              <a:buAutoNum type="arabicPeriod"/>
            </a:pPr>
            <a:r>
              <a:rPr lang="en"/>
              <a:t>OOD but totally different(Imagenet) -</a:t>
            </a:r>
            <a:r>
              <a:rPr lang="en" b="1"/>
              <a:t> 2.251</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293" name="Google Shape;293;p40"/>
          <p:cNvPicPr preferRelativeResize="0"/>
          <p:nvPr/>
        </p:nvPicPr>
        <p:blipFill>
          <a:blip r:embed="rId3">
            <a:alphaModFix/>
          </a:blip>
          <a:stretch>
            <a:fillRect/>
          </a:stretch>
        </p:blipFill>
        <p:spPr>
          <a:xfrm>
            <a:off x="992900" y="1853850"/>
            <a:ext cx="3979800" cy="2984850"/>
          </a:xfrm>
          <a:prstGeom prst="rect">
            <a:avLst/>
          </a:prstGeom>
          <a:noFill/>
          <a:ln>
            <a:noFill/>
          </a:ln>
        </p:spPr>
      </p:pic>
      <p:sp>
        <p:nvSpPr>
          <p:cNvPr id="294" name="Google Shape;294;p40"/>
          <p:cNvSpPr txBox="1"/>
          <p:nvPr/>
        </p:nvSpPr>
        <p:spPr>
          <a:xfrm>
            <a:off x="5317075" y="1854575"/>
            <a:ext cx="3234000" cy="299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This plot indicates how accuracy varies by </a:t>
            </a:r>
            <a:r>
              <a:rPr lang="en" sz="1300" b="1">
                <a:solidFill>
                  <a:schemeClr val="accent1"/>
                </a:solidFill>
                <a:latin typeface="Lato"/>
                <a:ea typeface="Lato"/>
                <a:cs typeface="Lato"/>
                <a:sym typeface="Lato"/>
              </a:rPr>
              <a:t>throwing off highly uncertain data points</a:t>
            </a:r>
            <a:r>
              <a:rPr lang="en" sz="1300">
                <a:solidFill>
                  <a:schemeClr val="accent1"/>
                </a:solidFill>
                <a:latin typeface="Lato"/>
                <a:ea typeface="Lato"/>
                <a:cs typeface="Lato"/>
                <a:sym typeface="Lato"/>
              </a:rPr>
              <a:t> before making predictions. </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Accuracy is seen to be increasing which is a good sign as the technique is able to identify highly uncertain data points</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We can also see that the accuracy starts off at a very good value either. This is because QUAM </a:t>
            </a:r>
            <a:r>
              <a:rPr lang="en" sz="1300" b="1">
                <a:solidFill>
                  <a:schemeClr val="accent1"/>
                </a:solidFill>
                <a:latin typeface="Lato"/>
                <a:ea typeface="Lato"/>
                <a:cs typeface="Lato"/>
                <a:sym typeface="Lato"/>
              </a:rPr>
              <a:t>leverages the power of pretraining.</a:t>
            </a:r>
            <a:endParaRPr sz="1300" b="1">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Let’s compare DUQ Vs QUAM</a:t>
            </a:r>
            <a:endParaRPr/>
          </a:p>
        </p:txBody>
      </p:sp>
      <p:pic>
        <p:nvPicPr>
          <p:cNvPr id="300" name="Google Shape;300;p41"/>
          <p:cNvPicPr preferRelativeResize="0"/>
          <p:nvPr/>
        </p:nvPicPr>
        <p:blipFill>
          <a:blip r:embed="rId3">
            <a:alphaModFix/>
          </a:blip>
          <a:stretch>
            <a:fillRect/>
          </a:stretch>
        </p:blipFill>
        <p:spPr>
          <a:xfrm>
            <a:off x="928950" y="1853850"/>
            <a:ext cx="3979800" cy="2984850"/>
          </a:xfrm>
          <a:prstGeom prst="rect">
            <a:avLst/>
          </a:prstGeom>
          <a:noFill/>
          <a:ln>
            <a:noFill/>
          </a:ln>
        </p:spPr>
      </p:pic>
      <p:sp>
        <p:nvSpPr>
          <p:cNvPr id="301" name="Google Shape;301;p41"/>
          <p:cNvSpPr txBox="1"/>
          <p:nvPr/>
        </p:nvSpPr>
        <p:spPr>
          <a:xfrm>
            <a:off x="4960800" y="2039775"/>
            <a:ext cx="3773100" cy="27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QUAM starts at a very impressive accuracy thanks to pretraining and reaches to </a:t>
            </a:r>
            <a:r>
              <a:rPr lang="en" sz="1300" b="1">
                <a:solidFill>
                  <a:schemeClr val="accent1"/>
                </a:solidFill>
                <a:latin typeface="Lato"/>
                <a:ea typeface="Lato"/>
                <a:cs typeface="Lato"/>
                <a:sym typeface="Lato"/>
              </a:rPr>
              <a:t>100 %</a:t>
            </a:r>
            <a:r>
              <a:rPr lang="en" sz="1300">
                <a:solidFill>
                  <a:schemeClr val="accent1"/>
                </a:solidFill>
                <a:latin typeface="Lato"/>
                <a:ea typeface="Lato"/>
                <a:cs typeface="Lato"/>
                <a:sym typeface="Lato"/>
              </a:rPr>
              <a:t> </a:t>
            </a:r>
            <a:r>
              <a:rPr lang="en" sz="1300" b="1">
                <a:solidFill>
                  <a:schemeClr val="accent1"/>
                </a:solidFill>
                <a:latin typeface="Lato"/>
                <a:ea typeface="Lato"/>
                <a:cs typeface="Lato"/>
                <a:sym typeface="Lato"/>
              </a:rPr>
              <a:t>accuracy</a:t>
            </a:r>
            <a:r>
              <a:rPr lang="en" sz="1300">
                <a:solidFill>
                  <a:schemeClr val="accent1"/>
                </a:solidFill>
                <a:latin typeface="Lato"/>
                <a:ea typeface="Lato"/>
                <a:cs typeface="Lato"/>
                <a:sym typeface="Lato"/>
              </a:rPr>
              <a:t> after throwing just </a:t>
            </a:r>
            <a:r>
              <a:rPr lang="en" sz="1300" b="1">
                <a:solidFill>
                  <a:schemeClr val="accent1"/>
                </a:solidFill>
                <a:latin typeface="Lato"/>
                <a:ea typeface="Lato"/>
                <a:cs typeface="Lato"/>
                <a:sym typeface="Lato"/>
              </a:rPr>
              <a:t>30 % </a:t>
            </a:r>
            <a:r>
              <a:rPr lang="en" sz="1300">
                <a:solidFill>
                  <a:schemeClr val="accent1"/>
                </a:solidFill>
                <a:latin typeface="Lato"/>
                <a:ea typeface="Lato"/>
                <a:cs typeface="Lato"/>
                <a:sym typeface="Lato"/>
              </a:rPr>
              <a:t>of the test samples.</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DUQ on the other hand starts at a lower accuracy as it is trained from scratch and reaches </a:t>
            </a:r>
            <a:r>
              <a:rPr lang="en" sz="1300" b="1">
                <a:solidFill>
                  <a:schemeClr val="accent1"/>
                </a:solidFill>
                <a:latin typeface="Lato"/>
                <a:ea typeface="Lato"/>
                <a:cs typeface="Lato"/>
                <a:sym typeface="Lato"/>
              </a:rPr>
              <a:t>100 % </a:t>
            </a:r>
            <a:r>
              <a:rPr lang="en" sz="1300">
                <a:solidFill>
                  <a:schemeClr val="accent1"/>
                </a:solidFill>
                <a:latin typeface="Lato"/>
                <a:ea typeface="Lato"/>
                <a:cs typeface="Lato"/>
                <a:sym typeface="Lato"/>
              </a:rPr>
              <a:t>accuracy only after throwing</a:t>
            </a:r>
            <a:r>
              <a:rPr lang="en" sz="1300" b="1">
                <a:solidFill>
                  <a:schemeClr val="accent1"/>
                </a:solidFill>
                <a:latin typeface="Lato"/>
                <a:ea typeface="Lato"/>
                <a:cs typeface="Lato"/>
                <a:sym typeface="Lato"/>
              </a:rPr>
              <a:t> 70% </a:t>
            </a:r>
            <a:r>
              <a:rPr lang="en" sz="1300">
                <a:solidFill>
                  <a:schemeClr val="accent1"/>
                </a:solidFill>
                <a:latin typeface="Lato"/>
                <a:ea typeface="Lato"/>
                <a:cs typeface="Lato"/>
                <a:sym typeface="Lato"/>
              </a:rPr>
              <a:t>of the test data. </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Despite its lower performance compared to QUAM, DUQ is still very good given that QUAM </a:t>
            </a:r>
            <a:r>
              <a:rPr lang="en" sz="1300" b="1">
                <a:solidFill>
                  <a:schemeClr val="accent1"/>
                </a:solidFill>
                <a:latin typeface="Lato"/>
                <a:ea typeface="Lato"/>
                <a:cs typeface="Lato"/>
                <a:sym typeface="Lato"/>
              </a:rPr>
              <a:t>needs a lot more compute and memory</a:t>
            </a:r>
            <a:r>
              <a:rPr lang="en" sz="1300">
                <a:solidFill>
                  <a:schemeClr val="accent1"/>
                </a:solidFill>
                <a:latin typeface="Lato"/>
                <a:ea typeface="Lato"/>
                <a:cs typeface="Lato"/>
                <a:sym typeface="Lato"/>
              </a:rPr>
              <a:t> than DUQ</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 of Uncertainty</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500"/>
              <a:t>Uncertainty in model predictions can arise either because of the distribution shifts in the data (Aleatoric Uncertainty) or less expressive power of the model (Epistemic Uncertainty)</a:t>
            </a:r>
            <a:endParaRPr sz="1500"/>
          </a:p>
          <a:p>
            <a:pPr marL="0" lvl="0" indent="0" algn="l" rtl="0">
              <a:lnSpc>
                <a:spcPct val="105000"/>
              </a:lnSpc>
              <a:spcBef>
                <a:spcPts val="1200"/>
              </a:spcBef>
              <a:spcAft>
                <a:spcPts val="0"/>
              </a:spcAft>
              <a:buNone/>
            </a:pPr>
            <a:r>
              <a:rPr lang="en" sz="1500" b="1"/>
              <a:t>Aleatoric Uncertainty</a:t>
            </a:r>
            <a:r>
              <a:rPr lang="en" sz="1500"/>
              <a:t> - Models are trained on data sampled from a specific distribution and if the test example is from some other distribution or is noisy, then the prediction of the model will likely be uncertain as it hasn’t seen such data samples during training</a:t>
            </a:r>
            <a:endParaRPr sz="1500"/>
          </a:p>
          <a:p>
            <a:pPr marL="0" lvl="0" indent="0" algn="l" rtl="0">
              <a:lnSpc>
                <a:spcPct val="105000"/>
              </a:lnSpc>
              <a:spcBef>
                <a:spcPts val="1200"/>
              </a:spcBef>
              <a:spcAft>
                <a:spcPts val="1200"/>
              </a:spcAft>
              <a:buNone/>
            </a:pPr>
            <a:r>
              <a:rPr lang="en" sz="1500" b="1"/>
              <a:t>Epistemic Uncertainty</a:t>
            </a:r>
            <a:r>
              <a:rPr lang="en" sz="1500"/>
              <a:t> - Every model architecture has a function space that it can express (search through during gradient descent) and it cannot effectively fit the data distribution if it is outside this function space. </a:t>
            </a:r>
            <a:br>
              <a:rPr lang="en" sz="1500"/>
            </a:br>
            <a:br>
              <a:rPr lang="en" sz="1500"/>
            </a:br>
            <a:r>
              <a:rPr lang="en" sz="1000"/>
              <a:t>Source - </a:t>
            </a:r>
            <a:r>
              <a:rPr lang="en" sz="1000">
                <a:highlight>
                  <a:schemeClr val="lt1"/>
                </a:highlight>
              </a:rPr>
              <a:t>Gruber, Cornelia, et al. "Sources of Uncertainty in Machine Learning--A Statisticians' View." </a:t>
            </a:r>
            <a:r>
              <a:rPr lang="en" sz="1000" i="1">
                <a:highlight>
                  <a:schemeClr val="lt1"/>
                </a:highlight>
              </a:rPr>
              <a:t>arXiv preprint arXiv:2305.16703</a:t>
            </a: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 different training technique I tried</a:t>
            </a:r>
            <a:endParaRPr dirty="0"/>
          </a:p>
        </p:txBody>
      </p:sp>
      <p:sp>
        <p:nvSpPr>
          <p:cNvPr id="307" name="Google Shape;307;p42"/>
          <p:cNvSpPr txBox="1">
            <a:spLocks noGrp="1"/>
          </p:cNvSpPr>
          <p:nvPr>
            <p:ph type="body" idx="1"/>
          </p:nvPr>
        </p:nvSpPr>
        <p:spPr>
          <a:xfrm>
            <a:off x="729450" y="1918525"/>
            <a:ext cx="7688700" cy="1571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I trained a model with </a:t>
            </a:r>
            <a:r>
              <a:rPr lang="en" b="1" dirty="0"/>
              <a:t>an additional class named OOD</a:t>
            </a:r>
            <a:r>
              <a:rPr lang="en" dirty="0"/>
              <a:t> using the DUQ technique.</a:t>
            </a:r>
            <a:endParaRPr dirty="0"/>
          </a:p>
          <a:p>
            <a:pPr marL="457200" lvl="0" indent="-311150" algn="l" rtl="0">
              <a:spcBef>
                <a:spcPts val="0"/>
              </a:spcBef>
              <a:spcAft>
                <a:spcPts val="0"/>
              </a:spcAft>
              <a:buSzPts val="1300"/>
              <a:buChar char="●"/>
            </a:pPr>
            <a:r>
              <a:rPr lang="en" dirty="0"/>
              <a:t>So, this model also has </a:t>
            </a:r>
            <a:r>
              <a:rPr lang="en" b="1" dirty="0"/>
              <a:t>10 </a:t>
            </a:r>
            <a:r>
              <a:rPr lang="en" dirty="0"/>
              <a:t>classes namely, digits 0-8 and an OOD class. I removed digit 9 from the training data and checked where it is mapped at test time. </a:t>
            </a:r>
            <a:endParaRPr dirty="0"/>
          </a:p>
          <a:p>
            <a:pPr marL="457200" lvl="0" indent="-311150" algn="l" rtl="0">
              <a:spcBef>
                <a:spcPts val="0"/>
              </a:spcBef>
              <a:spcAft>
                <a:spcPts val="0"/>
              </a:spcAft>
              <a:buSzPts val="1300"/>
              <a:buChar char="●"/>
            </a:pPr>
            <a:r>
              <a:rPr lang="en" dirty="0"/>
              <a:t>This approach outperformed the original DUQ method by 3-4% accuracy and required throwing off 60 % of the test data as opposed to 70 % test data for the traditional DUQ.</a:t>
            </a:r>
            <a:endParaRPr dirty="0"/>
          </a:p>
          <a:p>
            <a:pPr marL="457200" lvl="0" indent="-311150" algn="l" rtl="0">
              <a:spcBef>
                <a:spcPts val="0"/>
              </a:spcBef>
              <a:spcAft>
                <a:spcPts val="0"/>
              </a:spcAft>
              <a:buSzPts val="1300"/>
              <a:buChar char="●"/>
            </a:pPr>
            <a:r>
              <a:rPr lang="en" dirty="0"/>
              <a:t>It also mapped </a:t>
            </a:r>
            <a:r>
              <a:rPr lang="en" b="1" dirty="0"/>
              <a:t>9</a:t>
            </a:r>
            <a:r>
              <a:rPr lang="en" dirty="0"/>
              <a:t> to the </a:t>
            </a:r>
            <a:r>
              <a:rPr lang="en" b="1" dirty="0"/>
              <a:t>OOD</a:t>
            </a:r>
            <a:r>
              <a:rPr lang="en" dirty="0"/>
              <a:t> class as anticipated.</a:t>
            </a:r>
            <a:endParaRPr dirty="0"/>
          </a:p>
        </p:txBody>
      </p:sp>
      <p:pic>
        <p:nvPicPr>
          <p:cNvPr id="308" name="Google Shape;308;p42"/>
          <p:cNvPicPr preferRelativeResize="0"/>
          <p:nvPr/>
        </p:nvPicPr>
        <p:blipFill>
          <a:blip r:embed="rId3">
            <a:alphaModFix/>
          </a:blip>
          <a:stretch>
            <a:fillRect/>
          </a:stretch>
        </p:blipFill>
        <p:spPr>
          <a:xfrm>
            <a:off x="5810400" y="3135125"/>
            <a:ext cx="2607750" cy="1955813"/>
          </a:xfrm>
          <a:prstGeom prst="rect">
            <a:avLst/>
          </a:prstGeom>
          <a:noFill/>
          <a:ln>
            <a:noFill/>
          </a:ln>
        </p:spPr>
      </p:pic>
      <p:sp>
        <p:nvSpPr>
          <p:cNvPr id="309" name="Google Shape;309;p42"/>
          <p:cNvSpPr txBox="1"/>
          <p:nvPr/>
        </p:nvSpPr>
        <p:spPr>
          <a:xfrm>
            <a:off x="1434325" y="3855350"/>
            <a:ext cx="3298200" cy="6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accent1"/>
                </a:solidFill>
                <a:latin typeface="Lato"/>
                <a:ea typeface="Lato"/>
                <a:cs typeface="Lato"/>
                <a:sym typeface="Lato"/>
              </a:rPr>
              <a:t>This is the plot of </a:t>
            </a:r>
            <a:r>
              <a:rPr lang="en" sz="1300" b="1" dirty="0">
                <a:solidFill>
                  <a:schemeClr val="accent1"/>
                </a:solidFill>
                <a:latin typeface="Lato"/>
                <a:ea typeface="Lato"/>
                <a:cs typeface="Lato"/>
                <a:sym typeface="Lato"/>
              </a:rPr>
              <a:t>accuracy</a:t>
            </a:r>
            <a:r>
              <a:rPr lang="en" sz="1300" dirty="0">
                <a:solidFill>
                  <a:schemeClr val="accent1"/>
                </a:solidFill>
                <a:latin typeface="Lato"/>
                <a:ea typeface="Lato"/>
                <a:cs typeface="Lato"/>
                <a:sym typeface="Lato"/>
              </a:rPr>
              <a:t> Vs </a:t>
            </a:r>
            <a:r>
              <a:rPr lang="en" sz="1300" b="1" dirty="0">
                <a:solidFill>
                  <a:schemeClr val="accent1"/>
                </a:solidFill>
                <a:latin typeface="Lato"/>
                <a:ea typeface="Lato"/>
                <a:cs typeface="Lato"/>
                <a:sym typeface="Lato"/>
              </a:rPr>
              <a:t>percent of test data rejected</a:t>
            </a:r>
            <a:r>
              <a:rPr lang="en" sz="1300" dirty="0">
                <a:solidFill>
                  <a:schemeClr val="accent1"/>
                </a:solidFill>
                <a:latin typeface="Lato"/>
                <a:ea typeface="Lato"/>
                <a:cs typeface="Lato"/>
                <a:sym typeface="Lato"/>
              </a:rPr>
              <a:t> because of uncertainty</a:t>
            </a:r>
            <a:endParaRPr sz="1300" dirty="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Traditional Methods for Uncertainty Quantification</a:t>
            </a:r>
            <a:endParaRPr sz="230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rgbClr val="000000"/>
              </a:buClr>
              <a:buSzPts val="1018"/>
              <a:buFont typeface="Arial"/>
              <a:buNone/>
            </a:pPr>
            <a:r>
              <a:rPr lang="en" sz="1500"/>
              <a:t>All methods used can be classified into the following 2 categories - </a:t>
            </a:r>
            <a:endParaRPr sz="1500"/>
          </a:p>
          <a:p>
            <a:pPr marL="0" lvl="0" indent="0" algn="l" rtl="0">
              <a:lnSpc>
                <a:spcPct val="95000"/>
              </a:lnSpc>
              <a:spcBef>
                <a:spcPts val="1200"/>
              </a:spcBef>
              <a:spcAft>
                <a:spcPts val="0"/>
              </a:spcAft>
              <a:buClr>
                <a:srgbClr val="000000"/>
              </a:buClr>
              <a:buSzPts val="1018"/>
              <a:buFont typeface="Arial"/>
              <a:buNone/>
            </a:pPr>
            <a:r>
              <a:rPr lang="en" sz="1500" b="1"/>
              <a:t>Bayesian Methods</a:t>
            </a:r>
            <a:r>
              <a:rPr lang="en" sz="1500"/>
              <a:t> - (Monte Carlo Dropout, Variational Inference in Graphical Neural Networks)</a:t>
            </a:r>
            <a:endParaRPr sz="1500"/>
          </a:p>
          <a:p>
            <a:pPr marL="457200" lvl="0" indent="-323850" algn="l" rtl="0">
              <a:lnSpc>
                <a:spcPct val="95000"/>
              </a:lnSpc>
              <a:spcBef>
                <a:spcPts val="1200"/>
              </a:spcBef>
              <a:spcAft>
                <a:spcPts val="0"/>
              </a:spcAft>
              <a:buSzPts val="1500"/>
              <a:buChar char="●"/>
            </a:pPr>
            <a:r>
              <a:rPr lang="en" sz="1500"/>
              <a:t>These models</a:t>
            </a:r>
            <a:r>
              <a:rPr lang="en" sz="1500" b="1"/>
              <a:t> learn a distribution </a:t>
            </a:r>
            <a:r>
              <a:rPr lang="en" sz="1500"/>
              <a:t>over each of these </a:t>
            </a:r>
            <a:br>
              <a:rPr lang="en" sz="1500"/>
            </a:br>
            <a:r>
              <a:rPr lang="en" sz="1500"/>
              <a:t>weights and then </a:t>
            </a:r>
            <a:r>
              <a:rPr lang="en" sz="1500" b="1"/>
              <a:t>sample from these distributions</a:t>
            </a:r>
            <a:r>
              <a:rPr lang="en" sz="1500"/>
              <a:t> at test </a:t>
            </a:r>
            <a:br>
              <a:rPr lang="en" sz="1500"/>
            </a:br>
            <a:r>
              <a:rPr lang="en" sz="1500"/>
              <a:t>time</a:t>
            </a:r>
            <a:endParaRPr sz="1500"/>
          </a:p>
          <a:p>
            <a:pPr marL="457200" lvl="0" indent="-323850" algn="l" rtl="0">
              <a:lnSpc>
                <a:spcPct val="95000"/>
              </a:lnSpc>
              <a:spcBef>
                <a:spcPts val="0"/>
              </a:spcBef>
              <a:spcAft>
                <a:spcPts val="0"/>
              </a:spcAft>
              <a:buSzPts val="1500"/>
              <a:buChar char="●"/>
            </a:pPr>
            <a:r>
              <a:rPr lang="en" sz="1500"/>
              <a:t>They do multiple forward passes for the same test </a:t>
            </a:r>
            <a:br>
              <a:rPr lang="en" sz="1500"/>
            </a:br>
            <a:r>
              <a:rPr lang="en" sz="1500"/>
              <a:t>Example and see if the predictions are similar or not. </a:t>
            </a:r>
            <a:br>
              <a:rPr lang="en" sz="1500"/>
            </a:br>
            <a:endParaRPr sz="1500"/>
          </a:p>
          <a:p>
            <a:pPr marL="0" lvl="0" indent="0" algn="l" rtl="0">
              <a:lnSpc>
                <a:spcPct val="95000"/>
              </a:lnSpc>
              <a:spcBef>
                <a:spcPts val="1200"/>
              </a:spcBef>
              <a:spcAft>
                <a:spcPts val="1200"/>
              </a:spcAft>
              <a:buNone/>
            </a:pPr>
            <a:r>
              <a:rPr lang="en" sz="1200"/>
              <a:t>Source - </a:t>
            </a:r>
            <a:r>
              <a:rPr lang="en" sz="1200">
                <a:highlight>
                  <a:schemeClr val="lt1"/>
                </a:highlight>
              </a:rPr>
              <a:t>Gal, Yarin, and Zoubin Ghahramani. "Dropout as a bayesian </a:t>
            </a:r>
            <a:br>
              <a:rPr lang="en" sz="1200">
                <a:highlight>
                  <a:schemeClr val="lt1"/>
                </a:highlight>
              </a:rPr>
            </a:br>
            <a:r>
              <a:rPr lang="en" sz="1200">
                <a:highlight>
                  <a:schemeClr val="lt1"/>
                </a:highlight>
              </a:rPr>
              <a:t>approximation: Representing model uncertainty in deep learning." </a:t>
            </a:r>
            <a:br>
              <a:rPr lang="en" sz="1200">
                <a:highlight>
                  <a:schemeClr val="lt1"/>
                </a:highlight>
              </a:rPr>
            </a:br>
            <a:r>
              <a:rPr lang="en" sz="1200" i="1">
                <a:highlight>
                  <a:schemeClr val="lt1"/>
                </a:highlight>
              </a:rPr>
              <a:t>international conference on machine learning</a:t>
            </a:r>
            <a:r>
              <a:rPr lang="en" sz="1200">
                <a:highlight>
                  <a:schemeClr val="lt1"/>
                </a:highlight>
              </a:rPr>
              <a:t>. PMLR, 2016.</a:t>
            </a:r>
            <a:endParaRPr sz="1200"/>
          </a:p>
        </p:txBody>
      </p:sp>
      <p:pic>
        <p:nvPicPr>
          <p:cNvPr id="106" name="Google Shape;106;p16"/>
          <p:cNvPicPr preferRelativeResize="0"/>
          <p:nvPr/>
        </p:nvPicPr>
        <p:blipFill>
          <a:blip r:embed="rId3">
            <a:alphaModFix/>
          </a:blip>
          <a:stretch>
            <a:fillRect/>
          </a:stretch>
        </p:blipFill>
        <p:spPr>
          <a:xfrm>
            <a:off x="6037350" y="3058600"/>
            <a:ext cx="3058527" cy="20305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Frequentist Approach (Non-Bayesian Methods)</a:t>
            </a:r>
            <a:endParaRPr sz="2300"/>
          </a:p>
        </p:txBody>
      </p:sp>
      <p:sp>
        <p:nvSpPr>
          <p:cNvPr id="112" name="Google Shape;112;p17"/>
          <p:cNvSpPr txBox="1">
            <a:spLocks noGrp="1"/>
          </p:cNvSpPr>
          <p:nvPr>
            <p:ph type="body" idx="1"/>
          </p:nvPr>
        </p:nvSpPr>
        <p:spPr>
          <a:xfrm>
            <a:off x="729450" y="2078875"/>
            <a:ext cx="7972200" cy="26775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Clr>
                <a:schemeClr val="accent1"/>
              </a:buClr>
              <a:buSzPts val="1500"/>
              <a:buFont typeface="Arial"/>
              <a:buChar char="●"/>
            </a:pPr>
            <a:r>
              <a:rPr lang="en" sz="1500"/>
              <a:t>Non-Bayesian methods </a:t>
            </a:r>
            <a:r>
              <a:rPr lang="en" sz="1500" b="1"/>
              <a:t>train completely disjoint models in parallel </a:t>
            </a:r>
            <a:r>
              <a:rPr lang="en" sz="1500"/>
              <a:t>for the same task and on the same dataset rather than trying to estimate the posterior distribution on the weights</a:t>
            </a:r>
            <a:endParaRPr sz="1500"/>
          </a:p>
          <a:p>
            <a:pPr marL="457200" lvl="0" indent="-323850" algn="l" rtl="0">
              <a:spcBef>
                <a:spcPts val="0"/>
              </a:spcBef>
              <a:spcAft>
                <a:spcPts val="0"/>
              </a:spcAft>
              <a:buClr>
                <a:schemeClr val="accent1"/>
              </a:buClr>
              <a:buSzPts val="1500"/>
              <a:buFont typeface="Lato"/>
              <a:buChar char="●"/>
            </a:pPr>
            <a:r>
              <a:rPr lang="en" sz="1500"/>
              <a:t>These models can have different weight initialization, and hyperparameters (even model architectures in some cases) and then the variance of their predictions for a specific test example serves as the quantifier of uncertainty</a:t>
            </a:r>
            <a:endParaRPr sz="1500"/>
          </a:p>
          <a:p>
            <a:pPr marL="457200" lvl="0" indent="-323850" algn="l" rtl="0">
              <a:spcBef>
                <a:spcPts val="0"/>
              </a:spcBef>
              <a:spcAft>
                <a:spcPts val="0"/>
              </a:spcAft>
              <a:buClr>
                <a:schemeClr val="accent1"/>
              </a:buClr>
              <a:buSzPts val="1500"/>
              <a:buFont typeface="Lato"/>
              <a:buChar char="●"/>
            </a:pPr>
            <a:r>
              <a:rPr lang="en" sz="1500"/>
              <a:t>Some popular examples are </a:t>
            </a:r>
            <a:r>
              <a:rPr lang="en" sz="1500" b="1"/>
              <a:t>Ensemble Learning, Bootstrap</a:t>
            </a:r>
            <a:r>
              <a:rPr lang="en" sz="1500"/>
              <a:t>, etc.</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200"/>
              <a:t>Source - </a:t>
            </a:r>
            <a:r>
              <a:rPr lang="en" sz="1200">
                <a:highlight>
                  <a:schemeClr val="lt1"/>
                </a:highlight>
              </a:rPr>
              <a:t>Rahaman, Rahul. "Uncertainty quantification and deep ensembles." </a:t>
            </a:r>
            <a:r>
              <a:rPr lang="en" sz="1200" i="1">
                <a:highlight>
                  <a:schemeClr val="lt1"/>
                </a:highlight>
              </a:rPr>
              <a:t>Advances in neural information processing systems</a:t>
            </a:r>
            <a:r>
              <a:rPr lang="en" sz="1200">
                <a:highlight>
                  <a:schemeClr val="lt1"/>
                </a:highlight>
              </a:rPr>
              <a:t> 34 (2021): 20063-20075.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Evidential Deep Learning (problems with SoftMax)</a:t>
            </a:r>
            <a:endParaRPr/>
          </a:p>
        </p:txBody>
      </p:sp>
      <p:sp>
        <p:nvSpPr>
          <p:cNvPr id="118" name="Google Shape;118;p18"/>
          <p:cNvSpPr txBox="1">
            <a:spLocks noGrp="1"/>
          </p:cNvSpPr>
          <p:nvPr>
            <p:ph type="body" idx="1"/>
          </p:nvPr>
        </p:nvSpPr>
        <p:spPr>
          <a:xfrm>
            <a:off x="252275" y="1950825"/>
            <a:ext cx="8590500" cy="2925300"/>
          </a:xfrm>
          <a:prstGeom prst="rect">
            <a:avLst/>
          </a:prstGeom>
        </p:spPr>
        <p:txBody>
          <a:bodyPr spcFirstLastPara="1" wrap="square" lIns="91425" tIns="91425" rIns="91425" bIns="91425" anchor="t" anchorCtr="0">
            <a:normAutofit/>
          </a:bodyPr>
          <a:lstStyle/>
          <a:p>
            <a:pPr marL="457200" lvl="0" indent="-323850" algn="l" rtl="0">
              <a:lnSpc>
                <a:spcPct val="94000"/>
              </a:lnSpc>
              <a:spcBef>
                <a:spcPts val="0"/>
              </a:spcBef>
              <a:spcAft>
                <a:spcPts val="0"/>
              </a:spcAft>
              <a:buSzPts val="1500"/>
              <a:buFont typeface="Libre Franklin"/>
              <a:buChar char="●"/>
            </a:pPr>
            <a:r>
              <a:rPr lang="en" sz="1500"/>
              <a:t>SoftMax generally does not know when the model output is uncertain. So, it continues to predict the </a:t>
            </a:r>
            <a:r>
              <a:rPr lang="en" sz="1500" b="1"/>
              <a:t>wrong class with high confidence.</a:t>
            </a:r>
            <a:endParaRPr sz="1500" b="1"/>
          </a:p>
          <a:p>
            <a:pPr marL="457200" lvl="0" indent="-323850" algn="l" rtl="0">
              <a:lnSpc>
                <a:spcPct val="94000"/>
              </a:lnSpc>
              <a:spcBef>
                <a:spcPts val="0"/>
              </a:spcBef>
              <a:spcAft>
                <a:spcPts val="0"/>
              </a:spcAft>
              <a:buSzPts val="1500"/>
              <a:buChar char="●"/>
            </a:pPr>
            <a:r>
              <a:rPr lang="en" sz="1500"/>
              <a:t>The outputs of continuous activations in the last layer of the neural network are responsible to adjust the ratio between different class probabilities but softmax (being a non-linear activation) simply squashes the prediction to lie within range of [0, 1] and sum up to 1. (Thus predicted relative probabilities are lost)</a:t>
            </a:r>
            <a:endParaRPr sz="1500"/>
          </a:p>
          <a:p>
            <a:pPr marL="457200" lvl="0" indent="-323850" algn="l" rtl="0">
              <a:lnSpc>
                <a:spcPct val="94000"/>
              </a:lnSpc>
              <a:spcBef>
                <a:spcPts val="0"/>
              </a:spcBef>
              <a:spcAft>
                <a:spcPts val="0"/>
              </a:spcAft>
              <a:buSzPts val="1500"/>
              <a:buFont typeface="Libre Franklin"/>
              <a:buChar char="●"/>
            </a:pPr>
            <a:r>
              <a:rPr lang="en" sz="1500"/>
              <a:t>Probabilistic interpretation of the cross-entropy loss (used to train the model weights with SoftMax output) is Maximum Likelihood Estimation (MLE) which is not capable to infer the </a:t>
            </a:r>
            <a:r>
              <a:rPr lang="en" sz="1500" b="1"/>
              <a:t>predictive distribution variance (uncertainty)</a:t>
            </a:r>
            <a:endParaRPr sz="1500" b="1"/>
          </a:p>
        </p:txBody>
      </p:sp>
      <p:pic>
        <p:nvPicPr>
          <p:cNvPr id="119" name="Google Shape;119;p18"/>
          <p:cNvPicPr preferRelativeResize="0"/>
          <p:nvPr/>
        </p:nvPicPr>
        <p:blipFill rotWithShape="1">
          <a:blip r:embed="rId3">
            <a:alphaModFix/>
          </a:blip>
          <a:srcRect/>
          <a:stretch/>
        </p:blipFill>
        <p:spPr>
          <a:xfrm>
            <a:off x="4572000" y="3793725"/>
            <a:ext cx="3402650" cy="1349775"/>
          </a:xfrm>
          <a:prstGeom prst="rect">
            <a:avLst/>
          </a:prstGeom>
          <a:noFill/>
          <a:ln>
            <a:noFill/>
          </a:ln>
        </p:spPr>
      </p:pic>
      <p:sp>
        <p:nvSpPr>
          <p:cNvPr id="120" name="Google Shape;120;p18"/>
          <p:cNvSpPr txBox="1"/>
          <p:nvPr/>
        </p:nvSpPr>
        <p:spPr>
          <a:xfrm>
            <a:off x="2349000" y="4260862"/>
            <a:ext cx="101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191B0E"/>
                </a:solidFill>
                <a:latin typeface="Libre Franklin"/>
                <a:ea typeface="Libre Franklin"/>
                <a:cs typeface="Libre Franklin"/>
                <a:sym typeface="Libre Franklin"/>
              </a:rPr>
              <a:t>Softmax</a:t>
            </a:r>
            <a:endParaRPr sz="1500">
              <a:solidFill>
                <a:srgbClr val="191B0E"/>
              </a:solidFill>
              <a:latin typeface="Libre Franklin"/>
              <a:ea typeface="Libre Franklin"/>
              <a:cs typeface="Libre Franklin"/>
              <a:sym typeface="Libre Franklin"/>
            </a:endParaRPr>
          </a:p>
        </p:txBody>
      </p:sp>
      <p:cxnSp>
        <p:nvCxnSpPr>
          <p:cNvPr id="121" name="Google Shape;121;p18"/>
          <p:cNvCxnSpPr/>
          <p:nvPr/>
        </p:nvCxnSpPr>
        <p:spPr>
          <a:xfrm>
            <a:off x="3366300" y="4468588"/>
            <a:ext cx="1205700"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Theory of Evidence</a:t>
            </a:r>
            <a:endParaRPr/>
          </a:p>
        </p:txBody>
      </p:sp>
      <p:sp>
        <p:nvSpPr>
          <p:cNvPr id="127" name="Google Shape;127;p19"/>
          <p:cNvSpPr txBox="1">
            <a:spLocks noGrp="1"/>
          </p:cNvSpPr>
          <p:nvPr>
            <p:ph type="body" idx="1"/>
          </p:nvPr>
        </p:nvSpPr>
        <p:spPr>
          <a:xfrm>
            <a:off x="263150" y="1929075"/>
            <a:ext cx="8503500" cy="1902900"/>
          </a:xfrm>
          <a:prstGeom prst="rect">
            <a:avLst/>
          </a:prstGeom>
        </p:spPr>
        <p:txBody>
          <a:bodyPr spcFirstLastPara="1" wrap="square" lIns="91425" tIns="91425" rIns="91425" bIns="91425" anchor="t" anchorCtr="0">
            <a:noAutofit/>
          </a:bodyPr>
          <a:lstStyle/>
          <a:p>
            <a:pPr marL="457200" lvl="0" indent="-323850" algn="l" rtl="0">
              <a:lnSpc>
                <a:spcPct val="94000"/>
              </a:lnSpc>
              <a:spcBef>
                <a:spcPts val="0"/>
              </a:spcBef>
              <a:spcAft>
                <a:spcPts val="0"/>
              </a:spcAft>
              <a:buSzPts val="1500"/>
              <a:buChar char="●"/>
            </a:pPr>
            <a:r>
              <a:rPr lang="en" sz="1500"/>
              <a:t>The </a:t>
            </a:r>
            <a:r>
              <a:rPr lang="en" sz="1500" b="1"/>
              <a:t>Dempster–Shafer Theory of Evidence (DST)</a:t>
            </a:r>
            <a:r>
              <a:rPr lang="en" sz="1500"/>
              <a:t> assigns belief masses to possible class labels for a sample.</a:t>
            </a:r>
            <a:endParaRPr sz="1500"/>
          </a:p>
          <a:p>
            <a:pPr marL="457200" lvl="0" indent="-323850" algn="l" rtl="0">
              <a:lnSpc>
                <a:spcPct val="94000"/>
              </a:lnSpc>
              <a:spcBef>
                <a:spcPts val="0"/>
              </a:spcBef>
              <a:spcAft>
                <a:spcPts val="0"/>
              </a:spcAft>
              <a:buSzPts val="1500"/>
              <a:buChar char="●"/>
            </a:pPr>
            <a:r>
              <a:rPr lang="en" sz="1500"/>
              <a:t>The belief masses can also be assigned to the entire set of class labels. Eg. Any class label is equally likely. ( This signifies “I do not know” in our case)</a:t>
            </a:r>
            <a:endParaRPr sz="1500"/>
          </a:p>
          <a:p>
            <a:pPr marL="457200" lvl="0" indent="-323850" algn="l" rtl="0">
              <a:lnSpc>
                <a:spcPct val="94000"/>
              </a:lnSpc>
              <a:spcBef>
                <a:spcPts val="0"/>
              </a:spcBef>
              <a:spcAft>
                <a:spcPts val="0"/>
              </a:spcAft>
              <a:buSzPts val="1500"/>
              <a:buChar char="●"/>
            </a:pPr>
            <a:r>
              <a:rPr lang="en" sz="1500"/>
              <a:t>Thus theory of evidence allows to quantify belief masses and uncertainty through a well-defined theoretical framework.</a:t>
            </a:r>
            <a:endParaRPr sz="1500"/>
          </a:p>
          <a:p>
            <a:pPr marL="457200" lvl="0" indent="-323850" algn="l" rtl="0">
              <a:lnSpc>
                <a:spcPct val="94000"/>
              </a:lnSpc>
              <a:spcBef>
                <a:spcPts val="0"/>
              </a:spcBef>
              <a:spcAft>
                <a:spcPts val="0"/>
              </a:spcAft>
              <a:buSzPts val="1500"/>
              <a:buFont typeface="Arial"/>
              <a:buChar char="●"/>
            </a:pPr>
            <a:r>
              <a:rPr lang="en" sz="1500"/>
              <a:t>Thus if we consider </a:t>
            </a:r>
            <a:r>
              <a:rPr lang="en" sz="1500" b="1"/>
              <a:t>K</a:t>
            </a:r>
            <a:r>
              <a:rPr lang="en" sz="1500"/>
              <a:t> total class labels, then we can provide belief masses </a:t>
            </a:r>
            <a:r>
              <a:rPr lang="en" sz="1500" b="1"/>
              <a:t>b</a:t>
            </a:r>
            <a:r>
              <a:rPr lang="en" sz="1500" b="1" baseline="-25000"/>
              <a:t>k</a:t>
            </a:r>
            <a:r>
              <a:rPr lang="en" sz="1500"/>
              <a:t> to each and uncertainty mass </a:t>
            </a:r>
            <a:r>
              <a:rPr lang="en" sz="1500" b="1" i="1"/>
              <a:t>u</a:t>
            </a:r>
            <a:r>
              <a:rPr lang="en" sz="1500"/>
              <a:t>. All of them are non-negative and satisfy the following condition –</a:t>
            </a:r>
            <a:endParaRPr sz="1500"/>
          </a:p>
          <a:p>
            <a:pPr marL="0" lvl="0" indent="0" algn="l" rtl="0">
              <a:spcBef>
                <a:spcPts val="0"/>
              </a:spcBef>
              <a:spcAft>
                <a:spcPts val="1200"/>
              </a:spcAft>
              <a:buNone/>
            </a:pPr>
            <a:endParaRPr sz="1500"/>
          </a:p>
        </p:txBody>
      </p:sp>
      <p:sp>
        <p:nvSpPr>
          <p:cNvPr id="128" name="Google Shape;128;p19"/>
          <p:cNvSpPr txBox="1"/>
          <p:nvPr/>
        </p:nvSpPr>
        <p:spPr>
          <a:xfrm>
            <a:off x="371900" y="3895050"/>
            <a:ext cx="8307900" cy="404700"/>
          </a:xfrm>
          <a:prstGeom prst="rect">
            <a:avLst/>
          </a:prstGeom>
          <a:noFill/>
          <a:ln>
            <a:noFill/>
          </a:ln>
        </p:spPr>
        <p:txBody>
          <a:bodyPr spcFirstLastPara="1" wrap="square" lIns="91425" tIns="91425" rIns="91425" bIns="91425" anchor="t" anchorCtr="0">
            <a:noAutofit/>
          </a:bodyPr>
          <a:lstStyle/>
          <a:p>
            <a:pPr marL="457200" lvl="0" indent="-323850" algn="l" rtl="0">
              <a:lnSpc>
                <a:spcPct val="94000"/>
              </a:lnSpc>
              <a:spcBef>
                <a:spcPts val="900"/>
              </a:spcBef>
              <a:spcAft>
                <a:spcPts val="0"/>
              </a:spcAft>
              <a:buClr>
                <a:srgbClr val="191B0E"/>
              </a:buClr>
              <a:buSzPts val="1500"/>
              <a:buChar char="●"/>
            </a:pPr>
            <a:r>
              <a:rPr lang="en" sz="1500">
                <a:solidFill>
                  <a:srgbClr val="191B0E"/>
                </a:solidFill>
              </a:rPr>
              <a:t>All b</a:t>
            </a:r>
            <a:r>
              <a:rPr lang="en" sz="1500" baseline="-25000">
                <a:solidFill>
                  <a:srgbClr val="191B0E"/>
                </a:solidFill>
              </a:rPr>
              <a:t>k</a:t>
            </a:r>
            <a:r>
              <a:rPr lang="en" sz="1500">
                <a:solidFill>
                  <a:srgbClr val="191B0E"/>
                </a:solidFill>
              </a:rPr>
              <a:t> and u can be computed using the following formulae </a:t>
            </a:r>
            <a:r>
              <a:rPr lang="en" sz="1500">
                <a:solidFill>
                  <a:srgbClr val="191B0E"/>
                </a:solidFill>
                <a:latin typeface="Libre Franklin"/>
                <a:ea typeface="Libre Franklin"/>
                <a:cs typeface="Libre Franklin"/>
                <a:sym typeface="Libre Franklin"/>
              </a:rPr>
              <a:t>– (e</a:t>
            </a:r>
            <a:r>
              <a:rPr lang="en" sz="1500" baseline="-25000">
                <a:solidFill>
                  <a:srgbClr val="191B0E"/>
                </a:solidFill>
                <a:latin typeface="Libre Franklin"/>
                <a:ea typeface="Libre Franklin"/>
                <a:cs typeface="Libre Franklin"/>
                <a:sym typeface="Libre Franklin"/>
              </a:rPr>
              <a:t>k</a:t>
            </a:r>
            <a:r>
              <a:rPr lang="en" sz="1500">
                <a:solidFill>
                  <a:srgbClr val="191B0E"/>
                </a:solidFill>
                <a:latin typeface="Libre Franklin"/>
                <a:ea typeface="Libre Franklin"/>
                <a:cs typeface="Libre Franklin"/>
                <a:sym typeface="Libre Franklin"/>
              </a:rPr>
              <a:t> will be clear in next slide)</a:t>
            </a:r>
            <a:endParaRPr sz="1500">
              <a:solidFill>
                <a:srgbClr val="191B0E"/>
              </a:solidFill>
              <a:latin typeface="Libre Franklin"/>
              <a:ea typeface="Libre Franklin"/>
              <a:cs typeface="Libre Franklin"/>
              <a:sym typeface="Libre Franklin"/>
            </a:endParaRPr>
          </a:p>
          <a:p>
            <a:pPr marL="0" lvl="0" indent="0" algn="l" rtl="0">
              <a:spcBef>
                <a:spcPts val="0"/>
              </a:spcBef>
              <a:spcAft>
                <a:spcPts val="0"/>
              </a:spcAft>
              <a:buNone/>
            </a:pPr>
            <a:endParaRPr sz="1500">
              <a:solidFill>
                <a:schemeClr val="accent1"/>
              </a:solidFill>
              <a:latin typeface="Lato"/>
              <a:ea typeface="Lato"/>
              <a:cs typeface="Lato"/>
              <a:sym typeface="Lato"/>
            </a:endParaRPr>
          </a:p>
        </p:txBody>
      </p:sp>
      <p:pic>
        <p:nvPicPr>
          <p:cNvPr id="129" name="Google Shape;129;p19"/>
          <p:cNvPicPr preferRelativeResize="0"/>
          <p:nvPr/>
        </p:nvPicPr>
        <p:blipFill rotWithShape="1">
          <a:blip r:embed="rId3">
            <a:alphaModFix/>
          </a:blip>
          <a:srcRect/>
          <a:stretch/>
        </p:blipFill>
        <p:spPr>
          <a:xfrm>
            <a:off x="1055366" y="4438958"/>
            <a:ext cx="1924644" cy="611357"/>
          </a:xfrm>
          <a:prstGeom prst="rect">
            <a:avLst/>
          </a:prstGeom>
          <a:noFill/>
          <a:ln>
            <a:noFill/>
          </a:ln>
        </p:spPr>
      </p:pic>
      <p:pic>
        <p:nvPicPr>
          <p:cNvPr id="130" name="Google Shape;130;p19"/>
          <p:cNvPicPr preferRelativeResize="0"/>
          <p:nvPr/>
        </p:nvPicPr>
        <p:blipFill rotWithShape="1">
          <a:blip r:embed="rId4">
            <a:alphaModFix/>
          </a:blip>
          <a:srcRect/>
          <a:stretch/>
        </p:blipFill>
        <p:spPr>
          <a:xfrm>
            <a:off x="3915755" y="4501016"/>
            <a:ext cx="1198283" cy="487235"/>
          </a:xfrm>
          <a:prstGeom prst="rect">
            <a:avLst/>
          </a:prstGeom>
          <a:noFill/>
          <a:ln>
            <a:noFill/>
          </a:ln>
        </p:spPr>
      </p:pic>
      <p:pic>
        <p:nvPicPr>
          <p:cNvPr id="131" name="Google Shape;131;p19"/>
          <p:cNvPicPr preferRelativeResize="0"/>
          <p:nvPr/>
        </p:nvPicPr>
        <p:blipFill rotWithShape="1">
          <a:blip r:embed="rId5">
            <a:alphaModFix/>
          </a:blip>
          <a:srcRect/>
          <a:stretch/>
        </p:blipFill>
        <p:spPr>
          <a:xfrm>
            <a:off x="6743880" y="4362821"/>
            <a:ext cx="1268163" cy="611963"/>
          </a:xfrm>
          <a:prstGeom prst="rect">
            <a:avLst/>
          </a:prstGeom>
          <a:noFill/>
          <a:ln>
            <a:noFill/>
          </a:ln>
        </p:spPr>
      </p:pic>
      <p:cxnSp>
        <p:nvCxnSpPr>
          <p:cNvPr id="132" name="Google Shape;132;p19"/>
          <p:cNvCxnSpPr/>
          <p:nvPr/>
        </p:nvCxnSpPr>
        <p:spPr>
          <a:xfrm rot="-5400000" flipH="1">
            <a:off x="7440843" y="3902752"/>
            <a:ext cx="1173000" cy="186900"/>
          </a:xfrm>
          <a:prstGeom prst="curvedConnector4">
            <a:avLst>
              <a:gd name="adj1" fmla="val 36957"/>
              <a:gd name="adj2" fmla="val 359313"/>
            </a:avLst>
          </a:prstGeom>
          <a:noFill/>
          <a:ln w="9525" cap="flat" cmpd="sng">
            <a:solidFill>
              <a:srgbClr val="FF0000"/>
            </a:solidFill>
            <a:prstDash val="solid"/>
            <a:round/>
            <a:headEnd type="none" w="med" len="med"/>
            <a:tailEnd type="triangle" w="med" len="med"/>
          </a:ln>
        </p:spPr>
      </p:cxnSp>
      <p:cxnSp>
        <p:nvCxnSpPr>
          <p:cNvPr id="133" name="Google Shape;133;p19"/>
          <p:cNvCxnSpPr/>
          <p:nvPr/>
        </p:nvCxnSpPr>
        <p:spPr>
          <a:xfrm>
            <a:off x="1815380" y="4092096"/>
            <a:ext cx="2095500" cy="570300"/>
          </a:xfrm>
          <a:prstGeom prst="straightConnector1">
            <a:avLst/>
          </a:prstGeom>
          <a:noFill/>
          <a:ln w="9525" cap="flat" cmpd="sng">
            <a:solidFill>
              <a:srgbClr val="FF0000"/>
            </a:solidFill>
            <a:prstDash val="solid"/>
            <a:round/>
            <a:headEnd type="none" w="med" len="med"/>
            <a:tailEnd type="triangle" w="med" len="med"/>
          </a:ln>
        </p:spPr>
      </p:cxnSp>
      <p:cxnSp>
        <p:nvCxnSpPr>
          <p:cNvPr id="134" name="Google Shape;134;p19"/>
          <p:cNvCxnSpPr/>
          <p:nvPr/>
        </p:nvCxnSpPr>
        <p:spPr>
          <a:xfrm>
            <a:off x="1231825" y="4229950"/>
            <a:ext cx="126300" cy="294600"/>
          </a:xfrm>
          <a:prstGeom prst="straightConnector1">
            <a:avLst/>
          </a:prstGeom>
          <a:noFill/>
          <a:ln w="9525" cap="flat" cmpd="sng">
            <a:solidFill>
              <a:srgbClr val="FF0000"/>
            </a:solidFill>
            <a:prstDash val="solid"/>
            <a:round/>
            <a:headEnd type="none" w="med" len="med"/>
            <a:tailEnd type="triangle" w="med" len="med"/>
          </a:ln>
        </p:spPr>
      </p:cxnSp>
      <p:cxnSp>
        <p:nvCxnSpPr>
          <p:cNvPr id="135" name="Google Shape;135;p19"/>
          <p:cNvCxnSpPr/>
          <p:nvPr/>
        </p:nvCxnSpPr>
        <p:spPr>
          <a:xfrm>
            <a:off x="1898625" y="4217350"/>
            <a:ext cx="387300" cy="3198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Evidence for Uncertainty Estimation</a:t>
            </a:r>
            <a:endParaRPr/>
          </a:p>
        </p:txBody>
      </p:sp>
      <p:sp>
        <p:nvSpPr>
          <p:cNvPr id="141" name="Google Shape;141;p20"/>
          <p:cNvSpPr txBox="1">
            <a:spLocks noGrp="1"/>
          </p:cNvSpPr>
          <p:nvPr>
            <p:ph type="body" idx="1"/>
          </p:nvPr>
        </p:nvSpPr>
        <p:spPr>
          <a:xfrm>
            <a:off x="415400" y="1945775"/>
            <a:ext cx="8362200" cy="1563000"/>
          </a:xfrm>
          <a:prstGeom prst="rect">
            <a:avLst/>
          </a:prstGeom>
        </p:spPr>
        <p:txBody>
          <a:bodyPr spcFirstLastPara="1" wrap="square" lIns="91425" tIns="91425" rIns="91425" bIns="91425" anchor="t" anchorCtr="0">
            <a:normAutofit/>
          </a:bodyPr>
          <a:lstStyle/>
          <a:p>
            <a:pPr marL="457200" lvl="0" indent="-323850" algn="l" rtl="0">
              <a:lnSpc>
                <a:spcPct val="94000"/>
              </a:lnSpc>
              <a:spcBef>
                <a:spcPts val="0"/>
              </a:spcBef>
              <a:spcAft>
                <a:spcPts val="0"/>
              </a:spcAft>
              <a:buSzPts val="1500"/>
              <a:buChar char="●"/>
            </a:pPr>
            <a:r>
              <a:rPr lang="en" sz="1500"/>
              <a:t>Evidence was denoted by</a:t>
            </a:r>
            <a:r>
              <a:rPr lang="en" sz="1500" b="1"/>
              <a:t> e</a:t>
            </a:r>
            <a:r>
              <a:rPr lang="en" sz="1500" b="1" baseline="-25000"/>
              <a:t>k</a:t>
            </a:r>
            <a:r>
              <a:rPr lang="en" sz="1500"/>
              <a:t> in the previous slide and uncertainty is inversely proportional to the total evidence </a:t>
            </a:r>
            <a:r>
              <a:rPr lang="en" sz="1500" b="1"/>
              <a:t>(S)</a:t>
            </a:r>
            <a:r>
              <a:rPr lang="en" sz="1500"/>
              <a:t>.</a:t>
            </a:r>
            <a:endParaRPr sz="1500"/>
          </a:p>
          <a:p>
            <a:pPr marL="457200" lvl="0" indent="-323850" algn="l" rtl="0">
              <a:lnSpc>
                <a:spcPct val="94000"/>
              </a:lnSpc>
              <a:spcBef>
                <a:spcPts val="0"/>
              </a:spcBef>
              <a:spcAft>
                <a:spcPts val="0"/>
              </a:spcAft>
              <a:buSzPts val="1500"/>
              <a:buChar char="●"/>
            </a:pPr>
            <a:r>
              <a:rPr lang="en" sz="1500"/>
              <a:t>Evidence (e</a:t>
            </a:r>
            <a:r>
              <a:rPr lang="en" sz="1500" i="1" baseline="-25000"/>
              <a:t>i</a:t>
            </a:r>
            <a:r>
              <a:rPr lang="en" sz="1500"/>
              <a:t>) is a measure of the amount of support collected from data in favor of a sample to be classified into a certain class from </a:t>
            </a:r>
            <a:r>
              <a:rPr lang="en" sz="1500" b="1"/>
              <a:t>K</a:t>
            </a:r>
            <a:r>
              <a:rPr lang="en" sz="1500"/>
              <a:t> possible options.</a:t>
            </a:r>
            <a:endParaRPr sz="1500"/>
          </a:p>
          <a:p>
            <a:pPr marL="457200" lvl="0" indent="-323850" algn="l" rtl="0">
              <a:lnSpc>
                <a:spcPct val="94000"/>
              </a:lnSpc>
              <a:spcBef>
                <a:spcPts val="0"/>
              </a:spcBef>
              <a:spcAft>
                <a:spcPts val="0"/>
              </a:spcAft>
              <a:buSzPts val="1500"/>
              <a:buFont typeface="Arial"/>
              <a:buChar char="●"/>
            </a:pPr>
            <a:r>
              <a:rPr lang="en" sz="1500"/>
              <a:t>We can model the output of softmax as coming from a </a:t>
            </a:r>
            <a:r>
              <a:rPr lang="en" sz="1500" b="1"/>
              <a:t>Dirichlet Distribution</a:t>
            </a:r>
            <a:r>
              <a:rPr lang="en" sz="1500"/>
              <a:t> which is parametrized by </a:t>
            </a:r>
            <a:r>
              <a:rPr lang="en" sz="1500" b="1"/>
              <a:t>K</a:t>
            </a:r>
            <a:r>
              <a:rPr lang="en" sz="1500"/>
              <a:t> distinct parameters which satisfy the following condition - </a:t>
            </a:r>
            <a:endParaRPr sz="1500"/>
          </a:p>
        </p:txBody>
      </p:sp>
      <p:pic>
        <p:nvPicPr>
          <p:cNvPr id="142" name="Google Shape;142;p20"/>
          <p:cNvPicPr preferRelativeResize="0"/>
          <p:nvPr/>
        </p:nvPicPr>
        <p:blipFill rotWithShape="1">
          <a:blip r:embed="rId3">
            <a:alphaModFix/>
          </a:blip>
          <a:srcRect/>
          <a:stretch/>
        </p:blipFill>
        <p:spPr>
          <a:xfrm>
            <a:off x="7356507" y="3131063"/>
            <a:ext cx="984291" cy="208061"/>
          </a:xfrm>
          <a:prstGeom prst="rect">
            <a:avLst/>
          </a:prstGeom>
          <a:noFill/>
          <a:ln>
            <a:noFill/>
          </a:ln>
        </p:spPr>
      </p:pic>
      <p:sp>
        <p:nvSpPr>
          <p:cNvPr id="143" name="Google Shape;143;p20"/>
          <p:cNvSpPr txBox="1"/>
          <p:nvPr/>
        </p:nvSpPr>
        <p:spPr>
          <a:xfrm>
            <a:off x="491525" y="3603700"/>
            <a:ext cx="8046900" cy="587100"/>
          </a:xfrm>
          <a:prstGeom prst="rect">
            <a:avLst/>
          </a:prstGeom>
          <a:noFill/>
          <a:ln>
            <a:noFill/>
          </a:ln>
        </p:spPr>
        <p:txBody>
          <a:bodyPr spcFirstLastPara="1" wrap="square" lIns="91425" tIns="91425" rIns="91425" bIns="91425" anchor="t" anchorCtr="0">
            <a:noAutofit/>
          </a:bodyPr>
          <a:lstStyle/>
          <a:p>
            <a:pPr marL="0" lvl="0" indent="0" algn="l" rtl="0">
              <a:lnSpc>
                <a:spcPct val="94000"/>
              </a:lnSpc>
              <a:spcBef>
                <a:spcPts val="900"/>
              </a:spcBef>
              <a:spcAft>
                <a:spcPts val="0"/>
              </a:spcAft>
              <a:buNone/>
            </a:pPr>
            <a:r>
              <a:rPr lang="en" sz="1500">
                <a:solidFill>
                  <a:schemeClr val="accent1"/>
                </a:solidFill>
                <a:latin typeface="Lato"/>
                <a:ea typeface="Lato"/>
                <a:cs typeface="Lato"/>
                <a:sym typeface="Lato"/>
              </a:rPr>
              <a:t>Thus the Dirichlet Distribution serves as a probability density function (pdf) for possible values of the SoftMax output. </a:t>
            </a:r>
            <a:endParaRPr sz="1500">
              <a:solidFill>
                <a:schemeClr val="accent1"/>
              </a:solidFill>
              <a:latin typeface="Lato"/>
              <a:ea typeface="Lato"/>
              <a:cs typeface="Lato"/>
              <a:sym typeface="Lato"/>
            </a:endParaRPr>
          </a:p>
        </p:txBody>
      </p:sp>
      <p:pic>
        <p:nvPicPr>
          <p:cNvPr id="144" name="Google Shape;144;p20"/>
          <p:cNvPicPr preferRelativeResize="0"/>
          <p:nvPr/>
        </p:nvPicPr>
        <p:blipFill rotWithShape="1">
          <a:blip r:embed="rId4">
            <a:alphaModFix/>
          </a:blip>
          <a:srcRect/>
          <a:stretch/>
        </p:blipFill>
        <p:spPr>
          <a:xfrm>
            <a:off x="963463" y="4190796"/>
            <a:ext cx="3523970" cy="638085"/>
          </a:xfrm>
          <a:prstGeom prst="rect">
            <a:avLst/>
          </a:prstGeom>
          <a:noFill/>
          <a:ln>
            <a:noFill/>
          </a:ln>
        </p:spPr>
      </p:pic>
      <p:pic>
        <p:nvPicPr>
          <p:cNvPr id="145" name="Google Shape;145;p20"/>
          <p:cNvPicPr preferRelativeResize="0"/>
          <p:nvPr/>
        </p:nvPicPr>
        <p:blipFill rotWithShape="1">
          <a:blip r:embed="rId5">
            <a:alphaModFix/>
          </a:blip>
          <a:srcRect/>
          <a:stretch/>
        </p:blipFill>
        <p:spPr>
          <a:xfrm>
            <a:off x="4426938" y="3924845"/>
            <a:ext cx="1834172" cy="320729"/>
          </a:xfrm>
          <a:prstGeom prst="rect">
            <a:avLst/>
          </a:prstGeom>
          <a:noFill/>
          <a:ln>
            <a:noFill/>
          </a:ln>
        </p:spPr>
      </p:pic>
      <p:pic>
        <p:nvPicPr>
          <p:cNvPr id="146" name="Google Shape;146;p20"/>
          <p:cNvPicPr preferRelativeResize="0"/>
          <p:nvPr/>
        </p:nvPicPr>
        <p:blipFill rotWithShape="1">
          <a:blip r:embed="rId6">
            <a:alphaModFix/>
          </a:blip>
          <a:srcRect/>
          <a:stretch/>
        </p:blipFill>
        <p:spPr>
          <a:xfrm>
            <a:off x="5287127" y="4383091"/>
            <a:ext cx="2920618" cy="3829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Inferences</a:t>
            </a:r>
            <a:endParaRPr/>
          </a:p>
        </p:txBody>
      </p:sp>
      <p:sp>
        <p:nvSpPr>
          <p:cNvPr id="152" name="Google Shape;152;p21"/>
          <p:cNvSpPr txBox="1">
            <a:spLocks noGrp="1"/>
          </p:cNvSpPr>
          <p:nvPr>
            <p:ph type="body" idx="1"/>
          </p:nvPr>
        </p:nvSpPr>
        <p:spPr>
          <a:xfrm>
            <a:off x="458900" y="1950825"/>
            <a:ext cx="8275200" cy="621000"/>
          </a:xfrm>
          <a:prstGeom prst="rect">
            <a:avLst/>
          </a:prstGeom>
        </p:spPr>
        <p:txBody>
          <a:bodyPr spcFirstLastPara="1" wrap="square" lIns="91425" tIns="91425" rIns="91425" bIns="91425" anchor="t" anchorCtr="0">
            <a:normAutofit/>
          </a:bodyPr>
          <a:lstStyle/>
          <a:p>
            <a:pPr marL="0" lvl="0" indent="0" algn="l" rtl="0">
              <a:lnSpc>
                <a:spcPct val="94000"/>
              </a:lnSpc>
              <a:spcBef>
                <a:spcPts val="0"/>
              </a:spcBef>
              <a:spcAft>
                <a:spcPts val="0"/>
              </a:spcAft>
              <a:buNone/>
            </a:pPr>
            <a:r>
              <a:rPr lang="en" sz="1500">
                <a:solidFill>
                  <a:srgbClr val="191B0E"/>
                </a:solidFill>
                <a:latin typeface="Libre Franklin"/>
                <a:ea typeface="Libre Franklin"/>
                <a:cs typeface="Libre Franklin"/>
                <a:sym typeface="Libre Franklin"/>
              </a:rPr>
              <a:t>Let us assume some hypothetical values for </a:t>
            </a:r>
            <a:r>
              <a:rPr lang="en" sz="1500" b="1">
                <a:solidFill>
                  <a:srgbClr val="191B0E"/>
                </a:solidFill>
                <a:latin typeface="Libre Franklin"/>
                <a:ea typeface="Libre Franklin"/>
                <a:cs typeface="Libre Franklin"/>
                <a:sym typeface="Libre Franklin"/>
              </a:rPr>
              <a:t>b</a:t>
            </a:r>
            <a:r>
              <a:rPr lang="en" sz="1500">
                <a:solidFill>
                  <a:srgbClr val="191B0E"/>
                </a:solidFill>
                <a:latin typeface="Libre Franklin"/>
                <a:ea typeface="Libre Franklin"/>
                <a:cs typeface="Libre Franklin"/>
                <a:sym typeface="Libre Franklin"/>
              </a:rPr>
              <a:t> and try to understand what exactly do they signify – </a:t>
            </a:r>
            <a:endParaRPr/>
          </a:p>
        </p:txBody>
      </p:sp>
      <p:pic>
        <p:nvPicPr>
          <p:cNvPr id="153" name="Google Shape;153;p21"/>
          <p:cNvPicPr preferRelativeResize="0"/>
          <p:nvPr/>
        </p:nvPicPr>
        <p:blipFill rotWithShape="1">
          <a:blip r:embed="rId3">
            <a:alphaModFix/>
          </a:blip>
          <a:srcRect/>
          <a:stretch/>
        </p:blipFill>
        <p:spPr>
          <a:xfrm>
            <a:off x="458900" y="2668800"/>
            <a:ext cx="1297225" cy="274925"/>
          </a:xfrm>
          <a:prstGeom prst="rect">
            <a:avLst/>
          </a:prstGeom>
          <a:noFill/>
          <a:ln>
            <a:noFill/>
          </a:ln>
        </p:spPr>
      </p:pic>
      <p:sp>
        <p:nvSpPr>
          <p:cNvPr id="154" name="Google Shape;154;p21"/>
          <p:cNvSpPr txBox="1"/>
          <p:nvPr/>
        </p:nvSpPr>
        <p:spPr>
          <a:xfrm>
            <a:off x="361025" y="2615350"/>
            <a:ext cx="8438400" cy="62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                                          </a:t>
            </a:r>
            <a:r>
              <a:rPr lang="en" sz="1500">
                <a:solidFill>
                  <a:srgbClr val="191B0E"/>
                </a:solidFill>
                <a:latin typeface="Libre Franklin"/>
                <a:ea typeface="Libre Franklin"/>
                <a:cs typeface="Libre Franklin"/>
                <a:sym typeface="Libre Franklin"/>
              </a:rPr>
              <a:t>=&gt; This implies that there is no evidence to support a particular class and thus it signifies </a:t>
            </a:r>
            <a:r>
              <a:rPr lang="en" sz="1500" b="1">
                <a:solidFill>
                  <a:srgbClr val="191B0E"/>
                </a:solidFill>
                <a:latin typeface="Libre Franklin"/>
                <a:ea typeface="Libre Franklin"/>
                <a:cs typeface="Libre Franklin"/>
                <a:sym typeface="Libre Franklin"/>
              </a:rPr>
              <a:t>complete uncertainty </a:t>
            </a:r>
            <a:r>
              <a:rPr lang="en" sz="1500">
                <a:solidFill>
                  <a:srgbClr val="191B0E"/>
                </a:solidFill>
                <a:latin typeface="Libre Franklin"/>
                <a:ea typeface="Libre Franklin"/>
                <a:cs typeface="Libre Franklin"/>
                <a:sym typeface="Libre Franklin"/>
              </a:rPr>
              <a:t>i.e u = 1.</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pic>
        <p:nvPicPr>
          <p:cNvPr id="155" name="Google Shape;155;p21"/>
          <p:cNvPicPr preferRelativeResize="0"/>
          <p:nvPr/>
        </p:nvPicPr>
        <p:blipFill rotWithShape="1">
          <a:blip r:embed="rId4">
            <a:alphaModFix/>
          </a:blip>
          <a:srcRect/>
          <a:stretch/>
        </p:blipFill>
        <p:spPr>
          <a:xfrm>
            <a:off x="361025" y="3387318"/>
            <a:ext cx="1645967" cy="257182"/>
          </a:xfrm>
          <a:prstGeom prst="rect">
            <a:avLst/>
          </a:prstGeom>
          <a:noFill/>
          <a:ln>
            <a:noFill/>
          </a:ln>
        </p:spPr>
      </p:pic>
      <p:sp>
        <p:nvSpPr>
          <p:cNvPr id="156" name="Google Shape;156;p21"/>
          <p:cNvSpPr txBox="1"/>
          <p:nvPr/>
        </p:nvSpPr>
        <p:spPr>
          <a:xfrm>
            <a:off x="317525" y="3320975"/>
            <a:ext cx="81006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                                                </a:t>
            </a:r>
            <a:r>
              <a:rPr lang="en" sz="1500">
                <a:solidFill>
                  <a:srgbClr val="191B0E"/>
                </a:solidFill>
                <a:latin typeface="Libre Franklin"/>
                <a:ea typeface="Libre Franklin"/>
                <a:cs typeface="Libre Franklin"/>
                <a:sym typeface="Libre Franklin"/>
              </a:rPr>
              <a:t> =&gt; This implies that we have a belief of </a:t>
            </a:r>
            <a:r>
              <a:rPr lang="en" sz="1500" b="1">
                <a:solidFill>
                  <a:srgbClr val="191B0E"/>
                </a:solidFill>
                <a:latin typeface="Libre Franklin"/>
                <a:ea typeface="Libre Franklin"/>
                <a:cs typeface="Libre Franklin"/>
                <a:sym typeface="Libre Franklin"/>
              </a:rPr>
              <a:t>0.8</a:t>
            </a:r>
            <a:r>
              <a:rPr lang="en" sz="1500">
                <a:solidFill>
                  <a:srgbClr val="191B0E"/>
                </a:solidFill>
                <a:latin typeface="Libre Franklin"/>
                <a:ea typeface="Libre Franklin"/>
                <a:cs typeface="Libre Franklin"/>
                <a:sym typeface="Libre Franklin"/>
              </a:rPr>
              <a:t> in the first class, so the total uncertainty becomes 1 – 0.8 = 0.2</a:t>
            </a:r>
            <a:endParaRPr sz="1300">
              <a:solidFill>
                <a:schemeClr val="accent1"/>
              </a:solidFill>
              <a:latin typeface="Lato"/>
              <a:ea typeface="Lato"/>
              <a:cs typeface="Lato"/>
              <a:sym typeface="Lato"/>
            </a:endParaRPr>
          </a:p>
        </p:txBody>
      </p:sp>
      <p:sp>
        <p:nvSpPr>
          <p:cNvPr id="157" name="Google Shape;157;p21"/>
          <p:cNvSpPr txBox="1"/>
          <p:nvPr/>
        </p:nvSpPr>
        <p:spPr>
          <a:xfrm>
            <a:off x="415400" y="4093050"/>
            <a:ext cx="8100600" cy="535200"/>
          </a:xfrm>
          <a:prstGeom prst="rect">
            <a:avLst/>
          </a:prstGeom>
          <a:noFill/>
          <a:ln>
            <a:noFill/>
          </a:ln>
        </p:spPr>
        <p:txBody>
          <a:bodyPr spcFirstLastPara="1" wrap="square" lIns="91425" tIns="91425" rIns="91425" bIns="91425" anchor="t" anchorCtr="0">
            <a:noAutofit/>
          </a:bodyPr>
          <a:lstStyle/>
          <a:p>
            <a:pPr marL="0" lvl="0" indent="0" algn="l" rtl="0">
              <a:lnSpc>
                <a:spcPct val="94000"/>
              </a:lnSpc>
              <a:spcBef>
                <a:spcPts val="900"/>
              </a:spcBef>
              <a:spcAft>
                <a:spcPts val="0"/>
              </a:spcAft>
              <a:buClr>
                <a:srgbClr val="191B0E"/>
              </a:buClr>
              <a:buSzPts val="1500"/>
              <a:buFont typeface="Arial"/>
              <a:buNone/>
            </a:pPr>
            <a:r>
              <a:rPr lang="en" sz="1500">
                <a:solidFill>
                  <a:srgbClr val="191B0E"/>
                </a:solidFill>
                <a:latin typeface="Libre Franklin"/>
                <a:ea typeface="Libre Franklin"/>
                <a:cs typeface="Libre Franklin"/>
                <a:sym typeface="Libre Franklin"/>
              </a:rPr>
              <a:t>We can compute </a:t>
            </a:r>
            <a:r>
              <a:rPr lang="en" sz="1500" b="1">
                <a:solidFill>
                  <a:srgbClr val="191B0E"/>
                </a:solidFill>
                <a:latin typeface="Libre Franklin"/>
                <a:ea typeface="Libre Franklin"/>
                <a:cs typeface="Libre Franklin"/>
                <a:sym typeface="Libre Franklin"/>
              </a:rPr>
              <a:t>alphas </a:t>
            </a:r>
            <a:r>
              <a:rPr lang="en" sz="1500">
                <a:solidFill>
                  <a:srgbClr val="191B0E"/>
                </a:solidFill>
                <a:latin typeface="Libre Franklin"/>
                <a:ea typeface="Libre Franklin"/>
                <a:cs typeface="Libre Franklin"/>
                <a:sym typeface="Libre Franklin"/>
              </a:rPr>
              <a:t>using the equations from the earlier slides and thus compute the expected probability of each of the </a:t>
            </a:r>
            <a:r>
              <a:rPr lang="en" sz="1500" b="1">
                <a:solidFill>
                  <a:srgbClr val="191B0E"/>
                </a:solidFill>
                <a:latin typeface="Libre Franklin"/>
                <a:ea typeface="Libre Franklin"/>
                <a:cs typeface="Libre Franklin"/>
                <a:sym typeface="Libre Franklin"/>
              </a:rPr>
              <a:t>K</a:t>
            </a:r>
            <a:r>
              <a:rPr lang="en" sz="1500">
                <a:solidFill>
                  <a:srgbClr val="191B0E"/>
                </a:solidFill>
                <a:latin typeface="Libre Franklin"/>
                <a:ea typeface="Libre Franklin"/>
                <a:cs typeface="Libre Franklin"/>
                <a:sym typeface="Libre Franklin"/>
              </a:rPr>
              <a:t> classes using the following equation –</a:t>
            </a:r>
            <a:endParaRPr sz="1500">
              <a:solidFill>
                <a:srgbClr val="191B0E"/>
              </a:solidFill>
              <a:latin typeface="Libre Franklin"/>
              <a:ea typeface="Libre Franklin"/>
              <a:cs typeface="Libre Franklin"/>
              <a:sym typeface="Libre Franklin"/>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158" name="Google Shape;158;p21"/>
          <p:cNvPicPr preferRelativeResize="0"/>
          <p:nvPr/>
        </p:nvPicPr>
        <p:blipFill rotWithShape="1">
          <a:blip r:embed="rId5">
            <a:alphaModFix/>
          </a:blip>
          <a:srcRect/>
          <a:stretch/>
        </p:blipFill>
        <p:spPr>
          <a:xfrm>
            <a:off x="7245372" y="4408522"/>
            <a:ext cx="525826" cy="331499"/>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2456</Words>
  <Application>Microsoft Office PowerPoint</Application>
  <PresentationFormat>On-screen Show (16:9)</PresentationFormat>
  <Paragraphs>143</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Lato</vt:lpstr>
      <vt:lpstr>Raleway</vt:lpstr>
      <vt:lpstr>Libre Franklin</vt:lpstr>
      <vt:lpstr>Streamline</vt:lpstr>
      <vt:lpstr>Uncertainty Quantification and Benchmarking in Deep Learning</vt:lpstr>
      <vt:lpstr>Introduction</vt:lpstr>
      <vt:lpstr>Sources of Uncertainty</vt:lpstr>
      <vt:lpstr>Traditional Methods for Uncertainty Quantification</vt:lpstr>
      <vt:lpstr>Frequentist Approach (Non-Bayesian Methods)</vt:lpstr>
      <vt:lpstr>Evidential Deep Learning (problems with SoftMax)</vt:lpstr>
      <vt:lpstr>The Theory of Evidence</vt:lpstr>
      <vt:lpstr>Evidence for Uncertainty Estimation</vt:lpstr>
      <vt:lpstr>Some Inferences</vt:lpstr>
      <vt:lpstr>Learning to form Opinions</vt:lpstr>
      <vt:lpstr>Loss Function for training</vt:lpstr>
      <vt:lpstr>The setup used for all the experiments</vt:lpstr>
      <vt:lpstr>Multiclass Classification Results</vt:lpstr>
      <vt:lpstr>Deterministic Uncertainty Quantification</vt:lpstr>
      <vt:lpstr>Basic Idea</vt:lpstr>
      <vt:lpstr>How is it trained ?</vt:lpstr>
      <vt:lpstr>How are the centroid moved ?</vt:lpstr>
      <vt:lpstr>The Loss Function</vt:lpstr>
      <vt:lpstr>Results</vt:lpstr>
      <vt:lpstr>What happens if we add noise to ID examples?</vt:lpstr>
      <vt:lpstr>Distribution of uncertainty values for a fixed noise</vt:lpstr>
      <vt:lpstr>QUAM</vt:lpstr>
      <vt:lpstr>How does this technique work ?</vt:lpstr>
      <vt:lpstr>Intuition of the technique</vt:lpstr>
      <vt:lpstr>Adversarial Model definition and Optimization</vt:lpstr>
      <vt:lpstr>Major Trade Offs! - Compute and memory</vt:lpstr>
      <vt:lpstr>Results</vt:lpstr>
      <vt:lpstr>Results</vt:lpstr>
      <vt:lpstr>Let’s compare DUQ Vs QUAM</vt:lpstr>
      <vt:lpstr>A different training technique I tried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 Quantification in Deep Learning</dc:title>
  <dc:creator>OMKAR NITSURE</dc:creator>
  <cp:lastModifiedBy>OMKAR NITSURE</cp:lastModifiedBy>
  <cp:revision>2</cp:revision>
  <dcterms:modified xsi:type="dcterms:W3CDTF">2024-05-07T19:23:41Z</dcterms:modified>
</cp:coreProperties>
</file>