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1/4/2024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1/4/2024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4FE-92EB-0870-0132-C03B9EE7A661}"/>
              </a:ext>
            </a:extLst>
          </p:cNvPr>
          <p:cNvSpPr>
            <a:spLocks noGrp="1"/>
          </p:cNvSpPr>
          <p:nvPr>
            <p:ph type="ctrTitle"/>
          </p:nvPr>
        </p:nvSpPr>
        <p:spPr/>
        <p:txBody>
          <a:bodyPr>
            <a:normAutofit/>
          </a:bodyPr>
          <a:lstStyle/>
          <a:p>
            <a:r>
              <a:rPr lang="en-IN" sz="6000" dirty="0"/>
              <a:t>Sources</a:t>
            </a:r>
            <a:r>
              <a:rPr lang="en-IN" sz="5400" dirty="0"/>
              <a:t> Of Uncertainty</a:t>
            </a:r>
          </a:p>
        </p:txBody>
      </p:sp>
      <p:sp>
        <p:nvSpPr>
          <p:cNvPr id="3" name="Subtitle 2">
            <a:extLst>
              <a:ext uri="{FF2B5EF4-FFF2-40B4-BE49-F238E27FC236}">
                <a16:creationId xmlns:a16="http://schemas.microsoft.com/office/drawing/2014/main" id="{B16F00FF-CC24-B195-CC9D-C9AAA359ABC9}"/>
              </a:ext>
            </a:extLst>
          </p:cNvPr>
          <p:cNvSpPr>
            <a:spLocks noGrp="1"/>
          </p:cNvSpPr>
          <p:nvPr>
            <p:ph type="subTitle" idx="1"/>
          </p:nvPr>
        </p:nvSpPr>
        <p:spPr/>
        <p:txBody>
          <a:bodyPr/>
          <a:lstStyle/>
          <a:p>
            <a:r>
              <a:rPr lang="en-IN" dirty="0"/>
              <a:t>Omkar NITSURE</a:t>
            </a:r>
          </a:p>
        </p:txBody>
      </p:sp>
    </p:spTree>
    <p:extLst>
      <p:ext uri="{BB962C8B-B14F-4D97-AF65-F5344CB8AC3E}">
        <p14:creationId xmlns:p14="http://schemas.microsoft.com/office/powerpoint/2010/main" val="429167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2283-7E07-CA2E-D120-5A2D2736270E}"/>
              </a:ext>
            </a:extLst>
          </p:cNvPr>
          <p:cNvSpPr>
            <a:spLocks noGrp="1"/>
          </p:cNvSpPr>
          <p:nvPr>
            <p:ph type="title"/>
          </p:nvPr>
        </p:nvSpPr>
        <p:spPr>
          <a:xfrm>
            <a:off x="1130270" y="953324"/>
            <a:ext cx="9603275" cy="660323"/>
          </a:xfrm>
        </p:spPr>
        <p:txBody>
          <a:bodyPr/>
          <a:lstStyle/>
          <a:p>
            <a:r>
              <a:rPr lang="en-IN" dirty="0"/>
              <a:t>Problems with missing Data</a:t>
            </a:r>
          </a:p>
        </p:txBody>
      </p:sp>
      <p:sp>
        <p:nvSpPr>
          <p:cNvPr id="3" name="Content Placeholder 2">
            <a:extLst>
              <a:ext uri="{FF2B5EF4-FFF2-40B4-BE49-F238E27FC236}">
                <a16:creationId xmlns:a16="http://schemas.microsoft.com/office/drawing/2014/main" id="{10D54779-BFBE-D03F-F2E2-BB977243C43E}"/>
              </a:ext>
            </a:extLst>
          </p:cNvPr>
          <p:cNvSpPr>
            <a:spLocks noGrp="1"/>
          </p:cNvSpPr>
          <p:nvPr>
            <p:ph idx="1"/>
          </p:nvPr>
        </p:nvSpPr>
        <p:spPr>
          <a:xfrm>
            <a:off x="1130270" y="1694329"/>
            <a:ext cx="10613495" cy="4061012"/>
          </a:xfrm>
        </p:spPr>
        <p:txBody>
          <a:bodyPr>
            <a:normAutofit lnSpcReduction="10000"/>
          </a:bodyPr>
          <a:lstStyle/>
          <a:p>
            <a:r>
              <a:rPr lang="en-IN" dirty="0"/>
              <a:t>Most standard software packages ignore all data samples with missing entries. It is called </a:t>
            </a:r>
            <a:r>
              <a:rPr lang="en-IN" dirty="0">
                <a:solidFill>
                  <a:srgbClr val="FF0000"/>
                </a:solidFill>
              </a:rPr>
              <a:t>Naïve complete case analysis. </a:t>
            </a:r>
            <a:r>
              <a:rPr lang="en-IN" dirty="0"/>
              <a:t>This clearly elevates the amount of epistemic uncertainty because of less data used for training.</a:t>
            </a:r>
          </a:p>
          <a:p>
            <a:r>
              <a:rPr lang="en-IN" dirty="0"/>
              <a:t>Even though, some data is missing, if it follows certain conditions then we can ensure that the model trained on missing data will generalize well to real world. </a:t>
            </a:r>
          </a:p>
          <a:p>
            <a:r>
              <a:rPr lang="en-IN" dirty="0">
                <a:solidFill>
                  <a:srgbClr val="FF0000"/>
                </a:solidFill>
              </a:rPr>
              <a:t>Missing completely at Random </a:t>
            </a:r>
            <a:r>
              <a:rPr lang="en-IN" dirty="0"/>
              <a:t>defines the setting in which missingness of data is completely independent of both </a:t>
            </a:r>
            <a:r>
              <a:rPr lang="en-IN" b="1" dirty="0"/>
              <a:t>X</a:t>
            </a:r>
            <a:r>
              <a:rPr lang="en-IN" dirty="0"/>
              <a:t> and </a:t>
            </a:r>
            <a:r>
              <a:rPr lang="en-IN" b="1" dirty="0"/>
              <a:t>Y</a:t>
            </a:r>
            <a:r>
              <a:rPr lang="en-IN" dirty="0"/>
              <a:t>. (This ensures model generalizes properly.</a:t>
            </a:r>
          </a:p>
          <a:p>
            <a:r>
              <a:rPr lang="en-IN" dirty="0">
                <a:solidFill>
                  <a:srgbClr val="FF0000"/>
                </a:solidFill>
              </a:rPr>
              <a:t>Missing not at random </a:t>
            </a:r>
            <a:r>
              <a:rPr lang="en-IN" dirty="0"/>
              <a:t>(</a:t>
            </a:r>
            <a:r>
              <a:rPr lang="en-IN" b="1" dirty="0"/>
              <a:t>MNAR</a:t>
            </a:r>
            <a:r>
              <a:rPr lang="en-IN" dirty="0"/>
              <a:t>) is when the propensity of missingness depends on the missing data. This is a problematic situation as it generally implies an unspecifiable bias.</a:t>
            </a:r>
          </a:p>
        </p:txBody>
      </p:sp>
    </p:spTree>
    <p:extLst>
      <p:ext uri="{BB962C8B-B14F-4D97-AF65-F5344CB8AC3E}">
        <p14:creationId xmlns:p14="http://schemas.microsoft.com/office/powerpoint/2010/main" val="341539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4CAA-D71D-FDDB-5CE6-68C880406317}"/>
              </a:ext>
            </a:extLst>
          </p:cNvPr>
          <p:cNvSpPr>
            <a:spLocks noGrp="1"/>
          </p:cNvSpPr>
          <p:nvPr>
            <p:ph type="title"/>
          </p:nvPr>
        </p:nvSpPr>
        <p:spPr>
          <a:xfrm>
            <a:off x="1130270" y="953324"/>
            <a:ext cx="9603275" cy="633429"/>
          </a:xfrm>
        </p:spPr>
        <p:txBody>
          <a:bodyPr/>
          <a:lstStyle/>
          <a:p>
            <a:r>
              <a:rPr lang="en-IN" dirty="0"/>
              <a:t>Uncertainties in ML Deployment</a:t>
            </a:r>
          </a:p>
        </p:txBody>
      </p:sp>
      <p:sp>
        <p:nvSpPr>
          <p:cNvPr id="3" name="Content Placeholder 2">
            <a:extLst>
              <a:ext uri="{FF2B5EF4-FFF2-40B4-BE49-F238E27FC236}">
                <a16:creationId xmlns:a16="http://schemas.microsoft.com/office/drawing/2014/main" id="{5D3C9DF9-0089-F04F-F6BC-FAD2F94173FA}"/>
              </a:ext>
            </a:extLst>
          </p:cNvPr>
          <p:cNvSpPr>
            <a:spLocks noGrp="1"/>
          </p:cNvSpPr>
          <p:nvPr>
            <p:ph idx="1"/>
          </p:nvPr>
        </p:nvSpPr>
        <p:spPr>
          <a:xfrm>
            <a:off x="1130270" y="1783976"/>
            <a:ext cx="9603275" cy="3682369"/>
          </a:xfrm>
        </p:spPr>
        <p:txBody>
          <a:bodyPr>
            <a:normAutofit/>
          </a:bodyPr>
          <a:lstStyle/>
          <a:p>
            <a:pPr algn="l"/>
            <a:r>
              <a:rPr lang="en-US" b="0" i="0" u="none" strike="noStrike" baseline="0" dirty="0">
                <a:latin typeface="+mj-lt"/>
              </a:rPr>
              <a:t>When machine learning models are deployed in real-world applications, possible shifts in the data need to be dealt </a:t>
            </a:r>
            <a:r>
              <a:rPr lang="en-IN" b="0" i="0" u="none" strike="noStrike" baseline="0" dirty="0">
                <a:latin typeface="+mj-lt"/>
              </a:rPr>
              <a:t>with. (They result in prediction uncertainty)</a:t>
            </a:r>
          </a:p>
          <a:p>
            <a:pPr algn="l"/>
            <a:r>
              <a:rPr lang="en-IN" dirty="0">
                <a:latin typeface="+mj-lt"/>
              </a:rPr>
              <a:t>Ideally we want </a:t>
            </a:r>
            <a:r>
              <a:rPr lang="en-IN" dirty="0">
                <a:solidFill>
                  <a:srgbClr val="FF0000"/>
                </a:solidFill>
                <a:latin typeface="+mj-lt"/>
              </a:rPr>
              <a:t>Transportable models </a:t>
            </a:r>
            <a:r>
              <a:rPr lang="en-IN" dirty="0">
                <a:latin typeface="+mj-lt"/>
              </a:rPr>
              <a:t>i.e. models which are trained on Data sampled from a distribution and can be applied to some other environment without bias.</a:t>
            </a:r>
          </a:p>
          <a:p>
            <a:pPr algn="l"/>
            <a:r>
              <a:rPr lang="en-IN" b="0" i="0" u="none" strike="noStrike" baseline="0" dirty="0">
                <a:latin typeface="+mj-lt"/>
              </a:rPr>
              <a:t>In Machine Learning Deployment, </a:t>
            </a:r>
            <a:r>
              <a:rPr lang="en-IN" b="0" i="0" u="none" strike="noStrike" baseline="0" dirty="0">
                <a:solidFill>
                  <a:srgbClr val="FF0000"/>
                </a:solidFill>
                <a:latin typeface="+mj-lt"/>
              </a:rPr>
              <a:t>distribution shift </a:t>
            </a:r>
            <a:r>
              <a:rPr lang="en-IN" b="0" i="0" u="none" strike="noStrike" baseline="0" dirty="0">
                <a:latin typeface="+mj-lt"/>
              </a:rPr>
              <a:t>occurs if the joint distribution of X and Y differ between training and deployment stage.</a:t>
            </a:r>
          </a:p>
          <a:p>
            <a:pPr algn="l"/>
            <a:endParaRPr lang="en-IN" dirty="0">
              <a:latin typeface="+mj-lt"/>
            </a:endParaRPr>
          </a:p>
        </p:txBody>
      </p:sp>
    </p:spTree>
    <p:extLst>
      <p:ext uri="{BB962C8B-B14F-4D97-AF65-F5344CB8AC3E}">
        <p14:creationId xmlns:p14="http://schemas.microsoft.com/office/powerpoint/2010/main" val="189816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0BF-0324-947F-3037-FE86277F201D}"/>
              </a:ext>
            </a:extLst>
          </p:cNvPr>
          <p:cNvSpPr>
            <a:spLocks noGrp="1"/>
          </p:cNvSpPr>
          <p:nvPr>
            <p:ph type="title"/>
          </p:nvPr>
        </p:nvSpPr>
        <p:spPr>
          <a:xfrm>
            <a:off x="1130270" y="953325"/>
            <a:ext cx="9603275" cy="642394"/>
          </a:xfrm>
        </p:spPr>
        <p:txBody>
          <a:bodyPr/>
          <a:lstStyle/>
          <a:p>
            <a:r>
              <a:rPr lang="en-IN" dirty="0"/>
              <a:t>Transportability of ML models in Deployment</a:t>
            </a:r>
          </a:p>
        </p:txBody>
      </p:sp>
      <p:sp>
        <p:nvSpPr>
          <p:cNvPr id="3" name="Content Placeholder 2">
            <a:extLst>
              <a:ext uri="{FF2B5EF4-FFF2-40B4-BE49-F238E27FC236}">
                <a16:creationId xmlns:a16="http://schemas.microsoft.com/office/drawing/2014/main" id="{41505293-E4A5-FC2F-FFC8-4B9926B047A1}"/>
              </a:ext>
            </a:extLst>
          </p:cNvPr>
          <p:cNvSpPr>
            <a:spLocks noGrp="1"/>
          </p:cNvSpPr>
          <p:nvPr>
            <p:ph idx="1"/>
          </p:nvPr>
        </p:nvSpPr>
        <p:spPr>
          <a:xfrm>
            <a:off x="1130270" y="1757082"/>
            <a:ext cx="9603275" cy="3709263"/>
          </a:xfrm>
        </p:spPr>
        <p:txBody>
          <a:bodyPr/>
          <a:lstStyle/>
          <a:p>
            <a:r>
              <a:rPr lang="en-IN" dirty="0">
                <a:solidFill>
                  <a:srgbClr val="FF0000"/>
                </a:solidFill>
              </a:rPr>
              <a:t>Identical Super population </a:t>
            </a:r>
            <a:r>
              <a:rPr lang="en-IN" dirty="0"/>
              <a:t>implies that both training and deployment samples are drawn from the same distribution(train-test split is an example)</a:t>
            </a:r>
          </a:p>
          <a:p>
            <a:r>
              <a:rPr lang="en-IN" dirty="0"/>
              <a:t>Component wise equivalence implies that </a:t>
            </a:r>
            <a:r>
              <a:rPr lang="en-IN" dirty="0">
                <a:solidFill>
                  <a:srgbClr val="FF0000"/>
                </a:solidFill>
              </a:rPr>
              <a:t>P</a:t>
            </a:r>
            <a:r>
              <a:rPr lang="en-IN" baseline="-25000" dirty="0">
                <a:solidFill>
                  <a:srgbClr val="FF0000"/>
                </a:solidFill>
              </a:rPr>
              <a:t>z|x</a:t>
            </a:r>
            <a:r>
              <a:rPr lang="en-IN" baseline="-25000" dirty="0"/>
              <a:t> </a:t>
            </a:r>
            <a:r>
              <a:rPr lang="en-IN" dirty="0"/>
              <a:t>and </a:t>
            </a:r>
            <a:r>
              <a:rPr lang="en-IN" dirty="0">
                <a:solidFill>
                  <a:srgbClr val="FF0000"/>
                </a:solidFill>
              </a:rPr>
              <a:t>P</a:t>
            </a:r>
            <a:r>
              <a:rPr lang="en-IN" baseline="-25000" dirty="0">
                <a:solidFill>
                  <a:srgbClr val="FF0000"/>
                </a:solidFill>
              </a:rPr>
              <a:t>Y|x, z </a:t>
            </a:r>
            <a:r>
              <a:rPr lang="en-IN" dirty="0"/>
              <a:t>are individually equal for the 2 distributions.</a:t>
            </a:r>
          </a:p>
          <a:p>
            <a:r>
              <a:rPr lang="en-IN" dirty="0"/>
              <a:t>The conclusion of relating data to model uncertainty is that, great care should be taken while collecting </a:t>
            </a:r>
            <a:r>
              <a:rPr lang="en-IN" b="1" dirty="0"/>
              <a:t>X</a:t>
            </a:r>
            <a:r>
              <a:rPr lang="en-IN" dirty="0"/>
              <a:t> and expert knowledge should be used to include all parameters necessary for predicting the final output. Only this can ensure that transportability is ensured and the model can be used meaningfully in deployment.</a:t>
            </a:r>
          </a:p>
        </p:txBody>
      </p:sp>
    </p:spTree>
    <p:extLst>
      <p:ext uri="{BB962C8B-B14F-4D97-AF65-F5344CB8AC3E}">
        <p14:creationId xmlns:p14="http://schemas.microsoft.com/office/powerpoint/2010/main" val="286038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4AA3-B746-3D92-7EF1-DC817EC216F7}"/>
              </a:ext>
            </a:extLst>
          </p:cNvPr>
          <p:cNvSpPr>
            <a:spLocks noGrp="1"/>
          </p:cNvSpPr>
          <p:nvPr>
            <p:ph type="title"/>
          </p:nvPr>
        </p:nvSpPr>
        <p:spPr>
          <a:xfrm>
            <a:off x="1130270" y="953324"/>
            <a:ext cx="9603275" cy="588605"/>
          </a:xfrm>
        </p:spPr>
        <p:txBody>
          <a:bodyPr/>
          <a:lstStyle/>
          <a:p>
            <a:r>
              <a:rPr lang="en-IN" dirty="0"/>
              <a:t>Why considering uncertainties help?</a:t>
            </a:r>
          </a:p>
        </p:txBody>
      </p:sp>
      <p:sp>
        <p:nvSpPr>
          <p:cNvPr id="3" name="Content Placeholder 2">
            <a:extLst>
              <a:ext uri="{FF2B5EF4-FFF2-40B4-BE49-F238E27FC236}">
                <a16:creationId xmlns:a16="http://schemas.microsoft.com/office/drawing/2014/main" id="{5E779185-473E-7B39-AEE5-21B68351D23F}"/>
              </a:ext>
            </a:extLst>
          </p:cNvPr>
          <p:cNvSpPr>
            <a:spLocks noGrp="1"/>
          </p:cNvSpPr>
          <p:nvPr>
            <p:ph idx="1"/>
          </p:nvPr>
        </p:nvSpPr>
        <p:spPr>
          <a:xfrm>
            <a:off x="1130270" y="1721224"/>
            <a:ext cx="9603275" cy="3745121"/>
          </a:xfrm>
        </p:spPr>
        <p:txBody>
          <a:bodyPr/>
          <a:lstStyle/>
          <a:p>
            <a:pPr algn="l"/>
            <a:r>
              <a:rPr lang="en-IN" dirty="0"/>
              <a:t>Humans can use the uncertainty estimates to better assess the extent to which certain predictions can be trusted.</a:t>
            </a:r>
          </a:p>
          <a:p>
            <a:pPr algn="l"/>
            <a:r>
              <a:rPr lang="en-IN" dirty="0"/>
              <a:t>We want </a:t>
            </a:r>
            <a:r>
              <a:rPr lang="en-IN" dirty="0">
                <a:solidFill>
                  <a:srgbClr val="FF0000"/>
                </a:solidFill>
              </a:rPr>
              <a:t>Selective Classification </a:t>
            </a:r>
            <a:r>
              <a:rPr lang="en-IN" dirty="0"/>
              <a:t>i.e. the model should flag a warning when it is not certain about its prediction.</a:t>
            </a:r>
          </a:p>
          <a:p>
            <a:pPr algn="l"/>
            <a:r>
              <a:rPr lang="en-IN" dirty="0"/>
              <a:t>Uncertainty-aware models can be used to detect </a:t>
            </a:r>
            <a:r>
              <a:rPr lang="en-IN" dirty="0">
                <a:solidFill>
                  <a:srgbClr val="FF0000"/>
                </a:solidFill>
              </a:rPr>
              <a:t>Adversarial samples </a:t>
            </a:r>
            <a:r>
              <a:rPr lang="en-IN" dirty="0"/>
              <a:t>i.e. crafted samples where the model gives a highly confident but wrong prediction.</a:t>
            </a:r>
          </a:p>
        </p:txBody>
      </p:sp>
    </p:spTree>
    <p:extLst>
      <p:ext uri="{BB962C8B-B14F-4D97-AF65-F5344CB8AC3E}">
        <p14:creationId xmlns:p14="http://schemas.microsoft.com/office/powerpoint/2010/main" val="261372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B2B3-C662-7EF6-CD0D-3B3A01D7DF3D}"/>
              </a:ext>
            </a:extLst>
          </p:cNvPr>
          <p:cNvSpPr>
            <a:spLocks noGrp="1"/>
          </p:cNvSpPr>
          <p:nvPr>
            <p:ph type="title"/>
          </p:nvPr>
        </p:nvSpPr>
        <p:spPr>
          <a:xfrm>
            <a:off x="1130270" y="953324"/>
            <a:ext cx="9717024" cy="660323"/>
          </a:xfrm>
        </p:spPr>
        <p:txBody>
          <a:bodyPr/>
          <a:lstStyle/>
          <a:p>
            <a:r>
              <a:rPr lang="en-IN" dirty="0"/>
              <a:t>Sources of Uncertainty (Aleatoric and Epistemic)</a:t>
            </a:r>
          </a:p>
        </p:txBody>
      </p:sp>
      <p:sp>
        <p:nvSpPr>
          <p:cNvPr id="3" name="Content Placeholder 2">
            <a:extLst>
              <a:ext uri="{FF2B5EF4-FFF2-40B4-BE49-F238E27FC236}">
                <a16:creationId xmlns:a16="http://schemas.microsoft.com/office/drawing/2014/main" id="{9FED46DA-5B4D-0DC6-0195-367EE81A5E29}"/>
              </a:ext>
            </a:extLst>
          </p:cNvPr>
          <p:cNvSpPr>
            <a:spLocks noGrp="1"/>
          </p:cNvSpPr>
          <p:nvPr>
            <p:ph idx="1"/>
          </p:nvPr>
        </p:nvSpPr>
        <p:spPr>
          <a:xfrm>
            <a:off x="1130270" y="1694329"/>
            <a:ext cx="9603275" cy="3772016"/>
          </a:xfrm>
        </p:spPr>
        <p:txBody>
          <a:bodyPr/>
          <a:lstStyle/>
          <a:p>
            <a:r>
              <a:rPr lang="en-IN" dirty="0">
                <a:solidFill>
                  <a:srgbClr val="FF0000"/>
                </a:solidFill>
              </a:rPr>
              <a:t>Aleatoric Uncertainty</a:t>
            </a:r>
            <a:r>
              <a:rPr lang="en-IN" dirty="0"/>
              <a:t> is defined as uncertainty arising from inherent randomness of an event [stochastic relationship between input and output variables i.e. </a:t>
            </a:r>
            <a:r>
              <a:rPr lang="en-IN" dirty="0">
                <a:solidFill>
                  <a:srgbClr val="FF0000"/>
                </a:solidFill>
              </a:rPr>
              <a:t>Var(Y|x)</a:t>
            </a:r>
            <a:r>
              <a:rPr lang="en-IN" dirty="0"/>
              <a:t>]</a:t>
            </a:r>
          </a:p>
          <a:p>
            <a:r>
              <a:rPr lang="en-IN" dirty="0">
                <a:solidFill>
                  <a:srgbClr val="FF0000"/>
                </a:solidFill>
              </a:rPr>
              <a:t>Epistemic Uncertainty </a:t>
            </a:r>
            <a:r>
              <a:rPr lang="en-IN" dirty="0"/>
              <a:t>expresses uncertainty due to a lack of knowledge</a:t>
            </a:r>
          </a:p>
          <a:p>
            <a:r>
              <a:rPr lang="en-IN" dirty="0"/>
              <a:t>Usually, even though the mapping from x to Y is deterministic to some extent, it is theoretically more advantageous to consider it as a stochastic process and admit that Y cannot be explained/predicted from X without error</a:t>
            </a:r>
          </a:p>
          <a:p>
            <a:endParaRPr lang="en-IN" dirty="0"/>
          </a:p>
        </p:txBody>
      </p:sp>
    </p:spTree>
    <p:extLst>
      <p:ext uri="{BB962C8B-B14F-4D97-AF65-F5344CB8AC3E}">
        <p14:creationId xmlns:p14="http://schemas.microsoft.com/office/powerpoint/2010/main" val="1645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B040-F53C-AC7B-91C9-3EB470DD1E97}"/>
              </a:ext>
            </a:extLst>
          </p:cNvPr>
          <p:cNvSpPr>
            <a:spLocks noGrp="1"/>
          </p:cNvSpPr>
          <p:nvPr>
            <p:ph type="title"/>
          </p:nvPr>
        </p:nvSpPr>
        <p:spPr>
          <a:xfrm>
            <a:off x="1130270" y="953325"/>
            <a:ext cx="9603275" cy="669287"/>
          </a:xfrm>
        </p:spPr>
        <p:txBody>
          <a:bodyPr/>
          <a:lstStyle/>
          <a:p>
            <a:r>
              <a:rPr lang="en-IN" dirty="0"/>
              <a:t>Statistical Model of types of Uncertainties</a:t>
            </a:r>
          </a:p>
        </p:txBody>
      </p:sp>
      <p:sp>
        <p:nvSpPr>
          <p:cNvPr id="3" name="Content Placeholder 2">
            <a:extLst>
              <a:ext uri="{FF2B5EF4-FFF2-40B4-BE49-F238E27FC236}">
                <a16:creationId xmlns:a16="http://schemas.microsoft.com/office/drawing/2014/main" id="{190EC4B6-0F1C-C666-BD1F-92EA32E8091C}"/>
              </a:ext>
            </a:extLst>
          </p:cNvPr>
          <p:cNvSpPr>
            <a:spLocks noGrp="1"/>
          </p:cNvSpPr>
          <p:nvPr>
            <p:ph idx="1"/>
          </p:nvPr>
        </p:nvSpPr>
        <p:spPr>
          <a:xfrm>
            <a:off x="1130270" y="1801906"/>
            <a:ext cx="10030789" cy="4007223"/>
          </a:xfrm>
        </p:spPr>
        <p:txBody>
          <a:bodyPr/>
          <a:lstStyle/>
          <a:p>
            <a:r>
              <a:rPr lang="en-IN" dirty="0"/>
              <a:t>In general Machine Learning, data is assumed to be generated from an underlying distribution and the aim is to learn that distribution which captures the data generation i.e. both X and Y</a:t>
            </a:r>
          </a:p>
          <a:p>
            <a:r>
              <a:rPr lang="en-IN" dirty="0"/>
              <a:t>Even if the true distribution exists in the learnable parameter space, it is almost impossible to learn it </a:t>
            </a:r>
            <a:r>
              <a:rPr lang="en-IN" dirty="0">
                <a:solidFill>
                  <a:srgbClr val="FF0000"/>
                </a:solidFill>
              </a:rPr>
              <a:t>exactly</a:t>
            </a:r>
            <a:r>
              <a:rPr lang="en-IN" dirty="0"/>
              <a:t> as there is some non-zero noise added to the finite training data. This noise in training data contributes to the </a:t>
            </a:r>
            <a:r>
              <a:rPr lang="en-IN" dirty="0">
                <a:solidFill>
                  <a:srgbClr val="FF0000"/>
                </a:solidFill>
              </a:rPr>
              <a:t>Aleatoric Uncertainty.</a:t>
            </a:r>
          </a:p>
          <a:p>
            <a:r>
              <a:rPr lang="en-IN" dirty="0"/>
              <a:t>Because of this, the model is not able to learn the exact parameters even if we assume the almost impossible case above. This discrepancy between the learned and true parameters is called the </a:t>
            </a:r>
            <a:r>
              <a:rPr lang="en-IN" dirty="0">
                <a:solidFill>
                  <a:srgbClr val="FF0000"/>
                </a:solidFill>
              </a:rPr>
              <a:t>estimation uncertainty.</a:t>
            </a:r>
            <a:endParaRPr lang="en-IN" dirty="0"/>
          </a:p>
          <a:p>
            <a:endParaRPr lang="en-IN" dirty="0"/>
          </a:p>
        </p:txBody>
      </p:sp>
    </p:spTree>
    <p:extLst>
      <p:ext uri="{BB962C8B-B14F-4D97-AF65-F5344CB8AC3E}">
        <p14:creationId xmlns:p14="http://schemas.microsoft.com/office/powerpoint/2010/main" val="118205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5045-86C4-2991-84B4-FFF32F4AD44C}"/>
              </a:ext>
            </a:extLst>
          </p:cNvPr>
          <p:cNvSpPr>
            <a:spLocks noGrp="1"/>
          </p:cNvSpPr>
          <p:nvPr>
            <p:ph type="title"/>
          </p:nvPr>
        </p:nvSpPr>
        <p:spPr>
          <a:xfrm>
            <a:off x="1130270" y="953324"/>
            <a:ext cx="9603275" cy="687217"/>
          </a:xfrm>
        </p:spPr>
        <p:txBody>
          <a:bodyPr/>
          <a:lstStyle/>
          <a:p>
            <a:r>
              <a:rPr lang="en-IN" dirty="0"/>
              <a:t>A note on Regularization for Modern DL</a:t>
            </a:r>
          </a:p>
        </p:txBody>
      </p:sp>
      <p:sp>
        <p:nvSpPr>
          <p:cNvPr id="3" name="Content Placeholder 2">
            <a:extLst>
              <a:ext uri="{FF2B5EF4-FFF2-40B4-BE49-F238E27FC236}">
                <a16:creationId xmlns:a16="http://schemas.microsoft.com/office/drawing/2014/main" id="{F4166AEB-300E-607F-0530-F7F109CC475A}"/>
              </a:ext>
            </a:extLst>
          </p:cNvPr>
          <p:cNvSpPr>
            <a:spLocks noGrp="1"/>
          </p:cNvSpPr>
          <p:nvPr>
            <p:ph idx="1"/>
          </p:nvPr>
        </p:nvSpPr>
        <p:spPr>
          <a:xfrm>
            <a:off x="1130270" y="1783976"/>
            <a:ext cx="9603275" cy="3682369"/>
          </a:xfrm>
        </p:spPr>
        <p:txBody>
          <a:bodyPr/>
          <a:lstStyle/>
          <a:p>
            <a:r>
              <a:rPr lang="en-IN" dirty="0"/>
              <a:t>In modern Deep Learning, the hypothesis space from which a model is trained usually has more parameters than the number of training samples available. Such models are called </a:t>
            </a:r>
            <a:r>
              <a:rPr lang="en-IN" dirty="0">
                <a:solidFill>
                  <a:srgbClr val="FF0000"/>
                </a:solidFill>
              </a:rPr>
              <a:t>overparametrized models</a:t>
            </a:r>
          </a:p>
          <a:p>
            <a:r>
              <a:rPr lang="en-IN" dirty="0"/>
              <a:t>Solutions for such models cannot be computed analytically because the </a:t>
            </a:r>
            <a:r>
              <a:rPr lang="en-IN" dirty="0">
                <a:solidFill>
                  <a:srgbClr val="FF0000"/>
                </a:solidFill>
              </a:rPr>
              <a:t>maximization of log likelihood </a:t>
            </a:r>
            <a:r>
              <a:rPr lang="en-IN" dirty="0"/>
              <a:t>provides a non-convex optimization and the corresponding matrix is not invertible and negative semi-definite.</a:t>
            </a:r>
          </a:p>
          <a:p>
            <a:r>
              <a:rPr lang="en-IN" dirty="0"/>
              <a:t>This requires limiting the hypothesis space by introducing Regularization which puts a prior distribution on the parameters.</a:t>
            </a:r>
          </a:p>
        </p:txBody>
      </p:sp>
    </p:spTree>
    <p:extLst>
      <p:ext uri="{BB962C8B-B14F-4D97-AF65-F5344CB8AC3E}">
        <p14:creationId xmlns:p14="http://schemas.microsoft.com/office/powerpoint/2010/main" val="96617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F496-B63F-EA32-DF14-502C35189F14}"/>
              </a:ext>
            </a:extLst>
          </p:cNvPr>
          <p:cNvSpPr>
            <a:spLocks noGrp="1"/>
          </p:cNvSpPr>
          <p:nvPr>
            <p:ph type="title"/>
          </p:nvPr>
        </p:nvSpPr>
        <p:spPr>
          <a:xfrm>
            <a:off x="1130270" y="953324"/>
            <a:ext cx="9603275" cy="606535"/>
          </a:xfrm>
        </p:spPr>
        <p:txBody>
          <a:bodyPr/>
          <a:lstStyle/>
          <a:p>
            <a:r>
              <a:rPr lang="en-IN" dirty="0"/>
              <a:t>The role of Data (more the merrier. Is it?)</a:t>
            </a:r>
          </a:p>
        </p:txBody>
      </p:sp>
      <p:sp>
        <p:nvSpPr>
          <p:cNvPr id="3" name="Content Placeholder 2">
            <a:extLst>
              <a:ext uri="{FF2B5EF4-FFF2-40B4-BE49-F238E27FC236}">
                <a16:creationId xmlns:a16="http://schemas.microsoft.com/office/drawing/2014/main" id="{9F1D0645-DA4D-F4BC-FFB5-3AA9A7D62386}"/>
              </a:ext>
            </a:extLst>
          </p:cNvPr>
          <p:cNvSpPr>
            <a:spLocks noGrp="1"/>
          </p:cNvSpPr>
          <p:nvPr>
            <p:ph idx="1"/>
          </p:nvPr>
        </p:nvSpPr>
        <p:spPr>
          <a:xfrm>
            <a:off x="1130270" y="1739153"/>
            <a:ext cx="9603275" cy="3727192"/>
          </a:xfrm>
        </p:spPr>
        <p:txBody>
          <a:bodyPr/>
          <a:lstStyle/>
          <a:p>
            <a:r>
              <a:rPr lang="en-US" dirty="0">
                <a:solidFill>
                  <a:srgbClr val="FF0000"/>
                </a:solidFill>
              </a:rPr>
              <a:t>Model Uncertainty </a:t>
            </a:r>
            <a:r>
              <a:rPr lang="en-US" dirty="0"/>
              <a:t>refers to unknown discrepancies between the true model and optimal model in hypothesis space.</a:t>
            </a:r>
          </a:p>
          <a:p>
            <a:r>
              <a:rPr lang="en-US" dirty="0">
                <a:solidFill>
                  <a:srgbClr val="FF0000"/>
                </a:solidFill>
              </a:rPr>
              <a:t>Omitted variables </a:t>
            </a:r>
            <a:r>
              <a:rPr lang="en-US" dirty="0"/>
              <a:t>are features </a:t>
            </a:r>
            <a:r>
              <a:rPr lang="en-US" b="1" dirty="0"/>
              <a:t>Z</a:t>
            </a:r>
            <a:r>
              <a:rPr lang="en-US" dirty="0"/>
              <a:t> that affect outcome</a:t>
            </a:r>
            <a:r>
              <a:rPr lang="en-US" b="1" dirty="0"/>
              <a:t> Y </a:t>
            </a:r>
            <a:r>
              <a:rPr lang="en-US" dirty="0"/>
              <a:t>and possibly </a:t>
            </a:r>
            <a:r>
              <a:rPr lang="en-US" b="1" dirty="0"/>
              <a:t>X</a:t>
            </a:r>
            <a:r>
              <a:rPr lang="en-US" dirty="0"/>
              <a:t>, but that are not included in X as they have not been observed.</a:t>
            </a:r>
          </a:p>
          <a:p>
            <a:r>
              <a:rPr lang="en-US" dirty="0"/>
              <a:t>So if one has access to </a:t>
            </a:r>
            <a:r>
              <a:rPr lang="en-US" b="1" dirty="0"/>
              <a:t>Z</a:t>
            </a:r>
            <a:r>
              <a:rPr lang="en-US" dirty="0"/>
              <a:t> (additional features) he should be able to predict Y with </a:t>
            </a:r>
            <a:r>
              <a:rPr lang="en-US" dirty="0">
                <a:solidFill>
                  <a:srgbClr val="FF0000"/>
                </a:solidFill>
              </a:rPr>
              <a:t>less uncertainty</a:t>
            </a:r>
            <a:r>
              <a:rPr lang="en-US" dirty="0"/>
              <a:t>.</a:t>
            </a:r>
          </a:p>
          <a:p>
            <a:r>
              <a:rPr lang="en-US" dirty="0"/>
              <a:t>Imperfect measurement instruments, usage of proxy variables and subjectivity in labelling decisions are sources of error in data.</a:t>
            </a:r>
          </a:p>
          <a:p>
            <a:endParaRPr lang="en-US" dirty="0"/>
          </a:p>
          <a:p>
            <a:endParaRPr lang="en-IN" dirty="0"/>
          </a:p>
        </p:txBody>
      </p:sp>
    </p:spTree>
    <p:extLst>
      <p:ext uri="{BB962C8B-B14F-4D97-AF65-F5344CB8AC3E}">
        <p14:creationId xmlns:p14="http://schemas.microsoft.com/office/powerpoint/2010/main" val="95701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EA74-D966-FC5B-DA6B-A704C20EA317}"/>
              </a:ext>
            </a:extLst>
          </p:cNvPr>
          <p:cNvSpPr>
            <a:spLocks noGrp="1"/>
          </p:cNvSpPr>
          <p:nvPr>
            <p:ph type="title"/>
          </p:nvPr>
        </p:nvSpPr>
        <p:spPr>
          <a:xfrm>
            <a:off x="1130270" y="953325"/>
            <a:ext cx="9603275" cy="749970"/>
          </a:xfrm>
        </p:spPr>
        <p:txBody>
          <a:bodyPr/>
          <a:lstStyle/>
          <a:p>
            <a:r>
              <a:rPr lang="en-US" dirty="0"/>
              <a:t>Errors in input(X) and output variables(Y)</a:t>
            </a:r>
            <a:endParaRPr lang="en-IN" dirty="0"/>
          </a:p>
        </p:txBody>
      </p:sp>
      <p:sp>
        <p:nvSpPr>
          <p:cNvPr id="3" name="Content Placeholder 2">
            <a:extLst>
              <a:ext uri="{FF2B5EF4-FFF2-40B4-BE49-F238E27FC236}">
                <a16:creationId xmlns:a16="http://schemas.microsoft.com/office/drawing/2014/main" id="{31ADF4DF-00D9-2ADA-D9E5-92D8AF0DCAC7}"/>
              </a:ext>
            </a:extLst>
          </p:cNvPr>
          <p:cNvSpPr>
            <a:spLocks noGrp="1"/>
          </p:cNvSpPr>
          <p:nvPr>
            <p:ph idx="1"/>
          </p:nvPr>
        </p:nvSpPr>
        <p:spPr>
          <a:xfrm>
            <a:off x="1130270" y="1801905"/>
            <a:ext cx="10559706" cy="3908613"/>
          </a:xfrm>
        </p:spPr>
        <p:txBody>
          <a:bodyPr/>
          <a:lstStyle/>
          <a:p>
            <a:r>
              <a:rPr lang="en-US" dirty="0"/>
              <a:t>Let a scenery be a completely error-free input to a computer vision model but its quantized digital image is an error-prone input that is usually used for training Deep Learning models.</a:t>
            </a:r>
          </a:p>
          <a:p>
            <a:r>
              <a:rPr lang="en-US" dirty="0"/>
              <a:t>This induces aleatoric uncertainty in model predictions</a:t>
            </a:r>
          </a:p>
          <a:p>
            <a:r>
              <a:rPr lang="en-US" dirty="0"/>
              <a:t>The more error-prone a particular feature of input data X is, lesser will be its effect on prediction of model output (Y)(It will be “omitted” while training)</a:t>
            </a:r>
          </a:p>
          <a:p>
            <a:r>
              <a:rPr lang="en-US" dirty="0"/>
              <a:t>Some bias correction methods have been proposed like simulation-based training, using calibration data, repeated measurements, etc.</a:t>
            </a:r>
          </a:p>
          <a:p>
            <a:r>
              <a:rPr lang="en-US" dirty="0"/>
              <a:t>Labels can also be noisy(wrong labelling) leading to models with inherent bias.</a:t>
            </a:r>
          </a:p>
          <a:p>
            <a:endParaRPr lang="en-US" dirty="0"/>
          </a:p>
        </p:txBody>
      </p:sp>
    </p:spTree>
    <p:extLst>
      <p:ext uri="{BB962C8B-B14F-4D97-AF65-F5344CB8AC3E}">
        <p14:creationId xmlns:p14="http://schemas.microsoft.com/office/powerpoint/2010/main" val="302213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AFC2-BC1B-2D3D-98B9-A3BA10816422}"/>
              </a:ext>
            </a:extLst>
          </p:cNvPr>
          <p:cNvSpPr>
            <a:spLocks noGrp="1"/>
          </p:cNvSpPr>
          <p:nvPr>
            <p:ph type="title"/>
          </p:nvPr>
        </p:nvSpPr>
        <p:spPr>
          <a:xfrm>
            <a:off x="1130270" y="953324"/>
            <a:ext cx="9603275" cy="633429"/>
          </a:xfrm>
        </p:spPr>
        <p:txBody>
          <a:bodyPr/>
          <a:lstStyle/>
          <a:p>
            <a:r>
              <a:rPr lang="en-IN" dirty="0"/>
              <a:t>The Non-i.i.d setup for data sampling</a:t>
            </a:r>
          </a:p>
        </p:txBody>
      </p:sp>
      <p:sp>
        <p:nvSpPr>
          <p:cNvPr id="3" name="Content Placeholder 2">
            <a:extLst>
              <a:ext uri="{FF2B5EF4-FFF2-40B4-BE49-F238E27FC236}">
                <a16:creationId xmlns:a16="http://schemas.microsoft.com/office/drawing/2014/main" id="{58F0A8DE-D3EB-4E77-3D08-B902CA919CB1}"/>
              </a:ext>
            </a:extLst>
          </p:cNvPr>
          <p:cNvSpPr>
            <a:spLocks noGrp="1"/>
          </p:cNvSpPr>
          <p:nvPr>
            <p:ph idx="1"/>
          </p:nvPr>
        </p:nvSpPr>
        <p:spPr>
          <a:xfrm>
            <a:off x="1130269" y="1748118"/>
            <a:ext cx="10622459" cy="4087906"/>
          </a:xfrm>
        </p:spPr>
        <p:txBody>
          <a:bodyPr>
            <a:normAutofit/>
          </a:bodyPr>
          <a:lstStyle/>
          <a:p>
            <a:r>
              <a:rPr lang="en-IN" dirty="0"/>
              <a:t>Many times data does get modified (the distribution also shifts with time) and we cannot consider them as being i.i.d which is the fundamental assumption used to train conventional Machine Learning Model.</a:t>
            </a:r>
          </a:p>
          <a:p>
            <a:r>
              <a:rPr lang="en-IN" dirty="0"/>
              <a:t>One solution can be rather than considering a single output label, allow multiple labellers to label the output and train a ML model which models the entire vector of labels from the different labellers rather than just a scalar. This has been shown to account for uncertainty in a better way</a:t>
            </a:r>
          </a:p>
          <a:p>
            <a:r>
              <a:rPr lang="en-IN" dirty="0"/>
              <a:t>If these labeller effects (contributing to aleatoric uncertainty) were unaccounted for, the trained model may be biased. This shows how easily both the </a:t>
            </a:r>
            <a:r>
              <a:rPr lang="en-IN" dirty="0">
                <a:solidFill>
                  <a:srgbClr val="FF0000"/>
                </a:solidFill>
              </a:rPr>
              <a:t>independent </a:t>
            </a:r>
            <a:r>
              <a:rPr lang="en-IN" dirty="0"/>
              <a:t>and </a:t>
            </a:r>
            <a:r>
              <a:rPr lang="en-IN" dirty="0">
                <a:solidFill>
                  <a:srgbClr val="FF0000"/>
                </a:solidFill>
              </a:rPr>
              <a:t>identical distributions </a:t>
            </a:r>
            <a:r>
              <a:rPr lang="en-IN" dirty="0"/>
              <a:t>can be violated</a:t>
            </a:r>
          </a:p>
        </p:txBody>
      </p:sp>
    </p:spTree>
    <p:extLst>
      <p:ext uri="{BB962C8B-B14F-4D97-AF65-F5344CB8AC3E}">
        <p14:creationId xmlns:p14="http://schemas.microsoft.com/office/powerpoint/2010/main" val="292367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5FEE-2E0B-F524-D55C-4D4ECEFF288A}"/>
              </a:ext>
            </a:extLst>
          </p:cNvPr>
          <p:cNvSpPr>
            <a:spLocks noGrp="1"/>
          </p:cNvSpPr>
          <p:nvPr>
            <p:ph type="title"/>
          </p:nvPr>
        </p:nvSpPr>
        <p:spPr>
          <a:xfrm>
            <a:off x="1130270" y="953324"/>
            <a:ext cx="9603275" cy="633429"/>
          </a:xfrm>
        </p:spPr>
        <p:txBody>
          <a:bodyPr/>
          <a:lstStyle/>
          <a:p>
            <a:r>
              <a:rPr lang="en-IN" dirty="0"/>
              <a:t>Data Uncertainties</a:t>
            </a:r>
          </a:p>
        </p:txBody>
      </p:sp>
      <p:sp>
        <p:nvSpPr>
          <p:cNvPr id="3" name="Content Placeholder 2">
            <a:extLst>
              <a:ext uri="{FF2B5EF4-FFF2-40B4-BE49-F238E27FC236}">
                <a16:creationId xmlns:a16="http://schemas.microsoft.com/office/drawing/2014/main" id="{28A233DF-4C17-3495-0B18-D729F09952CC}"/>
              </a:ext>
            </a:extLst>
          </p:cNvPr>
          <p:cNvSpPr>
            <a:spLocks noGrp="1"/>
          </p:cNvSpPr>
          <p:nvPr>
            <p:ph idx="1"/>
          </p:nvPr>
        </p:nvSpPr>
        <p:spPr>
          <a:xfrm>
            <a:off x="1130270" y="1775012"/>
            <a:ext cx="10577636" cy="3908612"/>
          </a:xfrm>
        </p:spPr>
        <p:txBody>
          <a:bodyPr/>
          <a:lstStyle/>
          <a:p>
            <a:r>
              <a:rPr lang="en-IN" dirty="0"/>
              <a:t>The uncertainty about how a given dataset relates to the real world, including the unknown factors that happened during its creation is called Data uncertainty.</a:t>
            </a:r>
          </a:p>
          <a:p>
            <a:r>
              <a:rPr lang="en-IN" dirty="0"/>
              <a:t>Missing data in Machine Learning can be broadly classified in 2 types.</a:t>
            </a:r>
          </a:p>
          <a:p>
            <a:r>
              <a:rPr lang="en-IN" dirty="0">
                <a:solidFill>
                  <a:srgbClr val="FF0000"/>
                </a:solidFill>
              </a:rPr>
              <a:t>Unit non-response </a:t>
            </a:r>
            <a:r>
              <a:rPr lang="en-IN" dirty="0"/>
              <a:t>is when no data is collected at all for a unit i.e. the entire data entry is missing.</a:t>
            </a:r>
          </a:p>
          <a:p>
            <a:r>
              <a:rPr lang="en-IN" dirty="0"/>
              <a:t>Item non-response is when some but not all values in a data entry are missing. (Some features are missing)</a:t>
            </a:r>
          </a:p>
          <a:p>
            <a:r>
              <a:rPr lang="en-IN" dirty="0"/>
              <a:t>Data samples which suffer from non-response are usually different from those who do not. (certain groups are not represented properly in the overall data)</a:t>
            </a:r>
          </a:p>
        </p:txBody>
      </p:sp>
    </p:spTree>
    <p:extLst>
      <p:ext uri="{BB962C8B-B14F-4D97-AF65-F5344CB8AC3E}">
        <p14:creationId xmlns:p14="http://schemas.microsoft.com/office/powerpoint/2010/main" val="33333572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454</TotalTime>
  <Words>1169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Sources Of Uncertainty</vt:lpstr>
      <vt:lpstr>Why considering uncertainties help?</vt:lpstr>
      <vt:lpstr>Sources of Uncertainty (Aleatoric and Epistemic)</vt:lpstr>
      <vt:lpstr>Statistical Model of types of Uncertainties</vt:lpstr>
      <vt:lpstr>A note on Regularization for Modern DL</vt:lpstr>
      <vt:lpstr>The role of Data (more the merrier. Is it?)</vt:lpstr>
      <vt:lpstr>Errors in input(X) and output variables(Y)</vt:lpstr>
      <vt:lpstr>The Non-i.i.d setup for data sampling</vt:lpstr>
      <vt:lpstr>Data Uncertainties</vt:lpstr>
      <vt:lpstr>Problems with missing Data</vt:lpstr>
      <vt:lpstr>Uncertainties in ML Deployment</vt:lpstr>
      <vt:lpstr>Transportability of ML models in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Uncertainty</dc:title>
  <dc:creator>OMKAR NITSURE</dc:creator>
  <cp:lastModifiedBy>OMKAR NITSURE</cp:lastModifiedBy>
  <cp:revision>7</cp:revision>
  <dcterms:created xsi:type="dcterms:W3CDTF">2023-12-29T12:10:39Z</dcterms:created>
  <dcterms:modified xsi:type="dcterms:W3CDTF">2024-01-04T10:40:44Z</dcterms:modified>
</cp:coreProperties>
</file>