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20:33:50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252 54 24575,'33'-2'0,"0"-1"0,0-2 0,40-11 0,-40 8 0,1 1 0,63-4 0,-87 11 0,5-1 0,1 0 0,0 1 0,-1 1 0,1 0 0,-1 1 0,1 1 0,-1 1 0,0 0 0,25 10 0,-23-5 0,-2 0 0,1 1 0,-1 0 0,-1 1 0,0 1 0,0 0 0,19 23 0,5 6 0,-24-26 0,0 0 0,13 21 0,178 269 0,-172-254 0,-2 2 0,33 79 0,33 117 0,-77-179 0,-2 1 0,-3 1 0,8 119 0,-19-113 0,-13 146 0,-1-64 0,2-38 0,-34 166 0,23-108 0,15-127 0,-1 1 0,-26 103 0,25-135 0,-75 269 0,36-148 0,15-57 0,-7 32 0,-6-1 0,-63 118 0,76-183 0,-63 81 0,10-17 0,77-107 0,0 0 0,-1-1 0,-1 0 0,1-1 0,-1 0 0,0 0 0,-1 0 0,1-1 0,-1 0 0,-1-1 0,-9 5 0,-13 3 0,-1-2 0,-36 9 0,-6 1 0,63-17 0,0-1 0,-1 0 0,1-1 0,-1 0 0,0-1 0,-17 0 0,23-2 0,0 1 0,0-1 0,0-1 0,1 1 0,-1-1 0,0 0 0,1-1 0,-1 1 0,1-1 0,0-1 0,0 1 0,0-1 0,-7-6 0,-22-22 0,2-1 0,1-2 0,2-1 0,1-1 0,2-2 0,1 0 0,-28-62 0,43 76 0,2-1 0,1 0 0,1-1 0,1 1 0,2-1 0,-2-30 0,5-167 0,3 124 0,-2 50 0,-1-16 0,3 0 0,3-1 0,23-116 0,-15 133 0,-3-1 0,-2-1 0,-2 0 0,-1-81 0,-6 77 0,1-287 0,12 216 0,1-48 0,-13 85 0,0-14 0,14-122 0,-4 111 0,-8-180 0,-4 142 0,2-301 0,1 442 12,0 0 0,0 0 0,1 0 0,1 1 0,0-1 0,1 1 0,0 0 0,1 0 0,11-20 0,2 3-507,1 0 0,26-29 0,-33 44-6331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20:53:59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401 78 24575,'12'-5'0,"-1"1"0,1 0 0,0 1 0,1 0 0,23-2 0,3-1 0,-17 2 0,202-31 0,-173 30 0,0 2 0,78 5 0,-109 1 0,-1 0 0,1 1 0,-1 2 0,0 0 0,0 0 0,0 2 0,-1 1 0,0 0 0,27 20 0,8 10 0,76 73 0,-67-56 0,-26-24 0,49 57 0,-73-75 0,-1 1 0,0 1 0,-2 0 0,0 0 0,0 1 0,-2 0 0,7 19 0,27 111 0,14 38 0,-25-95 0,-4 0 0,-4 1 0,-4 2 0,8 126 0,-25-196 0,35 420 0,-28-370 0,-3 0 0,-5 84 0,-30 145 0,-4 117 0,15-118 0,10-198 0,3-20 0,-20 96 0,21-153 0,-2 0 0,-1-1 0,-1 1 0,-1-2 0,-1 0 0,-1 0 0,-29 41 0,20-37 0,-9 14 0,-2-1 0,-57 55 0,55-66 0,-3-2 0,-42 26 0,73-50 0,-222 133 0,200-125 0,-1-1 0,0-2 0,0-1 0,-60 9 0,20-4 0,51-9 0,1-2 0,-1 0 0,0-1 0,0-1 0,1 0 0,-1-2 0,0 0 0,-21-5 0,29 4 0,-1 0 0,1 0 0,0-1 0,-1-1 0,2 1 0,-1-2 0,1 1 0,-1-1 0,2-1 0,-1 0 0,1 0 0,0-1 0,0 0 0,-9-13 0,-37-50 0,32 43 0,2 0 0,0-1 0,-28-57 0,-73-248 0,116 320 0,-62-175 0,-32-87 0,87 228 0,2 0 0,2 0 0,-2-70 0,7 78 0,-37-287 0,29 237 0,3 1 0,8-165 0,2 110 0,-2-482 0,3 590 0,1 1 0,1 0 0,2 0 0,14-40 0,13-73 0,-25 107 0,2 0 0,1 0 0,32-66 0,-23 57 0,9-28 0,24-56 0,-49 122 0,-1 0 0,0 0 0,0 0 0,1-20 0,-3 19 0,1 0 0,0 1 0,1-1 0,6-16 0,12-20 0,-16 32 0,2 0 0,16-28 0,-14 28-20,-1-1 1,11-27-1,-8 16-1286,-5 13-5520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20:54:03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1923 2389 24575,'-10'4'0,"0"0"0,0-1 0,-1 0 0,1 0 0,-1-1 0,-12 0 0,-69 2 0,60-4 0,13-1 0,0 0 0,1-1 0,-1-1 0,1-1 0,0 0 0,-28-12 0,-102-52 0,121 54 0,-509-272 0,482 255 0,2-2 0,-50-41 0,67 47 0,-168-139 0,187 149 0,1 0 0,1-1 0,0 0 0,-12-22 0,-40-84 0,44 80 0,-54-136 0,10 17 0,49 126 0,3 0 0,1-1 0,2 0 0,-10-61 0,16 45 0,2 0 0,5-72 0,0 25 0,0 62 0,9-53 0,-5 51 0,1-47 0,-8-109-1365,1 176-5461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20:54:09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309 95 24575,'-5'1'0,"1"0"0,-1 0 0,1 0 0,0 0 0,0 1 0,0-1 0,-1 1 0,2 0 0,-1 1 0,-6 3 0,-34 30 0,-99 116 0,79-84 0,63-68 0,1 0 0,-1 1 0,1-1 0,0 0 0,-1 1 0,1-1 0,0 0 0,-1 1 0,1-1 0,0 1 0,0-1 0,-1 1 0,1-1 0,0 0 0,0 1 0,0-1 0,-1 1 0,1-1 0,0 1 0,0-1 0,0 1 0,0-1 0,0 1 0,0-1 0,0 1 0,0-1 0,0 1 0,0-1 0,0 1 0,1-1 0,-1 1 0,0 0 0,17 4 0,27-10 0,-42 5 0,97-11 0,186 4 0,-198 8 0,-83-1 0,-1 0 0,0 0 0,0 0 0,0 0 0,0-1 0,1 1 0,-1-1 0,0 0 0,0 0 0,0 0 0,0 0 0,0 0 0,-1-1 0,1 1 0,0-1 0,3-2 0,-5 2 0,0-1 0,1 1 0,-1 0 0,0 0 0,0 0 0,0-1 0,-1 1 0,1 0 0,-1-1 0,1 1 0,-1-1 0,0 1 0,0-1 0,0 1 0,0-1 0,0 1 0,0 0 0,-1-1 0,1 1 0,-1-1 0,-1-3 0,-4-13 0,-2 0 0,0 0 0,-17-28 0,13 24 0,-14-33 0,22 46 0,0 1 0,0 0 0,-1 0 0,0 0 0,-1 1 0,0 0 0,0 0 0,-1 0 0,-9-8 0,14 14 0,0 0 0,-1 0 0,1 0 0,0 1 0,-1-1 0,1 1 0,-1-1 0,0 1 0,1 0 0,-1 0 0,0 0 0,0 1 0,0-1 0,1 0 0,-1 1 0,0 0 0,0 0 0,0 0 0,0 0 0,0 0 0,0 1 0,0-1 0,1 1 0,-1 0 0,0 0 0,0 0 0,1 0 0,-1 0 0,1 0 0,-1 1 0,1-1 0,-1 1 0,1 0 0,0 0 0,-4 3 0,-1 2-151,0 0-1,1 1 0,-1 0 0,2 0 1,-1 0-1,1 0 0,0 1 1,-4 11-1,2 3-6674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20:33:53.8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1299 3107 24575,'-9'-1'0,"-1"0"0,1 0 0,-1-1 0,1 0 0,0 0 0,0-1 0,-14-6 0,-59-36 0,45 23 0,-110-72 0,-186-154 0,207 150 0,89 68 0,2-2 0,1-1 0,2-2 0,1-1 0,2-1 0,1-2 0,2 0 0,2-2 0,-30-71 0,5 13 0,32 69 0,2-1 0,1-1 0,1 0 0,-15-64 0,16 4 0,5 1 0,8-158 0,2 107 0,-5 29 0,0 42 0,11-120 0,-3 157 0,2 0 0,22-63 0,38-63 0,-34 83 0,-6 16 0,3 2 0,3 1 0,2 1 0,55-65 0,-79 106-341,-1 1 0,0-2-1,14-29 1,-15 23-6485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20:33:56.1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556 1 24575,'-52'0'0,"-1"2"0,1 2 0,0 3 0,-97 24 0,107-20 0,-74 9 0,110-19 0,4-2 0,0 1 0,1 1 0,-1-1 0,1 0 0,-1 0 0,0 0 0,1 1 0,-1-1 0,1 1 0,-1 0 0,1-1 0,-1 1 0,1 0 0,0 0 0,-1 0 0,1-1 0,0 2 0,0-1 0,0 0 0,-1 0 0,1 0 0,-1 2 0,2-2 0,0 1 0,0-1 0,0 0 0,0 1 0,0-1 0,1 0 0,-1 1 0,0-1 0,0 0 0,1 0 0,-1 1 0,1-1 0,-1 0 0,1 0 0,0 0 0,0 0 0,-1 0 0,1 0 0,0 0 0,1 2 0,9 7 0,0 0 0,0-1 0,19 12 0,-28-19 0,287 168 0,-268-159 0,262 155 0,-250-145 0,-23-13 0,0-1 0,1-1 0,0 1 0,19 6 0,-29-12 0,-1-1 0,1 0 0,0 1 0,-1-1 0,1 0 0,0 0 0,0 0 0,-1 0 0,1 0 0,0 0 0,-1 0 0,1 0 0,0 0 0,0 0 0,-1 0 0,1 0 0,0 0 0,-1 0 0,1-1 0,0 1 0,-1 0 0,1-1 0,0 1 0,-1 0 0,1-1 0,0 1 0,-1-1 0,2 0 0,-2-1 0,1 1 0,-1 0 0,1-1 0,-1 1 0,1 0 0,-1-1 0,0 1 0,0-1 0,0 1 0,0-1 0,0 1 0,0-1 0,0-1 0,-14-46 0,14 48 0,-7-18 0,0 1 0,-2 0 0,0 0 0,-1 1 0,0 0 0,-2 1 0,-18-22 0,21 27-3,1-1 0,0 0-1,1-1 1,0 1 0,0-2-1,2 1 1,-7-21-1,-7-15-1334,10 27-5488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20:34:01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24575,'0'4'0,"0"6"0,0 5 0,4 4 0,2 4 0,-1 1 0,0 2 0,-2-4-8191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20:34:47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899 1 24575,'27'1'0,"1"1"0,-1 2 0,0 1 0,0 0 0,40 16 0,-26-5 0,0 1 0,62 37 0,-65-30 0,-2 0 0,-1 2 0,-1 2 0,-1 1 0,48 56 0,-58-57 0,-1 2 0,-1 1 0,-2 0 0,-2 2 0,0 0 0,-2 1 0,11 37 0,-3 20 0,-4 1 0,13 166 0,6 34 0,-25-204 0,5 137 0,-18 92 0,-2-129 0,-5 166 0,-28-2 0,-72 136 0,58-235 0,-3 10 0,47-249 0,-1 0 0,0-1 0,0 0 0,-2 0 0,1 0 0,-2-1 0,1 0 0,-2-1 0,0 0 0,0-1 0,-15 12 0,-4 2 0,-2-2 0,0-1 0,-41 19 0,51-31 0,1 0 0,-2-2 0,-31 7 0,-23 7 0,45-12 0,-62 10 0,76-16 0,-3-1 0,1-1 0,-1-1 0,0 0 0,1-2 0,-1 0 0,1-1 0,-1-1 0,1-1 0,0 0 0,1-2 0,-1 0 0,1-1 0,1-1 0,-1 0 0,1-1 0,-23-20 0,31 23 0,0-1 0,1-1 0,0 1 0,0-1 0,1-1 0,0 1 0,-10-21 0,-31-82 0,22 49 0,-12-14 0,-97-141 0,20 37 0,93 141 0,1-2 0,-25-71 0,13 6 0,5-1 0,-25-207 0,44-76 0,11 270 0,1 75 0,2 1 0,2-1 0,16-57 0,-10 54 0,-3-2 0,4-57 0,-5 23 0,28-124 0,-9 65 0,-11 60 0,3 2 0,4 0 0,3 1 0,4 2 0,3 1 0,4 2 0,3 1 0,73-100 0,-87 141 0,1 2 0,1 1 0,2 1 0,56-42 0,-19 28-1365,-54 32-5461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20:34:50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0 24575,'0'4'0,"0"6"0,0 5 0,0 5 0,0 3 0,-4-3 0,-2 0 0,1 1 0,1-4-8191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20:34:53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1497 3346 24575,'-23'1'0,"0"-2"0,1 0 0,-1-1 0,1-2 0,-1 0 0,1-1 0,-25-9 0,-7-10 0,1-1 0,-84-55 0,-90-82 0,150 105 0,21 16 0,2-2 0,2-3 0,2-2 0,2-2 0,2-2 0,-41-62 0,20-2 0,12 20 0,24 39 0,3-2 0,2 0 0,-23-79 0,6 13 0,32 94 0,1-1 0,2 0 0,-8-64 0,10-101 0,6-69 0,3-77 0,7 212 0,48-228 0,-54 342 0,1-1 0,1 1 0,0 1 0,1-1 0,15-24 0,55-72 0,0-1 0,-44 58-1365,-16 29-5461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20:34:59.5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387 0 24575,'-17'2'0,"0"0"0,0 0 0,0 2 0,1 0 0,-1 1 0,1 0 0,-25 13 0,-26 9 0,-59 24 0,124-50 0,0 0 0,-1-1 0,1 1 0,0 0 0,0 0 0,0 1 0,0-1 0,0 0 0,0 1 0,0-1 0,0 1 0,1-1 0,-1 1 0,1 0 0,-1 0 0,1 0 0,-2 3 0,2-4 0,1 1 0,0-1 0,0 0 0,0 1 0,0-1 0,0 0 0,1 1 0,-1-1 0,0 0 0,0 1 0,1-1 0,-1 0 0,1 1 0,0-1 0,-1 0 0,1 0 0,0 0 0,-1 0 0,1 0 0,0 0 0,0 0 0,0 0 0,0 0 0,0 0 0,0 0 0,0 0 0,1-1 0,-1 1 0,0 0 0,0-1 0,3 1 0,11 9 0,3 0 0,0 0 0,1 0 0,-1-2 0,35 11 0,-27-11 0,0 0 0,25 14 0,19 6 0,-27-8 0,-38-16 0,1-1 0,0 1 0,1-1 0,-1-1 0,1 1 0,-1-1 0,1 0 0,0-1 0,13 2 0,-19-3 0,0 0 0,0 0 0,0 0 0,0-1 0,0 1 0,0 0 0,0-1 0,0 1 0,0-1 0,0 1 0,0-1 0,-1 1 0,1-1 0,0 0 0,0 1 0,-1-1 0,1 0 0,0 0 0,-1 1 0,1-1 0,0 0 0,-1 0 0,1 0 0,-1 0 0,0 0 0,1 0 0,-1 0 0,0 0 0,1 0 0,-1 0 0,0 0 0,0 0 0,0 0 0,0 0 0,0 0 0,0 0 0,0 0 0,0 0 0,-1 0 0,1 0 0,0 0 0,-1-2 0,-2-8 0,0-1 0,-1 1 0,-6-12 0,3 3 0,1-5-265,2-1 0,1 1 0,0-1 0,4-48 0,-1 73 225,0-21-6786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20:53:31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6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0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76D8-37FE-D792-3C4C-C27912CAD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Swin Transformers for 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A371B-4E45-6693-554C-EA6BC48B4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Omkar NITSURE</a:t>
            </a:r>
          </a:p>
        </p:txBody>
      </p:sp>
    </p:spTree>
    <p:extLst>
      <p:ext uri="{BB962C8B-B14F-4D97-AF65-F5344CB8AC3E}">
        <p14:creationId xmlns:p14="http://schemas.microsoft.com/office/powerpoint/2010/main" val="154108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FCFE-DF6E-2771-F271-046BF4B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Efficient batch computation for shifted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2420-FE4B-1DB8-D7FF-4BE08AEF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issue with shifted-window partitioning is that it creates more windows and some of them are in-fact smaller than the usual window size. </a:t>
            </a:r>
          </a:p>
          <a:p>
            <a:r>
              <a:rPr lang="en-IN" dirty="0"/>
              <a:t>One solution can be padding these smaller windows and masking the padded patches while performing self-attention. But it is not computationally efficient.</a:t>
            </a:r>
          </a:p>
          <a:p>
            <a:r>
              <a:rPr lang="en-IN" dirty="0"/>
              <a:t>We can use a more efficient batch computation approach </a:t>
            </a:r>
            <a:r>
              <a:rPr lang="en-US" sz="1800" b="0" i="0" u="none" strike="noStrike" baseline="0" dirty="0">
                <a:latin typeface="NimbusRomNo9L-Regu"/>
              </a:rPr>
              <a:t>by </a:t>
            </a:r>
            <a:r>
              <a:rPr lang="en-US" sz="1800" b="1" i="0" u="none" strike="noStrike" baseline="0" dirty="0">
                <a:latin typeface="NimbusRomNo9L-Regu"/>
              </a:rPr>
              <a:t>cyclic-shifting toward the top-left </a:t>
            </a:r>
            <a:r>
              <a:rPr lang="en-US" sz="1800" b="0" i="0" u="none" strike="noStrike" baseline="0" dirty="0">
                <a:latin typeface="NimbusRomNo9L-Regu"/>
              </a:rPr>
              <a:t>direction.</a:t>
            </a:r>
          </a:p>
          <a:p>
            <a:r>
              <a:rPr lang="en-US" dirty="0">
                <a:latin typeface="NimbusRomNo9L-Regu"/>
              </a:rPr>
              <a:t>We can also use </a:t>
            </a:r>
            <a:r>
              <a:rPr lang="en-US" b="1" dirty="0">
                <a:latin typeface="NimbusRomNo9L-Regu"/>
              </a:rPr>
              <a:t>Relative Position Bias </a:t>
            </a:r>
            <a:r>
              <a:rPr lang="en-US" dirty="0">
                <a:latin typeface="NimbusRomNo9L-Regu"/>
              </a:rPr>
              <a:t>in self-attention which improves performance</a:t>
            </a:r>
            <a:endParaRPr lang="en-US" sz="1800" b="0" i="0" u="none" strike="noStrike" baseline="0" dirty="0">
              <a:latin typeface="NimbusRomNo9L-Regu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NimbusRomNo9L-Regu"/>
              </a:rPr>
              <a:t>Note</a:t>
            </a:r>
            <a:r>
              <a:rPr lang="en-US" dirty="0">
                <a:latin typeface="NimbusRomNo9L-Regu"/>
              </a:rPr>
              <a:t>: - The above technique ensures that we have the same number of batched windows as before shifting but some windows will have sub-windows which are not adjacent to each other. Thus while computing self-attention for such a window, it is computed independently for all such sub-windows.</a:t>
            </a:r>
          </a:p>
          <a:p>
            <a:pPr marL="0" indent="0">
              <a:buNone/>
            </a:pPr>
            <a:endParaRPr lang="en-US" dirty="0">
              <a:latin typeface="NimbusRomNo9L-Regu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3D2A6-DBD2-B40B-5081-CDA5B7B70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188" y="5034973"/>
            <a:ext cx="4921622" cy="13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8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200C-D607-BFD0-1769-68EE4A6D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using transformers for vision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9CA9-E66A-04A2-4213-3F793B4F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transformer based language models, tokens are of fixed size but in vision the elements can vary substantially in Scale. </a:t>
            </a:r>
          </a:p>
          <a:p>
            <a:r>
              <a:rPr lang="en-IN" dirty="0"/>
              <a:t>Images have much higher resolution as compared to words in passages of text. 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Vision tasks like semantic segmentation require prediction at pixel-level which becomes intractable as computational complexity of Transformer self-attention is </a:t>
            </a:r>
            <a:r>
              <a:rPr lang="en-IN" dirty="0">
                <a:solidFill>
                  <a:srgbClr val="FF0000"/>
                </a:solidFill>
              </a:rPr>
              <a:t>Quadratic to image size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93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9401E-0A1F-E19E-EC39-7358C4CB3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NimbusRomNo9L-Regu"/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NimbusRomNo9L-Regu"/>
              </a:rPr>
              <a:t>SWIN Transformers !!</a:t>
            </a:r>
          </a:p>
          <a:p>
            <a:r>
              <a:rPr lang="en-IN" dirty="0">
                <a:latin typeface="NimbusRomNo9L-Regu"/>
              </a:rPr>
              <a:t>Construct a hierarchical representation </a:t>
            </a:r>
            <a:r>
              <a:rPr lang="en-US" dirty="0">
                <a:latin typeface="NimbusRomNo9L-Regu"/>
              </a:rPr>
              <a:t>by starting from small-sized patches and gradually merging neighboring patches in deeper </a:t>
            </a:r>
            <a:r>
              <a:rPr lang="en-IN" dirty="0">
                <a:latin typeface="NimbusRomNo9L-Regu"/>
              </a:rPr>
              <a:t>Transformer layers. (This allows </a:t>
            </a:r>
            <a:r>
              <a:rPr lang="en-IN" dirty="0">
                <a:solidFill>
                  <a:srgbClr val="FF0000"/>
                </a:solidFill>
                <a:latin typeface="NimbusRomNo9L-Regu"/>
              </a:rPr>
              <a:t>for </a:t>
            </a:r>
            <a:r>
              <a:rPr lang="en-US" dirty="0">
                <a:solidFill>
                  <a:srgbClr val="FF0000"/>
                </a:solidFill>
                <a:latin typeface="NimbusRomNo9L-Regu"/>
              </a:rPr>
              <a:t>linear computation complexity </a:t>
            </a:r>
            <a:r>
              <a:rPr lang="en-US" dirty="0">
                <a:latin typeface="NimbusRomNo9L-Regu"/>
              </a:rPr>
              <a:t>to input image size as the self attention is computed only within each local window)</a:t>
            </a:r>
          </a:p>
          <a:p>
            <a:r>
              <a:rPr lang="en-US" dirty="0">
                <a:latin typeface="NimbusRomNo9L-Regu"/>
              </a:rPr>
              <a:t>This is in direct contrast with </a:t>
            </a:r>
            <a:r>
              <a:rPr lang="en-US" b="1" dirty="0">
                <a:latin typeface="NimbusRomNo9L-Regu"/>
              </a:rPr>
              <a:t>Vision Transformers </a:t>
            </a:r>
            <a:r>
              <a:rPr lang="en-US" dirty="0">
                <a:latin typeface="NimbusRomNo9L-Regu"/>
              </a:rPr>
              <a:t>which have </a:t>
            </a:r>
            <a:r>
              <a:rPr lang="en-US" dirty="0">
                <a:solidFill>
                  <a:srgbClr val="FF0000"/>
                </a:solidFill>
                <a:latin typeface="NimbusRomNo9L-Regu"/>
              </a:rPr>
              <a:t>quadratic computation complexity </a:t>
            </a:r>
            <a:r>
              <a:rPr lang="en-US" dirty="0">
                <a:latin typeface="NimbusRomNo9L-Regu"/>
              </a:rPr>
              <a:t>due to computation of self-attention globally</a:t>
            </a:r>
          </a:p>
          <a:p>
            <a:pPr marL="0" indent="0">
              <a:buNone/>
            </a:pPr>
            <a:endParaRPr lang="en-US" dirty="0">
              <a:latin typeface="NimbusRomNo9L-Regu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NimbusRomNo9L-Regu"/>
              </a:rPr>
              <a:t>Lets</a:t>
            </a:r>
            <a:r>
              <a:rPr lang="en-US" sz="1800" b="1" i="0" u="none" strike="noStrike" dirty="0">
                <a:latin typeface="NimbusRomNo9L-Regu"/>
              </a:rPr>
              <a:t> now take a detailed look at the architecture!</a:t>
            </a:r>
            <a:r>
              <a:rPr lang="en-IN" sz="1800" b="1" i="0" u="none" strike="noStrike" dirty="0">
                <a:latin typeface="NimbusRomNo9L-Regu"/>
              </a:rPr>
              <a:t>😉</a:t>
            </a:r>
            <a:endParaRPr lang="en-US" sz="1800" b="1" i="0" u="none" strike="noStrike" baseline="0" dirty="0">
              <a:latin typeface="NimbusRomNo9L-Regu"/>
            </a:endParaRPr>
          </a:p>
          <a:p>
            <a:pPr algn="l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A5F4-B932-3E3E-A9B9-233F7683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Then what is the solution?</a:t>
            </a:r>
          </a:p>
        </p:txBody>
      </p:sp>
    </p:spTree>
    <p:extLst>
      <p:ext uri="{BB962C8B-B14F-4D97-AF65-F5344CB8AC3E}">
        <p14:creationId xmlns:p14="http://schemas.microsoft.com/office/powerpoint/2010/main" val="338071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CB14-93DA-51BD-5EC5-EECD4E0A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Patchifying the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A24B2-6589-74E3-7613-697C0B21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 the initial patch size be </a:t>
            </a:r>
            <a:r>
              <a:rPr lang="en-IN" b="1" dirty="0"/>
              <a:t>4 by 4 </a:t>
            </a:r>
            <a:r>
              <a:rPr lang="en-IN" dirty="0"/>
              <a:t>and the image size be </a:t>
            </a:r>
            <a:r>
              <a:rPr lang="en-IN" b="1" dirty="0"/>
              <a:t>H by W by 3</a:t>
            </a:r>
            <a:r>
              <a:rPr lang="en-IN" dirty="0"/>
              <a:t> (RGB). Then we break the image into disjoint patches of size </a:t>
            </a:r>
            <a:r>
              <a:rPr lang="en-IN" b="1" dirty="0"/>
              <a:t>4 by 4 by 3 </a:t>
            </a:r>
            <a:r>
              <a:rPr lang="en-IN" dirty="0"/>
              <a:t>each. So we have </a:t>
            </a:r>
            <a:r>
              <a:rPr lang="en-IN" b="1" dirty="0"/>
              <a:t>H/4 by W/4 </a:t>
            </a:r>
            <a:r>
              <a:rPr lang="en-IN" dirty="0"/>
              <a:t>patches of size </a:t>
            </a:r>
            <a:r>
              <a:rPr lang="en-IN" b="1" dirty="0"/>
              <a:t>4 by 4 by 3 </a:t>
            </a:r>
            <a:r>
              <a:rPr lang="en-IN" dirty="0"/>
              <a:t>each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069747-BAFC-28CA-0E7F-B02BAEDC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56" y="3357282"/>
            <a:ext cx="6607113" cy="24297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CB1ECBE-4B4C-13EB-A534-00BFA1E5CEE7}"/>
                  </a:ext>
                </a:extLst>
              </p14:cNvPr>
              <p14:cNvContentPartPr/>
              <p14:nvPr/>
            </p14:nvContentPartPr>
            <p14:xfrm>
              <a:off x="3020061" y="4113459"/>
              <a:ext cx="546480" cy="1525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CB1ECBE-4B4C-13EB-A534-00BFA1E5CE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3941" y="4107339"/>
                <a:ext cx="558720" cy="153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EE5CC0E-58D1-C9A0-BE14-75F5202635F5}"/>
              </a:ext>
            </a:extLst>
          </p:cNvPr>
          <p:cNvGrpSpPr/>
          <p:nvPr/>
        </p:nvGrpSpPr>
        <p:grpSpPr>
          <a:xfrm>
            <a:off x="2561061" y="3155499"/>
            <a:ext cx="495720" cy="1157040"/>
            <a:chOff x="2561061" y="3155499"/>
            <a:chExt cx="495720" cy="11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91F587-815F-2113-5B97-C68DB3FF70FD}"/>
                    </a:ext>
                  </a:extLst>
                </p14:cNvPr>
                <p14:cNvContentPartPr/>
                <p14:nvPr/>
              </p14:nvContentPartPr>
              <p14:xfrm>
                <a:off x="2589141" y="3193659"/>
                <a:ext cx="467640" cy="1118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91F587-815F-2113-5B97-C68DB3FF70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83021" y="3187539"/>
                  <a:ext cx="479880" cy="11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E208C4-A23E-8320-46BB-B0A7EC6E71F5}"/>
                    </a:ext>
                  </a:extLst>
                </p14:cNvPr>
                <p14:cNvContentPartPr/>
                <p14:nvPr/>
              </p14:nvContentPartPr>
              <p14:xfrm>
                <a:off x="2561061" y="3155499"/>
                <a:ext cx="287280" cy="210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E208C4-A23E-8320-46BB-B0A7EC6E71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54941" y="3149379"/>
                  <a:ext cx="29952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74737A0-BD61-A87B-3B70-77B6FB455D45}"/>
                  </a:ext>
                </a:extLst>
              </p14:cNvPr>
              <p14:cNvContentPartPr/>
              <p14:nvPr/>
            </p14:nvContentPartPr>
            <p14:xfrm>
              <a:off x="2761221" y="3155499"/>
              <a:ext cx="8280" cy="51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74737A0-BD61-A87B-3B70-77B6FB455D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5101" y="3149379"/>
                <a:ext cx="20520" cy="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9FA4-5762-91D6-CB57-06B6115E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Embedding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08EC-30D6-E1E9-5527-A4F8B84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Transformers are used to work with </a:t>
            </a:r>
            <a:r>
              <a:rPr lang="en-IN" b="1" dirty="0"/>
              <a:t>sequence of tokens </a:t>
            </a:r>
            <a:r>
              <a:rPr lang="en-IN" dirty="0"/>
              <a:t>but what we have is a set of patches. </a:t>
            </a:r>
          </a:p>
          <a:p>
            <a:r>
              <a:rPr lang="en-IN" dirty="0"/>
              <a:t>The embedding layer simply converts each individual patch into a vector (token) that can then be fed into a Transformer.  So in our case, the embedding layer </a:t>
            </a:r>
            <a:r>
              <a:rPr lang="en-IN" dirty="0">
                <a:solidFill>
                  <a:srgbClr val="FF0000"/>
                </a:solidFill>
              </a:rPr>
              <a:t>embeds </a:t>
            </a:r>
            <a:r>
              <a:rPr lang="en-IN" dirty="0"/>
              <a:t>patches of shape </a:t>
            </a:r>
            <a:r>
              <a:rPr lang="en-IN" b="1" dirty="0"/>
              <a:t>4 by 4 by 3 </a:t>
            </a:r>
            <a:r>
              <a:rPr lang="en-IN" dirty="0"/>
              <a:t>in a linear vector of dimension </a:t>
            </a:r>
            <a:r>
              <a:rPr lang="en-IN" b="1" dirty="0"/>
              <a:t>C. 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60F2C50-D35C-0045-B6FE-CB14B5C5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149" y="3498381"/>
            <a:ext cx="6607113" cy="27410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5A32B6D-BFE3-E3E2-E429-366E1D35F4F2}"/>
                  </a:ext>
                </a:extLst>
              </p14:cNvPr>
              <p14:cNvContentPartPr/>
              <p14:nvPr/>
            </p14:nvContentPartPr>
            <p14:xfrm>
              <a:off x="3567261" y="4347819"/>
              <a:ext cx="665280" cy="1531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5A32B6D-BFE3-E3E2-E429-366E1D35F4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1141" y="4341699"/>
                <a:ext cx="677520" cy="15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0F08453-435A-40DD-6C8D-A4BC6E5A8A46}"/>
                  </a:ext>
                </a:extLst>
              </p14:cNvPr>
              <p14:cNvContentPartPr/>
              <p14:nvPr/>
            </p14:nvContentPartPr>
            <p14:xfrm>
              <a:off x="3865341" y="4356819"/>
              <a:ext cx="7200" cy="54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0F08453-435A-40DD-6C8D-A4BC6E5A8A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59221" y="4350699"/>
                <a:ext cx="194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C96B622-C8D0-9BFC-88D7-5734E56987EA}"/>
                  </a:ext>
                </a:extLst>
              </p14:cNvPr>
              <p14:cNvContentPartPr/>
              <p14:nvPr/>
            </p14:nvContentPartPr>
            <p14:xfrm>
              <a:off x="3244341" y="3304899"/>
              <a:ext cx="538920" cy="1204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C96B622-C8D0-9BFC-88D7-5734E56987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38221" y="3298779"/>
                <a:ext cx="551160" cy="12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BDAE685-2B25-2E0B-56B5-71242A4B21D6}"/>
                  </a:ext>
                </a:extLst>
              </p14:cNvPr>
              <p14:cNvContentPartPr/>
              <p14:nvPr/>
            </p14:nvContentPartPr>
            <p14:xfrm>
              <a:off x="3213741" y="3298779"/>
              <a:ext cx="172800" cy="131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BDAE685-2B25-2E0B-56B5-71242A4B21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07621" y="3292659"/>
                <a:ext cx="185040" cy="1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384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E0B1-6DC9-5B09-AC92-B292A746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Patch Merging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1795-7E0B-B421-BCB4-CA57606F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Patch merging layer performs </a:t>
            </a:r>
            <a:r>
              <a:rPr lang="en-IN" b="1" dirty="0"/>
              <a:t>2 tasks</a:t>
            </a:r>
            <a:r>
              <a:rPr lang="en-IN" dirty="0"/>
              <a:t>. They are as follows –</a:t>
            </a:r>
          </a:p>
          <a:p>
            <a:r>
              <a:rPr lang="en-IN" dirty="0"/>
              <a:t>They concatenate the tokens of </a:t>
            </a:r>
            <a:r>
              <a:rPr lang="en-IN" b="1" dirty="0"/>
              <a:t>4</a:t>
            </a:r>
            <a:r>
              <a:rPr lang="en-IN" dirty="0"/>
              <a:t> patches in the </a:t>
            </a:r>
            <a:r>
              <a:rPr lang="en-IN" b="1" dirty="0"/>
              <a:t>2 by 2 </a:t>
            </a:r>
            <a:r>
              <a:rPr lang="en-IN" dirty="0"/>
              <a:t>neighbourhood. Thus we get </a:t>
            </a:r>
            <a:r>
              <a:rPr lang="en-IN" b="1" dirty="0"/>
              <a:t>H/8 by W/8 </a:t>
            </a:r>
            <a:r>
              <a:rPr lang="en-IN" dirty="0"/>
              <a:t>number of vectors each of length </a:t>
            </a:r>
            <a:r>
              <a:rPr lang="en-IN" b="1" dirty="0"/>
              <a:t>4C </a:t>
            </a:r>
            <a:r>
              <a:rPr lang="en-IN" dirty="0"/>
              <a:t>(As 4 patches are concatenated to make the vector).</a:t>
            </a:r>
          </a:p>
          <a:p>
            <a:r>
              <a:rPr lang="en-IN" dirty="0"/>
              <a:t>The vectors are then down-sampled to a length of </a:t>
            </a:r>
            <a:r>
              <a:rPr lang="en-IN" b="1" dirty="0"/>
              <a:t>2C</a:t>
            </a:r>
            <a:r>
              <a:rPr lang="en-IN" dirty="0"/>
              <a:t> by using a linear layer. (The vectors are projected onto a lower dimensional vector space). This is done to ensure that network learns global features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33DC9-DF42-AD7B-6F4D-CD77AE8D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72" y="3839039"/>
            <a:ext cx="6607113" cy="2484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0E36FB-6FB3-1A5D-039E-BE0BCE6EEB06}"/>
                  </a:ext>
                </a:extLst>
              </p14:cNvPr>
              <p14:cNvContentPartPr/>
              <p14:nvPr/>
            </p14:nvContentPartPr>
            <p14:xfrm>
              <a:off x="5235501" y="4607739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0E36FB-6FB3-1A5D-039E-BE0BCE6EEB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9381" y="460161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8F609B8-9268-8109-648D-CF59573DB4A9}"/>
                  </a:ext>
                </a:extLst>
              </p14:cNvPr>
              <p14:cNvContentPartPr/>
              <p14:nvPr/>
            </p14:nvContentPartPr>
            <p14:xfrm>
              <a:off x="5019141" y="4508019"/>
              <a:ext cx="699840" cy="1588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8F609B8-9268-8109-648D-CF59573DB4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3021" y="4501899"/>
                <a:ext cx="712080" cy="16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B892600-EDB1-B9F2-3D60-D66AB389A6EC}"/>
                  </a:ext>
                </a:extLst>
              </p14:cNvPr>
              <p14:cNvContentPartPr/>
              <p14:nvPr/>
            </p14:nvContentPartPr>
            <p14:xfrm>
              <a:off x="4444581" y="3757059"/>
              <a:ext cx="692280" cy="869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B892600-EDB1-B9F2-3D60-D66AB389A6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8461" y="3750939"/>
                <a:ext cx="704520" cy="88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7710ED7-1402-5B79-F490-5CF10D7AF074}"/>
                  </a:ext>
                </a:extLst>
              </p14:cNvPr>
              <p14:cNvContentPartPr/>
              <p14:nvPr/>
            </p14:nvContentPartPr>
            <p14:xfrm>
              <a:off x="4326501" y="3739779"/>
              <a:ext cx="216360" cy="141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7710ED7-1402-5B79-F490-5CF10D7AF07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0381" y="3733659"/>
                <a:ext cx="228600" cy="15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56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673-0FA1-C606-0CAB-58457D1D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Shifted window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B5D5F3-D6C3-E4AF-F6CD-2DFDCB7A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initial layer, a regular window partitioning is used and self attention is computed within every window.</a:t>
            </a:r>
          </a:p>
          <a:p>
            <a:r>
              <a:rPr lang="en-IN" dirty="0"/>
              <a:t>In the subsequent layers, the window partitioning is </a:t>
            </a:r>
            <a:r>
              <a:rPr lang="en-IN" dirty="0">
                <a:solidFill>
                  <a:srgbClr val="FF0000"/>
                </a:solidFill>
              </a:rPr>
              <a:t>shifted</a:t>
            </a:r>
            <a:r>
              <a:rPr lang="en-IN" dirty="0"/>
              <a:t> (</a:t>
            </a:r>
            <a:r>
              <a:rPr lang="en-IN" b="1" dirty="0"/>
              <a:t>in contrast to CNNs which use </a:t>
            </a:r>
            <a:r>
              <a:rPr lang="en-IN" dirty="0">
                <a:solidFill>
                  <a:srgbClr val="FF0000"/>
                </a:solidFill>
              </a:rPr>
              <a:t>sliding windows</a:t>
            </a:r>
            <a:r>
              <a:rPr lang="en-IN" dirty="0"/>
              <a:t>) which provides connections among them thus significantly enhancing modelling power. It also ensures much less latency as compared to CNNs.</a:t>
            </a:r>
          </a:p>
          <a:p>
            <a:pPr algn="l"/>
            <a:r>
              <a:rPr lang="en-IN" dirty="0"/>
              <a:t>This approach is made even more efficient by using the </a:t>
            </a:r>
            <a:r>
              <a:rPr lang="en-IN" b="1" dirty="0"/>
              <a:t>same key set to all query patches </a:t>
            </a:r>
            <a:r>
              <a:rPr lang="en-IN" dirty="0"/>
              <a:t>within a window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027D35-DB0B-7651-9EAF-996DE3B0C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3" y="4006847"/>
            <a:ext cx="5125203" cy="23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7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59F3-BC59-B91E-2042-FF3D33BC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Swin transformer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651A1-9A05-ACB1-67CF-545CE7C0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SWIN Transformer uses window-based MSA (</a:t>
            </a:r>
            <a:r>
              <a:rPr lang="en-IN" dirty="0">
                <a:solidFill>
                  <a:srgbClr val="FF0000"/>
                </a:solidFill>
              </a:rPr>
              <a:t>W-MSA</a:t>
            </a:r>
            <a:r>
              <a:rPr lang="en-IN" dirty="0"/>
              <a:t>)</a:t>
            </a:r>
          </a:p>
          <a:p>
            <a:r>
              <a:rPr lang="en-IN" dirty="0"/>
              <a:t>The windows are shifted in later layers and thus it is called </a:t>
            </a:r>
            <a:r>
              <a:rPr lang="en-IN" dirty="0">
                <a:solidFill>
                  <a:srgbClr val="FF0000"/>
                </a:solidFill>
              </a:rPr>
              <a:t>SW-MSA</a:t>
            </a:r>
          </a:p>
          <a:p>
            <a:r>
              <a:rPr lang="en-IN" dirty="0"/>
              <a:t>It has a 2-layer MLP with</a:t>
            </a:r>
            <a:r>
              <a:rPr lang="en-IN" b="1" dirty="0"/>
              <a:t> GELU </a:t>
            </a:r>
            <a:r>
              <a:rPr lang="en-IN" dirty="0"/>
              <a:t>activation (</a:t>
            </a:r>
            <a:r>
              <a:rPr lang="en-IN" dirty="0">
                <a:solidFill>
                  <a:srgbClr val="FF0000"/>
                </a:solidFill>
              </a:rPr>
              <a:t>MLP</a:t>
            </a:r>
            <a:r>
              <a:rPr lang="en-IN" dirty="0"/>
              <a:t>)</a:t>
            </a:r>
          </a:p>
          <a:p>
            <a:r>
              <a:rPr lang="en-IN" dirty="0"/>
              <a:t>There is Layer-Normalization layer before each of the above 2 units. (</a:t>
            </a:r>
            <a:r>
              <a:rPr lang="en-IN" dirty="0">
                <a:solidFill>
                  <a:srgbClr val="FF0000"/>
                </a:solidFill>
              </a:rPr>
              <a:t>LN</a:t>
            </a:r>
            <a:r>
              <a:rPr lang="en-IN" dirty="0"/>
              <a:t>)</a:t>
            </a:r>
          </a:p>
          <a:p>
            <a:r>
              <a:rPr lang="en-IN" dirty="0"/>
              <a:t>Residual connections are used after every module.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6FF5A-1D2A-BFF8-17A0-0486696A0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911" y="2180496"/>
            <a:ext cx="3350857" cy="36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0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5F89-39F8-93B5-A908-703B6946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Window based Self-Attention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2FA7-A5E1-1E45-D608-D6F8CB694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Global self-attention has a </a:t>
            </a:r>
            <a:r>
              <a:rPr lang="en-IN" dirty="0">
                <a:solidFill>
                  <a:srgbClr val="FF0000"/>
                </a:solidFill>
              </a:rPr>
              <a:t>Quadratic</a:t>
            </a:r>
            <a:r>
              <a:rPr lang="en-IN" dirty="0"/>
              <a:t> computational complexity with image size.</a:t>
            </a:r>
          </a:p>
          <a:p>
            <a:r>
              <a:rPr lang="en-IN" dirty="0"/>
              <a:t>Window based self-attention breaks the image into non-overlapping windows and performs self attention within only those windows. Thus computational complexity is Quadratic with window size (which is usually fixed at </a:t>
            </a:r>
            <a:r>
              <a:rPr lang="en-IN" dirty="0">
                <a:solidFill>
                  <a:srgbClr val="FF0000"/>
                </a:solidFill>
              </a:rPr>
              <a:t>7 by 7</a:t>
            </a:r>
            <a:r>
              <a:rPr lang="en-IN" dirty="0"/>
              <a:t>) and </a:t>
            </a:r>
            <a:r>
              <a:rPr lang="en-IN" dirty="0">
                <a:solidFill>
                  <a:srgbClr val="FF0000"/>
                </a:solidFill>
              </a:rPr>
              <a:t>linear</a:t>
            </a:r>
            <a:r>
              <a:rPr lang="en-IN" dirty="0"/>
              <a:t> in image size which is exactly what we want.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5DF06-EA14-2549-E656-D59B70CC9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882" y="4645927"/>
            <a:ext cx="4090235" cy="93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2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511</TotalTime>
  <Words>717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NimbusRomNo9L-Regu</vt:lpstr>
      <vt:lpstr>Wingdings 2</vt:lpstr>
      <vt:lpstr>Dividend</vt:lpstr>
      <vt:lpstr>Swin Transformers for computer vision</vt:lpstr>
      <vt:lpstr>Problems with using transformers for vision tasks</vt:lpstr>
      <vt:lpstr>Then what is the solution?</vt:lpstr>
      <vt:lpstr>Patchifying the image</vt:lpstr>
      <vt:lpstr>Linear Embedding layer</vt:lpstr>
      <vt:lpstr>Patch Merging Layer</vt:lpstr>
      <vt:lpstr>Shifted window approach</vt:lpstr>
      <vt:lpstr>Swin transformer block</vt:lpstr>
      <vt:lpstr>Window based Self-Attention</vt:lpstr>
      <vt:lpstr>Efficient batch computation for shifted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 Transformers</dc:title>
  <dc:creator>OMKAR NITSURE</dc:creator>
  <cp:lastModifiedBy>OMKAR NITSURE</cp:lastModifiedBy>
  <cp:revision>4</cp:revision>
  <dcterms:created xsi:type="dcterms:W3CDTF">2023-12-29T12:04:23Z</dcterms:created>
  <dcterms:modified xsi:type="dcterms:W3CDTF">2024-01-04T10:42:35Z</dcterms:modified>
</cp:coreProperties>
</file>