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78" r:id="rId3"/>
    <p:sldId id="279" r:id="rId4"/>
    <p:sldId id="276" r:id="rId5"/>
    <p:sldId id="277" r:id="rId6"/>
    <p:sldId id="257" r:id="rId7"/>
    <p:sldId id="258" r:id="rId8"/>
    <p:sldId id="259" r:id="rId9"/>
    <p:sldId id="260" r:id="rId10"/>
    <p:sldId id="261" r:id="rId11"/>
    <p:sldId id="262" r:id="rId12"/>
    <p:sldId id="263" r:id="rId13"/>
    <p:sldId id="264" r:id="rId14"/>
    <p:sldId id="265" r:id="rId15"/>
    <p:sldId id="266" r:id="rId16"/>
    <p:sldId id="268" r:id="rId17"/>
    <p:sldId id="267" r:id="rId18"/>
    <p:sldId id="280" r:id="rId19"/>
    <p:sldId id="283" r:id="rId20"/>
    <p:sldId id="282" r:id="rId21"/>
    <p:sldId id="281" r:id="rId22"/>
    <p:sldId id="269" r:id="rId23"/>
    <p:sldId id="270" r:id="rId24"/>
    <p:sldId id="271" r:id="rId25"/>
    <p:sldId id="272" r:id="rId26"/>
    <p:sldId id="273" r:id="rId27"/>
    <p:sldId id="274" r:id="rId28"/>
    <p:sldId id="275"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Old Standard TT" panose="020B0604020202020204" charset="0"/>
      <p:regular r:id="rId35"/>
      <p:bold r:id="rId36"/>
      <p: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77" y="6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0ce314cf2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0ce314cf2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0ce314cf2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0ce314cf2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0ce314cf2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0ce314cf2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0ce314cf2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0ce314cf2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0ce314cf2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90ce314cf2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0ce314cf2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90ce314cf2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0ce314cf2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0ce314cf2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0ce314cf2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0ce314cf2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0ce314cf2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0ce314cf2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90ce314cf2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90ce314cf2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90ce314cf2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90ce314cf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90ce314cf2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90ce314cf2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0ce314cf2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0ce314cf2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90ce314cf2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90ce314cf2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0ce314cf2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0ce314cf2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0ce314cf2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0ce314cf2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0ce314cf2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0ce314cf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0ce314cf2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0ce314cf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90ce314cf2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90ce314cf2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txBox="1"/>
          <p:nvPr/>
        </p:nvSpPr>
        <p:spPr>
          <a:xfrm>
            <a:off x="6546275" y="3195200"/>
            <a:ext cx="2615100" cy="4002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
                <a:latin typeface="Old Standard TT"/>
                <a:ea typeface="Old Standard TT"/>
                <a:cs typeface="Old Standard TT"/>
                <a:sym typeface="Old Standard TT"/>
              </a:rPr>
              <a:t>h</a:t>
            </a:r>
            <a:endParaRPr>
              <a:latin typeface="Old Standard TT"/>
              <a:ea typeface="Old Standard TT"/>
              <a:cs typeface="Old Standard TT"/>
              <a:sym typeface="Old Standard T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2" name="Google Shape;52;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3" name="Google Shape;53;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83565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8" name="Google Shape;18;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9" name="Google Shape;39;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3" name="Google Shape;43;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4" name="Google Shape;44;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6" name="Google Shape;4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CPU SCHEDULING  ALGORITHM SIMULATION </a:t>
            </a:r>
            <a:endParaRPr dirty="0"/>
          </a:p>
        </p:txBody>
      </p:sp>
      <p:sp>
        <p:nvSpPr>
          <p:cNvPr id="61" name="Google Shape;61;p13"/>
          <p:cNvSpPr txBox="1">
            <a:spLocks noGrp="1"/>
          </p:cNvSpPr>
          <p:nvPr>
            <p:ph type="subTitle" idx="1"/>
          </p:nvPr>
        </p:nvSpPr>
        <p:spPr>
          <a:xfrm>
            <a:off x="355600" y="3505200"/>
            <a:ext cx="8696960" cy="1522800"/>
          </a:xfrm>
          <a:prstGeom prst="rect">
            <a:avLst/>
          </a:prstGeom>
        </p:spPr>
        <p:txBody>
          <a:bodyPr spcFirstLastPara="1" wrap="square" lIns="91425" tIns="91425" rIns="91425" bIns="91425" anchor="t" anchorCtr="0">
            <a:normAutofit lnSpcReduction="10000"/>
          </a:bodyPr>
          <a:lstStyle/>
          <a:p>
            <a:pPr algn="ctr"/>
            <a:r>
              <a:rPr lang="en-IN" sz="1600" dirty="0">
                <a:solidFill>
                  <a:schemeClr val="bg1"/>
                </a:solidFill>
              </a:rPr>
              <a:t>TUMATI OMKAR CHOWDARY</a:t>
            </a:r>
          </a:p>
          <a:p>
            <a:pPr algn="ctr"/>
            <a:r>
              <a:rPr lang="en-US" sz="1600" dirty="0">
                <a:solidFill>
                  <a:schemeClr val="bg1"/>
                </a:solidFill>
              </a:rPr>
              <a:t> Reg No:RA2211026010188</a:t>
            </a:r>
          </a:p>
          <a:p>
            <a:pPr algn="ctr"/>
            <a:r>
              <a:rPr lang="en" sz="1600" dirty="0">
                <a:solidFill>
                  <a:schemeClr val="bg1"/>
                </a:solidFill>
              </a:rPr>
              <a:t>THOTAMSETTY CHATUSH RAJ</a:t>
            </a:r>
            <a:r>
              <a:rPr lang="en-US" sz="1600" dirty="0">
                <a:solidFill>
                  <a:schemeClr val="bg1"/>
                </a:solidFill>
              </a:rPr>
              <a:t> </a:t>
            </a:r>
          </a:p>
          <a:p>
            <a:pPr algn="ctr"/>
            <a:r>
              <a:rPr lang="en-US" sz="1600" dirty="0">
                <a:solidFill>
                  <a:schemeClr val="bg1"/>
                </a:solidFill>
              </a:rPr>
              <a:t>Reg No:RA2211026010153</a:t>
            </a:r>
          </a:p>
          <a:p>
            <a:pPr algn="ctr"/>
            <a:r>
              <a:rPr lang="en-US" sz="1600" dirty="0">
                <a:solidFill>
                  <a:schemeClr val="bg1"/>
                </a:solidFill>
              </a:rPr>
              <a:t>Batch ID:2</a:t>
            </a:r>
          </a:p>
          <a:p>
            <a:pPr algn="ctr"/>
            <a:r>
              <a:rPr lang="en-US" sz="1600" dirty="0">
                <a:solidFill>
                  <a:schemeClr val="bg1"/>
                </a:solidFill>
              </a:rPr>
              <a:t>Guide name and Designation: Dr. S. Vimal(</a:t>
            </a:r>
            <a:r>
              <a:rPr lang="en-IN" sz="1600" dirty="0">
                <a:solidFill>
                  <a:schemeClr val="bg1"/>
                </a:solidFill>
              </a:rPr>
              <a:t>Assistant Professor</a:t>
            </a:r>
            <a:r>
              <a:rPr lang="en-US" sz="1600" dirty="0">
                <a:solidFill>
                  <a:schemeClr val="bg1"/>
                </a:solidFill>
              </a:rPr>
              <a:t>)</a:t>
            </a:r>
          </a:p>
        </p:txBody>
      </p:sp>
      <p:sp>
        <p:nvSpPr>
          <p:cNvPr id="2" name="TextBox 1">
            <a:extLst>
              <a:ext uri="{FF2B5EF4-FFF2-40B4-BE49-F238E27FC236}">
                <a16:creationId xmlns:a16="http://schemas.microsoft.com/office/drawing/2014/main" id="{326D8B88-690D-5642-F7B4-2632120462EC}"/>
              </a:ext>
            </a:extLst>
          </p:cNvPr>
          <p:cNvSpPr txBox="1"/>
          <p:nvPr/>
        </p:nvSpPr>
        <p:spPr>
          <a:xfrm>
            <a:off x="3911600" y="121920"/>
            <a:ext cx="4719700" cy="1600438"/>
          </a:xfrm>
          <a:prstGeom prst="rect">
            <a:avLst/>
          </a:prstGeom>
          <a:noFill/>
        </p:spPr>
        <p:txBody>
          <a:bodyPr wrap="square" rtlCol="0">
            <a:spAutoFit/>
          </a:bodyPr>
          <a:lstStyle/>
          <a:p>
            <a:pPr algn="ctr"/>
            <a:r>
              <a:rPr lang="en-US" b="1" dirty="0"/>
              <a:t>SRM INSTITUTE OF SCIENCE AND TECHNOLOGY </a:t>
            </a:r>
            <a:endParaRPr lang="en-US" dirty="0"/>
          </a:p>
          <a:p>
            <a:pPr algn="ctr"/>
            <a:r>
              <a:rPr lang="en-US" b="1" dirty="0"/>
              <a:t>COLLEGE OF ENGINEERING AND TECHNOLOGY</a:t>
            </a:r>
            <a:endParaRPr lang="en-US" dirty="0"/>
          </a:p>
          <a:p>
            <a:pPr algn="ctr"/>
            <a:r>
              <a:rPr lang="en-US" b="1" dirty="0"/>
              <a:t>DEPARTMENT OF NETWORKING AND COMMUNICATIONS</a:t>
            </a:r>
            <a:endParaRPr lang="en-US" dirty="0"/>
          </a:p>
          <a:p>
            <a:pPr algn="ctr"/>
            <a:r>
              <a:rPr lang="en-US" b="1" dirty="0"/>
              <a:t>21CSC202J-Operating Systems , Mini-Project Presentation</a:t>
            </a:r>
            <a:endParaRPr lang="en-US" dirty="0"/>
          </a:p>
          <a:p>
            <a:endParaRPr lang="en-IN" dirty="0"/>
          </a:p>
        </p:txBody>
      </p:sp>
      <p:pic>
        <p:nvPicPr>
          <p:cNvPr id="3" name="Picture 2">
            <a:extLst>
              <a:ext uri="{FF2B5EF4-FFF2-40B4-BE49-F238E27FC236}">
                <a16:creationId xmlns:a16="http://schemas.microsoft.com/office/drawing/2014/main" id="{399EE85F-5248-53C3-A635-4C5C8E4C4CA3}"/>
              </a:ext>
            </a:extLst>
          </p:cNvPr>
          <p:cNvPicPr>
            <a:picLocks noChangeAspect="1"/>
          </p:cNvPicPr>
          <p:nvPr/>
        </p:nvPicPr>
        <p:blipFill>
          <a:blip r:embed="rId3"/>
          <a:stretch>
            <a:fillRect/>
          </a:stretch>
        </p:blipFill>
        <p:spPr>
          <a:xfrm>
            <a:off x="202087" y="436085"/>
            <a:ext cx="2237426" cy="755970"/>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MOTIVATION</a:t>
            </a:r>
            <a:endParaRPr/>
          </a:p>
        </p:txBody>
      </p:sp>
      <p:pic>
        <p:nvPicPr>
          <p:cNvPr id="2" name="Picture 1">
            <a:extLst>
              <a:ext uri="{FF2B5EF4-FFF2-40B4-BE49-F238E27FC236}">
                <a16:creationId xmlns:a16="http://schemas.microsoft.com/office/drawing/2014/main" id="{DDCE0ACE-4FED-B2BF-AB29-0B41B499CBF0}"/>
              </a:ext>
            </a:extLst>
          </p:cNvPr>
          <p:cNvPicPr>
            <a:picLocks noChangeAspect="1"/>
          </p:cNvPicPr>
          <p:nvPr/>
        </p:nvPicPr>
        <p:blipFill>
          <a:blip r:embed="rId3"/>
          <a:stretch>
            <a:fillRect/>
          </a:stretch>
        </p:blipFill>
        <p:spPr>
          <a:xfrm>
            <a:off x="512700" y="503861"/>
            <a:ext cx="2237426" cy="755970"/>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1033200"/>
            <a:ext cx="8520600" cy="4110300"/>
          </a:xfrm>
          <a:prstGeom prst="rect">
            <a:avLst/>
          </a:prstGeom>
        </p:spPr>
        <p:txBody>
          <a:bodyPr spcFirstLastPara="1" wrap="square" lIns="91425" tIns="91425" rIns="91425" bIns="91425" anchor="t" anchorCtr="0">
            <a:normAutofit/>
          </a:bodyPr>
          <a:lstStyle/>
          <a:p>
            <a:pPr marL="457200" lvl="0" indent="-228600" algn="l" rtl="0">
              <a:spcBef>
                <a:spcPts val="1500"/>
              </a:spcBef>
              <a:spcAft>
                <a:spcPts val="0"/>
              </a:spcAft>
              <a:buClr>
                <a:srgbClr val="374151"/>
              </a:buClr>
              <a:buSzPts val="1200"/>
              <a:buFont typeface="Roboto"/>
              <a:buNone/>
            </a:pPr>
            <a:r>
              <a:rPr lang="en" sz="1300" b="1" dirty="0">
                <a:solidFill>
                  <a:srgbClr val="374151"/>
                </a:solidFill>
                <a:latin typeface="Roboto"/>
                <a:ea typeface="Roboto"/>
                <a:cs typeface="Roboto"/>
                <a:sym typeface="Roboto"/>
              </a:rPr>
              <a:t>1. Foundational Knowledge:</a:t>
            </a:r>
            <a:r>
              <a:rPr lang="en" sz="1200" dirty="0">
                <a:solidFill>
                  <a:srgbClr val="374151"/>
                </a:solidFill>
                <a:latin typeface="Roboto"/>
                <a:ea typeface="Roboto"/>
                <a:cs typeface="Roboto"/>
                <a:sym typeface="Roboto"/>
              </a:rPr>
              <a:t> Understanding CPU scheduling is fundamental for working with computers and    operating systems.</a:t>
            </a:r>
            <a:endParaRPr sz="1200" dirty="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ts val="1200"/>
              <a:buFont typeface="Roboto"/>
              <a:buNone/>
            </a:pPr>
            <a:r>
              <a:rPr lang="en" sz="1300" b="1" dirty="0">
                <a:solidFill>
                  <a:srgbClr val="374151"/>
                </a:solidFill>
                <a:latin typeface="Roboto"/>
                <a:ea typeface="Roboto"/>
                <a:cs typeface="Roboto"/>
                <a:sym typeface="Roboto"/>
              </a:rPr>
              <a:t>2. Real-World Impact:</a:t>
            </a:r>
            <a:r>
              <a:rPr lang="en" sz="1200" dirty="0">
                <a:solidFill>
                  <a:srgbClr val="374151"/>
                </a:solidFill>
                <a:latin typeface="Roboto"/>
                <a:ea typeface="Roboto"/>
                <a:cs typeface="Roboto"/>
                <a:sym typeface="Roboto"/>
              </a:rPr>
              <a:t> Efficient scheduling directly influences system performance, making it crucial in professional contexts.</a:t>
            </a:r>
            <a:endParaRPr sz="1200" dirty="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ts val="1200"/>
              <a:buFont typeface="Roboto"/>
              <a:buNone/>
            </a:pPr>
            <a:r>
              <a:rPr lang="en" sz="1300" b="1" dirty="0">
                <a:solidFill>
                  <a:srgbClr val="374151"/>
                </a:solidFill>
                <a:latin typeface="Roboto"/>
                <a:ea typeface="Roboto"/>
                <a:cs typeface="Roboto"/>
                <a:sym typeface="Roboto"/>
              </a:rPr>
              <a:t>3. Interactive Learning:</a:t>
            </a:r>
            <a:r>
              <a:rPr lang="en" sz="1300" dirty="0">
                <a:solidFill>
                  <a:srgbClr val="374151"/>
                </a:solidFill>
                <a:latin typeface="Roboto"/>
                <a:ea typeface="Roboto"/>
                <a:cs typeface="Roboto"/>
                <a:sym typeface="Roboto"/>
              </a:rPr>
              <a:t> </a:t>
            </a:r>
            <a:r>
              <a:rPr lang="en" sz="1200" dirty="0">
                <a:solidFill>
                  <a:srgbClr val="374151"/>
                </a:solidFill>
                <a:latin typeface="Roboto"/>
                <a:ea typeface="Roboto"/>
                <a:cs typeface="Roboto"/>
                <a:sym typeface="Roboto"/>
              </a:rPr>
              <a:t>The project offers hands-on experience, simplifying complex concepts in scheduling algorithms.</a:t>
            </a:r>
            <a:endParaRPr sz="1200" dirty="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ts val="1200"/>
              <a:buFont typeface="Roboto"/>
              <a:buNone/>
            </a:pPr>
            <a:r>
              <a:rPr lang="en" sz="1300" b="1" dirty="0">
                <a:solidFill>
                  <a:srgbClr val="374151"/>
                </a:solidFill>
                <a:latin typeface="Roboto"/>
                <a:ea typeface="Roboto"/>
                <a:cs typeface="Roboto"/>
                <a:sym typeface="Roboto"/>
              </a:rPr>
              <a:t>4. Educational Enhancement:</a:t>
            </a:r>
            <a:r>
              <a:rPr lang="en" sz="1300" dirty="0">
                <a:solidFill>
                  <a:srgbClr val="374151"/>
                </a:solidFill>
                <a:latin typeface="Roboto"/>
                <a:ea typeface="Roboto"/>
                <a:cs typeface="Roboto"/>
                <a:sym typeface="Roboto"/>
              </a:rPr>
              <a:t> </a:t>
            </a:r>
            <a:r>
              <a:rPr lang="en" sz="1200" dirty="0">
                <a:solidFill>
                  <a:srgbClr val="374151"/>
                </a:solidFill>
                <a:latin typeface="Roboto"/>
                <a:ea typeface="Roboto"/>
                <a:cs typeface="Roboto"/>
                <a:sym typeface="Roboto"/>
              </a:rPr>
              <a:t>It complements academic studies, better preparing students for careers in computer science and IT.</a:t>
            </a:r>
            <a:endParaRPr sz="1200" dirty="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ts val="1200"/>
              <a:buFont typeface="Roboto"/>
              <a:buNone/>
            </a:pPr>
            <a:r>
              <a:rPr lang="en" sz="1300" b="1" dirty="0">
                <a:solidFill>
                  <a:srgbClr val="374151"/>
                </a:solidFill>
                <a:latin typeface="Roboto"/>
                <a:ea typeface="Roboto"/>
                <a:cs typeface="Roboto"/>
                <a:sym typeface="Roboto"/>
              </a:rPr>
              <a:t>5. Problem-Solving Skills:</a:t>
            </a:r>
            <a:r>
              <a:rPr lang="en" sz="1200" dirty="0">
                <a:solidFill>
                  <a:srgbClr val="374151"/>
                </a:solidFill>
                <a:latin typeface="Roboto"/>
                <a:ea typeface="Roboto"/>
                <a:cs typeface="Roboto"/>
                <a:sym typeface="Roboto"/>
              </a:rPr>
              <a:t> Users develop skills to evaluate trade-offs and optimize system performance.</a:t>
            </a:r>
            <a:endParaRPr sz="1200" dirty="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ts val="1200"/>
              <a:buFont typeface="Roboto"/>
              <a:buNone/>
            </a:pPr>
            <a:r>
              <a:rPr lang="en" sz="1300" b="1" dirty="0">
                <a:solidFill>
                  <a:srgbClr val="374151"/>
                </a:solidFill>
                <a:latin typeface="Roboto"/>
                <a:ea typeface="Roboto"/>
                <a:cs typeface="Roboto"/>
                <a:sym typeface="Roboto"/>
              </a:rPr>
              <a:t>6. Research and Innovation:</a:t>
            </a:r>
            <a:r>
              <a:rPr lang="en" sz="1200" dirty="0">
                <a:solidFill>
                  <a:srgbClr val="374151"/>
                </a:solidFill>
                <a:latin typeface="Roboto"/>
                <a:ea typeface="Roboto"/>
                <a:cs typeface="Roboto"/>
                <a:sym typeface="Roboto"/>
              </a:rPr>
              <a:t> It serves as a platform for researchers to experiment with and innovate in scheduling strategies.</a:t>
            </a:r>
            <a:endParaRPr sz="1200" dirty="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ts val="1200"/>
              <a:buFont typeface="Roboto"/>
              <a:buNone/>
            </a:pPr>
            <a:r>
              <a:rPr lang="en" sz="1300" b="1" dirty="0">
                <a:solidFill>
                  <a:srgbClr val="374151"/>
                </a:solidFill>
                <a:latin typeface="Roboto"/>
                <a:ea typeface="Roboto"/>
                <a:cs typeface="Roboto"/>
                <a:sym typeface="Roboto"/>
              </a:rPr>
              <a:t>7. Career Advancement:</a:t>
            </a:r>
            <a:r>
              <a:rPr lang="en" sz="1200" dirty="0">
                <a:solidFill>
                  <a:srgbClr val="374151"/>
                </a:solidFill>
                <a:latin typeface="Roboto"/>
                <a:ea typeface="Roboto"/>
                <a:cs typeface="Roboto"/>
                <a:sym typeface="Roboto"/>
              </a:rPr>
              <a:t> Proficiency in CPU scheduling enhances career opportunities in the IT industry.</a:t>
            </a:r>
            <a:endParaRPr sz="1200" dirty="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ts val="1200"/>
              <a:buFont typeface="Roboto"/>
              <a:buNone/>
            </a:pPr>
            <a:r>
              <a:rPr lang="en" sz="1300" b="1" dirty="0">
                <a:solidFill>
                  <a:srgbClr val="374151"/>
                </a:solidFill>
                <a:latin typeface="Roboto"/>
                <a:ea typeface="Roboto"/>
                <a:cs typeface="Roboto"/>
                <a:sym typeface="Roboto"/>
              </a:rPr>
              <a:t>8. Informed Decision-Making:</a:t>
            </a:r>
            <a:r>
              <a:rPr lang="en" sz="1200" dirty="0">
                <a:solidFill>
                  <a:srgbClr val="374151"/>
                </a:solidFill>
                <a:latin typeface="Roboto"/>
                <a:ea typeface="Roboto"/>
                <a:cs typeface="Roboto"/>
                <a:sym typeface="Roboto"/>
              </a:rPr>
              <a:t> Whether student or professional, it empowers users to make informed system management decisions.</a:t>
            </a:r>
            <a:endParaRPr sz="1200" dirty="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ts val="1200"/>
              <a:buFont typeface="Roboto"/>
              <a:buNone/>
            </a:pPr>
            <a:r>
              <a:rPr lang="en" sz="1300" b="1" dirty="0">
                <a:solidFill>
                  <a:srgbClr val="374151"/>
                </a:solidFill>
                <a:latin typeface="Roboto"/>
                <a:ea typeface="Roboto"/>
                <a:cs typeface="Roboto"/>
                <a:sym typeface="Roboto"/>
              </a:rPr>
              <a:t>9. Multidisciplinary Relevance:</a:t>
            </a:r>
            <a:r>
              <a:rPr lang="en" sz="1300" dirty="0">
                <a:solidFill>
                  <a:srgbClr val="374151"/>
                </a:solidFill>
                <a:latin typeface="Roboto"/>
                <a:ea typeface="Roboto"/>
                <a:cs typeface="Roboto"/>
                <a:sym typeface="Roboto"/>
              </a:rPr>
              <a:t> </a:t>
            </a:r>
            <a:r>
              <a:rPr lang="en" sz="1200" dirty="0">
                <a:solidFill>
                  <a:srgbClr val="374151"/>
                </a:solidFill>
                <a:latin typeface="Roboto"/>
                <a:ea typeface="Roboto"/>
                <a:cs typeface="Roboto"/>
                <a:sym typeface="Roboto"/>
              </a:rPr>
              <a:t>The knowledge extends to fields requiring efficient resource allocation beyond computer science.</a:t>
            </a:r>
            <a:endParaRPr dirty="0"/>
          </a:p>
        </p:txBody>
      </p:sp>
      <p:pic>
        <p:nvPicPr>
          <p:cNvPr id="2" name="Picture 1">
            <a:extLst>
              <a:ext uri="{FF2B5EF4-FFF2-40B4-BE49-F238E27FC236}">
                <a16:creationId xmlns:a16="http://schemas.microsoft.com/office/drawing/2014/main" id="{D6C5E353-BF5B-5722-BA90-1C5FD9C11470}"/>
              </a:ext>
            </a:extLst>
          </p:cNvPr>
          <p:cNvPicPr>
            <a:picLocks noChangeAspect="1"/>
          </p:cNvPicPr>
          <p:nvPr/>
        </p:nvPicPr>
        <p:blipFill>
          <a:blip r:embed="rId3"/>
          <a:stretch>
            <a:fillRect/>
          </a:stretch>
        </p:blipFill>
        <p:spPr>
          <a:xfrm>
            <a:off x="311700" y="36894"/>
            <a:ext cx="2237426" cy="75597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311700" y="1242003"/>
            <a:ext cx="8520600" cy="411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dirty="0">
                <a:solidFill>
                  <a:srgbClr val="374151"/>
                </a:solidFill>
                <a:latin typeface="Roboto"/>
                <a:ea typeface="Roboto"/>
                <a:cs typeface="Roboto"/>
                <a:sym typeface="Roboto"/>
              </a:rPr>
              <a:t>The motivation for this project lies in the critical importance of CPU scheduling in computer systems. Understanding CPU scheduling is foundational for anyone working with computers, as it directly influences system performance and responsiveness. This project offers an interactive learning experience, making complex scheduling algorithms accessible and engaging for learners. It complements academic studies, providing students with practical skills that prepare them for careers in computer science and IT. Users also gain problem-solving proficiency and the ability to critically assess scheduling algorithms, allowing for optimized system performance. Furthermore, researchers can utilize the project to experiment and innovate in scheduling strategies, and proficiency in CPU scheduling enhances career prospects in the IT industry. This knowledge extends beyond computer science, finding relevance in various fields requiring efficient resource allocation. Additionally, it encourages community collaboration and knowledge sharing, facilitating collective advancement in the field.</a:t>
            </a:r>
            <a:endParaRPr sz="2000" dirty="0"/>
          </a:p>
        </p:txBody>
      </p:sp>
      <p:pic>
        <p:nvPicPr>
          <p:cNvPr id="2" name="Picture 1">
            <a:extLst>
              <a:ext uri="{FF2B5EF4-FFF2-40B4-BE49-F238E27FC236}">
                <a16:creationId xmlns:a16="http://schemas.microsoft.com/office/drawing/2014/main" id="{1592704D-5B69-75C7-7246-1D95CCECC686}"/>
              </a:ext>
            </a:extLst>
          </p:cNvPr>
          <p:cNvPicPr>
            <a:picLocks noChangeAspect="1"/>
          </p:cNvPicPr>
          <p:nvPr/>
        </p:nvPicPr>
        <p:blipFill>
          <a:blip r:embed="rId3"/>
          <a:stretch>
            <a:fillRect/>
          </a:stretch>
        </p:blipFill>
        <p:spPr>
          <a:xfrm>
            <a:off x="559617" y="260793"/>
            <a:ext cx="2237426" cy="755970"/>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Algorithms Implemented</a:t>
            </a:r>
            <a:endParaRPr/>
          </a:p>
        </p:txBody>
      </p:sp>
      <p:sp>
        <p:nvSpPr>
          <p:cNvPr id="102" name="Google Shape;102;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lnSpcReduction="10000"/>
          </a:bodyPr>
          <a:lstStyle/>
          <a:p>
            <a:pPr marL="457200" lvl="0" indent="-361950" algn="l" rtl="0">
              <a:spcBef>
                <a:spcPts val="0"/>
              </a:spcBef>
              <a:spcAft>
                <a:spcPts val="0"/>
              </a:spcAft>
              <a:buSzPts val="2100"/>
              <a:buChar char="●"/>
            </a:pPr>
            <a:r>
              <a:rPr lang="en"/>
              <a:t>FCFS</a:t>
            </a:r>
            <a:endParaRPr/>
          </a:p>
          <a:p>
            <a:pPr marL="457200" lvl="0" indent="-361950" algn="l" rtl="0">
              <a:spcBef>
                <a:spcPts val="0"/>
              </a:spcBef>
              <a:spcAft>
                <a:spcPts val="0"/>
              </a:spcAft>
              <a:buSzPts val="2100"/>
              <a:buChar char="●"/>
            </a:pPr>
            <a:r>
              <a:rPr lang="en"/>
              <a:t>Shortest Job First</a:t>
            </a:r>
            <a:endParaRPr/>
          </a:p>
          <a:p>
            <a:pPr marL="457200" lvl="0" indent="-361950" algn="l" rtl="0">
              <a:spcBef>
                <a:spcPts val="0"/>
              </a:spcBef>
              <a:spcAft>
                <a:spcPts val="0"/>
              </a:spcAft>
              <a:buSzPts val="2100"/>
              <a:buChar char="●"/>
            </a:pPr>
            <a:r>
              <a:rPr lang="en"/>
              <a:t> Round Robin </a:t>
            </a:r>
            <a:endParaRPr/>
          </a:p>
          <a:p>
            <a:pPr marL="457200" lvl="0" indent="-361950" algn="l" rtl="0">
              <a:spcBef>
                <a:spcPts val="0"/>
              </a:spcBef>
              <a:spcAft>
                <a:spcPts val="0"/>
              </a:spcAft>
              <a:buSzPts val="2100"/>
              <a:buChar char="●"/>
            </a:pPr>
            <a:r>
              <a:rPr lang="en"/>
              <a:t>Priority Scheduling</a:t>
            </a:r>
            <a:endParaRPr/>
          </a:p>
        </p:txBody>
      </p:sp>
      <p:pic>
        <p:nvPicPr>
          <p:cNvPr id="103" name="Google Shape;103;p21"/>
          <p:cNvPicPr preferRelativeResize="0"/>
          <p:nvPr/>
        </p:nvPicPr>
        <p:blipFill>
          <a:blip r:embed="rId3">
            <a:alphaModFix/>
          </a:blip>
          <a:stretch>
            <a:fillRect/>
          </a:stretch>
        </p:blipFill>
        <p:spPr>
          <a:xfrm>
            <a:off x="4864313" y="1546866"/>
            <a:ext cx="3987375" cy="2181076"/>
          </a:xfrm>
          <a:prstGeom prst="rect">
            <a:avLst/>
          </a:prstGeom>
          <a:noFill/>
          <a:ln>
            <a:noFill/>
          </a:ln>
        </p:spPr>
      </p:pic>
      <p:pic>
        <p:nvPicPr>
          <p:cNvPr id="4" name="Picture 3">
            <a:extLst>
              <a:ext uri="{FF2B5EF4-FFF2-40B4-BE49-F238E27FC236}">
                <a16:creationId xmlns:a16="http://schemas.microsoft.com/office/drawing/2014/main" id="{E61CDCFD-1DD1-1944-9E44-46FAFD4A6B05}"/>
              </a:ext>
            </a:extLst>
          </p:cNvPr>
          <p:cNvPicPr>
            <a:picLocks noChangeAspect="1"/>
          </p:cNvPicPr>
          <p:nvPr/>
        </p:nvPicPr>
        <p:blipFill>
          <a:blip r:embed="rId4"/>
          <a:stretch>
            <a:fillRect/>
          </a:stretch>
        </p:blipFill>
        <p:spPr>
          <a:xfrm>
            <a:off x="265500" y="281714"/>
            <a:ext cx="2237426" cy="75597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265500" y="1031428"/>
            <a:ext cx="4045200" cy="1059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dirty="0"/>
              <a:t>First Come First Serve [FCFS]</a:t>
            </a:r>
            <a:endParaRPr sz="3000" dirty="0"/>
          </a:p>
        </p:txBody>
      </p:sp>
      <p:sp>
        <p:nvSpPr>
          <p:cNvPr id="109" name="Google Shape;109;p22"/>
          <p:cNvSpPr txBox="1">
            <a:spLocks noGrp="1"/>
          </p:cNvSpPr>
          <p:nvPr>
            <p:ph type="subTitle" idx="1"/>
          </p:nvPr>
        </p:nvSpPr>
        <p:spPr>
          <a:xfrm>
            <a:off x="265500" y="2276735"/>
            <a:ext cx="4045200" cy="272029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Clr>
                <a:schemeClr val="dk1"/>
              </a:buClr>
              <a:buSzPct val="52380"/>
              <a:buFont typeface="Arial"/>
              <a:buNone/>
            </a:pPr>
            <a:endParaRPr dirty="0"/>
          </a:p>
          <a:p>
            <a:pPr marL="0" lvl="0" indent="0" algn="l" rtl="0">
              <a:lnSpc>
                <a:spcPct val="115000"/>
              </a:lnSpc>
              <a:spcBef>
                <a:spcPts val="0"/>
              </a:spcBef>
              <a:spcAft>
                <a:spcPts val="0"/>
              </a:spcAft>
              <a:buClr>
                <a:schemeClr val="dk1"/>
              </a:buClr>
              <a:buSzPts val="275"/>
              <a:buFont typeface="Arial"/>
              <a:buNone/>
            </a:pPr>
            <a:r>
              <a:rPr lang="en" sz="4843" dirty="0">
                <a:solidFill>
                  <a:srgbClr val="374151"/>
                </a:solidFill>
                <a:latin typeface="Roboto"/>
                <a:ea typeface="Roboto"/>
                <a:cs typeface="Roboto"/>
                <a:sym typeface="Roboto"/>
              </a:rPr>
              <a:t>First-Come-First-Serve (FCFS) is one of the simplest CPU scheduling algorithms. In FCFS, processes are executed in the order they arrive in the ready queue. The first process to arrive is the first to be served, hence the name. FCFS operates on the principle of fairness, as it ensures that every process gets a chance to execute. However, it can lead to inefficiency, especially if a long-running process arrives first, causing subsequent processes to wait extensively. This scenario is known as the "convoy effect." FCFS is non-preemptive, meaning a process continues to execute until it completes or voluntarily yields the </a:t>
            </a:r>
            <a:r>
              <a:rPr lang="en-IN" sz="4843" dirty="0">
                <a:solidFill>
                  <a:srgbClr val="374151"/>
                </a:solidFill>
                <a:latin typeface="Roboto"/>
                <a:ea typeface="Roboto"/>
                <a:cs typeface="Roboto"/>
                <a:sym typeface="Roboto"/>
              </a:rPr>
              <a:t>CPU </a:t>
            </a:r>
            <a:endParaRPr sz="4843" dirty="0">
              <a:solidFill>
                <a:srgbClr val="374151"/>
              </a:solidFill>
              <a:latin typeface="Roboto"/>
              <a:ea typeface="Roboto"/>
              <a:cs typeface="Roboto"/>
              <a:sym typeface="Roboto"/>
            </a:endParaRPr>
          </a:p>
          <a:p>
            <a:pPr marL="0" lvl="0" indent="0" algn="ctr" rtl="0">
              <a:spcBef>
                <a:spcPts val="0"/>
              </a:spcBef>
              <a:spcAft>
                <a:spcPts val="0"/>
              </a:spcAft>
              <a:buNone/>
            </a:pPr>
            <a:endParaRPr dirty="0"/>
          </a:p>
        </p:txBody>
      </p:sp>
      <p:pic>
        <p:nvPicPr>
          <p:cNvPr id="110" name="Google Shape;110;p22"/>
          <p:cNvPicPr preferRelativeResize="0"/>
          <p:nvPr/>
        </p:nvPicPr>
        <p:blipFill>
          <a:blip r:embed="rId3">
            <a:alphaModFix/>
          </a:blip>
          <a:stretch>
            <a:fillRect/>
          </a:stretch>
        </p:blipFill>
        <p:spPr>
          <a:xfrm>
            <a:off x="4669125" y="1012275"/>
            <a:ext cx="4377750" cy="3286726"/>
          </a:xfrm>
          <a:prstGeom prst="rect">
            <a:avLst/>
          </a:prstGeom>
          <a:noFill/>
          <a:ln>
            <a:noFill/>
          </a:ln>
        </p:spPr>
      </p:pic>
      <p:pic>
        <p:nvPicPr>
          <p:cNvPr id="2" name="Picture 1">
            <a:extLst>
              <a:ext uri="{FF2B5EF4-FFF2-40B4-BE49-F238E27FC236}">
                <a16:creationId xmlns:a16="http://schemas.microsoft.com/office/drawing/2014/main" id="{AD5FA56B-FA0D-BACB-C29F-72C6C7B3807E}"/>
              </a:ext>
            </a:extLst>
          </p:cNvPr>
          <p:cNvPicPr>
            <a:picLocks noChangeAspect="1"/>
          </p:cNvPicPr>
          <p:nvPr/>
        </p:nvPicPr>
        <p:blipFill>
          <a:blip r:embed="rId4"/>
          <a:stretch>
            <a:fillRect/>
          </a:stretch>
        </p:blipFill>
        <p:spPr>
          <a:xfrm>
            <a:off x="230776" y="146475"/>
            <a:ext cx="2237426" cy="75597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500" fill="hold"/>
                                        <p:tgtEl>
                                          <p:spTgt spid="110"/>
                                        </p:tgtEl>
                                        <p:attrNameLst>
                                          <p:attrName>ppt_x</p:attrName>
                                        </p:attrNameLst>
                                      </p:cBhvr>
                                      <p:tavLst>
                                        <p:tav tm="0">
                                          <p:val>
                                            <p:strVal val="#ppt_x"/>
                                          </p:val>
                                        </p:tav>
                                        <p:tav tm="100000">
                                          <p:val>
                                            <p:strVal val="#ppt_x"/>
                                          </p:val>
                                        </p:tav>
                                      </p:tavLst>
                                    </p:anim>
                                    <p:anim calcmode="lin" valueType="num">
                                      <p:cBhvr additive="base">
                                        <p:cTn id="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59301" y="1075202"/>
            <a:ext cx="4045200" cy="1051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2780" dirty="0"/>
              <a:t>Shortest Job First</a:t>
            </a:r>
            <a:endParaRPr sz="2780" dirty="0"/>
          </a:p>
          <a:p>
            <a:pPr marL="0" lvl="0" indent="0" algn="ctr" rtl="0">
              <a:spcBef>
                <a:spcPts val="0"/>
              </a:spcBef>
              <a:spcAft>
                <a:spcPts val="0"/>
              </a:spcAft>
              <a:buSzPts val="990"/>
              <a:buNone/>
            </a:pPr>
            <a:r>
              <a:rPr lang="en" sz="2780" dirty="0"/>
              <a:t>[SJF]</a:t>
            </a:r>
            <a:endParaRPr sz="2780" dirty="0"/>
          </a:p>
        </p:txBody>
      </p:sp>
      <p:sp>
        <p:nvSpPr>
          <p:cNvPr id="116" name="Google Shape;116;p23"/>
          <p:cNvSpPr txBox="1">
            <a:spLocks noGrp="1"/>
          </p:cNvSpPr>
          <p:nvPr>
            <p:ph type="subTitle" idx="1"/>
          </p:nvPr>
        </p:nvSpPr>
        <p:spPr>
          <a:xfrm>
            <a:off x="265500" y="2246828"/>
            <a:ext cx="4045200" cy="33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374151"/>
                </a:solidFill>
                <a:latin typeface="Roboto"/>
                <a:ea typeface="Roboto"/>
                <a:cs typeface="Roboto"/>
                <a:sym typeface="Roboto"/>
              </a:rPr>
              <a:t>Shortest Job First (SJF) is a CPU scheduling algorithm that prioritizes processes with the shortest burst times, ensuring that the process requiring the least amount of CPU time is executed first. SJF is a preemptive algorithm, meaning that if a new process with a shorter burst time arrives while another process is running, the currently executing process is interrupted to allow the shorter one to execute. This minimizes the average waiting time and optimizes system throughput. However, predicting the exact burst time of a process can be challenging, and inaccurate estimations may lead to frequent preemptions, resulting in increased context switching and potential overhead.</a:t>
            </a:r>
            <a:endParaRPr dirty="0"/>
          </a:p>
        </p:txBody>
      </p:sp>
      <p:pic>
        <p:nvPicPr>
          <p:cNvPr id="117" name="Google Shape;117;p23"/>
          <p:cNvPicPr preferRelativeResize="0"/>
          <p:nvPr/>
        </p:nvPicPr>
        <p:blipFill>
          <a:blip r:embed="rId3">
            <a:alphaModFix/>
          </a:blip>
          <a:stretch>
            <a:fillRect/>
          </a:stretch>
        </p:blipFill>
        <p:spPr>
          <a:xfrm>
            <a:off x="4939500" y="1376045"/>
            <a:ext cx="3837000" cy="2391405"/>
          </a:xfrm>
          <a:prstGeom prst="rect">
            <a:avLst/>
          </a:prstGeom>
          <a:noFill/>
          <a:ln>
            <a:noFill/>
          </a:ln>
        </p:spPr>
      </p:pic>
      <p:pic>
        <p:nvPicPr>
          <p:cNvPr id="2" name="Picture 1">
            <a:extLst>
              <a:ext uri="{FF2B5EF4-FFF2-40B4-BE49-F238E27FC236}">
                <a16:creationId xmlns:a16="http://schemas.microsoft.com/office/drawing/2014/main" id="{C0B02AB3-D93B-B44B-8475-121D0A4046CA}"/>
              </a:ext>
            </a:extLst>
          </p:cNvPr>
          <p:cNvPicPr>
            <a:picLocks noChangeAspect="1"/>
          </p:cNvPicPr>
          <p:nvPr/>
        </p:nvPicPr>
        <p:blipFill>
          <a:blip r:embed="rId4"/>
          <a:stretch>
            <a:fillRect/>
          </a:stretch>
        </p:blipFill>
        <p:spPr>
          <a:xfrm>
            <a:off x="293567" y="251951"/>
            <a:ext cx="2237426" cy="75597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ppt_x"/>
                                          </p:val>
                                        </p:tav>
                                        <p:tav tm="100000">
                                          <p:val>
                                            <p:strVal val="#ppt_x"/>
                                          </p:val>
                                        </p:tav>
                                      </p:tavLst>
                                    </p:anim>
                                    <p:anim calcmode="lin" valueType="num">
                                      <p:cBhvr additive="base">
                                        <p:cTn id="8"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0" y="1095600"/>
            <a:ext cx="4045200" cy="596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00" dirty="0"/>
              <a:t>Round Robin</a:t>
            </a:r>
            <a:endParaRPr sz="2700" dirty="0"/>
          </a:p>
        </p:txBody>
      </p:sp>
      <p:sp>
        <p:nvSpPr>
          <p:cNvPr id="131" name="Google Shape;131;p25"/>
          <p:cNvSpPr txBox="1">
            <a:spLocks noGrp="1"/>
          </p:cNvSpPr>
          <p:nvPr>
            <p:ph type="subTitle" idx="1"/>
          </p:nvPr>
        </p:nvSpPr>
        <p:spPr>
          <a:xfrm>
            <a:off x="67200" y="1748412"/>
            <a:ext cx="4045200" cy="3248613"/>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dirty="0">
                <a:solidFill>
                  <a:srgbClr val="374151"/>
                </a:solidFill>
                <a:latin typeface="Roboto"/>
                <a:ea typeface="Roboto"/>
                <a:cs typeface="Roboto"/>
                <a:sym typeface="Roboto"/>
              </a:rPr>
              <a:t>Round Robin (RR) is a CPU scheduling algorithm designed to provide fair and balanced execution of processes in a time-sharing manner. In RR, each process is assigned a fixed time quantum, and the CPU executes each process for the duration of one time quantum. If a process does not complete within its time quantum, it is preempted, and the CPU moves on to the next process in the queue. This cycle continues until all processes have had a chance to execute.</a:t>
            </a:r>
            <a:endParaRPr sz="1050" dirty="0">
              <a:solidFill>
                <a:srgbClr val="37415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050" dirty="0">
              <a:solidFill>
                <a:srgbClr val="37415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050" dirty="0">
                <a:solidFill>
                  <a:srgbClr val="374151"/>
                </a:solidFill>
                <a:latin typeface="Roboto"/>
                <a:ea typeface="Roboto"/>
                <a:cs typeface="Roboto"/>
                <a:sym typeface="Roboto"/>
              </a:rPr>
              <a:t>Round Robin is a preemptive scheduling algorithm, and it is particularly suitable for scenarios where processes have similar time requirements or need equal access to the CPU. RR ensures that no single process monopolizes the CPU for an extended period, which is essential for maintaining system responsiveness. However, it may not be the most efficient choice for processes with varying execution times, as shorter processes might have to wait until their time quantum comes up again.</a:t>
            </a:r>
            <a:endParaRPr sz="1050" dirty="0">
              <a:solidFill>
                <a:srgbClr val="37415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050" dirty="0">
              <a:solidFill>
                <a:srgbClr val="374151"/>
              </a:solidFill>
              <a:latin typeface="Roboto"/>
              <a:ea typeface="Roboto"/>
              <a:cs typeface="Roboto"/>
              <a:sym typeface="Roboto"/>
            </a:endParaRPr>
          </a:p>
        </p:txBody>
      </p:sp>
      <p:pic>
        <p:nvPicPr>
          <p:cNvPr id="132" name="Google Shape;132;p25"/>
          <p:cNvPicPr preferRelativeResize="0"/>
          <p:nvPr/>
        </p:nvPicPr>
        <p:blipFill>
          <a:blip r:embed="rId3">
            <a:alphaModFix/>
          </a:blip>
          <a:stretch>
            <a:fillRect/>
          </a:stretch>
        </p:blipFill>
        <p:spPr>
          <a:xfrm>
            <a:off x="4625075" y="408212"/>
            <a:ext cx="4451725" cy="4327075"/>
          </a:xfrm>
          <a:prstGeom prst="rect">
            <a:avLst/>
          </a:prstGeom>
          <a:noFill/>
          <a:ln>
            <a:noFill/>
          </a:ln>
        </p:spPr>
      </p:pic>
      <p:pic>
        <p:nvPicPr>
          <p:cNvPr id="2" name="Picture 1">
            <a:extLst>
              <a:ext uri="{FF2B5EF4-FFF2-40B4-BE49-F238E27FC236}">
                <a16:creationId xmlns:a16="http://schemas.microsoft.com/office/drawing/2014/main" id="{ACCE7716-8F4F-6786-E9EA-49B738D24D16}"/>
              </a:ext>
            </a:extLst>
          </p:cNvPr>
          <p:cNvPicPr>
            <a:picLocks noChangeAspect="1"/>
          </p:cNvPicPr>
          <p:nvPr/>
        </p:nvPicPr>
        <p:blipFill>
          <a:blip r:embed="rId4"/>
          <a:stretch>
            <a:fillRect/>
          </a:stretch>
        </p:blipFill>
        <p:spPr>
          <a:xfrm>
            <a:off x="293399" y="283518"/>
            <a:ext cx="2237426" cy="75597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fill="hold"/>
                                        <p:tgtEl>
                                          <p:spTgt spid="132"/>
                                        </p:tgtEl>
                                        <p:attrNameLst>
                                          <p:attrName>ppt_x</p:attrName>
                                        </p:attrNameLst>
                                      </p:cBhvr>
                                      <p:tavLst>
                                        <p:tav tm="0">
                                          <p:val>
                                            <p:strVal val="#ppt_x"/>
                                          </p:val>
                                        </p:tav>
                                        <p:tav tm="100000">
                                          <p:val>
                                            <p:strVal val="#ppt_x"/>
                                          </p:val>
                                        </p:tav>
                                      </p:tavLst>
                                    </p:anim>
                                    <p:anim calcmode="lin" valueType="num">
                                      <p:cBhvr additive="base">
                                        <p:cTn id="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159000" y="837329"/>
            <a:ext cx="4045200" cy="501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SzPct val="35611"/>
              <a:buNone/>
            </a:pPr>
            <a:r>
              <a:rPr lang="en" sz="2780" dirty="0"/>
              <a:t>Priority Scheduling</a:t>
            </a:r>
            <a:endParaRPr sz="2780" dirty="0"/>
          </a:p>
        </p:txBody>
      </p:sp>
      <p:sp>
        <p:nvSpPr>
          <p:cNvPr id="123" name="Google Shape;123;p24"/>
          <p:cNvSpPr txBox="1">
            <a:spLocks noGrp="1"/>
          </p:cNvSpPr>
          <p:nvPr>
            <p:ph type="subTitle" idx="1"/>
          </p:nvPr>
        </p:nvSpPr>
        <p:spPr>
          <a:xfrm>
            <a:off x="159000" y="1417502"/>
            <a:ext cx="4045200" cy="4408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200" dirty="0">
                <a:solidFill>
                  <a:srgbClr val="343541"/>
                </a:solidFill>
                <a:latin typeface="Roboto"/>
                <a:ea typeface="Roboto"/>
                <a:cs typeface="Roboto"/>
                <a:sym typeface="Roboto"/>
              </a:rPr>
              <a:t>Priority Scheduling is a CPU scheduling algorithm that assigns priorities to processes based on certain criteria, such as process importance, task type, or any other relevant parameter. In this scheme, processes with higher priority values are executed before those with lower priority values. Priority scheduling can be either preemptive or non-preemptive, depending on whether higher-priority processes can interrupt lower-priority ones while they are running.</a:t>
            </a:r>
            <a:endParaRPr sz="1200" dirty="0">
              <a:solidFill>
                <a:srgbClr val="343541"/>
              </a:solidFill>
              <a:latin typeface="Roboto"/>
              <a:ea typeface="Roboto"/>
              <a:cs typeface="Roboto"/>
              <a:sym typeface="Roboto"/>
            </a:endParaRPr>
          </a:p>
          <a:p>
            <a:pPr marL="0" lvl="0" indent="0" algn="l" rtl="0">
              <a:lnSpc>
                <a:spcPct val="115000"/>
              </a:lnSpc>
              <a:spcBef>
                <a:spcPts val="0"/>
              </a:spcBef>
              <a:spcAft>
                <a:spcPts val="0"/>
              </a:spcAft>
              <a:buNone/>
            </a:pPr>
            <a:endParaRPr sz="1200" dirty="0">
              <a:solidFill>
                <a:srgbClr val="343541"/>
              </a:solidFill>
              <a:latin typeface="Roboto"/>
              <a:ea typeface="Roboto"/>
              <a:cs typeface="Roboto"/>
              <a:sym typeface="Roboto"/>
            </a:endParaRPr>
          </a:p>
          <a:p>
            <a:pPr marL="0" lvl="0" indent="0" algn="l" rtl="0">
              <a:lnSpc>
                <a:spcPct val="115000"/>
              </a:lnSpc>
              <a:spcBef>
                <a:spcPts val="0"/>
              </a:spcBef>
              <a:spcAft>
                <a:spcPts val="0"/>
              </a:spcAft>
              <a:buNone/>
            </a:pPr>
            <a:r>
              <a:rPr lang="en" sz="1200" dirty="0">
                <a:solidFill>
                  <a:srgbClr val="343541"/>
                </a:solidFill>
                <a:latin typeface="Roboto"/>
                <a:ea typeface="Roboto"/>
                <a:cs typeface="Roboto"/>
                <a:sym typeface="Roboto"/>
              </a:rPr>
              <a:t>In preemptive priority scheduling, the system may interrupt a lower-priority process when a higher-priority process becomes available, ensuring that critical tasks are addressed promptly. In contrast, non-preemptive priority scheduling allows a process to run to completion before the CPU is allocated to a higher-priority task.</a:t>
            </a:r>
            <a:endParaRPr sz="1200" dirty="0">
              <a:solidFill>
                <a:srgbClr val="343541"/>
              </a:solidFill>
              <a:latin typeface="Roboto"/>
              <a:ea typeface="Roboto"/>
              <a:cs typeface="Roboto"/>
              <a:sym typeface="Roboto"/>
            </a:endParaRPr>
          </a:p>
          <a:p>
            <a:pPr marL="0" lvl="0" indent="0" algn="l" rtl="0">
              <a:lnSpc>
                <a:spcPct val="115000"/>
              </a:lnSpc>
              <a:spcBef>
                <a:spcPts val="0"/>
              </a:spcBef>
              <a:spcAft>
                <a:spcPts val="0"/>
              </a:spcAft>
              <a:buNone/>
            </a:pPr>
            <a:endParaRPr sz="1200" dirty="0">
              <a:solidFill>
                <a:srgbClr val="343541"/>
              </a:solidFill>
              <a:latin typeface="Roboto"/>
              <a:ea typeface="Roboto"/>
              <a:cs typeface="Roboto"/>
              <a:sym typeface="Roboto"/>
            </a:endParaRPr>
          </a:p>
          <a:p>
            <a:pPr marL="0" lvl="0" indent="0" algn="l" rtl="0">
              <a:lnSpc>
                <a:spcPct val="115000"/>
              </a:lnSpc>
              <a:spcBef>
                <a:spcPts val="0"/>
              </a:spcBef>
              <a:spcAft>
                <a:spcPts val="0"/>
              </a:spcAft>
              <a:buNone/>
            </a:pPr>
            <a:endParaRPr sz="1100" dirty="0">
              <a:solidFill>
                <a:srgbClr val="343541"/>
              </a:solidFill>
              <a:latin typeface="Calibri"/>
              <a:ea typeface="Calibri"/>
              <a:cs typeface="Calibri"/>
              <a:sym typeface="Calibri"/>
            </a:endParaRPr>
          </a:p>
          <a:p>
            <a:pPr marL="0" lvl="0" indent="0" algn="l" rtl="0">
              <a:lnSpc>
                <a:spcPct val="115000"/>
              </a:lnSpc>
              <a:spcBef>
                <a:spcPts val="0"/>
              </a:spcBef>
              <a:spcAft>
                <a:spcPts val="0"/>
              </a:spcAft>
              <a:buNone/>
            </a:pPr>
            <a:endParaRPr sz="300" dirty="0">
              <a:solidFill>
                <a:srgbClr val="374151"/>
              </a:solidFill>
              <a:highlight>
                <a:srgbClr val="F7F7F8"/>
              </a:highlight>
              <a:latin typeface="Roboto"/>
              <a:ea typeface="Roboto"/>
              <a:cs typeface="Roboto"/>
              <a:sym typeface="Roboto"/>
            </a:endParaRPr>
          </a:p>
          <a:p>
            <a:pPr marL="0" lvl="0" indent="0" algn="l" rtl="0">
              <a:lnSpc>
                <a:spcPct val="115000"/>
              </a:lnSpc>
              <a:spcBef>
                <a:spcPts val="0"/>
              </a:spcBef>
              <a:spcAft>
                <a:spcPts val="0"/>
              </a:spcAft>
              <a:buNone/>
            </a:pPr>
            <a:endParaRPr sz="300" dirty="0">
              <a:solidFill>
                <a:srgbClr val="374151"/>
              </a:solidFill>
              <a:highlight>
                <a:srgbClr val="F7F7F8"/>
              </a:highlight>
              <a:latin typeface="Roboto"/>
              <a:ea typeface="Roboto"/>
              <a:cs typeface="Roboto"/>
              <a:sym typeface="Roboto"/>
            </a:endParaRPr>
          </a:p>
          <a:p>
            <a:pPr marL="0" lvl="0" indent="0" algn="l" rtl="0">
              <a:lnSpc>
                <a:spcPct val="175000"/>
              </a:lnSpc>
              <a:spcBef>
                <a:spcPts val="1500"/>
              </a:spcBef>
              <a:spcAft>
                <a:spcPts val="0"/>
              </a:spcAft>
              <a:buClr>
                <a:schemeClr val="dk1"/>
              </a:buClr>
              <a:buSzPct val="30555"/>
              <a:buFont typeface="Arial"/>
              <a:buNone/>
            </a:pPr>
            <a:endParaRPr sz="1100" dirty="0">
              <a:solidFill>
                <a:srgbClr val="343541"/>
              </a:solidFill>
              <a:latin typeface="Calibri"/>
              <a:ea typeface="Calibri"/>
              <a:cs typeface="Calibri"/>
              <a:sym typeface="Calibri"/>
            </a:endParaRPr>
          </a:p>
          <a:p>
            <a:pPr marL="0" lvl="0" indent="0" algn="ctr" rtl="0">
              <a:spcBef>
                <a:spcPts val="0"/>
              </a:spcBef>
              <a:spcAft>
                <a:spcPts val="0"/>
              </a:spcAft>
              <a:buNone/>
            </a:pPr>
            <a:endParaRPr sz="600" dirty="0"/>
          </a:p>
        </p:txBody>
      </p:sp>
      <p:sp>
        <p:nvSpPr>
          <p:cNvPr id="124" name="Google Shape;124;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25" name="Google Shape;125;p24"/>
          <p:cNvPicPr preferRelativeResize="0"/>
          <p:nvPr/>
        </p:nvPicPr>
        <p:blipFill>
          <a:blip r:embed="rId3">
            <a:alphaModFix/>
          </a:blip>
          <a:stretch>
            <a:fillRect/>
          </a:stretch>
        </p:blipFill>
        <p:spPr>
          <a:xfrm>
            <a:off x="4730975" y="672725"/>
            <a:ext cx="4254025" cy="4254025"/>
          </a:xfrm>
          <a:prstGeom prst="rect">
            <a:avLst/>
          </a:prstGeom>
          <a:noFill/>
          <a:ln>
            <a:noFill/>
          </a:ln>
        </p:spPr>
      </p:pic>
      <p:pic>
        <p:nvPicPr>
          <p:cNvPr id="2" name="Picture 1">
            <a:extLst>
              <a:ext uri="{FF2B5EF4-FFF2-40B4-BE49-F238E27FC236}">
                <a16:creationId xmlns:a16="http://schemas.microsoft.com/office/drawing/2014/main" id="{33EFCA82-4FEB-CD60-E544-FEAB121450AC}"/>
              </a:ext>
            </a:extLst>
          </p:cNvPr>
          <p:cNvPicPr>
            <a:picLocks noChangeAspect="1"/>
          </p:cNvPicPr>
          <p:nvPr/>
        </p:nvPicPr>
        <p:blipFill>
          <a:blip r:embed="rId4"/>
          <a:stretch>
            <a:fillRect/>
          </a:stretch>
        </p:blipFill>
        <p:spPr>
          <a:xfrm>
            <a:off x="80748" y="0"/>
            <a:ext cx="2237426" cy="75597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ppt_x"/>
                                          </p:val>
                                        </p:tav>
                                        <p:tav tm="100000">
                                          <p:val>
                                            <p:strVal val="#ppt_x"/>
                                          </p:val>
                                        </p:tav>
                                      </p:tavLst>
                                    </p:anim>
                                    <p:anim calcmode="lin" valueType="num">
                                      <p:cBhvr additive="base">
                                        <p:cTn id="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9C50-FEA4-ED42-0A0D-5D3E7521406E}"/>
              </a:ext>
            </a:extLst>
          </p:cNvPr>
          <p:cNvSpPr>
            <a:spLocks noGrp="1"/>
          </p:cNvSpPr>
          <p:nvPr>
            <p:ph type="title"/>
          </p:nvPr>
        </p:nvSpPr>
        <p:spPr>
          <a:xfrm>
            <a:off x="127322" y="1893300"/>
            <a:ext cx="8503978" cy="1522800"/>
          </a:xfrm>
        </p:spPr>
        <p:txBody>
          <a:bodyPr>
            <a:noAutofit/>
          </a:bodyPr>
          <a:lstStyle/>
          <a:p>
            <a:r>
              <a:rPr lang="en-US" sz="4000" dirty="0"/>
              <a:t>ARCHITECRURE / FLOWCHART</a:t>
            </a:r>
            <a:r>
              <a:rPr lang="en-IN" sz="4000" dirty="0"/>
              <a:t>:</a:t>
            </a:r>
          </a:p>
        </p:txBody>
      </p:sp>
      <p:pic>
        <p:nvPicPr>
          <p:cNvPr id="3" name="Picture 2">
            <a:extLst>
              <a:ext uri="{FF2B5EF4-FFF2-40B4-BE49-F238E27FC236}">
                <a16:creationId xmlns:a16="http://schemas.microsoft.com/office/drawing/2014/main" id="{9705586D-56BC-ED67-05A3-7EEF41BF4208}"/>
              </a:ext>
            </a:extLst>
          </p:cNvPr>
          <p:cNvPicPr>
            <a:picLocks noChangeAspect="1"/>
          </p:cNvPicPr>
          <p:nvPr/>
        </p:nvPicPr>
        <p:blipFill>
          <a:blip r:embed="rId2"/>
          <a:stretch>
            <a:fillRect/>
          </a:stretch>
        </p:blipFill>
        <p:spPr>
          <a:xfrm>
            <a:off x="304974" y="503861"/>
            <a:ext cx="2237426" cy="755970"/>
          </a:xfrm>
          <a:prstGeom prst="rect">
            <a:avLst/>
          </a:prstGeom>
        </p:spPr>
      </p:pic>
    </p:spTree>
    <p:extLst>
      <p:ext uri="{BB962C8B-B14F-4D97-AF65-F5344CB8AC3E}">
        <p14:creationId xmlns:p14="http://schemas.microsoft.com/office/powerpoint/2010/main" val="53172880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A627CC-E126-729A-8F88-E59312C1C6A9}"/>
              </a:ext>
            </a:extLst>
          </p:cNvPr>
          <p:cNvPicPr>
            <a:picLocks noChangeAspect="1"/>
          </p:cNvPicPr>
          <p:nvPr/>
        </p:nvPicPr>
        <p:blipFill>
          <a:blip r:embed="rId2"/>
          <a:stretch>
            <a:fillRect/>
          </a:stretch>
        </p:blipFill>
        <p:spPr>
          <a:xfrm>
            <a:off x="224573" y="625033"/>
            <a:ext cx="2164361" cy="4367996"/>
          </a:xfrm>
          <a:prstGeom prst="rect">
            <a:avLst/>
          </a:prstGeom>
        </p:spPr>
      </p:pic>
      <p:pic>
        <p:nvPicPr>
          <p:cNvPr id="6" name="Picture 5">
            <a:extLst>
              <a:ext uri="{FF2B5EF4-FFF2-40B4-BE49-F238E27FC236}">
                <a16:creationId xmlns:a16="http://schemas.microsoft.com/office/drawing/2014/main" id="{94D48F24-A3AA-7A6D-6ECA-CA276322F35F}"/>
              </a:ext>
            </a:extLst>
          </p:cNvPr>
          <p:cNvPicPr>
            <a:picLocks noChangeAspect="1"/>
          </p:cNvPicPr>
          <p:nvPr/>
        </p:nvPicPr>
        <p:blipFill>
          <a:blip r:embed="rId3"/>
          <a:stretch>
            <a:fillRect/>
          </a:stretch>
        </p:blipFill>
        <p:spPr>
          <a:xfrm>
            <a:off x="2388934" y="-1"/>
            <a:ext cx="2310388" cy="4367996"/>
          </a:xfrm>
          <a:prstGeom prst="rect">
            <a:avLst/>
          </a:prstGeom>
        </p:spPr>
      </p:pic>
      <p:pic>
        <p:nvPicPr>
          <p:cNvPr id="8" name="Picture 7">
            <a:extLst>
              <a:ext uri="{FF2B5EF4-FFF2-40B4-BE49-F238E27FC236}">
                <a16:creationId xmlns:a16="http://schemas.microsoft.com/office/drawing/2014/main" id="{2C4611ED-9F8B-3A18-952E-1E8F71D35841}"/>
              </a:ext>
            </a:extLst>
          </p:cNvPr>
          <p:cNvPicPr>
            <a:picLocks noChangeAspect="1"/>
          </p:cNvPicPr>
          <p:nvPr/>
        </p:nvPicPr>
        <p:blipFill>
          <a:blip r:embed="rId4"/>
          <a:stretch>
            <a:fillRect/>
          </a:stretch>
        </p:blipFill>
        <p:spPr>
          <a:xfrm>
            <a:off x="4699322" y="625034"/>
            <a:ext cx="2310388" cy="4367995"/>
          </a:xfrm>
          <a:prstGeom prst="rect">
            <a:avLst/>
          </a:prstGeom>
        </p:spPr>
      </p:pic>
      <p:pic>
        <p:nvPicPr>
          <p:cNvPr id="10" name="Picture 9">
            <a:extLst>
              <a:ext uri="{FF2B5EF4-FFF2-40B4-BE49-F238E27FC236}">
                <a16:creationId xmlns:a16="http://schemas.microsoft.com/office/drawing/2014/main" id="{D101FF9F-10A2-1B0C-580D-9D3E68D00E1B}"/>
              </a:ext>
            </a:extLst>
          </p:cNvPr>
          <p:cNvPicPr>
            <a:picLocks noChangeAspect="1"/>
          </p:cNvPicPr>
          <p:nvPr/>
        </p:nvPicPr>
        <p:blipFill>
          <a:blip r:embed="rId5"/>
          <a:stretch>
            <a:fillRect/>
          </a:stretch>
        </p:blipFill>
        <p:spPr>
          <a:xfrm>
            <a:off x="6863683" y="0"/>
            <a:ext cx="2134290" cy="4367995"/>
          </a:xfrm>
          <a:prstGeom prst="rect">
            <a:avLst/>
          </a:prstGeom>
        </p:spPr>
      </p:pic>
      <p:sp>
        <p:nvSpPr>
          <p:cNvPr id="11" name="TextBox 10">
            <a:extLst>
              <a:ext uri="{FF2B5EF4-FFF2-40B4-BE49-F238E27FC236}">
                <a16:creationId xmlns:a16="http://schemas.microsoft.com/office/drawing/2014/main" id="{7F48C457-7A6A-467E-2BA6-5A10EE596B87}"/>
              </a:ext>
            </a:extLst>
          </p:cNvPr>
          <p:cNvSpPr txBox="1"/>
          <p:nvPr/>
        </p:nvSpPr>
        <p:spPr>
          <a:xfrm>
            <a:off x="324091" y="150471"/>
            <a:ext cx="1817225" cy="307777"/>
          </a:xfrm>
          <a:prstGeom prst="rect">
            <a:avLst/>
          </a:prstGeom>
          <a:noFill/>
        </p:spPr>
        <p:txBody>
          <a:bodyPr wrap="square" rtlCol="0">
            <a:spAutoFit/>
          </a:bodyPr>
          <a:lstStyle/>
          <a:p>
            <a:r>
              <a:rPr lang="en-IN" dirty="0"/>
              <a:t>ROUND ROBIN</a:t>
            </a:r>
          </a:p>
        </p:txBody>
      </p:sp>
      <p:sp>
        <p:nvSpPr>
          <p:cNvPr id="12" name="TextBox 11">
            <a:extLst>
              <a:ext uri="{FF2B5EF4-FFF2-40B4-BE49-F238E27FC236}">
                <a16:creationId xmlns:a16="http://schemas.microsoft.com/office/drawing/2014/main" id="{E96199AB-2733-8C25-065A-F8287FCA56B2}"/>
              </a:ext>
            </a:extLst>
          </p:cNvPr>
          <p:cNvSpPr txBox="1"/>
          <p:nvPr/>
        </p:nvSpPr>
        <p:spPr>
          <a:xfrm>
            <a:off x="7396222" y="4521883"/>
            <a:ext cx="2030014" cy="369332"/>
          </a:xfrm>
          <a:prstGeom prst="rect">
            <a:avLst/>
          </a:prstGeom>
          <a:noFill/>
        </p:spPr>
        <p:txBody>
          <a:bodyPr wrap="square" rtlCol="0">
            <a:spAutoFit/>
          </a:bodyPr>
          <a:lstStyle/>
          <a:p>
            <a:r>
              <a:rPr lang="en-IN" sz="1800" dirty="0"/>
              <a:t>PRIORITY</a:t>
            </a:r>
          </a:p>
        </p:txBody>
      </p:sp>
      <p:sp>
        <p:nvSpPr>
          <p:cNvPr id="13" name="TextBox 12">
            <a:extLst>
              <a:ext uri="{FF2B5EF4-FFF2-40B4-BE49-F238E27FC236}">
                <a16:creationId xmlns:a16="http://schemas.microsoft.com/office/drawing/2014/main" id="{B00DCADB-A16D-BC21-E134-C44FA168A5AE}"/>
              </a:ext>
            </a:extLst>
          </p:cNvPr>
          <p:cNvSpPr txBox="1"/>
          <p:nvPr/>
        </p:nvSpPr>
        <p:spPr>
          <a:xfrm>
            <a:off x="3164670" y="4445200"/>
            <a:ext cx="1148140" cy="461665"/>
          </a:xfrm>
          <a:prstGeom prst="rect">
            <a:avLst/>
          </a:prstGeom>
          <a:noFill/>
        </p:spPr>
        <p:txBody>
          <a:bodyPr wrap="square" rtlCol="0">
            <a:spAutoFit/>
          </a:bodyPr>
          <a:lstStyle/>
          <a:p>
            <a:r>
              <a:rPr lang="en-IN" sz="2400" dirty="0"/>
              <a:t>SJF</a:t>
            </a:r>
          </a:p>
        </p:txBody>
      </p:sp>
      <p:sp>
        <p:nvSpPr>
          <p:cNvPr id="14" name="TextBox 13">
            <a:extLst>
              <a:ext uri="{FF2B5EF4-FFF2-40B4-BE49-F238E27FC236}">
                <a16:creationId xmlns:a16="http://schemas.microsoft.com/office/drawing/2014/main" id="{E011F674-3D0D-4088-9389-922568A90B8E}"/>
              </a:ext>
            </a:extLst>
          </p:cNvPr>
          <p:cNvSpPr txBox="1"/>
          <p:nvPr/>
        </p:nvSpPr>
        <p:spPr>
          <a:xfrm>
            <a:off x="5368379" y="116012"/>
            <a:ext cx="972274" cy="400110"/>
          </a:xfrm>
          <a:prstGeom prst="rect">
            <a:avLst/>
          </a:prstGeom>
          <a:noFill/>
        </p:spPr>
        <p:txBody>
          <a:bodyPr wrap="square" rtlCol="0">
            <a:spAutoFit/>
          </a:bodyPr>
          <a:lstStyle/>
          <a:p>
            <a:r>
              <a:rPr lang="en-IN" sz="2000" dirty="0"/>
              <a:t>FCFS</a:t>
            </a:r>
          </a:p>
        </p:txBody>
      </p:sp>
      <p:cxnSp>
        <p:nvCxnSpPr>
          <p:cNvPr id="18" name="Straight Connector 17">
            <a:extLst>
              <a:ext uri="{FF2B5EF4-FFF2-40B4-BE49-F238E27FC236}">
                <a16:creationId xmlns:a16="http://schemas.microsoft.com/office/drawing/2014/main" id="{A71284DB-D8C9-79A2-F382-0C3DE8E35B74}"/>
              </a:ext>
            </a:extLst>
          </p:cNvPr>
          <p:cNvCxnSpPr/>
          <p:nvPr/>
        </p:nvCxnSpPr>
        <p:spPr>
          <a:xfrm>
            <a:off x="2388934" y="-1"/>
            <a:ext cx="0" cy="5143501"/>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AA31CEC-7FAB-1CD9-DA33-54B36C3AA9B1}"/>
              </a:ext>
            </a:extLst>
          </p:cNvPr>
          <p:cNvCxnSpPr/>
          <p:nvPr/>
        </p:nvCxnSpPr>
        <p:spPr>
          <a:xfrm>
            <a:off x="4699322" y="-1"/>
            <a:ext cx="0" cy="514350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4901FF7-F206-074E-6F35-FA826D90F8A0}"/>
              </a:ext>
            </a:extLst>
          </p:cNvPr>
          <p:cNvCxnSpPr>
            <a:cxnSpLocks/>
          </p:cNvCxnSpPr>
          <p:nvPr/>
        </p:nvCxnSpPr>
        <p:spPr>
          <a:xfrm flipH="1">
            <a:off x="6863682" y="0"/>
            <a:ext cx="1" cy="49930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33697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AA3D9-C148-ABC9-278C-10AE1BE18DED}"/>
              </a:ext>
            </a:extLst>
          </p:cNvPr>
          <p:cNvSpPr>
            <a:spLocks noGrp="1"/>
          </p:cNvSpPr>
          <p:nvPr>
            <p:ph type="title"/>
          </p:nvPr>
        </p:nvSpPr>
        <p:spPr/>
        <p:txBody>
          <a:bodyPr/>
          <a:lstStyle/>
          <a:p>
            <a:r>
              <a:rPr lang="en-US" dirty="0"/>
              <a:t> Table of contents</a:t>
            </a:r>
            <a:endParaRPr lang="en-IN" dirty="0"/>
          </a:p>
        </p:txBody>
      </p:sp>
      <p:pic>
        <p:nvPicPr>
          <p:cNvPr id="3" name="Picture 2">
            <a:extLst>
              <a:ext uri="{FF2B5EF4-FFF2-40B4-BE49-F238E27FC236}">
                <a16:creationId xmlns:a16="http://schemas.microsoft.com/office/drawing/2014/main" id="{B3A40F0D-0D77-800D-A79B-5859C5BEF991}"/>
              </a:ext>
            </a:extLst>
          </p:cNvPr>
          <p:cNvPicPr>
            <a:picLocks noChangeAspect="1"/>
          </p:cNvPicPr>
          <p:nvPr/>
        </p:nvPicPr>
        <p:blipFill>
          <a:blip r:embed="rId2"/>
          <a:stretch>
            <a:fillRect/>
          </a:stretch>
        </p:blipFill>
        <p:spPr>
          <a:xfrm>
            <a:off x="293399" y="399689"/>
            <a:ext cx="2237426" cy="755970"/>
          </a:xfrm>
          <a:prstGeom prst="rect">
            <a:avLst/>
          </a:prstGeom>
        </p:spPr>
      </p:pic>
    </p:spTree>
    <p:extLst>
      <p:ext uri="{BB962C8B-B14F-4D97-AF65-F5344CB8AC3E}">
        <p14:creationId xmlns:p14="http://schemas.microsoft.com/office/powerpoint/2010/main" val="263154785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9C50-FEA4-ED42-0A0D-5D3E7521406E}"/>
              </a:ext>
            </a:extLst>
          </p:cNvPr>
          <p:cNvSpPr>
            <a:spLocks noGrp="1"/>
          </p:cNvSpPr>
          <p:nvPr>
            <p:ph type="title"/>
          </p:nvPr>
        </p:nvSpPr>
        <p:spPr/>
        <p:txBody>
          <a:bodyPr/>
          <a:lstStyle/>
          <a:p>
            <a:r>
              <a:rPr lang="en-IN" dirty="0"/>
              <a:t>IMPLEMENTATION:</a:t>
            </a:r>
          </a:p>
        </p:txBody>
      </p:sp>
      <p:pic>
        <p:nvPicPr>
          <p:cNvPr id="3" name="Picture 2">
            <a:extLst>
              <a:ext uri="{FF2B5EF4-FFF2-40B4-BE49-F238E27FC236}">
                <a16:creationId xmlns:a16="http://schemas.microsoft.com/office/drawing/2014/main" id="{9705586D-56BC-ED67-05A3-7EEF41BF4208}"/>
              </a:ext>
            </a:extLst>
          </p:cNvPr>
          <p:cNvPicPr>
            <a:picLocks noChangeAspect="1"/>
          </p:cNvPicPr>
          <p:nvPr/>
        </p:nvPicPr>
        <p:blipFill>
          <a:blip r:embed="rId2"/>
          <a:stretch>
            <a:fillRect/>
          </a:stretch>
        </p:blipFill>
        <p:spPr>
          <a:xfrm>
            <a:off x="304974" y="503861"/>
            <a:ext cx="2237426" cy="755970"/>
          </a:xfrm>
          <a:prstGeom prst="rect">
            <a:avLst/>
          </a:prstGeom>
        </p:spPr>
      </p:pic>
    </p:spTree>
    <p:extLst>
      <p:ext uri="{BB962C8B-B14F-4D97-AF65-F5344CB8AC3E}">
        <p14:creationId xmlns:p14="http://schemas.microsoft.com/office/powerpoint/2010/main" val="391186882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1976-8D37-BB0E-215B-CA282A739E30}"/>
              </a:ext>
            </a:extLst>
          </p:cNvPr>
          <p:cNvSpPr>
            <a:spLocks noGrp="1"/>
          </p:cNvSpPr>
          <p:nvPr>
            <p:ph type="title"/>
          </p:nvPr>
        </p:nvSpPr>
        <p:spPr>
          <a:xfrm>
            <a:off x="311700" y="445024"/>
            <a:ext cx="8520600" cy="1269475"/>
          </a:xfrm>
        </p:spPr>
        <p:txBody>
          <a:bodyPr>
            <a:normAutofit/>
          </a:bodyPr>
          <a:lstStyle/>
          <a:p>
            <a:pPr algn="ctr"/>
            <a:r>
              <a:rPr lang="en-US" sz="3300" dirty="0"/>
              <a:t>Implementation- </a:t>
            </a:r>
            <a:br>
              <a:rPr lang="en-US" sz="3300" dirty="0"/>
            </a:br>
            <a:r>
              <a:rPr lang="en-US" sz="3300" dirty="0"/>
              <a:t>Code snippet</a:t>
            </a:r>
            <a:endParaRPr lang="en-IN" dirty="0"/>
          </a:p>
        </p:txBody>
      </p:sp>
      <p:pic>
        <p:nvPicPr>
          <p:cNvPr id="9" name="Content Placeholder 8">
            <a:extLst>
              <a:ext uri="{FF2B5EF4-FFF2-40B4-BE49-F238E27FC236}">
                <a16:creationId xmlns:a16="http://schemas.microsoft.com/office/drawing/2014/main" id="{EDECF457-50BB-2879-4B17-A3A125070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267" y="2101519"/>
            <a:ext cx="3479483" cy="2174677"/>
          </a:xfrm>
        </p:spPr>
      </p:pic>
      <p:sp>
        <p:nvSpPr>
          <p:cNvPr id="4" name="Date Placeholder 3">
            <a:extLst>
              <a:ext uri="{FF2B5EF4-FFF2-40B4-BE49-F238E27FC236}">
                <a16:creationId xmlns:a16="http://schemas.microsoft.com/office/drawing/2014/main" id="{2CC9E784-7CC5-1BEA-5DCB-C747B766870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A33593E-177D-01F6-D528-6F4EFF9757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D15A35-4704-9EED-738A-43C10BE637F9}"/>
              </a:ext>
            </a:extLst>
          </p:cNvPr>
          <p:cNvSpPr>
            <a:spLocks noGrp="1"/>
          </p:cNvSpPr>
          <p:nvPr>
            <p:ph type="sldNum" sz="quarter" idx="12"/>
          </p:nvPr>
        </p:nvSpPr>
        <p:spPr/>
        <p:txBody>
          <a:bodyPr/>
          <a:lstStyle/>
          <a:p>
            <a:fld id="{4F7E9C80-C75B-4B75-A6C5-E58A18995148}" type="slidenum">
              <a:rPr lang="en-US" smtClean="0"/>
              <a:t>21</a:t>
            </a:fld>
            <a:endParaRPr lang="en-US"/>
          </a:p>
        </p:txBody>
      </p:sp>
      <p:pic>
        <p:nvPicPr>
          <p:cNvPr id="7" name="Picture 6">
            <a:extLst>
              <a:ext uri="{FF2B5EF4-FFF2-40B4-BE49-F238E27FC236}">
                <a16:creationId xmlns:a16="http://schemas.microsoft.com/office/drawing/2014/main" id="{D8AFF902-3DBF-0B88-4AA1-EDA4B7C3ED9B}"/>
              </a:ext>
            </a:extLst>
          </p:cNvPr>
          <p:cNvPicPr>
            <a:picLocks noChangeAspect="1"/>
          </p:cNvPicPr>
          <p:nvPr/>
        </p:nvPicPr>
        <p:blipFill>
          <a:blip r:embed="rId3"/>
          <a:stretch>
            <a:fillRect/>
          </a:stretch>
        </p:blipFill>
        <p:spPr>
          <a:xfrm>
            <a:off x="311700" y="445022"/>
            <a:ext cx="1682642" cy="566978"/>
          </a:xfrm>
          <a:prstGeom prst="rect">
            <a:avLst/>
          </a:prstGeom>
        </p:spPr>
      </p:pic>
      <p:sp>
        <p:nvSpPr>
          <p:cNvPr id="10" name="TextBox 9">
            <a:extLst>
              <a:ext uri="{FF2B5EF4-FFF2-40B4-BE49-F238E27FC236}">
                <a16:creationId xmlns:a16="http://schemas.microsoft.com/office/drawing/2014/main" id="{588E116A-98EE-3CDF-B141-03AEB294CC31}"/>
              </a:ext>
            </a:extLst>
          </p:cNvPr>
          <p:cNvSpPr txBox="1"/>
          <p:nvPr/>
        </p:nvSpPr>
        <p:spPr>
          <a:xfrm>
            <a:off x="5847385" y="1923151"/>
            <a:ext cx="2343150" cy="2354491"/>
          </a:xfrm>
          <a:prstGeom prst="rect">
            <a:avLst/>
          </a:prstGeom>
          <a:noFill/>
        </p:spPr>
        <p:txBody>
          <a:bodyPr wrap="square" rtlCol="0">
            <a:spAutoFit/>
          </a:bodyPr>
          <a:lstStyle/>
          <a:p>
            <a:r>
              <a:rPr lang="en-IN" sz="2100" b="1" u="sng" dirty="0"/>
              <a:t>Front end: </a:t>
            </a:r>
          </a:p>
          <a:p>
            <a:r>
              <a:rPr lang="en-IN" sz="2100" dirty="0"/>
              <a:t>1.Java swing</a:t>
            </a:r>
          </a:p>
          <a:p>
            <a:r>
              <a:rPr lang="en-IN" sz="2100" dirty="0"/>
              <a:t>2.Java AWT</a:t>
            </a:r>
          </a:p>
          <a:p>
            <a:endParaRPr lang="en-IN" sz="2100" dirty="0"/>
          </a:p>
          <a:p>
            <a:endParaRPr lang="en-IN" sz="2100" dirty="0"/>
          </a:p>
          <a:p>
            <a:r>
              <a:rPr lang="en-IN" sz="2100" b="1" u="sng" dirty="0"/>
              <a:t>Back end:</a:t>
            </a:r>
          </a:p>
          <a:p>
            <a:r>
              <a:rPr lang="en-IN" sz="2100" dirty="0"/>
              <a:t>Java</a:t>
            </a:r>
          </a:p>
        </p:txBody>
      </p:sp>
    </p:spTree>
    <p:extLst>
      <p:ext uri="{BB962C8B-B14F-4D97-AF65-F5344CB8AC3E}">
        <p14:creationId xmlns:p14="http://schemas.microsoft.com/office/powerpoint/2010/main" val="429282190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DEMONSTRATION</a:t>
            </a:r>
            <a:endParaRPr/>
          </a:p>
        </p:txBody>
      </p:sp>
      <p:pic>
        <p:nvPicPr>
          <p:cNvPr id="2" name="Picture 1">
            <a:extLst>
              <a:ext uri="{FF2B5EF4-FFF2-40B4-BE49-F238E27FC236}">
                <a16:creationId xmlns:a16="http://schemas.microsoft.com/office/drawing/2014/main" id="{54473A70-E6F0-587C-BE6E-E1E369D82145}"/>
              </a:ext>
            </a:extLst>
          </p:cNvPr>
          <p:cNvPicPr>
            <a:picLocks noChangeAspect="1"/>
          </p:cNvPicPr>
          <p:nvPr/>
        </p:nvPicPr>
        <p:blipFill>
          <a:blip r:embed="rId3"/>
          <a:stretch>
            <a:fillRect/>
          </a:stretch>
        </p:blipFill>
        <p:spPr>
          <a:xfrm>
            <a:off x="594340" y="457562"/>
            <a:ext cx="2237426" cy="755970"/>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5401850" y="1048350"/>
            <a:ext cx="3656700" cy="304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First Come First Serve [FCFS]</a:t>
            </a:r>
            <a:endParaRPr/>
          </a:p>
        </p:txBody>
      </p:sp>
      <p:pic>
        <p:nvPicPr>
          <p:cNvPr id="143" name="Google Shape;143;p27"/>
          <p:cNvPicPr preferRelativeResize="0"/>
          <p:nvPr/>
        </p:nvPicPr>
        <p:blipFill>
          <a:blip r:embed="rId3">
            <a:alphaModFix/>
          </a:blip>
          <a:stretch>
            <a:fillRect/>
          </a:stretch>
        </p:blipFill>
        <p:spPr>
          <a:xfrm>
            <a:off x="127650" y="1200188"/>
            <a:ext cx="5121800" cy="2743136"/>
          </a:xfrm>
          <a:prstGeom prst="rect">
            <a:avLst/>
          </a:prstGeom>
          <a:noFill/>
          <a:ln>
            <a:noFill/>
          </a:ln>
        </p:spPr>
      </p:pic>
      <p:pic>
        <p:nvPicPr>
          <p:cNvPr id="2" name="Picture 1">
            <a:extLst>
              <a:ext uri="{FF2B5EF4-FFF2-40B4-BE49-F238E27FC236}">
                <a16:creationId xmlns:a16="http://schemas.microsoft.com/office/drawing/2014/main" id="{313515DD-4AA0-F339-D300-0C5EDF723A8F}"/>
              </a:ext>
            </a:extLst>
          </p:cNvPr>
          <p:cNvPicPr>
            <a:picLocks noChangeAspect="1"/>
          </p:cNvPicPr>
          <p:nvPr/>
        </p:nvPicPr>
        <p:blipFill>
          <a:blip r:embed="rId4"/>
          <a:stretch>
            <a:fillRect/>
          </a:stretch>
        </p:blipFill>
        <p:spPr>
          <a:xfrm>
            <a:off x="40842" y="87173"/>
            <a:ext cx="2237426" cy="755970"/>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153125" y="1048350"/>
            <a:ext cx="3656700" cy="304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Shortest Job First</a:t>
            </a:r>
            <a:endParaRPr/>
          </a:p>
          <a:p>
            <a:pPr marL="0" lvl="0" indent="0" algn="l" rtl="0">
              <a:spcBef>
                <a:spcPts val="0"/>
              </a:spcBef>
              <a:spcAft>
                <a:spcPts val="0"/>
              </a:spcAft>
              <a:buNone/>
            </a:pPr>
            <a:r>
              <a:rPr lang="en"/>
              <a:t>[SJF]</a:t>
            </a:r>
            <a:endParaRPr/>
          </a:p>
        </p:txBody>
      </p:sp>
      <p:pic>
        <p:nvPicPr>
          <p:cNvPr id="149" name="Google Shape;149;p28"/>
          <p:cNvPicPr preferRelativeResize="0"/>
          <p:nvPr/>
        </p:nvPicPr>
        <p:blipFill>
          <a:blip r:embed="rId3">
            <a:alphaModFix/>
          </a:blip>
          <a:stretch>
            <a:fillRect/>
          </a:stretch>
        </p:blipFill>
        <p:spPr>
          <a:xfrm>
            <a:off x="3928025" y="1204625"/>
            <a:ext cx="5121798" cy="2616571"/>
          </a:xfrm>
          <a:prstGeom prst="rect">
            <a:avLst/>
          </a:prstGeom>
          <a:noFill/>
          <a:ln>
            <a:noFill/>
          </a:ln>
        </p:spPr>
      </p:pic>
      <p:pic>
        <p:nvPicPr>
          <p:cNvPr id="2" name="Picture 1">
            <a:extLst>
              <a:ext uri="{FF2B5EF4-FFF2-40B4-BE49-F238E27FC236}">
                <a16:creationId xmlns:a16="http://schemas.microsoft.com/office/drawing/2014/main" id="{1E16E171-D529-D546-11D5-2BCD3B8C3C74}"/>
              </a:ext>
            </a:extLst>
          </p:cNvPr>
          <p:cNvPicPr>
            <a:picLocks noChangeAspect="1"/>
          </p:cNvPicPr>
          <p:nvPr/>
        </p:nvPicPr>
        <p:blipFill>
          <a:blip r:embed="rId4"/>
          <a:stretch>
            <a:fillRect/>
          </a:stretch>
        </p:blipFill>
        <p:spPr>
          <a:xfrm>
            <a:off x="270249" y="202919"/>
            <a:ext cx="2237426" cy="755970"/>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5414200" y="1048363"/>
            <a:ext cx="3656700" cy="304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Priority Scheduling</a:t>
            </a:r>
            <a:endParaRPr/>
          </a:p>
        </p:txBody>
      </p:sp>
      <p:pic>
        <p:nvPicPr>
          <p:cNvPr id="155" name="Google Shape;155;p29"/>
          <p:cNvPicPr preferRelativeResize="0"/>
          <p:nvPr/>
        </p:nvPicPr>
        <p:blipFill>
          <a:blip r:embed="rId3">
            <a:alphaModFix/>
          </a:blip>
          <a:stretch>
            <a:fillRect/>
          </a:stretch>
        </p:blipFill>
        <p:spPr>
          <a:xfrm>
            <a:off x="170975" y="1244913"/>
            <a:ext cx="5121798" cy="2653685"/>
          </a:xfrm>
          <a:prstGeom prst="rect">
            <a:avLst/>
          </a:prstGeom>
          <a:noFill/>
          <a:ln>
            <a:noFill/>
          </a:ln>
        </p:spPr>
      </p:pic>
      <p:pic>
        <p:nvPicPr>
          <p:cNvPr id="2" name="Picture 1">
            <a:extLst>
              <a:ext uri="{FF2B5EF4-FFF2-40B4-BE49-F238E27FC236}">
                <a16:creationId xmlns:a16="http://schemas.microsoft.com/office/drawing/2014/main" id="{6AE764BB-EBB5-C519-6A16-0B216FA9DB11}"/>
              </a:ext>
            </a:extLst>
          </p:cNvPr>
          <p:cNvPicPr>
            <a:picLocks noChangeAspect="1"/>
          </p:cNvPicPr>
          <p:nvPr/>
        </p:nvPicPr>
        <p:blipFill>
          <a:blip r:embed="rId4"/>
          <a:stretch>
            <a:fillRect/>
          </a:stretch>
        </p:blipFill>
        <p:spPr>
          <a:xfrm>
            <a:off x="6509003" y="202919"/>
            <a:ext cx="2237426" cy="755970"/>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99661" y="1048350"/>
            <a:ext cx="3656700" cy="304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Round Robin</a:t>
            </a:r>
            <a:endParaRPr dirty="0"/>
          </a:p>
        </p:txBody>
      </p:sp>
      <p:pic>
        <p:nvPicPr>
          <p:cNvPr id="161" name="Google Shape;161;p30"/>
          <p:cNvPicPr preferRelativeResize="0"/>
          <p:nvPr/>
        </p:nvPicPr>
        <p:blipFill>
          <a:blip r:embed="rId3">
            <a:alphaModFix/>
          </a:blip>
          <a:stretch>
            <a:fillRect/>
          </a:stretch>
        </p:blipFill>
        <p:spPr>
          <a:xfrm>
            <a:off x="3389972" y="1020950"/>
            <a:ext cx="5464098" cy="3046800"/>
          </a:xfrm>
          <a:prstGeom prst="rect">
            <a:avLst/>
          </a:prstGeom>
          <a:noFill/>
          <a:ln>
            <a:noFill/>
          </a:ln>
        </p:spPr>
      </p:pic>
      <p:pic>
        <p:nvPicPr>
          <p:cNvPr id="2" name="Picture 1">
            <a:extLst>
              <a:ext uri="{FF2B5EF4-FFF2-40B4-BE49-F238E27FC236}">
                <a16:creationId xmlns:a16="http://schemas.microsoft.com/office/drawing/2014/main" id="{F7B48AFA-8E03-42CF-1E6C-20DF55042A83}"/>
              </a:ext>
            </a:extLst>
          </p:cNvPr>
          <p:cNvPicPr>
            <a:picLocks noChangeAspect="1"/>
          </p:cNvPicPr>
          <p:nvPr/>
        </p:nvPicPr>
        <p:blipFill>
          <a:blip r:embed="rId4"/>
          <a:stretch>
            <a:fillRect/>
          </a:stretch>
        </p:blipFill>
        <p:spPr>
          <a:xfrm>
            <a:off x="131353" y="264980"/>
            <a:ext cx="2237426" cy="755970"/>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Comparison:</a:t>
            </a:r>
            <a:endParaRPr/>
          </a:p>
        </p:txBody>
      </p:sp>
      <p:pic>
        <p:nvPicPr>
          <p:cNvPr id="167" name="Google Shape;167;p31"/>
          <p:cNvPicPr preferRelativeResize="0"/>
          <p:nvPr/>
        </p:nvPicPr>
        <p:blipFill>
          <a:blip r:embed="rId3">
            <a:alphaModFix/>
          </a:blip>
          <a:stretch>
            <a:fillRect/>
          </a:stretch>
        </p:blipFill>
        <p:spPr>
          <a:xfrm>
            <a:off x="381425" y="1101172"/>
            <a:ext cx="3691299" cy="1976975"/>
          </a:xfrm>
          <a:prstGeom prst="rect">
            <a:avLst/>
          </a:prstGeom>
          <a:noFill/>
          <a:ln>
            <a:noFill/>
          </a:ln>
        </p:spPr>
      </p:pic>
      <p:pic>
        <p:nvPicPr>
          <p:cNvPr id="168" name="Google Shape;168;p31"/>
          <p:cNvPicPr preferRelativeResize="0"/>
          <p:nvPr/>
        </p:nvPicPr>
        <p:blipFill>
          <a:blip r:embed="rId4">
            <a:alphaModFix/>
          </a:blip>
          <a:stretch>
            <a:fillRect/>
          </a:stretch>
        </p:blipFill>
        <p:spPr>
          <a:xfrm>
            <a:off x="4676975" y="1101175"/>
            <a:ext cx="3869826" cy="1976975"/>
          </a:xfrm>
          <a:prstGeom prst="rect">
            <a:avLst/>
          </a:prstGeom>
          <a:noFill/>
          <a:ln>
            <a:noFill/>
          </a:ln>
        </p:spPr>
      </p:pic>
      <p:pic>
        <p:nvPicPr>
          <p:cNvPr id="169" name="Google Shape;169;p31"/>
          <p:cNvPicPr preferRelativeResize="0"/>
          <p:nvPr/>
        </p:nvPicPr>
        <p:blipFill>
          <a:blip r:embed="rId5">
            <a:alphaModFix/>
          </a:blip>
          <a:stretch>
            <a:fillRect/>
          </a:stretch>
        </p:blipFill>
        <p:spPr>
          <a:xfrm>
            <a:off x="381425" y="3078146"/>
            <a:ext cx="3691301" cy="1912513"/>
          </a:xfrm>
          <a:prstGeom prst="rect">
            <a:avLst/>
          </a:prstGeom>
          <a:noFill/>
          <a:ln>
            <a:noFill/>
          </a:ln>
        </p:spPr>
      </p:pic>
      <p:pic>
        <p:nvPicPr>
          <p:cNvPr id="170" name="Google Shape;170;p31"/>
          <p:cNvPicPr preferRelativeResize="0"/>
          <p:nvPr/>
        </p:nvPicPr>
        <p:blipFill>
          <a:blip r:embed="rId6">
            <a:alphaModFix/>
          </a:blip>
          <a:stretch>
            <a:fillRect/>
          </a:stretch>
        </p:blipFill>
        <p:spPr>
          <a:xfrm>
            <a:off x="4676975" y="3121100"/>
            <a:ext cx="3869826" cy="1869551"/>
          </a:xfrm>
          <a:prstGeom prst="rect">
            <a:avLst/>
          </a:prstGeom>
          <a:noFill/>
          <a:ln>
            <a:noFill/>
          </a:ln>
        </p:spPr>
      </p:pic>
      <p:sp>
        <p:nvSpPr>
          <p:cNvPr id="171" name="Google Shape;171;p31"/>
          <p:cNvSpPr txBox="1"/>
          <p:nvPr/>
        </p:nvSpPr>
        <p:spPr>
          <a:xfrm>
            <a:off x="451800" y="1448350"/>
            <a:ext cx="693300" cy="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FCFS</a:t>
            </a:r>
            <a:endParaRPr>
              <a:latin typeface="Old Standard TT"/>
              <a:ea typeface="Old Standard TT"/>
              <a:cs typeface="Old Standard TT"/>
              <a:sym typeface="Old Standard TT"/>
            </a:endParaRPr>
          </a:p>
        </p:txBody>
      </p:sp>
      <p:sp>
        <p:nvSpPr>
          <p:cNvPr id="172" name="Google Shape;172;p31"/>
          <p:cNvSpPr txBox="1"/>
          <p:nvPr/>
        </p:nvSpPr>
        <p:spPr>
          <a:xfrm>
            <a:off x="4733900" y="1417425"/>
            <a:ext cx="589200" cy="2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SJB</a:t>
            </a:r>
            <a:endParaRPr>
              <a:latin typeface="Old Standard TT"/>
              <a:ea typeface="Old Standard TT"/>
              <a:cs typeface="Old Standard TT"/>
              <a:sym typeface="Old Standard TT"/>
            </a:endParaRPr>
          </a:p>
        </p:txBody>
      </p:sp>
      <p:sp>
        <p:nvSpPr>
          <p:cNvPr id="173" name="Google Shape;173;p31"/>
          <p:cNvSpPr txBox="1"/>
          <p:nvPr/>
        </p:nvSpPr>
        <p:spPr>
          <a:xfrm>
            <a:off x="284750" y="3354700"/>
            <a:ext cx="16032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Old Standard TT"/>
                <a:ea typeface="Old Standard TT"/>
                <a:cs typeface="Old Standard TT"/>
                <a:sym typeface="Old Standard TT"/>
              </a:rPr>
              <a:t>Priority Scheduling</a:t>
            </a:r>
            <a:endParaRPr sz="1300">
              <a:latin typeface="Old Standard TT"/>
              <a:ea typeface="Old Standard TT"/>
              <a:cs typeface="Old Standard TT"/>
              <a:sym typeface="Old Standard TT"/>
            </a:endParaRPr>
          </a:p>
        </p:txBody>
      </p:sp>
      <p:sp>
        <p:nvSpPr>
          <p:cNvPr id="174" name="Google Shape;174;p31"/>
          <p:cNvSpPr txBox="1"/>
          <p:nvPr/>
        </p:nvSpPr>
        <p:spPr>
          <a:xfrm>
            <a:off x="4676975" y="3459950"/>
            <a:ext cx="12279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Round Robin</a:t>
            </a:r>
            <a:endParaRPr>
              <a:latin typeface="Old Standard TT"/>
              <a:ea typeface="Old Standard TT"/>
              <a:cs typeface="Old Standard TT"/>
              <a:sym typeface="Old Standard TT"/>
            </a:endParaRPr>
          </a:p>
        </p:txBody>
      </p:sp>
      <p:pic>
        <p:nvPicPr>
          <p:cNvPr id="2" name="Picture 1">
            <a:extLst>
              <a:ext uri="{FF2B5EF4-FFF2-40B4-BE49-F238E27FC236}">
                <a16:creationId xmlns:a16="http://schemas.microsoft.com/office/drawing/2014/main" id="{F35BD088-A60E-8482-9A71-8D2AB4CAE7C5}"/>
              </a:ext>
            </a:extLst>
          </p:cNvPr>
          <p:cNvPicPr>
            <a:picLocks noChangeAspect="1"/>
          </p:cNvPicPr>
          <p:nvPr/>
        </p:nvPicPr>
        <p:blipFill>
          <a:blip r:embed="rId7"/>
          <a:stretch>
            <a:fillRect/>
          </a:stretch>
        </p:blipFill>
        <p:spPr>
          <a:xfrm>
            <a:off x="6594874" y="143445"/>
            <a:ext cx="2237426" cy="755970"/>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p:nvPr/>
        </p:nvSpPr>
        <p:spPr>
          <a:xfrm>
            <a:off x="385840" y="2074832"/>
            <a:ext cx="8372320" cy="993836"/>
          </a:xfrm>
          <a:prstGeom prst="rect">
            <a:avLst/>
          </a:prstGeom>
        </p:spPr>
        <p:txBody>
          <a:bodyPr>
            <a:prstTxWarp prst="textPlain">
              <a:avLst/>
            </a:prstTxWarp>
          </a:bodyPr>
          <a:lstStyle/>
          <a:p>
            <a:pPr lvl="0" algn="ctr"/>
            <a:r>
              <a:rPr b="0" i="0" dirty="0">
                <a:ln w="9525" cap="flat" cmpd="sng">
                  <a:solidFill>
                    <a:schemeClr val="dk2"/>
                  </a:solidFill>
                  <a:prstDash val="solid"/>
                  <a:round/>
                  <a:headEnd type="none" w="sm" len="sm"/>
                  <a:tailEnd type="none" w="sm" len="sm"/>
                </a:ln>
                <a:solidFill>
                  <a:srgbClr val="FFFFFF"/>
                </a:solidFill>
                <a:latin typeface="Times New Roman"/>
              </a:rPr>
              <a:t>THANK YOU</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5D0228-7F0C-3EF7-AF96-2DBAFB8ADACC}"/>
              </a:ext>
            </a:extLst>
          </p:cNvPr>
          <p:cNvSpPr txBox="1"/>
          <p:nvPr/>
        </p:nvSpPr>
        <p:spPr>
          <a:xfrm>
            <a:off x="1178560" y="1076960"/>
            <a:ext cx="6583680" cy="3539430"/>
          </a:xfrm>
          <a:prstGeom prst="rect">
            <a:avLst/>
          </a:prstGeom>
          <a:noFill/>
        </p:spPr>
        <p:txBody>
          <a:bodyPr wrap="square" rtlCol="0">
            <a:spAutoFit/>
          </a:bodyPr>
          <a:lstStyle/>
          <a:p>
            <a:r>
              <a:rPr lang="en-US" sz="3200" dirty="0"/>
              <a:t>Objective</a:t>
            </a:r>
          </a:p>
          <a:p>
            <a:r>
              <a:rPr lang="en-US" sz="3200" dirty="0"/>
              <a:t>Problem Statement</a:t>
            </a:r>
          </a:p>
          <a:p>
            <a:r>
              <a:rPr lang="en-US" sz="3200" dirty="0"/>
              <a:t>Architecture/ Flow chart</a:t>
            </a:r>
          </a:p>
          <a:p>
            <a:r>
              <a:rPr lang="en-US" sz="3200" dirty="0"/>
              <a:t>Hardware/Software requirements</a:t>
            </a:r>
          </a:p>
          <a:p>
            <a:r>
              <a:rPr lang="en-US" sz="3200" dirty="0"/>
              <a:t>Implementation- Code snippet</a:t>
            </a:r>
          </a:p>
          <a:p>
            <a:r>
              <a:rPr lang="en-US" sz="3200" dirty="0"/>
              <a:t>Results- Screen Shots of Output</a:t>
            </a:r>
          </a:p>
          <a:p>
            <a:r>
              <a:rPr lang="en-US" sz="3200" dirty="0"/>
              <a:t>Conclusion</a:t>
            </a:r>
            <a:endParaRPr lang="en-IN" sz="3200" dirty="0"/>
          </a:p>
        </p:txBody>
      </p:sp>
      <p:pic>
        <p:nvPicPr>
          <p:cNvPr id="3" name="Picture 2">
            <a:extLst>
              <a:ext uri="{FF2B5EF4-FFF2-40B4-BE49-F238E27FC236}">
                <a16:creationId xmlns:a16="http://schemas.microsoft.com/office/drawing/2014/main" id="{BB98F4C3-594A-BD46-618E-AE6D3FF5FBDC}"/>
              </a:ext>
            </a:extLst>
          </p:cNvPr>
          <p:cNvPicPr>
            <a:picLocks noChangeAspect="1"/>
          </p:cNvPicPr>
          <p:nvPr/>
        </p:nvPicPr>
        <p:blipFill>
          <a:blip r:embed="rId2"/>
          <a:stretch>
            <a:fillRect/>
          </a:stretch>
        </p:blipFill>
        <p:spPr>
          <a:xfrm>
            <a:off x="141127" y="320990"/>
            <a:ext cx="2237426" cy="755970"/>
          </a:xfrm>
          <a:prstGeom prst="rect">
            <a:avLst/>
          </a:prstGeom>
        </p:spPr>
      </p:pic>
    </p:spTree>
    <p:extLst>
      <p:ext uri="{BB962C8B-B14F-4D97-AF65-F5344CB8AC3E}">
        <p14:creationId xmlns:p14="http://schemas.microsoft.com/office/powerpoint/2010/main" val="8455821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5D0D-E2E0-2F66-D5D6-F154F6C15CB1}"/>
              </a:ext>
            </a:extLst>
          </p:cNvPr>
          <p:cNvSpPr>
            <a:spLocks noGrp="1"/>
          </p:cNvSpPr>
          <p:nvPr>
            <p:ph type="title"/>
          </p:nvPr>
        </p:nvSpPr>
        <p:spPr/>
        <p:txBody>
          <a:bodyPr/>
          <a:lstStyle/>
          <a:p>
            <a:r>
              <a:rPr lang="en-IN" dirty="0"/>
              <a:t>OBJECTIVE:</a:t>
            </a:r>
          </a:p>
        </p:txBody>
      </p:sp>
      <p:pic>
        <p:nvPicPr>
          <p:cNvPr id="3" name="Picture 2">
            <a:extLst>
              <a:ext uri="{FF2B5EF4-FFF2-40B4-BE49-F238E27FC236}">
                <a16:creationId xmlns:a16="http://schemas.microsoft.com/office/drawing/2014/main" id="{B346F362-D212-1D5E-888D-F98CD35DF9A3}"/>
              </a:ext>
            </a:extLst>
          </p:cNvPr>
          <p:cNvPicPr>
            <a:picLocks noChangeAspect="1"/>
          </p:cNvPicPr>
          <p:nvPr/>
        </p:nvPicPr>
        <p:blipFill>
          <a:blip r:embed="rId2"/>
          <a:stretch>
            <a:fillRect/>
          </a:stretch>
        </p:blipFill>
        <p:spPr>
          <a:xfrm>
            <a:off x="489551" y="469137"/>
            <a:ext cx="2237426" cy="755970"/>
          </a:xfrm>
          <a:prstGeom prst="rect">
            <a:avLst/>
          </a:prstGeom>
        </p:spPr>
      </p:pic>
    </p:spTree>
    <p:extLst>
      <p:ext uri="{BB962C8B-B14F-4D97-AF65-F5344CB8AC3E}">
        <p14:creationId xmlns:p14="http://schemas.microsoft.com/office/powerpoint/2010/main" val="316150656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DBAD-99D3-D489-3E59-AB3228203C57}"/>
              </a:ext>
            </a:extLst>
          </p:cNvPr>
          <p:cNvSpPr>
            <a:spLocks noGrp="1"/>
          </p:cNvSpPr>
          <p:nvPr>
            <p:ph type="title"/>
          </p:nvPr>
        </p:nvSpPr>
        <p:spPr/>
        <p:txBody>
          <a:bodyPr>
            <a:noAutofit/>
          </a:bodyPr>
          <a:lstStyle/>
          <a:p>
            <a:pPr algn="ctr"/>
            <a:r>
              <a:rPr lang="en-IN" sz="3200" dirty="0"/>
              <a:t>Objective</a:t>
            </a:r>
          </a:p>
        </p:txBody>
      </p:sp>
      <p:sp>
        <p:nvSpPr>
          <p:cNvPr id="3" name="Text Placeholder 2">
            <a:extLst>
              <a:ext uri="{FF2B5EF4-FFF2-40B4-BE49-F238E27FC236}">
                <a16:creationId xmlns:a16="http://schemas.microsoft.com/office/drawing/2014/main" id="{0E4AE2DB-A88C-B55F-187B-0687CD9E3F9C}"/>
              </a:ext>
            </a:extLst>
          </p:cNvPr>
          <p:cNvSpPr>
            <a:spLocks noGrp="1"/>
          </p:cNvSpPr>
          <p:nvPr>
            <p:ph type="body" idx="1"/>
          </p:nvPr>
        </p:nvSpPr>
        <p:spPr/>
        <p:txBody>
          <a:bodyPr>
            <a:normAutofit fontScale="70000" lnSpcReduction="20000"/>
          </a:bodyPr>
          <a:lstStyle/>
          <a:p>
            <a:r>
              <a:rPr lang="en-US" sz="1800" dirty="0"/>
              <a:t>The objective of the CPU scheduling algorithm simulation project is to develop a Java-based software application that models, analyzes, and visualizes the behavior of different CPU scheduling algorithms within the context of operating systems. This project serves to facilitate an in-depth understanding of CPU scheduling strategies, enable their comparison, and support experimentation with various scheduling techniques.</a:t>
            </a:r>
          </a:p>
          <a:p>
            <a:endParaRPr lang="en-US" sz="1800" dirty="0"/>
          </a:p>
          <a:p>
            <a:r>
              <a:rPr lang="en-US" sz="1800" dirty="0"/>
              <a:t>Specifically, the project aims to achieve the following objectives:</a:t>
            </a:r>
          </a:p>
          <a:p>
            <a:endParaRPr lang="en-US" sz="1800" dirty="0"/>
          </a:p>
          <a:p>
            <a:r>
              <a:rPr lang="en-US" sz="1800" dirty="0"/>
              <a:t>1. Algorithm Comparison: Implement and assess the performance of multiple CPU scheduling algorithms, including Round Robin, Shortest Job First, and Priority Scheduling.</a:t>
            </a:r>
          </a:p>
          <a:p>
            <a:endParaRPr lang="en-US" sz="1800" dirty="0"/>
          </a:p>
          <a:p>
            <a:r>
              <a:rPr lang="en-US" sz="1800" dirty="0"/>
              <a:t>2. Performance Metrics: Measure and analyze the performance of these algorithms using key benchmarks, such as CPU utilization, response time, and throughput.</a:t>
            </a:r>
          </a:p>
          <a:p>
            <a:endParaRPr lang="en-US" sz="1800" dirty="0"/>
          </a:p>
          <a:p>
            <a:r>
              <a:rPr lang="en-US" sz="1800" dirty="0"/>
              <a:t>3. Efficiency Determination: Utilize the results of the analysis to identify the most efficient CPU scheduling algorithm for the system under examination.</a:t>
            </a:r>
          </a:p>
        </p:txBody>
      </p:sp>
      <p:pic>
        <p:nvPicPr>
          <p:cNvPr id="4" name="Picture 3">
            <a:extLst>
              <a:ext uri="{FF2B5EF4-FFF2-40B4-BE49-F238E27FC236}">
                <a16:creationId xmlns:a16="http://schemas.microsoft.com/office/drawing/2014/main" id="{D0DD9B2E-968D-2154-CA9C-F8B88BC9C3F5}"/>
              </a:ext>
            </a:extLst>
          </p:cNvPr>
          <p:cNvPicPr>
            <a:picLocks noChangeAspect="1"/>
          </p:cNvPicPr>
          <p:nvPr/>
        </p:nvPicPr>
        <p:blipFill>
          <a:blip r:embed="rId2"/>
          <a:stretch>
            <a:fillRect/>
          </a:stretch>
        </p:blipFill>
        <p:spPr>
          <a:xfrm>
            <a:off x="615599" y="358943"/>
            <a:ext cx="2243522" cy="755970"/>
          </a:xfrm>
          <a:prstGeom prst="rect">
            <a:avLst/>
          </a:prstGeom>
        </p:spPr>
      </p:pic>
    </p:spTree>
    <p:extLst>
      <p:ext uri="{BB962C8B-B14F-4D97-AF65-F5344CB8AC3E}">
        <p14:creationId xmlns:p14="http://schemas.microsoft.com/office/powerpoint/2010/main" val="25720131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ABSTRACT:</a:t>
            </a:r>
            <a:endParaRPr/>
          </a:p>
        </p:txBody>
      </p:sp>
      <p:pic>
        <p:nvPicPr>
          <p:cNvPr id="2" name="Picture 1">
            <a:extLst>
              <a:ext uri="{FF2B5EF4-FFF2-40B4-BE49-F238E27FC236}">
                <a16:creationId xmlns:a16="http://schemas.microsoft.com/office/drawing/2014/main" id="{AF5F09EB-6EC0-4F54-0D70-E0833D4089A1}"/>
              </a:ext>
            </a:extLst>
          </p:cNvPr>
          <p:cNvPicPr>
            <a:picLocks noChangeAspect="1"/>
          </p:cNvPicPr>
          <p:nvPr/>
        </p:nvPicPr>
        <p:blipFill>
          <a:blip r:embed="rId3"/>
          <a:stretch>
            <a:fillRect/>
          </a:stretch>
        </p:blipFill>
        <p:spPr>
          <a:xfrm>
            <a:off x="304973" y="480712"/>
            <a:ext cx="2237426" cy="75597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307500" y="1364512"/>
            <a:ext cx="8529000" cy="3778988"/>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dirty="0">
                <a:solidFill>
                  <a:srgbClr val="374151"/>
                </a:solidFill>
                <a:latin typeface="Roboto"/>
                <a:ea typeface="Roboto"/>
                <a:cs typeface="Roboto"/>
                <a:sym typeface="Roboto"/>
              </a:rPr>
              <a:t>The CPU scheduling algorithm simulation project is a Java-based software application designed to model, analyze, and visualize the behavior of various CPU scheduling algorithms in the context of operating systems. CPU scheduling is a fundamental component of modern computer systems, responsible for efficiently allocating processor time to multiple processes. This project aims to provide a platform for understanding, comparing, and experimenting with different CPU scheduling strategies.</a:t>
            </a:r>
            <a:endParaRPr sz="1600" dirty="0">
              <a:solidFill>
                <a:srgbClr val="374151"/>
              </a:solidFill>
              <a:latin typeface="Roboto"/>
              <a:ea typeface="Roboto"/>
              <a:cs typeface="Roboto"/>
              <a:sym typeface="Roboto"/>
            </a:endParaRPr>
          </a:p>
          <a:p>
            <a:pPr marL="0" lvl="0" indent="0" algn="l" rtl="0">
              <a:spcBef>
                <a:spcPts val="1200"/>
              </a:spcBef>
              <a:spcAft>
                <a:spcPts val="1200"/>
              </a:spcAft>
              <a:buNone/>
            </a:pPr>
            <a:r>
              <a:rPr lang="en" sz="1600" dirty="0">
                <a:solidFill>
                  <a:srgbClr val="374151"/>
                </a:solidFill>
                <a:latin typeface="Roboto"/>
                <a:ea typeface="Roboto"/>
                <a:cs typeface="Roboto"/>
                <a:sym typeface="Roboto"/>
              </a:rPr>
              <a:t>This project aims to compare the performance of different CPU scheduling algorithms and analyze the results to determine the best algorithm for a system. The project will involve the implementation of various scheduling algorithms, including Round Robin, Shortest Job First, and Priority Scheduling, and the measurement of their performance using benchmarks such as CPU utilization, response time, and throughput. The results of the analysis will be used to determine the most efficient algorithm for the system being studied.</a:t>
            </a:r>
            <a:endParaRPr sz="1600" dirty="0">
              <a:solidFill>
                <a:srgbClr val="374151"/>
              </a:solidFill>
              <a:latin typeface="Roboto"/>
              <a:ea typeface="Roboto"/>
              <a:cs typeface="Roboto"/>
              <a:sym typeface="Roboto"/>
            </a:endParaRPr>
          </a:p>
        </p:txBody>
      </p:sp>
      <p:pic>
        <p:nvPicPr>
          <p:cNvPr id="2" name="Picture 1">
            <a:extLst>
              <a:ext uri="{FF2B5EF4-FFF2-40B4-BE49-F238E27FC236}">
                <a16:creationId xmlns:a16="http://schemas.microsoft.com/office/drawing/2014/main" id="{3B44A4AA-7379-137E-BF7E-AC32E8110463}"/>
              </a:ext>
            </a:extLst>
          </p:cNvPr>
          <p:cNvPicPr>
            <a:picLocks noChangeAspect="1"/>
          </p:cNvPicPr>
          <p:nvPr/>
        </p:nvPicPr>
        <p:blipFill>
          <a:blip r:embed="rId3"/>
          <a:stretch>
            <a:fillRect/>
          </a:stretch>
        </p:blipFill>
        <p:spPr>
          <a:xfrm>
            <a:off x="420720" y="411264"/>
            <a:ext cx="2237426" cy="75597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512700" y="1504709"/>
            <a:ext cx="8118600" cy="1911391"/>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4800" dirty="0"/>
              <a:t>PROBLEM STATEMENT:</a:t>
            </a:r>
            <a:endParaRPr sz="4800" dirty="0"/>
          </a:p>
        </p:txBody>
      </p:sp>
      <p:pic>
        <p:nvPicPr>
          <p:cNvPr id="2" name="Picture 1">
            <a:extLst>
              <a:ext uri="{FF2B5EF4-FFF2-40B4-BE49-F238E27FC236}">
                <a16:creationId xmlns:a16="http://schemas.microsoft.com/office/drawing/2014/main" id="{A217A318-F3B7-7B9E-0E8D-ABF9B3B13114}"/>
              </a:ext>
            </a:extLst>
          </p:cNvPr>
          <p:cNvPicPr>
            <a:picLocks noChangeAspect="1"/>
          </p:cNvPicPr>
          <p:nvPr/>
        </p:nvPicPr>
        <p:blipFill>
          <a:blip r:embed="rId3"/>
          <a:stretch>
            <a:fillRect/>
          </a:stretch>
        </p:blipFill>
        <p:spPr>
          <a:xfrm>
            <a:off x="512700" y="503861"/>
            <a:ext cx="2237426" cy="75597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301800" y="1099594"/>
            <a:ext cx="8530500" cy="3469105"/>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600" dirty="0">
                <a:solidFill>
                  <a:srgbClr val="374151"/>
                </a:solidFill>
                <a:latin typeface="Roboto"/>
                <a:ea typeface="Roboto"/>
                <a:cs typeface="Roboto"/>
                <a:sym typeface="Roboto"/>
              </a:rPr>
              <a:t>The “</a:t>
            </a:r>
            <a:r>
              <a:rPr lang="en" sz="1600" b="1" dirty="0">
                <a:solidFill>
                  <a:srgbClr val="374151"/>
                </a:solidFill>
                <a:latin typeface="Roboto"/>
                <a:ea typeface="Roboto"/>
                <a:cs typeface="Roboto"/>
                <a:sym typeface="Roboto"/>
              </a:rPr>
              <a:t>CPU Scheduling Algorithm Simulation</a:t>
            </a:r>
            <a:r>
              <a:rPr lang="en" sz="1600" dirty="0">
                <a:solidFill>
                  <a:srgbClr val="374151"/>
                </a:solidFill>
                <a:latin typeface="Roboto"/>
                <a:ea typeface="Roboto"/>
                <a:cs typeface="Roboto"/>
                <a:sym typeface="Roboto"/>
              </a:rPr>
              <a:t>” in Java offers a comprehensive and interactive platform for students, researchers, and anyone interested in learning about or researching CPU scheduling algorithms. By providing a practical tool for algorithm exploration and performance analysis, this project contributes to a better understanding of the critical role scheduling plays in optimizing the use of CPU resources.</a:t>
            </a:r>
            <a:endParaRPr sz="1600" dirty="0">
              <a:solidFill>
                <a:srgbClr val="374151"/>
              </a:solidFill>
              <a:latin typeface="Roboto"/>
              <a:ea typeface="Roboto"/>
              <a:cs typeface="Roboto"/>
              <a:sym typeface="Roboto"/>
            </a:endParaRPr>
          </a:p>
          <a:p>
            <a:pPr marL="0" lvl="0" indent="0" algn="l" rtl="0">
              <a:spcBef>
                <a:spcPts val="1200"/>
              </a:spcBef>
              <a:spcAft>
                <a:spcPts val="1200"/>
              </a:spcAft>
              <a:buNone/>
            </a:pPr>
            <a:r>
              <a:rPr lang="en" sz="1600" dirty="0">
                <a:solidFill>
                  <a:srgbClr val="374151"/>
                </a:solidFill>
                <a:latin typeface="Roboto"/>
                <a:ea typeface="Roboto"/>
                <a:cs typeface="Roboto"/>
                <a:sym typeface="Roboto"/>
              </a:rPr>
              <a:t>Efficient CPU resource management is critical in modern computer systems. CPU scheduling algorithms are pivotal in ensuring fair process execution. Our project, "CPU Scheduling Algorithm Simulation in Java," offers a hands-on exploration of these strategies. It models and simulates popular algorithms, from FCFS to Round Robin, enabling users to define processes, visualize execution, and analyze performance metrics. Designed for educational and research purposes, it's a valuable resource for students and researchers. Our project fosters a practical understanding of scheduling's impact on system performance and responsiveness, contributing to better-informed decisions for optimizing CPU resource allocation.</a:t>
            </a:r>
            <a:endParaRPr sz="1600" dirty="0">
              <a:solidFill>
                <a:srgbClr val="374151"/>
              </a:solidFill>
              <a:latin typeface="Roboto"/>
              <a:ea typeface="Roboto"/>
              <a:cs typeface="Roboto"/>
              <a:sym typeface="Roboto"/>
            </a:endParaRPr>
          </a:p>
        </p:txBody>
      </p:sp>
      <p:pic>
        <p:nvPicPr>
          <p:cNvPr id="2" name="Picture 1">
            <a:extLst>
              <a:ext uri="{FF2B5EF4-FFF2-40B4-BE49-F238E27FC236}">
                <a16:creationId xmlns:a16="http://schemas.microsoft.com/office/drawing/2014/main" id="{12F89008-E946-4CAA-4A7D-F0E9C409A24C}"/>
              </a:ext>
            </a:extLst>
          </p:cNvPr>
          <p:cNvPicPr>
            <a:picLocks noChangeAspect="1"/>
          </p:cNvPicPr>
          <p:nvPr/>
        </p:nvPicPr>
        <p:blipFill>
          <a:blip r:embed="rId3"/>
          <a:stretch>
            <a:fillRect/>
          </a:stretch>
        </p:blipFill>
        <p:spPr>
          <a:xfrm>
            <a:off x="267076" y="196816"/>
            <a:ext cx="2237426" cy="755970"/>
          </a:xfrm>
          <a:prstGeom prst="rect">
            <a:avLst/>
          </a:prstGeom>
        </p:spPr>
      </p:pic>
    </p:spTree>
  </p:cSld>
  <p:clrMapOvr>
    <a:masterClrMapping/>
  </p:clrMapOvr>
  <p:transition spd="slow">
    <p:push dir="u"/>
  </p:transition>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1523</Words>
  <Application>Microsoft Office PowerPoint</Application>
  <PresentationFormat>On-screen Show (16:9)</PresentationFormat>
  <Paragraphs>97</Paragraphs>
  <Slides>28</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Roboto</vt:lpstr>
      <vt:lpstr>Old Standard TT</vt:lpstr>
      <vt:lpstr>Times New Roman</vt:lpstr>
      <vt:lpstr>Paperback</vt:lpstr>
      <vt:lpstr>CPU SCHEDULING  ALGORITHM SIMULATION </vt:lpstr>
      <vt:lpstr> Table of contents</vt:lpstr>
      <vt:lpstr>PowerPoint Presentation</vt:lpstr>
      <vt:lpstr>OBJECTIVE:</vt:lpstr>
      <vt:lpstr>Objective</vt:lpstr>
      <vt:lpstr>ABSTRACT:</vt:lpstr>
      <vt:lpstr>PowerPoint Presentation</vt:lpstr>
      <vt:lpstr>PROBLEM STATEMENT:</vt:lpstr>
      <vt:lpstr>PowerPoint Presentation</vt:lpstr>
      <vt:lpstr>MOTIVATION</vt:lpstr>
      <vt:lpstr>PowerPoint Presentation</vt:lpstr>
      <vt:lpstr>PowerPoint Presentation</vt:lpstr>
      <vt:lpstr>Algorithms Implemented</vt:lpstr>
      <vt:lpstr>First Come First Serve [FCFS]</vt:lpstr>
      <vt:lpstr>Shortest Job First [SJF]</vt:lpstr>
      <vt:lpstr>Round Robin</vt:lpstr>
      <vt:lpstr>Priority Scheduling</vt:lpstr>
      <vt:lpstr>ARCHITECRURE / FLOWCHART:</vt:lpstr>
      <vt:lpstr>PowerPoint Presentation</vt:lpstr>
      <vt:lpstr>IMPLEMENTATION:</vt:lpstr>
      <vt:lpstr>Implementation-  Code snippet</vt:lpstr>
      <vt:lpstr>DEMONSTRATION</vt:lpstr>
      <vt:lpstr>First Come First Serve [FCFS]</vt:lpstr>
      <vt:lpstr>Shortest Job First [SJF]</vt:lpstr>
      <vt:lpstr>Priority Scheduling</vt:lpstr>
      <vt:lpstr>Round Robin</vt:lpstr>
      <vt:lpstr>Output 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  ALGORITHM SIMULATION </dc:title>
  <dc:creator>chatush raj</dc:creator>
  <cp:lastModifiedBy>jaswanth jami</cp:lastModifiedBy>
  <cp:revision>4</cp:revision>
  <dcterms:modified xsi:type="dcterms:W3CDTF">2023-11-06T05:45:56Z</dcterms:modified>
</cp:coreProperties>
</file>