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5" r:id="rId3"/>
    <p:sldId id="266" r:id="rId4"/>
    <p:sldId id="257" r:id="rId5"/>
    <p:sldId id="258" r:id="rId6"/>
    <p:sldId id="259" r:id="rId7"/>
    <p:sldId id="260" r:id="rId8"/>
    <p:sldId id="267" r:id="rId9"/>
    <p:sldId id="261" r:id="rId10"/>
    <p:sldId id="262" r:id="rId11"/>
    <p:sldId id="263" r:id="rId12"/>
    <p:sldId id="264"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9" d="100"/>
          <a:sy n="79" d="100"/>
        </p:scale>
        <p:origin x="64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355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a:effectLst>
            <a:softEdge rad="241300"/>
          </a:effectLst>
        </p:spPr>
      </p:pic>
      <p:sp>
        <p:nvSpPr>
          <p:cNvPr id="5" name="Text 2"/>
          <p:cNvSpPr/>
          <p:nvPr/>
        </p:nvSpPr>
        <p:spPr>
          <a:xfrm>
            <a:off x="6319599" y="2262426"/>
            <a:ext cx="7477601" cy="1666399"/>
          </a:xfrm>
          <a:prstGeom prst="rect">
            <a:avLst/>
          </a:prstGeom>
          <a:noFill/>
          <a:ln/>
        </p:spPr>
        <p:txBody>
          <a:bodyPr wrap="square" rtlCol="0" anchor="t"/>
          <a:lstStyle/>
          <a:p>
            <a:pPr marL="0" indent="0" algn="ctr">
              <a:lnSpc>
                <a:spcPts val="6561"/>
              </a:lnSpc>
              <a:buNone/>
            </a:pPr>
            <a:r>
              <a:rPr lang="en-US" sz="5249" dirty="0">
                <a:solidFill>
                  <a:srgbClr val="F2F2F3"/>
                </a:solidFill>
                <a:latin typeface="Comic Sans MS" panose="030F0702030302020204" pitchFamily="66" charset="0"/>
                <a:ea typeface="Poppins" pitchFamily="34" charset="-122"/>
                <a:cs typeface="Poppins" pitchFamily="34" charset="-120"/>
              </a:rPr>
              <a:t>Java Chat Application</a:t>
            </a:r>
            <a:endParaRPr lang="en-US" sz="5249" dirty="0">
              <a:latin typeface="Comic Sans MS" panose="030F0702030302020204" pitchFamily="66" charset="0"/>
            </a:endParaRPr>
          </a:p>
        </p:txBody>
      </p:sp>
      <p:sp>
        <p:nvSpPr>
          <p:cNvPr id="6" name="Text 3"/>
          <p:cNvSpPr/>
          <p:nvPr/>
        </p:nvSpPr>
        <p:spPr>
          <a:xfrm>
            <a:off x="6319599" y="4262080"/>
            <a:ext cx="7477601" cy="1929171"/>
          </a:xfrm>
          <a:prstGeom prst="rect">
            <a:avLst/>
          </a:prstGeom>
          <a:noFill/>
          <a:ln/>
        </p:spPr>
        <p:txBody>
          <a:bodyPr wrap="square" rtlCol="0" anchor="t"/>
          <a:lstStyle/>
          <a:p>
            <a:pPr marL="0" indent="0" algn="ctr">
              <a:lnSpc>
                <a:spcPts val="2799"/>
              </a:lnSpc>
              <a:buNone/>
            </a:pPr>
            <a:r>
              <a:rPr lang="en-US" sz="2000" b="1" dirty="0">
                <a:solidFill>
                  <a:schemeClr val="bg1"/>
                </a:solidFill>
                <a:latin typeface="Comic Sans MS" panose="030F0702030302020204" pitchFamily="66" charset="0"/>
              </a:rPr>
              <a:t>Team:-</a:t>
            </a:r>
          </a:p>
          <a:p>
            <a:pPr marL="0" indent="0" algn="ctr">
              <a:lnSpc>
                <a:spcPts val="2799"/>
              </a:lnSpc>
              <a:buNone/>
            </a:pPr>
            <a:r>
              <a:rPr lang="en-US" sz="2000" b="1" dirty="0" err="1">
                <a:solidFill>
                  <a:schemeClr val="bg1"/>
                </a:solidFill>
                <a:latin typeface="Comic Sans MS" panose="030F0702030302020204" pitchFamily="66" charset="0"/>
              </a:rPr>
              <a:t>Tumati</a:t>
            </a:r>
            <a:r>
              <a:rPr lang="en-US" sz="2000" b="1" dirty="0">
                <a:solidFill>
                  <a:schemeClr val="bg1"/>
                </a:solidFill>
                <a:latin typeface="Comic Sans MS" panose="030F0702030302020204" pitchFamily="66" charset="0"/>
              </a:rPr>
              <a:t> Omkar Chowdary (188)</a:t>
            </a:r>
          </a:p>
          <a:p>
            <a:pPr marL="0" indent="0" algn="ctr">
              <a:lnSpc>
                <a:spcPts val="2799"/>
              </a:lnSpc>
              <a:buNone/>
            </a:pPr>
            <a:r>
              <a:rPr lang="en-US" sz="2000" b="1" dirty="0">
                <a:solidFill>
                  <a:schemeClr val="bg1"/>
                </a:solidFill>
                <a:latin typeface="Comic Sans MS" panose="030F0702030302020204" pitchFamily="66" charset="0"/>
              </a:rPr>
              <a:t>Akula Satya </a:t>
            </a:r>
            <a:r>
              <a:rPr lang="en-US" sz="2000" b="1" dirty="0" err="1">
                <a:solidFill>
                  <a:schemeClr val="bg1"/>
                </a:solidFill>
                <a:latin typeface="Comic Sans MS" panose="030F0702030302020204" pitchFamily="66" charset="0"/>
              </a:rPr>
              <a:t>Sesha</a:t>
            </a:r>
            <a:r>
              <a:rPr lang="en-US" sz="2000" b="1" dirty="0">
                <a:solidFill>
                  <a:schemeClr val="bg1"/>
                </a:solidFill>
                <a:latin typeface="Comic Sans MS" panose="030F0702030302020204" pitchFamily="66" charset="0"/>
              </a:rPr>
              <a:t> Sai (168)</a:t>
            </a:r>
          </a:p>
          <a:p>
            <a:pPr marL="0" indent="0" algn="ctr">
              <a:lnSpc>
                <a:spcPts val="2799"/>
              </a:lnSpc>
              <a:buNone/>
            </a:pPr>
            <a:r>
              <a:rPr lang="en-US" sz="2000" b="1" dirty="0" err="1">
                <a:solidFill>
                  <a:schemeClr val="bg1"/>
                </a:solidFill>
                <a:latin typeface="Comic Sans MS" panose="030F0702030302020204" pitchFamily="66" charset="0"/>
              </a:rPr>
              <a:t>Palameti</a:t>
            </a:r>
            <a:r>
              <a:rPr lang="en-US" sz="2000" b="1" dirty="0">
                <a:solidFill>
                  <a:schemeClr val="bg1"/>
                </a:solidFill>
                <a:latin typeface="Comic Sans MS" panose="030F0702030302020204" pitchFamily="66" charset="0"/>
              </a:rPr>
              <a:t> Reddy Lakshmi Manoj (179)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2144">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5205" y="828199"/>
            <a:ext cx="7223760" cy="611624"/>
          </a:xfrm>
          <a:prstGeom prst="rect">
            <a:avLst/>
          </a:prstGeom>
          <a:noFill/>
          <a:ln/>
        </p:spPr>
        <p:txBody>
          <a:bodyPr wrap="none" rtlCol="0" anchor="t"/>
          <a:lstStyle/>
          <a:p>
            <a:pPr marL="0" indent="0">
              <a:lnSpc>
                <a:spcPts val="4816"/>
              </a:lnSpc>
              <a:buNone/>
            </a:pPr>
            <a:r>
              <a:rPr lang="en-US" sz="3853" dirty="0">
                <a:solidFill>
                  <a:srgbClr val="F2F2F3"/>
                </a:solidFill>
                <a:latin typeface="Comic Sans MS" panose="030F0702030302020204" pitchFamily="66" charset="0"/>
                <a:ea typeface="Poppins" pitchFamily="34" charset="-122"/>
                <a:cs typeface="Poppins" pitchFamily="34" charset="-120"/>
              </a:rPr>
              <a:t>Client-Server Communication</a:t>
            </a:r>
            <a:endParaRPr lang="en-US" sz="3853" dirty="0">
              <a:latin typeface="Comic Sans MS" panose="030F0702030302020204" pitchFamily="66" charset="0"/>
            </a:endParaRPr>
          </a:p>
        </p:txBody>
      </p:sp>
      <p:sp>
        <p:nvSpPr>
          <p:cNvPr id="6" name="Shape 3"/>
          <p:cNvSpPr/>
          <p:nvPr/>
        </p:nvSpPr>
        <p:spPr>
          <a:xfrm>
            <a:off x="4769168" y="1733312"/>
            <a:ext cx="39052" cy="5667970"/>
          </a:xfrm>
          <a:prstGeom prst="rect">
            <a:avLst/>
          </a:prstGeom>
          <a:solidFill>
            <a:srgbClr val="494950"/>
          </a:solidFill>
          <a:ln/>
        </p:spPr>
      </p:sp>
      <p:sp>
        <p:nvSpPr>
          <p:cNvPr id="7" name="Shape 4"/>
          <p:cNvSpPr/>
          <p:nvPr/>
        </p:nvSpPr>
        <p:spPr>
          <a:xfrm>
            <a:off x="5008840" y="2086808"/>
            <a:ext cx="684967" cy="39053"/>
          </a:xfrm>
          <a:prstGeom prst="rect">
            <a:avLst/>
          </a:prstGeom>
          <a:solidFill>
            <a:srgbClr val="494950"/>
          </a:solidFill>
          <a:ln/>
        </p:spPr>
      </p:sp>
      <p:sp>
        <p:nvSpPr>
          <p:cNvPr id="8" name="Shape 5"/>
          <p:cNvSpPr/>
          <p:nvPr/>
        </p:nvSpPr>
        <p:spPr>
          <a:xfrm>
            <a:off x="4568547" y="1886188"/>
            <a:ext cx="440293" cy="440293"/>
          </a:xfrm>
          <a:prstGeom prst="roundRect">
            <a:avLst>
              <a:gd name="adj" fmla="val 20005"/>
            </a:avLst>
          </a:prstGeom>
          <a:solidFill>
            <a:srgbClr val="3D3D42"/>
          </a:solidFill>
          <a:ln w="12144">
            <a:solidFill>
              <a:srgbClr val="494950"/>
            </a:solidFill>
            <a:prstDash val="solid"/>
          </a:ln>
        </p:spPr>
      </p:sp>
      <p:sp>
        <p:nvSpPr>
          <p:cNvPr id="9" name="Text 6"/>
          <p:cNvSpPr/>
          <p:nvPr/>
        </p:nvSpPr>
        <p:spPr>
          <a:xfrm>
            <a:off x="4746784" y="1922859"/>
            <a:ext cx="83820" cy="366951"/>
          </a:xfrm>
          <a:prstGeom prst="rect">
            <a:avLst/>
          </a:prstGeom>
          <a:noFill/>
          <a:ln/>
        </p:spPr>
        <p:txBody>
          <a:bodyPr wrap="none" rtlCol="0" anchor="t"/>
          <a:lstStyle/>
          <a:p>
            <a:pPr marL="0" indent="0" algn="ctr">
              <a:lnSpc>
                <a:spcPts val="2890"/>
              </a:lnSpc>
              <a:buNone/>
            </a:pPr>
            <a:r>
              <a:rPr lang="en-US" sz="2312" dirty="0">
                <a:solidFill>
                  <a:srgbClr val="E5E0DF"/>
                </a:solidFill>
                <a:latin typeface="Poppins" pitchFamily="34" charset="0"/>
                <a:ea typeface="Poppins" pitchFamily="34" charset="-122"/>
                <a:cs typeface="Poppins" pitchFamily="34" charset="-120"/>
              </a:rPr>
              <a:t>1</a:t>
            </a:r>
            <a:endParaRPr lang="en-US" sz="2312" dirty="0"/>
          </a:p>
        </p:txBody>
      </p:sp>
      <p:sp>
        <p:nvSpPr>
          <p:cNvPr id="10" name="Text 7"/>
          <p:cNvSpPr/>
          <p:nvPr/>
        </p:nvSpPr>
        <p:spPr>
          <a:xfrm>
            <a:off x="5865138" y="1928932"/>
            <a:ext cx="3535680" cy="305753"/>
          </a:xfrm>
          <a:prstGeom prst="rect">
            <a:avLst/>
          </a:prstGeom>
          <a:noFill/>
          <a:ln/>
        </p:spPr>
        <p:txBody>
          <a:bodyPr wrap="none" rtlCol="0" anchor="t"/>
          <a:lstStyle/>
          <a:p>
            <a:pPr marL="0" indent="0" algn="l">
              <a:lnSpc>
                <a:spcPts val="2408"/>
              </a:lnSpc>
              <a:buNone/>
            </a:pPr>
            <a:r>
              <a:rPr lang="en-US" sz="1927" dirty="0">
                <a:solidFill>
                  <a:srgbClr val="E5E0DF"/>
                </a:solidFill>
                <a:latin typeface="Comic Sans MS" panose="030F0702030302020204" pitchFamily="66" charset="0"/>
                <a:ea typeface="Poppins" pitchFamily="34" charset="-122"/>
                <a:cs typeface="Poppins" pitchFamily="34" charset="-120"/>
              </a:rPr>
              <a:t>Connecting Clients to Server</a:t>
            </a:r>
            <a:endParaRPr lang="en-US" sz="1927" dirty="0">
              <a:latin typeface="Comic Sans MS" panose="030F0702030302020204" pitchFamily="66" charset="0"/>
            </a:endParaRPr>
          </a:p>
        </p:txBody>
      </p:sp>
      <p:sp>
        <p:nvSpPr>
          <p:cNvPr id="11" name="Text 8"/>
          <p:cNvSpPr/>
          <p:nvPr/>
        </p:nvSpPr>
        <p:spPr>
          <a:xfrm>
            <a:off x="5865138" y="2430304"/>
            <a:ext cx="7927538" cy="626269"/>
          </a:xfrm>
          <a:prstGeom prst="rect">
            <a:avLst/>
          </a:prstGeom>
          <a:noFill/>
          <a:ln/>
        </p:spPr>
        <p:txBody>
          <a:bodyPr wrap="square" rtlCol="0" anchor="t"/>
          <a:lstStyle/>
          <a:p>
            <a:pPr marL="0" indent="0" algn="l">
              <a:lnSpc>
                <a:spcPts val="2466"/>
              </a:lnSpc>
              <a:buNone/>
            </a:pPr>
            <a:r>
              <a:rPr lang="en-US" sz="1541" dirty="0">
                <a:solidFill>
                  <a:srgbClr val="E5E0DF"/>
                </a:solidFill>
                <a:latin typeface="Comic Sans MS" panose="030F0702030302020204" pitchFamily="66" charset="0"/>
                <a:ea typeface="Roboto" pitchFamily="34" charset="-122"/>
                <a:cs typeface="Roboto" pitchFamily="34" charset="-120"/>
              </a:rPr>
              <a:t>A client sends a request to the server using a socket to connect to the server socket on the server-side. The server-side listens for an incoming client and accepts the connection.</a:t>
            </a:r>
            <a:endParaRPr lang="en-US" sz="1541" dirty="0">
              <a:latin typeface="Comic Sans MS" panose="030F0702030302020204" pitchFamily="66" charset="0"/>
            </a:endParaRPr>
          </a:p>
        </p:txBody>
      </p:sp>
      <p:sp>
        <p:nvSpPr>
          <p:cNvPr id="12" name="Shape 9"/>
          <p:cNvSpPr/>
          <p:nvPr/>
        </p:nvSpPr>
        <p:spPr>
          <a:xfrm>
            <a:off x="5008840" y="3848219"/>
            <a:ext cx="684967" cy="39053"/>
          </a:xfrm>
          <a:prstGeom prst="rect">
            <a:avLst/>
          </a:prstGeom>
          <a:solidFill>
            <a:srgbClr val="494950"/>
          </a:solidFill>
          <a:ln/>
        </p:spPr>
      </p:sp>
      <p:sp>
        <p:nvSpPr>
          <p:cNvPr id="13" name="Shape 10"/>
          <p:cNvSpPr/>
          <p:nvPr/>
        </p:nvSpPr>
        <p:spPr>
          <a:xfrm>
            <a:off x="4568547" y="3647599"/>
            <a:ext cx="440293" cy="440293"/>
          </a:xfrm>
          <a:prstGeom prst="roundRect">
            <a:avLst>
              <a:gd name="adj" fmla="val 20005"/>
            </a:avLst>
          </a:prstGeom>
          <a:solidFill>
            <a:srgbClr val="3D3D42"/>
          </a:solidFill>
          <a:ln w="12144">
            <a:solidFill>
              <a:srgbClr val="494950"/>
            </a:solidFill>
            <a:prstDash val="solid"/>
          </a:ln>
        </p:spPr>
      </p:sp>
      <p:sp>
        <p:nvSpPr>
          <p:cNvPr id="14" name="Text 11"/>
          <p:cNvSpPr/>
          <p:nvPr/>
        </p:nvSpPr>
        <p:spPr>
          <a:xfrm>
            <a:off x="4704874" y="3684270"/>
            <a:ext cx="167640" cy="366951"/>
          </a:xfrm>
          <a:prstGeom prst="rect">
            <a:avLst/>
          </a:prstGeom>
          <a:noFill/>
          <a:ln/>
        </p:spPr>
        <p:txBody>
          <a:bodyPr wrap="none" rtlCol="0" anchor="t"/>
          <a:lstStyle/>
          <a:p>
            <a:pPr marL="0" indent="0" algn="ctr">
              <a:lnSpc>
                <a:spcPts val="2890"/>
              </a:lnSpc>
              <a:buNone/>
            </a:pPr>
            <a:r>
              <a:rPr lang="en-US" sz="2312" dirty="0">
                <a:solidFill>
                  <a:srgbClr val="E5E0DF"/>
                </a:solidFill>
                <a:latin typeface="Poppins" pitchFamily="34" charset="0"/>
                <a:ea typeface="Poppins" pitchFamily="34" charset="-122"/>
                <a:cs typeface="Poppins" pitchFamily="34" charset="-120"/>
              </a:rPr>
              <a:t>2</a:t>
            </a:r>
            <a:endParaRPr lang="en-US" sz="2312" dirty="0"/>
          </a:p>
        </p:txBody>
      </p:sp>
      <p:sp>
        <p:nvSpPr>
          <p:cNvPr id="15" name="Text 12"/>
          <p:cNvSpPr/>
          <p:nvPr/>
        </p:nvSpPr>
        <p:spPr>
          <a:xfrm>
            <a:off x="5865138" y="3690342"/>
            <a:ext cx="6012180" cy="305753"/>
          </a:xfrm>
          <a:prstGeom prst="rect">
            <a:avLst/>
          </a:prstGeom>
          <a:noFill/>
          <a:ln/>
        </p:spPr>
        <p:txBody>
          <a:bodyPr wrap="none" rtlCol="0" anchor="t"/>
          <a:lstStyle/>
          <a:p>
            <a:pPr marL="0" indent="0" algn="l">
              <a:lnSpc>
                <a:spcPts val="2408"/>
              </a:lnSpc>
              <a:buNone/>
            </a:pPr>
            <a:r>
              <a:rPr lang="en-US" sz="1927" dirty="0">
                <a:solidFill>
                  <a:srgbClr val="E5E0DF"/>
                </a:solidFill>
                <a:latin typeface="Comic Sans MS" panose="030F0702030302020204" pitchFamily="66" charset="0"/>
                <a:ea typeface="Poppins" pitchFamily="34" charset="-122"/>
                <a:cs typeface="Poppins" pitchFamily="34" charset="-120"/>
              </a:rPr>
              <a:t>Implementing Sender and Receiver Functionality</a:t>
            </a:r>
            <a:endParaRPr lang="en-US" sz="1927" dirty="0">
              <a:latin typeface="Comic Sans MS" panose="030F0702030302020204" pitchFamily="66" charset="0"/>
            </a:endParaRPr>
          </a:p>
        </p:txBody>
      </p:sp>
      <p:sp>
        <p:nvSpPr>
          <p:cNvPr id="16" name="Text 13"/>
          <p:cNvSpPr/>
          <p:nvPr/>
        </p:nvSpPr>
        <p:spPr>
          <a:xfrm>
            <a:off x="5865138" y="4191714"/>
            <a:ext cx="7927538" cy="1252538"/>
          </a:xfrm>
          <a:prstGeom prst="rect">
            <a:avLst/>
          </a:prstGeom>
          <a:noFill/>
          <a:ln/>
        </p:spPr>
        <p:txBody>
          <a:bodyPr wrap="square" rtlCol="0" anchor="t"/>
          <a:lstStyle/>
          <a:p>
            <a:pPr marL="0" indent="0" algn="l">
              <a:lnSpc>
                <a:spcPts val="2466"/>
              </a:lnSpc>
              <a:buNone/>
            </a:pPr>
            <a:r>
              <a:rPr lang="en-US" sz="1541" dirty="0">
                <a:solidFill>
                  <a:srgbClr val="E5E0DF"/>
                </a:solidFill>
                <a:latin typeface="Comic Sans MS" panose="030F0702030302020204" pitchFamily="66" charset="0"/>
                <a:ea typeface="Roboto" pitchFamily="34" charset="-122"/>
                <a:cs typeface="Roboto" pitchFamily="34" charset="-120"/>
              </a:rPr>
              <a:t>When the client successfully connects to the server, two threads get initiated - one for the sender and one for the receiver. The sender thread captures the message from the client-side and passes it to the server for broadcasting to other clients. The receiver thread collects server messages and passes them on to the client-side for display.</a:t>
            </a:r>
            <a:endParaRPr lang="en-US" sz="1541" dirty="0">
              <a:latin typeface="Comic Sans MS" panose="030F0702030302020204" pitchFamily="66" charset="0"/>
            </a:endParaRPr>
          </a:p>
        </p:txBody>
      </p:sp>
      <p:sp>
        <p:nvSpPr>
          <p:cNvPr id="17" name="Shape 14"/>
          <p:cNvSpPr/>
          <p:nvPr/>
        </p:nvSpPr>
        <p:spPr>
          <a:xfrm>
            <a:off x="5008840" y="6188988"/>
            <a:ext cx="684967" cy="39053"/>
          </a:xfrm>
          <a:prstGeom prst="rect">
            <a:avLst/>
          </a:prstGeom>
          <a:solidFill>
            <a:srgbClr val="494950"/>
          </a:solidFill>
          <a:ln/>
        </p:spPr>
      </p:sp>
      <p:sp>
        <p:nvSpPr>
          <p:cNvPr id="18" name="Shape 15"/>
          <p:cNvSpPr/>
          <p:nvPr/>
        </p:nvSpPr>
        <p:spPr>
          <a:xfrm>
            <a:off x="4568547" y="5988368"/>
            <a:ext cx="440293" cy="440293"/>
          </a:xfrm>
          <a:prstGeom prst="roundRect">
            <a:avLst>
              <a:gd name="adj" fmla="val 20005"/>
            </a:avLst>
          </a:prstGeom>
          <a:solidFill>
            <a:srgbClr val="3D3D42"/>
          </a:solidFill>
          <a:ln w="12144">
            <a:solidFill>
              <a:srgbClr val="494950"/>
            </a:solidFill>
            <a:prstDash val="solid"/>
          </a:ln>
        </p:spPr>
      </p:sp>
      <p:sp>
        <p:nvSpPr>
          <p:cNvPr id="19" name="Text 16"/>
          <p:cNvSpPr/>
          <p:nvPr/>
        </p:nvSpPr>
        <p:spPr>
          <a:xfrm>
            <a:off x="4704874" y="6025039"/>
            <a:ext cx="167640" cy="366951"/>
          </a:xfrm>
          <a:prstGeom prst="rect">
            <a:avLst/>
          </a:prstGeom>
          <a:noFill/>
          <a:ln/>
        </p:spPr>
        <p:txBody>
          <a:bodyPr wrap="none" rtlCol="0" anchor="t"/>
          <a:lstStyle/>
          <a:p>
            <a:pPr marL="0" indent="0" algn="ctr">
              <a:lnSpc>
                <a:spcPts val="2890"/>
              </a:lnSpc>
              <a:buNone/>
            </a:pPr>
            <a:r>
              <a:rPr lang="en-US" sz="2312" dirty="0">
                <a:solidFill>
                  <a:srgbClr val="E5E0DF"/>
                </a:solidFill>
                <a:latin typeface="Poppins" pitchFamily="34" charset="0"/>
                <a:ea typeface="Poppins" pitchFamily="34" charset="-122"/>
                <a:cs typeface="Poppins" pitchFamily="34" charset="-120"/>
              </a:rPr>
              <a:t>3</a:t>
            </a:r>
            <a:endParaRPr lang="en-US" sz="2312" dirty="0"/>
          </a:p>
        </p:txBody>
      </p:sp>
      <p:sp>
        <p:nvSpPr>
          <p:cNvPr id="20" name="Text 17"/>
          <p:cNvSpPr/>
          <p:nvPr/>
        </p:nvSpPr>
        <p:spPr>
          <a:xfrm>
            <a:off x="5865138" y="6031111"/>
            <a:ext cx="3032760" cy="305753"/>
          </a:xfrm>
          <a:prstGeom prst="rect">
            <a:avLst/>
          </a:prstGeom>
          <a:noFill/>
          <a:ln/>
        </p:spPr>
        <p:txBody>
          <a:bodyPr wrap="none" rtlCol="0" anchor="t"/>
          <a:lstStyle/>
          <a:p>
            <a:pPr marL="0" indent="0" algn="l">
              <a:lnSpc>
                <a:spcPts val="2408"/>
              </a:lnSpc>
              <a:buNone/>
            </a:pPr>
            <a:r>
              <a:rPr lang="en-US" sz="1927" dirty="0">
                <a:solidFill>
                  <a:srgbClr val="E5E0DF"/>
                </a:solidFill>
                <a:latin typeface="Comic Sans MS" panose="030F0702030302020204" pitchFamily="66" charset="0"/>
                <a:ea typeface="Poppins" pitchFamily="34" charset="-122"/>
                <a:cs typeface="Poppins" pitchFamily="34" charset="-120"/>
              </a:rPr>
              <a:t>Disconnecting the Client</a:t>
            </a:r>
            <a:endParaRPr lang="en-US" sz="1927" dirty="0">
              <a:latin typeface="Comic Sans MS" panose="030F0702030302020204" pitchFamily="66" charset="0"/>
            </a:endParaRPr>
          </a:p>
        </p:txBody>
      </p:sp>
      <p:sp>
        <p:nvSpPr>
          <p:cNvPr id="21" name="Text 18"/>
          <p:cNvSpPr/>
          <p:nvPr/>
        </p:nvSpPr>
        <p:spPr>
          <a:xfrm>
            <a:off x="5865138" y="6532483"/>
            <a:ext cx="7927538" cy="626269"/>
          </a:xfrm>
          <a:prstGeom prst="rect">
            <a:avLst/>
          </a:prstGeom>
          <a:noFill/>
          <a:ln/>
        </p:spPr>
        <p:txBody>
          <a:bodyPr wrap="square" rtlCol="0" anchor="t"/>
          <a:lstStyle/>
          <a:p>
            <a:pPr marL="0" indent="0" algn="l">
              <a:lnSpc>
                <a:spcPts val="2466"/>
              </a:lnSpc>
              <a:buNone/>
            </a:pPr>
            <a:r>
              <a:rPr lang="en-US" sz="1541" dirty="0">
                <a:solidFill>
                  <a:srgbClr val="E5E0DF"/>
                </a:solidFill>
                <a:latin typeface="Comic Sans MS" panose="030F0702030302020204" pitchFamily="66" charset="0"/>
                <a:ea typeface="Roboto" pitchFamily="34" charset="-122"/>
                <a:cs typeface="Roboto" pitchFamily="34" charset="-120"/>
              </a:rPr>
              <a:t>The client and server close the connection by sending termination messages and releasing the occupied resources.</a:t>
            </a:r>
            <a:endParaRPr lang="en-US" sz="1541" dirty="0">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4" name="Text 2"/>
          <p:cNvSpPr/>
          <p:nvPr/>
        </p:nvSpPr>
        <p:spPr>
          <a:xfrm>
            <a:off x="2037993" y="793671"/>
            <a:ext cx="6774180" cy="694373"/>
          </a:xfrm>
          <a:prstGeom prst="rect">
            <a:avLst/>
          </a:prstGeom>
          <a:noFill/>
          <a:ln/>
        </p:spPr>
        <p:txBody>
          <a:bodyPr wrap="none" rtlCol="0" anchor="t"/>
          <a:lstStyle/>
          <a:p>
            <a:pPr marL="0" indent="0">
              <a:lnSpc>
                <a:spcPts val="5468"/>
              </a:lnSpc>
              <a:buNone/>
            </a:pPr>
            <a:r>
              <a:rPr lang="en-US" sz="4374" dirty="0">
                <a:solidFill>
                  <a:srgbClr val="F2F2F3"/>
                </a:solidFill>
                <a:latin typeface="Comic Sans MS" panose="030F0702030302020204" pitchFamily="66" charset="0"/>
                <a:ea typeface="Poppins" pitchFamily="34" charset="-122"/>
                <a:cs typeface="Poppins" pitchFamily="34" charset="-120"/>
              </a:rPr>
              <a:t>Handling Multiple Clients</a:t>
            </a:r>
            <a:endParaRPr lang="en-US" sz="4374" dirty="0">
              <a:latin typeface="Comic Sans MS" panose="030F0702030302020204" pitchFamily="66" charset="0"/>
            </a:endParaRPr>
          </a:p>
        </p:txBody>
      </p:sp>
      <p:sp>
        <p:nvSpPr>
          <p:cNvPr id="5" name="Shape 3"/>
          <p:cNvSpPr/>
          <p:nvPr/>
        </p:nvSpPr>
        <p:spPr>
          <a:xfrm>
            <a:off x="2037993" y="1932384"/>
            <a:ext cx="5166122" cy="2818328"/>
          </a:xfrm>
          <a:prstGeom prst="roundRect">
            <a:avLst>
              <a:gd name="adj" fmla="val 3548"/>
            </a:avLst>
          </a:prstGeom>
          <a:solidFill>
            <a:srgbClr val="3D3D42"/>
          </a:solidFill>
          <a:ln w="13811">
            <a:solidFill>
              <a:srgbClr val="494950"/>
            </a:solidFill>
            <a:prstDash val="solid"/>
          </a:ln>
        </p:spPr>
      </p:sp>
      <p:sp>
        <p:nvSpPr>
          <p:cNvPr id="6" name="Text 4"/>
          <p:cNvSpPr/>
          <p:nvPr/>
        </p:nvSpPr>
        <p:spPr>
          <a:xfrm>
            <a:off x="2273975" y="2168366"/>
            <a:ext cx="4008120" cy="347186"/>
          </a:xfrm>
          <a:prstGeom prst="rect">
            <a:avLst/>
          </a:prstGeom>
          <a:noFill/>
          <a:ln/>
        </p:spPr>
        <p:txBody>
          <a:bodyPr wrap="none" rtlCol="0" anchor="t"/>
          <a:lstStyle/>
          <a:p>
            <a:pPr marL="0" indent="0">
              <a:lnSpc>
                <a:spcPts val="2734"/>
              </a:lnSpc>
              <a:buNone/>
            </a:pPr>
            <a:r>
              <a:rPr lang="en-US" sz="2187" dirty="0">
                <a:solidFill>
                  <a:srgbClr val="E5E0DF"/>
                </a:solidFill>
                <a:latin typeface="Comic Sans MS" panose="030F0702030302020204" pitchFamily="66" charset="0"/>
                <a:ea typeface="Poppins" pitchFamily="34" charset="-122"/>
                <a:cs typeface="Poppins" pitchFamily="34" charset="-120"/>
              </a:rPr>
              <a:t>Developments in Technology</a:t>
            </a:r>
            <a:endParaRPr lang="en-US" sz="2187" dirty="0">
              <a:latin typeface="Comic Sans MS" panose="030F0702030302020204" pitchFamily="66" charset="0"/>
            </a:endParaRPr>
          </a:p>
        </p:txBody>
      </p:sp>
      <p:sp>
        <p:nvSpPr>
          <p:cNvPr id="7" name="Text 5"/>
          <p:cNvSpPr/>
          <p:nvPr/>
        </p:nvSpPr>
        <p:spPr>
          <a:xfrm>
            <a:off x="2273975" y="2737723"/>
            <a:ext cx="4694158" cy="1066205"/>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With advancements in cloud technology, clients can be added with ease, which readily enhances project scalability.</a:t>
            </a:r>
            <a:endParaRPr lang="en-US" sz="1750" dirty="0">
              <a:latin typeface="Comic Sans MS" panose="030F0702030302020204" pitchFamily="66" charset="0"/>
            </a:endParaRPr>
          </a:p>
        </p:txBody>
      </p:sp>
      <p:sp>
        <p:nvSpPr>
          <p:cNvPr id="8" name="Shape 6"/>
          <p:cNvSpPr/>
          <p:nvPr/>
        </p:nvSpPr>
        <p:spPr>
          <a:xfrm>
            <a:off x="7426285" y="1932384"/>
            <a:ext cx="5166122" cy="2818328"/>
          </a:xfrm>
          <a:prstGeom prst="roundRect">
            <a:avLst>
              <a:gd name="adj" fmla="val 3548"/>
            </a:avLst>
          </a:prstGeom>
          <a:solidFill>
            <a:srgbClr val="3D3D42"/>
          </a:solidFill>
          <a:ln w="13811">
            <a:solidFill>
              <a:srgbClr val="494950"/>
            </a:solidFill>
            <a:prstDash val="solid"/>
          </a:ln>
        </p:spPr>
      </p:sp>
      <p:sp>
        <p:nvSpPr>
          <p:cNvPr id="9" name="Text 7"/>
          <p:cNvSpPr/>
          <p:nvPr/>
        </p:nvSpPr>
        <p:spPr>
          <a:xfrm>
            <a:off x="7662267" y="2168366"/>
            <a:ext cx="4130040" cy="347186"/>
          </a:xfrm>
          <a:prstGeom prst="rect">
            <a:avLst/>
          </a:prstGeom>
          <a:noFill/>
          <a:ln/>
        </p:spPr>
        <p:txBody>
          <a:bodyPr wrap="none" rtlCol="0" anchor="t"/>
          <a:lstStyle/>
          <a:p>
            <a:pPr marL="0" indent="0">
              <a:lnSpc>
                <a:spcPts val="2734"/>
              </a:lnSpc>
              <a:buNone/>
            </a:pPr>
            <a:r>
              <a:rPr lang="en-US" sz="2187" dirty="0">
                <a:solidFill>
                  <a:srgbClr val="E5E0DF"/>
                </a:solidFill>
                <a:latin typeface="Comic Sans MS" panose="030F0702030302020204" pitchFamily="66" charset="0"/>
                <a:ea typeface="Poppins" pitchFamily="34" charset="-122"/>
                <a:cs typeface="Poppins" pitchFamily="34" charset="-120"/>
              </a:rPr>
              <a:t>Client and Server Architecture</a:t>
            </a:r>
            <a:endParaRPr lang="en-US" sz="2187" dirty="0">
              <a:latin typeface="Comic Sans MS" panose="030F0702030302020204" pitchFamily="66" charset="0"/>
            </a:endParaRPr>
          </a:p>
        </p:txBody>
      </p:sp>
      <p:sp>
        <p:nvSpPr>
          <p:cNvPr id="10" name="Text 8"/>
          <p:cNvSpPr/>
          <p:nvPr/>
        </p:nvSpPr>
        <p:spPr>
          <a:xfrm>
            <a:off x="7662267" y="2737723"/>
            <a:ext cx="4694158" cy="1777008"/>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The client-server architecture handles multiple clients through its access points. The server's ability to handle multiple client requests simultaneously enhances the usability of the java chat application.</a:t>
            </a:r>
            <a:endParaRPr lang="en-US" sz="1750" dirty="0">
              <a:latin typeface="Comic Sans MS" panose="030F0702030302020204" pitchFamily="66" charset="0"/>
            </a:endParaRPr>
          </a:p>
        </p:txBody>
      </p:sp>
      <p:sp>
        <p:nvSpPr>
          <p:cNvPr id="11" name="Shape 9"/>
          <p:cNvSpPr/>
          <p:nvPr/>
        </p:nvSpPr>
        <p:spPr>
          <a:xfrm>
            <a:off x="2037993" y="4972883"/>
            <a:ext cx="5166122" cy="2462927"/>
          </a:xfrm>
          <a:prstGeom prst="roundRect">
            <a:avLst>
              <a:gd name="adj" fmla="val 4060"/>
            </a:avLst>
          </a:prstGeom>
          <a:solidFill>
            <a:srgbClr val="3D3D42"/>
          </a:solidFill>
          <a:ln w="13811">
            <a:solidFill>
              <a:srgbClr val="494950"/>
            </a:solidFill>
            <a:prstDash val="solid"/>
          </a:ln>
        </p:spPr>
      </p:sp>
      <p:sp>
        <p:nvSpPr>
          <p:cNvPr id="12" name="Text 10"/>
          <p:cNvSpPr/>
          <p:nvPr/>
        </p:nvSpPr>
        <p:spPr>
          <a:xfrm>
            <a:off x="2273975" y="5208865"/>
            <a:ext cx="2221944" cy="347186"/>
          </a:xfrm>
          <a:prstGeom prst="rect">
            <a:avLst/>
          </a:prstGeom>
          <a:noFill/>
          <a:ln/>
        </p:spPr>
        <p:txBody>
          <a:bodyPr wrap="none" rtlCol="0" anchor="t"/>
          <a:lstStyle/>
          <a:p>
            <a:pPr marL="0" indent="0">
              <a:lnSpc>
                <a:spcPts val="2734"/>
              </a:lnSpc>
              <a:buNone/>
            </a:pPr>
            <a:r>
              <a:rPr lang="en-US" sz="2187" dirty="0">
                <a:solidFill>
                  <a:srgbClr val="E5E0DF"/>
                </a:solidFill>
                <a:latin typeface="Comic Sans MS" panose="030F0702030302020204" pitchFamily="66" charset="0"/>
                <a:ea typeface="Poppins" pitchFamily="34" charset="-122"/>
                <a:cs typeface="Poppins" pitchFamily="34" charset="-120"/>
              </a:rPr>
              <a:t>Load Balancing</a:t>
            </a:r>
            <a:endParaRPr lang="en-US" sz="2187" dirty="0">
              <a:latin typeface="Comic Sans MS" panose="030F0702030302020204" pitchFamily="66" charset="0"/>
            </a:endParaRPr>
          </a:p>
        </p:txBody>
      </p:sp>
      <p:sp>
        <p:nvSpPr>
          <p:cNvPr id="13" name="Text 11"/>
          <p:cNvSpPr/>
          <p:nvPr/>
        </p:nvSpPr>
        <p:spPr>
          <a:xfrm>
            <a:off x="2273975" y="5778222"/>
            <a:ext cx="4694158" cy="1421606"/>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The load balancer distributes the client requests among several servers, enhancing scalability, optimized resource utilization, and improved communication reliability.</a:t>
            </a:r>
            <a:endParaRPr lang="en-US" sz="1750" dirty="0">
              <a:latin typeface="Comic Sans MS" panose="030F0702030302020204" pitchFamily="66" charset="0"/>
            </a:endParaRPr>
          </a:p>
        </p:txBody>
      </p:sp>
      <p:sp>
        <p:nvSpPr>
          <p:cNvPr id="14" name="Shape 12"/>
          <p:cNvSpPr/>
          <p:nvPr/>
        </p:nvSpPr>
        <p:spPr>
          <a:xfrm>
            <a:off x="7426285" y="4972883"/>
            <a:ext cx="5166122" cy="2462927"/>
          </a:xfrm>
          <a:prstGeom prst="roundRect">
            <a:avLst>
              <a:gd name="adj" fmla="val 4060"/>
            </a:avLst>
          </a:prstGeom>
          <a:solidFill>
            <a:srgbClr val="3D3D42"/>
          </a:solidFill>
          <a:ln w="13811">
            <a:solidFill>
              <a:srgbClr val="494950"/>
            </a:solidFill>
            <a:prstDash val="solid"/>
          </a:ln>
        </p:spPr>
      </p:sp>
      <p:sp>
        <p:nvSpPr>
          <p:cNvPr id="15" name="Text 13"/>
          <p:cNvSpPr/>
          <p:nvPr/>
        </p:nvSpPr>
        <p:spPr>
          <a:xfrm>
            <a:off x="7662267" y="5208865"/>
            <a:ext cx="2697480" cy="347186"/>
          </a:xfrm>
          <a:prstGeom prst="rect">
            <a:avLst/>
          </a:prstGeom>
          <a:noFill/>
          <a:ln/>
        </p:spPr>
        <p:txBody>
          <a:bodyPr wrap="none" rtlCol="0" anchor="t"/>
          <a:lstStyle/>
          <a:p>
            <a:pPr marL="0" indent="0">
              <a:lnSpc>
                <a:spcPts val="2734"/>
              </a:lnSpc>
              <a:buNone/>
            </a:pPr>
            <a:r>
              <a:rPr lang="en-US" sz="2187" dirty="0">
                <a:solidFill>
                  <a:srgbClr val="E5E0DF"/>
                </a:solidFill>
                <a:latin typeface="Comic Sans MS" panose="030F0702030302020204" pitchFamily="66" charset="0"/>
                <a:ea typeface="Poppins" pitchFamily="34" charset="-122"/>
                <a:cs typeface="Poppins" pitchFamily="34" charset="-120"/>
              </a:rPr>
              <a:t>Server Virtualization</a:t>
            </a:r>
            <a:endParaRPr lang="en-US" sz="2187" dirty="0">
              <a:latin typeface="Comic Sans MS" panose="030F0702030302020204" pitchFamily="66" charset="0"/>
            </a:endParaRPr>
          </a:p>
        </p:txBody>
      </p:sp>
      <p:sp>
        <p:nvSpPr>
          <p:cNvPr id="16" name="Text 14"/>
          <p:cNvSpPr/>
          <p:nvPr/>
        </p:nvSpPr>
        <p:spPr>
          <a:xfrm>
            <a:off x="7662267" y="5778222"/>
            <a:ext cx="4694158" cy="1421606"/>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Server virtualization allows you to deploy multiple servers across a cluster or a single server, enhancing application performance, scalability, and resource optimization.</a:t>
            </a:r>
            <a:endParaRPr lang="en-US" sz="1750" dirty="0">
              <a:latin typeface="Comic Sans MS" panose="030F0702030302020204"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18" name="Shape 3">
            <a:extLst>
              <a:ext uri="{FF2B5EF4-FFF2-40B4-BE49-F238E27FC236}">
                <a16:creationId xmlns:a16="http://schemas.microsoft.com/office/drawing/2014/main" id="{999D2073-DD48-E334-4864-6229D997917F}"/>
              </a:ext>
            </a:extLst>
          </p:cNvPr>
          <p:cNvSpPr/>
          <p:nvPr/>
        </p:nvSpPr>
        <p:spPr>
          <a:xfrm>
            <a:off x="9296400" y="4143375"/>
            <a:ext cx="3295888" cy="3556836"/>
          </a:xfrm>
          <a:prstGeom prst="roundRect">
            <a:avLst>
              <a:gd name="adj" fmla="val 3548"/>
            </a:avLst>
          </a:prstGeom>
          <a:solidFill>
            <a:srgbClr val="3D3D42"/>
          </a:solidFill>
          <a:ln w="13811">
            <a:solidFill>
              <a:srgbClr val="494950"/>
            </a:solidFill>
            <a:prstDash val="solid"/>
          </a:ln>
        </p:spPr>
      </p:sp>
      <p:sp>
        <p:nvSpPr>
          <p:cNvPr id="17" name="Shape 3">
            <a:extLst>
              <a:ext uri="{FF2B5EF4-FFF2-40B4-BE49-F238E27FC236}">
                <a16:creationId xmlns:a16="http://schemas.microsoft.com/office/drawing/2014/main" id="{DE4747A8-BCEE-F860-3EC6-90F0BB766ED8}"/>
              </a:ext>
            </a:extLst>
          </p:cNvPr>
          <p:cNvSpPr/>
          <p:nvPr/>
        </p:nvSpPr>
        <p:spPr>
          <a:xfrm>
            <a:off x="5610344" y="4143375"/>
            <a:ext cx="3295888" cy="3556836"/>
          </a:xfrm>
          <a:prstGeom prst="roundRect">
            <a:avLst>
              <a:gd name="adj" fmla="val 3548"/>
            </a:avLst>
          </a:prstGeom>
          <a:solidFill>
            <a:srgbClr val="3D3D42"/>
          </a:solidFill>
          <a:ln w="13811">
            <a:solidFill>
              <a:srgbClr val="494950"/>
            </a:solidFill>
            <a:prstDash val="solid"/>
          </a:ln>
        </p:spPr>
      </p:sp>
      <p:sp>
        <p:nvSpPr>
          <p:cNvPr id="16" name="Shape 3">
            <a:extLst>
              <a:ext uri="{FF2B5EF4-FFF2-40B4-BE49-F238E27FC236}">
                <a16:creationId xmlns:a16="http://schemas.microsoft.com/office/drawing/2014/main" id="{A47495CA-21CA-0384-0D68-3E4E3B3602E6}"/>
              </a:ext>
            </a:extLst>
          </p:cNvPr>
          <p:cNvSpPr/>
          <p:nvPr/>
        </p:nvSpPr>
        <p:spPr>
          <a:xfrm>
            <a:off x="2037993" y="4140935"/>
            <a:ext cx="3295888" cy="3559276"/>
          </a:xfrm>
          <a:prstGeom prst="roundRect">
            <a:avLst>
              <a:gd name="adj" fmla="val 3548"/>
            </a:avLst>
          </a:prstGeom>
          <a:solidFill>
            <a:srgbClr val="3D3D42"/>
          </a:solidFill>
          <a:ln w="13811">
            <a:solidFill>
              <a:srgbClr val="494950"/>
            </a:solidFill>
            <a:prstDash val="solid"/>
          </a:ln>
        </p:spPr>
      </p:sp>
      <p:sp>
        <p:nvSpPr>
          <p:cNvPr id="4" name="Text 2"/>
          <p:cNvSpPr/>
          <p:nvPr/>
        </p:nvSpPr>
        <p:spPr>
          <a:xfrm>
            <a:off x="2037993" y="689967"/>
            <a:ext cx="7345680" cy="694373"/>
          </a:xfrm>
          <a:prstGeom prst="rect">
            <a:avLst/>
          </a:prstGeom>
          <a:noFill/>
          <a:ln/>
        </p:spPr>
        <p:txBody>
          <a:bodyPr wrap="none" rtlCol="0" anchor="t"/>
          <a:lstStyle/>
          <a:p>
            <a:pPr marL="0" indent="0">
              <a:lnSpc>
                <a:spcPts val="5468"/>
              </a:lnSpc>
              <a:buNone/>
            </a:pPr>
            <a:r>
              <a:rPr lang="en-US" sz="4374" dirty="0">
                <a:solidFill>
                  <a:srgbClr val="F2F2F3"/>
                </a:solidFill>
                <a:latin typeface="Comic Sans MS" panose="030F0702030302020204" pitchFamily="66" charset="0"/>
                <a:ea typeface="Poppins" pitchFamily="34" charset="-122"/>
                <a:cs typeface="Poppins" pitchFamily="34" charset="-120"/>
              </a:rPr>
              <a:t>Conclusion and Next Steps</a:t>
            </a:r>
            <a:endParaRPr lang="en-US" sz="4374" dirty="0">
              <a:latin typeface="Comic Sans MS" panose="030F0702030302020204" pitchFamily="66" charset="0"/>
            </a:endParaRPr>
          </a:p>
        </p:txBody>
      </p:sp>
      <p:pic>
        <p:nvPicPr>
          <p:cNvPr id="5" name="Image 0" descr="preencoded.png"/>
          <p:cNvPicPr>
            <a:picLocks noChangeAspect="1"/>
          </p:cNvPicPr>
          <p:nvPr/>
        </p:nvPicPr>
        <p:blipFill>
          <a:blip r:embed="rId3"/>
          <a:stretch>
            <a:fillRect/>
          </a:stretch>
        </p:blipFill>
        <p:spPr>
          <a:xfrm>
            <a:off x="2037993" y="1828681"/>
            <a:ext cx="3295888" cy="2036921"/>
          </a:xfrm>
          <a:prstGeom prst="rect">
            <a:avLst/>
          </a:prstGeom>
        </p:spPr>
      </p:pic>
      <p:sp>
        <p:nvSpPr>
          <p:cNvPr id="6" name="Text 3"/>
          <p:cNvSpPr/>
          <p:nvPr/>
        </p:nvSpPr>
        <p:spPr>
          <a:xfrm>
            <a:off x="2037993" y="4143256"/>
            <a:ext cx="2590800" cy="347186"/>
          </a:xfrm>
          <a:prstGeom prst="rect">
            <a:avLst/>
          </a:prstGeom>
          <a:noFill/>
          <a:ln/>
        </p:spPr>
        <p:txBody>
          <a:bodyPr wrap="none" rtlCol="0" anchor="t"/>
          <a:lstStyle/>
          <a:p>
            <a:pPr marL="0" indent="0" algn="l">
              <a:lnSpc>
                <a:spcPts val="2734"/>
              </a:lnSpc>
              <a:buNone/>
            </a:pPr>
            <a:r>
              <a:rPr lang="en-US" sz="2187" dirty="0">
                <a:solidFill>
                  <a:srgbClr val="F2F2F3"/>
                </a:solidFill>
                <a:latin typeface="Comic Sans MS" panose="030F0702030302020204" pitchFamily="66" charset="0"/>
                <a:ea typeface="Poppins" pitchFamily="34" charset="-122"/>
                <a:cs typeface="Poppins" pitchFamily="34" charset="-120"/>
              </a:rPr>
              <a:t>Success is Possible</a:t>
            </a:r>
            <a:endParaRPr lang="en-US" sz="2187" dirty="0">
              <a:latin typeface="Comic Sans MS" panose="030F0702030302020204" pitchFamily="66" charset="0"/>
            </a:endParaRPr>
          </a:p>
        </p:txBody>
      </p:sp>
      <p:sp>
        <p:nvSpPr>
          <p:cNvPr id="7" name="Text 4"/>
          <p:cNvSpPr/>
          <p:nvPr/>
        </p:nvSpPr>
        <p:spPr>
          <a:xfrm>
            <a:off x="2052221" y="5407104"/>
            <a:ext cx="3295888"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Creating an optimized chat application is possible with the right design, architectural specifications, and skilled programming.</a:t>
            </a:r>
            <a:endParaRPr lang="en-US" sz="1750" dirty="0">
              <a:latin typeface="Comic Sans MS" panose="030F0702030302020204" pitchFamily="66" charset="0"/>
            </a:endParaRPr>
          </a:p>
        </p:txBody>
      </p:sp>
      <p:pic>
        <p:nvPicPr>
          <p:cNvPr id="8" name="Image 1" descr="preencoded.png"/>
          <p:cNvPicPr>
            <a:picLocks noChangeAspect="1"/>
          </p:cNvPicPr>
          <p:nvPr/>
        </p:nvPicPr>
        <p:blipFill>
          <a:blip r:embed="rId4"/>
          <a:stretch>
            <a:fillRect/>
          </a:stretch>
        </p:blipFill>
        <p:spPr>
          <a:xfrm>
            <a:off x="5667137" y="1828681"/>
            <a:ext cx="3296007" cy="2037040"/>
          </a:xfrm>
          <a:prstGeom prst="rect">
            <a:avLst/>
          </a:prstGeom>
        </p:spPr>
      </p:pic>
      <p:sp>
        <p:nvSpPr>
          <p:cNvPr id="9" name="Text 5"/>
          <p:cNvSpPr/>
          <p:nvPr/>
        </p:nvSpPr>
        <p:spPr>
          <a:xfrm>
            <a:off x="5667137" y="4143375"/>
            <a:ext cx="3296007" cy="694373"/>
          </a:xfrm>
          <a:prstGeom prst="rect">
            <a:avLst/>
          </a:prstGeom>
          <a:noFill/>
          <a:ln/>
        </p:spPr>
        <p:txBody>
          <a:bodyPr wrap="square" rtlCol="0" anchor="t"/>
          <a:lstStyle/>
          <a:p>
            <a:pPr marL="0" indent="0" algn="l">
              <a:lnSpc>
                <a:spcPts val="2734"/>
              </a:lnSpc>
              <a:buNone/>
            </a:pPr>
            <a:r>
              <a:rPr lang="en-US" sz="2187" dirty="0">
                <a:solidFill>
                  <a:srgbClr val="F2F2F3"/>
                </a:solidFill>
                <a:latin typeface="Comic Sans MS" panose="030F0702030302020204" pitchFamily="66" charset="0"/>
                <a:ea typeface="Poppins" pitchFamily="34" charset="-122"/>
                <a:cs typeface="Poppins" pitchFamily="34" charset="-120"/>
              </a:rPr>
              <a:t>Upgrade and Expansion</a:t>
            </a:r>
            <a:endParaRPr lang="en-US" sz="2187" dirty="0">
              <a:latin typeface="Comic Sans MS" panose="030F0702030302020204" pitchFamily="66" charset="0"/>
            </a:endParaRPr>
          </a:p>
        </p:txBody>
      </p:sp>
      <p:sp>
        <p:nvSpPr>
          <p:cNvPr id="10" name="Text 6"/>
          <p:cNvSpPr/>
          <p:nvPr/>
        </p:nvSpPr>
        <p:spPr>
          <a:xfrm>
            <a:off x="5638681" y="5407104"/>
            <a:ext cx="3296007"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Routinely upgrading existing code, adding or enlarging the features of the chat app, and research can aid in enhancing it and staying ahead of the curve.</a:t>
            </a:r>
            <a:endParaRPr lang="en-US" sz="1750" dirty="0">
              <a:latin typeface="Comic Sans MS" panose="030F0702030302020204" pitchFamily="66" charset="0"/>
            </a:endParaRPr>
          </a:p>
        </p:txBody>
      </p:sp>
      <p:pic>
        <p:nvPicPr>
          <p:cNvPr id="11" name="Image 2" descr="preencoded.png"/>
          <p:cNvPicPr>
            <a:picLocks noChangeAspect="1"/>
          </p:cNvPicPr>
          <p:nvPr/>
        </p:nvPicPr>
        <p:blipFill>
          <a:blip r:embed="rId5"/>
          <a:stretch>
            <a:fillRect/>
          </a:stretch>
        </p:blipFill>
        <p:spPr>
          <a:xfrm>
            <a:off x="9296400" y="1828681"/>
            <a:ext cx="3296007" cy="2037040"/>
          </a:xfrm>
          <a:prstGeom prst="rect">
            <a:avLst/>
          </a:prstGeom>
        </p:spPr>
      </p:pic>
      <p:sp>
        <p:nvSpPr>
          <p:cNvPr id="12" name="Text 7"/>
          <p:cNvSpPr/>
          <p:nvPr/>
        </p:nvSpPr>
        <p:spPr>
          <a:xfrm>
            <a:off x="9296400" y="4143375"/>
            <a:ext cx="3296007" cy="1041559"/>
          </a:xfrm>
          <a:prstGeom prst="rect">
            <a:avLst/>
          </a:prstGeom>
          <a:noFill/>
          <a:ln/>
        </p:spPr>
        <p:txBody>
          <a:bodyPr wrap="square" rtlCol="0" anchor="t"/>
          <a:lstStyle/>
          <a:p>
            <a:pPr marL="0" indent="0" algn="l">
              <a:lnSpc>
                <a:spcPts val="2734"/>
              </a:lnSpc>
              <a:buNone/>
            </a:pPr>
            <a:r>
              <a:rPr lang="en-US" sz="2187" dirty="0">
                <a:solidFill>
                  <a:srgbClr val="F2F2F3"/>
                </a:solidFill>
                <a:latin typeface="Comic Sans MS" panose="030F0702030302020204" pitchFamily="66" charset="0"/>
                <a:ea typeface="Poppins" pitchFamily="34" charset="-122"/>
                <a:cs typeface="Poppins" pitchFamily="34" charset="-120"/>
              </a:rPr>
              <a:t>Exploring Other Communication Technologies</a:t>
            </a:r>
            <a:endParaRPr lang="en-US" sz="2187" dirty="0">
              <a:latin typeface="Comic Sans MS" panose="030F0702030302020204" pitchFamily="66" charset="0"/>
            </a:endParaRPr>
          </a:p>
        </p:txBody>
      </p:sp>
      <p:sp>
        <p:nvSpPr>
          <p:cNvPr id="13" name="Text 8"/>
          <p:cNvSpPr/>
          <p:nvPr/>
        </p:nvSpPr>
        <p:spPr>
          <a:xfrm>
            <a:off x="9296400" y="5407104"/>
            <a:ext cx="3296007"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Exploring available communication technologies and integrating them into the chat app can enhance the app's functionality, growth and keep users engaged.</a:t>
            </a:r>
            <a:endParaRPr lang="en-US" sz="1750" dirty="0">
              <a:latin typeface="Comic Sans MS" panose="030F07020303020202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662708"/>
            <a:ext cx="7477601" cy="2083118"/>
          </a:xfrm>
          <a:prstGeom prst="rect">
            <a:avLst/>
          </a:prstGeom>
          <a:noFill/>
          <a:ln/>
        </p:spPr>
        <p:txBody>
          <a:bodyPr wrap="square" rtlCol="0" anchor="t"/>
          <a:lstStyle/>
          <a:p>
            <a:pPr marL="0" indent="0">
              <a:lnSpc>
                <a:spcPts val="5468"/>
              </a:lnSpc>
              <a:buNone/>
            </a:pPr>
            <a:r>
              <a:rPr lang="en-US" sz="4374" dirty="0">
                <a:solidFill>
                  <a:srgbClr val="F2F2F3"/>
                </a:solidFill>
                <a:latin typeface="Comic Sans MS" panose="030F0702030302020204" pitchFamily="66" charset="0"/>
                <a:ea typeface="Poppins" pitchFamily="34" charset="-122"/>
                <a:cs typeface="Poppins" pitchFamily="34" charset="-120"/>
              </a:rPr>
              <a:t>Introduction to Real-Time Communication with Java Chat App</a:t>
            </a:r>
            <a:endParaRPr lang="en-US" sz="4374" dirty="0">
              <a:latin typeface="Comic Sans MS" panose="030F0702030302020204" pitchFamily="66" charset="0"/>
            </a:endParaRPr>
          </a:p>
        </p:txBody>
      </p:sp>
      <p:sp>
        <p:nvSpPr>
          <p:cNvPr id="6" name="Text 3"/>
          <p:cNvSpPr/>
          <p:nvPr/>
        </p:nvSpPr>
        <p:spPr>
          <a:xfrm>
            <a:off x="6319599" y="4079081"/>
            <a:ext cx="7477601" cy="2487811"/>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Experience the power of instant, real-time communication with our innovative Java chat application. Connect with friends, family, and colleagues from anywhere in the world, breaking the barriers of distance and time zones. Our Java chat app provides a secure and reliable platform for seamless conversations, ensuring your privacy. Discover the convenience and efficiency of real-time communication with our cutting-edge Java chat app.</a:t>
            </a:r>
            <a:endParaRPr lang="en-US" sz="1750"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4" name="Text 2"/>
          <p:cNvSpPr/>
          <p:nvPr/>
        </p:nvSpPr>
        <p:spPr>
          <a:xfrm>
            <a:off x="2037993" y="2132052"/>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Comic Sans MS" panose="030F0702030302020204" pitchFamily="66" charset="0"/>
                <a:ea typeface="Poppins" pitchFamily="34" charset="-122"/>
                <a:cs typeface="Poppins" pitchFamily="34" charset="-120"/>
              </a:rPr>
              <a:t>Abstract: Exploring the Core Concepts of Java Chat Application</a:t>
            </a:r>
            <a:endParaRPr lang="en-US" sz="4374" dirty="0">
              <a:latin typeface="Comic Sans MS" panose="030F0702030302020204" pitchFamily="66" charset="0"/>
            </a:endParaRPr>
          </a:p>
        </p:txBody>
      </p:sp>
      <p:sp>
        <p:nvSpPr>
          <p:cNvPr id="5" name="Text 3"/>
          <p:cNvSpPr/>
          <p:nvPr/>
        </p:nvSpPr>
        <p:spPr>
          <a:xfrm>
            <a:off x="2037993" y="3965138"/>
            <a:ext cx="10554414" cy="2132409"/>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Delve into the abstract world of Java chat application development as we unravel its core concepts and functionalities. From understanding the client-server architecture to implementing efficient network programming techniques, this card provides an in-depth overview of the key components that make a Java chat app successful. Discover the intricacies of handling multiple clients, ensuring secure communication, and optimizing performance. Join us on this journey of exploring the abstract aspects of Java chat application development.</a:t>
            </a:r>
            <a:endParaRPr lang="en-US" sz="1750" dirty="0">
              <a:latin typeface="Comic Sans MS" panose="030F07020303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692">
            <a:solidFill>
              <a:srgbClr val="565151"/>
            </a:solidFill>
            <a:prstDash val="solid"/>
          </a:ln>
        </p:spPr>
      </p:sp>
      <p:pic>
        <p:nvPicPr>
          <p:cNvPr id="4" name="Image 0" descr="preencoded.png"/>
          <p:cNvPicPr>
            <a:picLocks noChangeAspect="1"/>
          </p:cNvPicPr>
          <p:nvPr/>
        </p:nvPicPr>
        <p:blipFill>
          <a:blip r:embed="rId3"/>
          <a:stretch>
            <a:fillRect/>
          </a:stretch>
        </p:blipFill>
        <p:spPr>
          <a:xfrm>
            <a:off x="10965820" y="0"/>
            <a:ext cx="3657600" cy="8229600"/>
          </a:xfrm>
          <a:prstGeom prst="rect">
            <a:avLst/>
          </a:prstGeom>
        </p:spPr>
      </p:pic>
      <p:sp>
        <p:nvSpPr>
          <p:cNvPr id="5" name="Text 2"/>
          <p:cNvSpPr/>
          <p:nvPr/>
        </p:nvSpPr>
        <p:spPr>
          <a:xfrm>
            <a:off x="822484" y="604480"/>
            <a:ext cx="9327833" cy="1370886"/>
          </a:xfrm>
          <a:prstGeom prst="rect">
            <a:avLst/>
          </a:prstGeom>
          <a:noFill/>
          <a:ln/>
        </p:spPr>
        <p:txBody>
          <a:bodyPr wrap="square" rtlCol="0" anchor="t"/>
          <a:lstStyle/>
          <a:p>
            <a:pPr marL="0" indent="0">
              <a:lnSpc>
                <a:spcPts val="5398"/>
              </a:lnSpc>
              <a:buNone/>
            </a:pPr>
            <a:r>
              <a:rPr lang="en-US" sz="4318" dirty="0">
                <a:solidFill>
                  <a:srgbClr val="F2F2F3"/>
                </a:solidFill>
                <a:latin typeface="Comic Sans MS" panose="030F0702030302020204" pitchFamily="66" charset="0"/>
                <a:ea typeface="Poppins" pitchFamily="34" charset="-122"/>
                <a:cs typeface="Poppins" pitchFamily="34" charset="-120"/>
              </a:rPr>
              <a:t>The Motivation for Building a Java Chat App</a:t>
            </a:r>
            <a:endParaRPr lang="en-US" sz="4318" dirty="0">
              <a:latin typeface="Comic Sans MS" panose="030F0702030302020204" pitchFamily="66" charset="0"/>
            </a:endParaRPr>
          </a:p>
        </p:txBody>
      </p:sp>
      <p:sp>
        <p:nvSpPr>
          <p:cNvPr id="6" name="Shape 3"/>
          <p:cNvSpPr/>
          <p:nvPr/>
        </p:nvSpPr>
        <p:spPr>
          <a:xfrm>
            <a:off x="822484" y="2475667"/>
            <a:ext cx="493514" cy="493514"/>
          </a:xfrm>
          <a:prstGeom prst="roundRect">
            <a:avLst>
              <a:gd name="adj" fmla="val 20002"/>
            </a:avLst>
          </a:prstGeom>
          <a:solidFill>
            <a:srgbClr val="3D3D42"/>
          </a:solidFill>
          <a:ln w="13692">
            <a:solidFill>
              <a:srgbClr val="494950"/>
            </a:solidFill>
            <a:prstDash val="solid"/>
          </a:ln>
        </p:spPr>
      </p:sp>
      <p:sp>
        <p:nvSpPr>
          <p:cNvPr id="7" name="Text 4"/>
          <p:cNvSpPr/>
          <p:nvPr/>
        </p:nvSpPr>
        <p:spPr>
          <a:xfrm>
            <a:off x="1019651" y="2516743"/>
            <a:ext cx="99060" cy="411361"/>
          </a:xfrm>
          <a:prstGeom prst="rect">
            <a:avLst/>
          </a:prstGeom>
          <a:noFill/>
          <a:ln/>
        </p:spPr>
        <p:txBody>
          <a:bodyPr wrap="none" rtlCol="0" anchor="t"/>
          <a:lstStyle/>
          <a:p>
            <a:pPr marL="0" indent="0" algn="ctr">
              <a:lnSpc>
                <a:spcPts val="3239"/>
              </a:lnSpc>
              <a:buNone/>
            </a:pPr>
            <a:r>
              <a:rPr lang="en-US" sz="2591" dirty="0">
                <a:solidFill>
                  <a:srgbClr val="E5E0DF"/>
                </a:solidFill>
                <a:latin typeface="Poppins" pitchFamily="34" charset="0"/>
                <a:ea typeface="Poppins" pitchFamily="34" charset="-122"/>
                <a:cs typeface="Poppins" pitchFamily="34" charset="-120"/>
              </a:rPr>
              <a:t>1</a:t>
            </a:r>
            <a:endParaRPr lang="en-US" sz="2591" dirty="0"/>
          </a:p>
        </p:txBody>
      </p:sp>
      <p:sp>
        <p:nvSpPr>
          <p:cNvPr id="8" name="Text 5"/>
          <p:cNvSpPr/>
          <p:nvPr/>
        </p:nvSpPr>
        <p:spPr>
          <a:xfrm>
            <a:off x="1535311" y="2551033"/>
            <a:ext cx="2193488" cy="342662"/>
          </a:xfrm>
          <a:prstGeom prst="rect">
            <a:avLst/>
          </a:prstGeom>
          <a:noFill/>
          <a:ln/>
        </p:spPr>
        <p:txBody>
          <a:bodyPr wrap="none" rtlCol="0" anchor="t"/>
          <a:lstStyle/>
          <a:p>
            <a:pPr marL="0" indent="0">
              <a:lnSpc>
                <a:spcPts val="2699"/>
              </a:lnSpc>
              <a:buNone/>
            </a:pPr>
            <a:r>
              <a:rPr lang="en-US" sz="2159" dirty="0">
                <a:solidFill>
                  <a:srgbClr val="E5E0DF"/>
                </a:solidFill>
                <a:latin typeface="Comic Sans MS" panose="030F0702030302020204" pitchFamily="66" charset="0"/>
                <a:ea typeface="Poppins" pitchFamily="34" charset="-122"/>
                <a:cs typeface="Poppins" pitchFamily="34" charset="-120"/>
              </a:rPr>
              <a:t>Ease of Use</a:t>
            </a:r>
            <a:endParaRPr lang="en-US" sz="2159" dirty="0">
              <a:latin typeface="Comic Sans MS" panose="030F0702030302020204" pitchFamily="66" charset="0"/>
            </a:endParaRPr>
          </a:p>
        </p:txBody>
      </p:sp>
      <p:sp>
        <p:nvSpPr>
          <p:cNvPr id="9" name="Text 6"/>
          <p:cNvSpPr/>
          <p:nvPr/>
        </p:nvSpPr>
        <p:spPr>
          <a:xfrm>
            <a:off x="1535311" y="3113008"/>
            <a:ext cx="8615005" cy="701754"/>
          </a:xfrm>
          <a:prstGeom prst="rect">
            <a:avLst/>
          </a:prstGeom>
          <a:noFill/>
          <a:ln/>
        </p:spPr>
        <p:txBody>
          <a:bodyPr wrap="square" rtlCol="0" anchor="t"/>
          <a:lstStyle/>
          <a:p>
            <a:pPr marL="0" indent="0">
              <a:lnSpc>
                <a:spcPts val="2764"/>
              </a:lnSpc>
              <a:buNone/>
            </a:pPr>
            <a:r>
              <a:rPr lang="en-US" sz="1727" dirty="0">
                <a:solidFill>
                  <a:srgbClr val="E5E0DF"/>
                </a:solidFill>
                <a:latin typeface="Comic Sans MS" panose="030F0702030302020204" pitchFamily="66" charset="0"/>
                <a:ea typeface="Roboto" pitchFamily="34" charset="-122"/>
                <a:cs typeface="Roboto" pitchFamily="34" charset="-120"/>
              </a:rPr>
              <a:t>A Java chat app provides a user-friendly interface for communicating with others efficiently.</a:t>
            </a:r>
            <a:endParaRPr lang="en-US" sz="1727" dirty="0">
              <a:latin typeface="Comic Sans MS" panose="030F0702030302020204" pitchFamily="66" charset="0"/>
            </a:endParaRPr>
          </a:p>
        </p:txBody>
      </p:sp>
      <p:sp>
        <p:nvSpPr>
          <p:cNvPr id="10" name="Shape 7"/>
          <p:cNvSpPr/>
          <p:nvPr/>
        </p:nvSpPr>
        <p:spPr>
          <a:xfrm>
            <a:off x="822484" y="4205407"/>
            <a:ext cx="493514" cy="493514"/>
          </a:xfrm>
          <a:prstGeom prst="roundRect">
            <a:avLst>
              <a:gd name="adj" fmla="val 20002"/>
            </a:avLst>
          </a:prstGeom>
          <a:solidFill>
            <a:srgbClr val="3D3D42"/>
          </a:solidFill>
          <a:ln w="13692">
            <a:solidFill>
              <a:srgbClr val="494950"/>
            </a:solidFill>
            <a:prstDash val="solid"/>
          </a:ln>
        </p:spPr>
      </p:sp>
      <p:sp>
        <p:nvSpPr>
          <p:cNvPr id="11" name="Text 8"/>
          <p:cNvSpPr/>
          <p:nvPr/>
        </p:nvSpPr>
        <p:spPr>
          <a:xfrm>
            <a:off x="973931" y="4246483"/>
            <a:ext cx="190500" cy="411361"/>
          </a:xfrm>
          <a:prstGeom prst="rect">
            <a:avLst/>
          </a:prstGeom>
          <a:noFill/>
          <a:ln/>
        </p:spPr>
        <p:txBody>
          <a:bodyPr wrap="none" rtlCol="0" anchor="t"/>
          <a:lstStyle/>
          <a:p>
            <a:pPr marL="0" indent="0" algn="ctr">
              <a:lnSpc>
                <a:spcPts val="3239"/>
              </a:lnSpc>
              <a:buNone/>
            </a:pPr>
            <a:r>
              <a:rPr lang="en-US" sz="2591" dirty="0">
                <a:solidFill>
                  <a:srgbClr val="E5E0DF"/>
                </a:solidFill>
                <a:latin typeface="Poppins" pitchFamily="34" charset="0"/>
                <a:ea typeface="Poppins" pitchFamily="34" charset="-122"/>
                <a:cs typeface="Poppins" pitchFamily="34" charset="-120"/>
              </a:rPr>
              <a:t>2</a:t>
            </a:r>
            <a:endParaRPr lang="en-US" sz="2591" dirty="0"/>
          </a:p>
        </p:txBody>
      </p:sp>
      <p:sp>
        <p:nvSpPr>
          <p:cNvPr id="12" name="Text 9"/>
          <p:cNvSpPr/>
          <p:nvPr/>
        </p:nvSpPr>
        <p:spPr>
          <a:xfrm>
            <a:off x="1535311" y="4280773"/>
            <a:ext cx="2255520" cy="342662"/>
          </a:xfrm>
          <a:prstGeom prst="rect">
            <a:avLst/>
          </a:prstGeom>
          <a:noFill/>
          <a:ln/>
        </p:spPr>
        <p:txBody>
          <a:bodyPr wrap="none" rtlCol="0" anchor="t"/>
          <a:lstStyle/>
          <a:p>
            <a:pPr marL="0" indent="0">
              <a:lnSpc>
                <a:spcPts val="2699"/>
              </a:lnSpc>
              <a:buNone/>
            </a:pPr>
            <a:r>
              <a:rPr lang="en-US" sz="2159" dirty="0">
                <a:solidFill>
                  <a:srgbClr val="E5E0DF"/>
                </a:solidFill>
                <a:latin typeface="Comic Sans MS" panose="030F0702030302020204" pitchFamily="66" charset="0"/>
                <a:ea typeface="Poppins" pitchFamily="34" charset="-122"/>
                <a:cs typeface="Poppins" pitchFamily="34" charset="-120"/>
              </a:rPr>
              <a:t>Safe and Secure</a:t>
            </a:r>
            <a:endParaRPr lang="en-US" sz="2159" dirty="0">
              <a:latin typeface="Comic Sans MS" panose="030F0702030302020204" pitchFamily="66" charset="0"/>
            </a:endParaRPr>
          </a:p>
        </p:txBody>
      </p:sp>
      <p:sp>
        <p:nvSpPr>
          <p:cNvPr id="13" name="Text 10"/>
          <p:cNvSpPr/>
          <p:nvPr/>
        </p:nvSpPr>
        <p:spPr>
          <a:xfrm>
            <a:off x="1535311" y="4842748"/>
            <a:ext cx="8615005" cy="1052632"/>
          </a:xfrm>
          <a:prstGeom prst="rect">
            <a:avLst/>
          </a:prstGeom>
          <a:noFill/>
          <a:ln/>
        </p:spPr>
        <p:txBody>
          <a:bodyPr wrap="square" rtlCol="0" anchor="t"/>
          <a:lstStyle/>
          <a:p>
            <a:pPr marL="0" indent="0">
              <a:lnSpc>
                <a:spcPts val="2764"/>
              </a:lnSpc>
              <a:buNone/>
            </a:pPr>
            <a:r>
              <a:rPr lang="en-US" sz="1727" dirty="0">
                <a:solidFill>
                  <a:srgbClr val="E5E0DF"/>
                </a:solidFill>
                <a:latin typeface="Comic Sans MS" panose="030F0702030302020204" pitchFamily="66" charset="0"/>
                <a:ea typeface="Roboto" pitchFamily="34" charset="-122"/>
                <a:cs typeface="Roboto" pitchFamily="34" charset="-120"/>
              </a:rPr>
              <a:t>Unlike various social messaging apps on the internet that compromise with their clients’ privacy, Java chat protects customer privacy and keeps their personal data secure and private.</a:t>
            </a:r>
            <a:endParaRPr lang="en-US" sz="1727" dirty="0">
              <a:latin typeface="Comic Sans MS" panose="030F0702030302020204" pitchFamily="66" charset="0"/>
            </a:endParaRPr>
          </a:p>
        </p:txBody>
      </p:sp>
      <p:sp>
        <p:nvSpPr>
          <p:cNvPr id="14" name="Shape 11"/>
          <p:cNvSpPr/>
          <p:nvPr/>
        </p:nvSpPr>
        <p:spPr>
          <a:xfrm>
            <a:off x="822484" y="6286024"/>
            <a:ext cx="493514" cy="493514"/>
          </a:xfrm>
          <a:prstGeom prst="roundRect">
            <a:avLst>
              <a:gd name="adj" fmla="val 20002"/>
            </a:avLst>
          </a:prstGeom>
          <a:solidFill>
            <a:srgbClr val="3D3D42"/>
          </a:solidFill>
          <a:ln w="13692">
            <a:solidFill>
              <a:srgbClr val="494950"/>
            </a:solidFill>
            <a:prstDash val="solid"/>
          </a:ln>
        </p:spPr>
      </p:sp>
      <p:sp>
        <p:nvSpPr>
          <p:cNvPr id="15" name="Text 12"/>
          <p:cNvSpPr/>
          <p:nvPr/>
        </p:nvSpPr>
        <p:spPr>
          <a:xfrm>
            <a:off x="970121" y="6327100"/>
            <a:ext cx="198120" cy="411361"/>
          </a:xfrm>
          <a:prstGeom prst="rect">
            <a:avLst/>
          </a:prstGeom>
          <a:noFill/>
          <a:ln/>
        </p:spPr>
        <p:txBody>
          <a:bodyPr wrap="none" rtlCol="0" anchor="t"/>
          <a:lstStyle/>
          <a:p>
            <a:pPr marL="0" indent="0" algn="ctr">
              <a:lnSpc>
                <a:spcPts val="3239"/>
              </a:lnSpc>
              <a:buNone/>
            </a:pPr>
            <a:r>
              <a:rPr lang="en-US" sz="2591" dirty="0">
                <a:solidFill>
                  <a:srgbClr val="E5E0DF"/>
                </a:solidFill>
                <a:latin typeface="Poppins" pitchFamily="34" charset="0"/>
                <a:ea typeface="Poppins" pitchFamily="34" charset="-122"/>
                <a:cs typeface="Poppins" pitchFamily="34" charset="-120"/>
              </a:rPr>
              <a:t>3</a:t>
            </a:r>
            <a:endParaRPr lang="en-US" sz="2591" dirty="0"/>
          </a:p>
        </p:txBody>
      </p:sp>
      <p:sp>
        <p:nvSpPr>
          <p:cNvPr id="16" name="Text 13"/>
          <p:cNvSpPr/>
          <p:nvPr/>
        </p:nvSpPr>
        <p:spPr>
          <a:xfrm>
            <a:off x="1535311" y="6361390"/>
            <a:ext cx="3040380" cy="342662"/>
          </a:xfrm>
          <a:prstGeom prst="rect">
            <a:avLst/>
          </a:prstGeom>
          <a:noFill/>
          <a:ln/>
        </p:spPr>
        <p:txBody>
          <a:bodyPr wrap="none" rtlCol="0" anchor="t"/>
          <a:lstStyle/>
          <a:p>
            <a:pPr marL="0" indent="0">
              <a:lnSpc>
                <a:spcPts val="2699"/>
              </a:lnSpc>
              <a:buNone/>
            </a:pPr>
            <a:r>
              <a:rPr lang="en-US" sz="2159" dirty="0">
                <a:solidFill>
                  <a:srgbClr val="E5E0DF"/>
                </a:solidFill>
                <a:latin typeface="Comic Sans MS" panose="030F0702030302020204" pitchFamily="66" charset="0"/>
                <a:ea typeface="Poppins" pitchFamily="34" charset="-122"/>
                <a:cs typeface="Poppins" pitchFamily="34" charset="-120"/>
              </a:rPr>
              <a:t>Saving Time and Effort</a:t>
            </a:r>
            <a:endParaRPr lang="en-US" sz="2159" dirty="0">
              <a:latin typeface="Comic Sans MS" panose="030F0702030302020204" pitchFamily="66" charset="0"/>
            </a:endParaRPr>
          </a:p>
        </p:txBody>
      </p:sp>
      <p:sp>
        <p:nvSpPr>
          <p:cNvPr id="17" name="Text 14"/>
          <p:cNvSpPr/>
          <p:nvPr/>
        </p:nvSpPr>
        <p:spPr>
          <a:xfrm>
            <a:off x="1535311" y="6923365"/>
            <a:ext cx="8615005" cy="701754"/>
          </a:xfrm>
          <a:prstGeom prst="rect">
            <a:avLst/>
          </a:prstGeom>
          <a:noFill/>
          <a:ln/>
        </p:spPr>
        <p:txBody>
          <a:bodyPr wrap="square" rtlCol="0" anchor="t"/>
          <a:lstStyle/>
          <a:p>
            <a:pPr marL="0" indent="0">
              <a:lnSpc>
                <a:spcPts val="2764"/>
              </a:lnSpc>
              <a:buNone/>
            </a:pPr>
            <a:r>
              <a:rPr lang="en-US" sz="1727" dirty="0">
                <a:solidFill>
                  <a:srgbClr val="E5E0DF"/>
                </a:solidFill>
                <a:latin typeface="Comic Sans MS" panose="030F0702030302020204" pitchFamily="66" charset="0"/>
                <a:ea typeface="Roboto" pitchFamily="34" charset="-122"/>
                <a:cs typeface="Roboto" pitchFamily="34" charset="-120"/>
              </a:rPr>
              <a:t>Java chat apps allow people to communicate with each other without having to travel to see one another, saving both time and effort.</a:t>
            </a:r>
            <a:endParaRPr lang="en-US" sz="1727" dirty="0">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4" name="Text 2"/>
          <p:cNvSpPr/>
          <p:nvPr/>
        </p:nvSpPr>
        <p:spPr>
          <a:xfrm>
            <a:off x="2037993" y="979646"/>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Comic Sans MS" panose="030F0702030302020204" pitchFamily="66" charset="0"/>
                <a:ea typeface="Poppins" pitchFamily="34" charset="-122"/>
                <a:cs typeface="Poppins" pitchFamily="34" charset="-120"/>
              </a:rPr>
              <a:t>The Objective of Java Chat Application</a:t>
            </a:r>
            <a:endParaRPr lang="en-US" sz="4374" dirty="0">
              <a:latin typeface="Comic Sans MS" panose="030F0702030302020204" pitchFamily="66" charset="0"/>
            </a:endParaRPr>
          </a:p>
        </p:txBody>
      </p:sp>
      <p:sp>
        <p:nvSpPr>
          <p:cNvPr id="5" name="Shape 3"/>
          <p:cNvSpPr/>
          <p:nvPr/>
        </p:nvSpPr>
        <p:spPr>
          <a:xfrm>
            <a:off x="2037993" y="2812733"/>
            <a:ext cx="5166122" cy="2107525"/>
          </a:xfrm>
          <a:prstGeom prst="roundRect">
            <a:avLst>
              <a:gd name="adj" fmla="val 4744"/>
            </a:avLst>
          </a:prstGeom>
          <a:solidFill>
            <a:srgbClr val="3D3D42"/>
          </a:solidFill>
          <a:ln w="13811">
            <a:solidFill>
              <a:srgbClr val="494950"/>
            </a:solidFill>
            <a:prstDash val="solid"/>
          </a:ln>
        </p:spPr>
      </p:sp>
      <p:sp>
        <p:nvSpPr>
          <p:cNvPr id="6" name="Text 4"/>
          <p:cNvSpPr/>
          <p:nvPr/>
        </p:nvSpPr>
        <p:spPr>
          <a:xfrm>
            <a:off x="2273975" y="3048714"/>
            <a:ext cx="3688080" cy="347186"/>
          </a:xfrm>
          <a:prstGeom prst="rect">
            <a:avLst/>
          </a:prstGeom>
          <a:noFill/>
          <a:ln/>
        </p:spPr>
        <p:txBody>
          <a:bodyPr wrap="none" rtlCol="0" anchor="t"/>
          <a:lstStyle/>
          <a:p>
            <a:pPr marL="0" indent="0">
              <a:lnSpc>
                <a:spcPts val="2734"/>
              </a:lnSpc>
              <a:buNone/>
            </a:pPr>
            <a:r>
              <a:rPr lang="en-US" sz="2187" dirty="0">
                <a:solidFill>
                  <a:srgbClr val="E5E0DF"/>
                </a:solidFill>
                <a:latin typeface="Comic Sans MS" panose="030F0702030302020204" pitchFamily="66" charset="0"/>
                <a:ea typeface="Poppins" pitchFamily="34" charset="-122"/>
                <a:cs typeface="Poppins" pitchFamily="34" charset="-120"/>
              </a:rPr>
              <a:t>Real-time Communication</a:t>
            </a:r>
            <a:endParaRPr lang="en-US" sz="2187" dirty="0">
              <a:latin typeface="Comic Sans MS" panose="030F0702030302020204" pitchFamily="66" charset="0"/>
            </a:endParaRPr>
          </a:p>
        </p:txBody>
      </p:sp>
      <p:sp>
        <p:nvSpPr>
          <p:cNvPr id="7" name="Text 5"/>
          <p:cNvSpPr/>
          <p:nvPr/>
        </p:nvSpPr>
        <p:spPr>
          <a:xfrm>
            <a:off x="2273975" y="3618071"/>
            <a:ext cx="4694158" cy="1066205"/>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The primary objective of this application is to achieve real-time communication between two or more clients.</a:t>
            </a:r>
            <a:endParaRPr lang="en-US" sz="1750" dirty="0">
              <a:latin typeface="Comic Sans MS" panose="030F0702030302020204" pitchFamily="66" charset="0"/>
            </a:endParaRPr>
          </a:p>
        </p:txBody>
      </p:sp>
      <p:sp>
        <p:nvSpPr>
          <p:cNvPr id="8" name="Shape 6"/>
          <p:cNvSpPr/>
          <p:nvPr/>
        </p:nvSpPr>
        <p:spPr>
          <a:xfrm>
            <a:off x="7426285" y="2812733"/>
            <a:ext cx="5166122" cy="2107525"/>
          </a:xfrm>
          <a:prstGeom prst="roundRect">
            <a:avLst>
              <a:gd name="adj" fmla="val 4744"/>
            </a:avLst>
          </a:prstGeom>
          <a:solidFill>
            <a:srgbClr val="3D3D42"/>
          </a:solidFill>
          <a:ln w="13811">
            <a:solidFill>
              <a:srgbClr val="494950"/>
            </a:solidFill>
            <a:prstDash val="solid"/>
          </a:ln>
        </p:spPr>
      </p:sp>
      <p:sp>
        <p:nvSpPr>
          <p:cNvPr id="9" name="Text 7"/>
          <p:cNvSpPr/>
          <p:nvPr/>
        </p:nvSpPr>
        <p:spPr>
          <a:xfrm>
            <a:off x="7662267" y="3048714"/>
            <a:ext cx="2674620" cy="347186"/>
          </a:xfrm>
          <a:prstGeom prst="rect">
            <a:avLst/>
          </a:prstGeom>
          <a:noFill/>
          <a:ln/>
        </p:spPr>
        <p:txBody>
          <a:bodyPr wrap="none" rtlCol="0" anchor="t"/>
          <a:lstStyle/>
          <a:p>
            <a:pPr marL="0" indent="0">
              <a:lnSpc>
                <a:spcPts val="2734"/>
              </a:lnSpc>
              <a:buNone/>
            </a:pPr>
            <a:r>
              <a:rPr lang="en-US" sz="2187" dirty="0">
                <a:solidFill>
                  <a:srgbClr val="E5E0DF"/>
                </a:solidFill>
                <a:latin typeface="Comic Sans MS" panose="030F0702030302020204" pitchFamily="66" charset="0"/>
                <a:ea typeface="Poppins" pitchFamily="34" charset="-122"/>
                <a:cs typeface="Poppins" pitchFamily="34" charset="-120"/>
              </a:rPr>
              <a:t>Highlighting Quality</a:t>
            </a:r>
            <a:endParaRPr lang="en-US" sz="2187" dirty="0">
              <a:latin typeface="Comic Sans MS" panose="030F0702030302020204" pitchFamily="66" charset="0"/>
            </a:endParaRPr>
          </a:p>
        </p:txBody>
      </p:sp>
      <p:sp>
        <p:nvSpPr>
          <p:cNvPr id="10" name="Text 8"/>
          <p:cNvSpPr/>
          <p:nvPr/>
        </p:nvSpPr>
        <p:spPr>
          <a:xfrm>
            <a:off x="7662267" y="3618071"/>
            <a:ext cx="4694158" cy="710803"/>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The app aims to provide the optimal quality of text chat options.</a:t>
            </a:r>
            <a:endParaRPr lang="en-US" sz="1750" dirty="0">
              <a:latin typeface="Comic Sans MS" panose="030F0702030302020204" pitchFamily="66" charset="0"/>
            </a:endParaRPr>
          </a:p>
        </p:txBody>
      </p:sp>
      <p:sp>
        <p:nvSpPr>
          <p:cNvPr id="11" name="Shape 9"/>
          <p:cNvSpPr/>
          <p:nvPr/>
        </p:nvSpPr>
        <p:spPr>
          <a:xfrm>
            <a:off x="2037993" y="5142428"/>
            <a:ext cx="5166122" cy="2107525"/>
          </a:xfrm>
          <a:prstGeom prst="roundRect">
            <a:avLst>
              <a:gd name="adj" fmla="val 4744"/>
            </a:avLst>
          </a:prstGeom>
          <a:solidFill>
            <a:srgbClr val="3D3D42"/>
          </a:solidFill>
          <a:ln w="13811">
            <a:solidFill>
              <a:srgbClr val="494950"/>
            </a:solidFill>
            <a:prstDash val="solid"/>
          </a:ln>
        </p:spPr>
      </p:sp>
      <p:sp>
        <p:nvSpPr>
          <p:cNvPr id="12" name="Text 10"/>
          <p:cNvSpPr/>
          <p:nvPr/>
        </p:nvSpPr>
        <p:spPr>
          <a:xfrm>
            <a:off x="2273975" y="5378410"/>
            <a:ext cx="3063240" cy="347186"/>
          </a:xfrm>
          <a:prstGeom prst="rect">
            <a:avLst/>
          </a:prstGeom>
          <a:noFill/>
          <a:ln/>
        </p:spPr>
        <p:txBody>
          <a:bodyPr wrap="none" rtlCol="0" anchor="t"/>
          <a:lstStyle/>
          <a:p>
            <a:pPr marL="0" indent="0">
              <a:lnSpc>
                <a:spcPts val="2734"/>
              </a:lnSpc>
              <a:buNone/>
            </a:pPr>
            <a:r>
              <a:rPr lang="en-US" sz="2187" dirty="0">
                <a:solidFill>
                  <a:srgbClr val="E5E0DF"/>
                </a:solidFill>
                <a:latin typeface="Comic Sans MS" panose="030F0702030302020204" pitchFamily="66" charset="0"/>
                <a:ea typeface="Poppins" pitchFamily="34" charset="-122"/>
                <a:cs typeface="Poppins" pitchFamily="34" charset="-120"/>
              </a:rPr>
              <a:t>User-friendly Interface</a:t>
            </a:r>
            <a:endParaRPr lang="en-US" sz="2187" dirty="0">
              <a:latin typeface="Comic Sans MS" panose="030F0702030302020204" pitchFamily="66" charset="0"/>
            </a:endParaRPr>
          </a:p>
        </p:txBody>
      </p:sp>
      <p:sp>
        <p:nvSpPr>
          <p:cNvPr id="13" name="Text 11"/>
          <p:cNvSpPr/>
          <p:nvPr/>
        </p:nvSpPr>
        <p:spPr>
          <a:xfrm>
            <a:off x="2273975" y="5947767"/>
            <a:ext cx="4694158" cy="710803"/>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The app aims to provide a user-friendly and minimalist interface.</a:t>
            </a:r>
            <a:endParaRPr lang="en-US" sz="1750" dirty="0">
              <a:latin typeface="Comic Sans MS" panose="030F0702030302020204" pitchFamily="66" charset="0"/>
            </a:endParaRPr>
          </a:p>
        </p:txBody>
      </p:sp>
      <p:sp>
        <p:nvSpPr>
          <p:cNvPr id="14" name="Shape 12"/>
          <p:cNvSpPr/>
          <p:nvPr/>
        </p:nvSpPr>
        <p:spPr>
          <a:xfrm>
            <a:off x="7426285" y="5142428"/>
            <a:ext cx="5166122" cy="2107525"/>
          </a:xfrm>
          <a:prstGeom prst="roundRect">
            <a:avLst>
              <a:gd name="adj" fmla="val 4744"/>
            </a:avLst>
          </a:prstGeom>
          <a:solidFill>
            <a:srgbClr val="3D3D42"/>
          </a:solidFill>
          <a:ln w="13811">
            <a:solidFill>
              <a:srgbClr val="494950"/>
            </a:solidFill>
            <a:prstDash val="solid"/>
          </a:ln>
        </p:spPr>
        <p:txBody>
          <a:bodyPr/>
          <a:lstStyle/>
          <a:p>
            <a:endParaRPr lang="en-IN" dirty="0"/>
          </a:p>
        </p:txBody>
      </p:sp>
      <p:sp>
        <p:nvSpPr>
          <p:cNvPr id="15" name="Text 13"/>
          <p:cNvSpPr/>
          <p:nvPr/>
        </p:nvSpPr>
        <p:spPr>
          <a:xfrm>
            <a:off x="7662267" y="5378410"/>
            <a:ext cx="2221944" cy="347186"/>
          </a:xfrm>
          <a:prstGeom prst="rect">
            <a:avLst/>
          </a:prstGeom>
          <a:noFill/>
          <a:ln/>
        </p:spPr>
        <p:txBody>
          <a:bodyPr wrap="none" rtlCol="0" anchor="t"/>
          <a:lstStyle/>
          <a:p>
            <a:pPr marL="0" indent="0">
              <a:lnSpc>
                <a:spcPts val="2734"/>
              </a:lnSpc>
              <a:buNone/>
            </a:pPr>
            <a:r>
              <a:rPr lang="en-US" sz="2187" dirty="0">
                <a:solidFill>
                  <a:srgbClr val="E5E0DF"/>
                </a:solidFill>
                <a:latin typeface="Comic Sans MS" panose="030F0702030302020204" pitchFamily="66" charset="0"/>
                <a:ea typeface="Poppins" pitchFamily="34" charset="-122"/>
                <a:cs typeface="Poppins" pitchFamily="34" charset="-120"/>
              </a:rPr>
              <a:t>High Security</a:t>
            </a:r>
            <a:endParaRPr lang="en-US" sz="2187" dirty="0">
              <a:latin typeface="Comic Sans MS" panose="030F0702030302020204" pitchFamily="66" charset="0"/>
            </a:endParaRPr>
          </a:p>
        </p:txBody>
      </p:sp>
      <p:sp>
        <p:nvSpPr>
          <p:cNvPr id="16" name="Text 14"/>
          <p:cNvSpPr/>
          <p:nvPr/>
        </p:nvSpPr>
        <p:spPr>
          <a:xfrm>
            <a:off x="7662267" y="5947767"/>
            <a:ext cx="4694158" cy="1066205"/>
          </a:xfrm>
          <a:prstGeom prst="rect">
            <a:avLst/>
          </a:prstGeom>
          <a:noFill/>
          <a:ln/>
        </p:spPr>
        <p:txBody>
          <a:bodyPr wrap="square" rtlCol="0" anchor="t"/>
          <a:lstStyle/>
          <a:p>
            <a:pPr marL="0" indent="0">
              <a:lnSpc>
                <a:spcPts val="2799"/>
              </a:lnSpc>
              <a:buNone/>
            </a:pPr>
            <a:r>
              <a:rPr lang="en-US" sz="1750" dirty="0">
                <a:solidFill>
                  <a:srgbClr val="E5E0DF"/>
                </a:solidFill>
                <a:latin typeface="Comic Sans MS" panose="030F0702030302020204" pitchFamily="66" charset="0"/>
                <a:ea typeface="Roboto" pitchFamily="34" charset="-122"/>
                <a:cs typeface="Roboto" pitchFamily="34" charset="-120"/>
              </a:rPr>
              <a:t>The chat app strives to protect the personal data of its users, making security and privacy the top priority.</a:t>
            </a:r>
            <a:endParaRPr lang="en-US" sz="1750" dirty="0">
              <a:latin typeface="Comic Sans MS" panose="030F07020303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32934"/>
          </a:xfrm>
          <a:prstGeom prst="rect">
            <a:avLst/>
          </a:prstGeom>
          <a:solidFill>
            <a:srgbClr val="050505"/>
          </a:solidFill>
          <a:ln w="13097">
            <a:solidFill>
              <a:srgbClr val="565151"/>
            </a:solidFill>
            <a:prstDash val="solid"/>
          </a:ln>
        </p:spPr>
      </p:sp>
      <p:pic>
        <p:nvPicPr>
          <p:cNvPr id="4" name="Image 0" descr="preencoded.png"/>
          <p:cNvPicPr>
            <a:picLocks noChangeAspect="1"/>
          </p:cNvPicPr>
          <p:nvPr/>
        </p:nvPicPr>
        <p:blipFill>
          <a:blip r:embed="rId3"/>
          <a:stretch>
            <a:fillRect/>
          </a:stretch>
        </p:blipFill>
        <p:spPr>
          <a:xfrm>
            <a:off x="10972800" y="0"/>
            <a:ext cx="3657600" cy="8232934"/>
          </a:xfrm>
          <a:prstGeom prst="rect">
            <a:avLst/>
          </a:prstGeom>
        </p:spPr>
      </p:pic>
      <p:sp>
        <p:nvSpPr>
          <p:cNvPr id="5" name="Text 2"/>
          <p:cNvSpPr/>
          <p:nvPr/>
        </p:nvSpPr>
        <p:spPr>
          <a:xfrm>
            <a:off x="786527" y="576858"/>
            <a:ext cx="9399746" cy="1311116"/>
          </a:xfrm>
          <a:prstGeom prst="rect">
            <a:avLst/>
          </a:prstGeom>
          <a:noFill/>
          <a:ln/>
        </p:spPr>
        <p:txBody>
          <a:bodyPr wrap="square" rtlCol="0" anchor="t"/>
          <a:lstStyle/>
          <a:p>
            <a:pPr marL="0" indent="0">
              <a:lnSpc>
                <a:spcPts val="5162"/>
              </a:lnSpc>
              <a:buNone/>
            </a:pPr>
            <a:r>
              <a:rPr lang="en-US" sz="4129" dirty="0">
                <a:solidFill>
                  <a:srgbClr val="F2F2F3"/>
                </a:solidFill>
                <a:latin typeface="Comic Sans MS" panose="030F0702030302020204" pitchFamily="66" charset="0"/>
                <a:ea typeface="Poppins" pitchFamily="34" charset="-122"/>
                <a:cs typeface="Poppins" pitchFamily="34" charset="-120"/>
              </a:rPr>
              <a:t>The Problem with Existing Chat Applications</a:t>
            </a:r>
            <a:endParaRPr lang="en-US" sz="4129" dirty="0">
              <a:latin typeface="Comic Sans MS" panose="030F0702030302020204" pitchFamily="66" charset="0"/>
            </a:endParaRPr>
          </a:p>
        </p:txBody>
      </p:sp>
      <p:sp>
        <p:nvSpPr>
          <p:cNvPr id="6" name="Shape 3"/>
          <p:cNvSpPr/>
          <p:nvPr/>
        </p:nvSpPr>
        <p:spPr>
          <a:xfrm>
            <a:off x="1080135" y="2202537"/>
            <a:ext cx="41910" cy="5453539"/>
          </a:xfrm>
          <a:prstGeom prst="rect">
            <a:avLst/>
          </a:prstGeom>
          <a:solidFill>
            <a:srgbClr val="494950"/>
          </a:solidFill>
          <a:ln/>
        </p:spPr>
      </p:sp>
      <p:sp>
        <p:nvSpPr>
          <p:cNvPr id="7" name="Shape 4"/>
          <p:cNvSpPr/>
          <p:nvPr/>
        </p:nvSpPr>
        <p:spPr>
          <a:xfrm>
            <a:off x="1337072" y="2581394"/>
            <a:ext cx="734139" cy="41910"/>
          </a:xfrm>
          <a:prstGeom prst="rect">
            <a:avLst/>
          </a:prstGeom>
          <a:solidFill>
            <a:srgbClr val="494950"/>
          </a:solidFill>
          <a:ln/>
        </p:spPr>
      </p:sp>
      <p:sp>
        <p:nvSpPr>
          <p:cNvPr id="8" name="Shape 5"/>
          <p:cNvSpPr/>
          <p:nvPr/>
        </p:nvSpPr>
        <p:spPr>
          <a:xfrm>
            <a:off x="865108" y="2366367"/>
            <a:ext cx="471964" cy="471964"/>
          </a:xfrm>
          <a:prstGeom prst="roundRect">
            <a:avLst>
              <a:gd name="adj" fmla="val 20001"/>
            </a:avLst>
          </a:prstGeom>
          <a:solidFill>
            <a:srgbClr val="3D3D42"/>
          </a:solidFill>
          <a:ln w="13097">
            <a:solidFill>
              <a:srgbClr val="494950"/>
            </a:solidFill>
            <a:prstDash val="solid"/>
          </a:ln>
        </p:spPr>
      </p:sp>
      <p:sp>
        <p:nvSpPr>
          <p:cNvPr id="9" name="Text 6"/>
          <p:cNvSpPr/>
          <p:nvPr/>
        </p:nvSpPr>
        <p:spPr>
          <a:xfrm>
            <a:off x="1055370" y="2405658"/>
            <a:ext cx="91440" cy="393263"/>
          </a:xfrm>
          <a:prstGeom prst="rect">
            <a:avLst/>
          </a:prstGeom>
          <a:noFill/>
          <a:ln/>
        </p:spPr>
        <p:txBody>
          <a:bodyPr wrap="none" rtlCol="0" anchor="t"/>
          <a:lstStyle/>
          <a:p>
            <a:pPr marL="0" indent="0" algn="ctr">
              <a:lnSpc>
                <a:spcPts val="3097"/>
              </a:lnSpc>
              <a:buNone/>
            </a:pPr>
            <a:r>
              <a:rPr lang="en-US" sz="2478" dirty="0">
                <a:solidFill>
                  <a:srgbClr val="E5E0DF"/>
                </a:solidFill>
                <a:latin typeface="Poppins" pitchFamily="34" charset="0"/>
                <a:ea typeface="Poppins" pitchFamily="34" charset="-122"/>
                <a:cs typeface="Poppins" pitchFamily="34" charset="-120"/>
              </a:rPr>
              <a:t>1</a:t>
            </a:r>
            <a:endParaRPr lang="en-US" sz="2478" dirty="0"/>
          </a:p>
        </p:txBody>
      </p:sp>
      <p:sp>
        <p:nvSpPr>
          <p:cNvPr id="10" name="Text 7"/>
          <p:cNvSpPr/>
          <p:nvPr/>
        </p:nvSpPr>
        <p:spPr>
          <a:xfrm>
            <a:off x="2254806" y="2412206"/>
            <a:ext cx="2743200" cy="327660"/>
          </a:xfrm>
          <a:prstGeom prst="rect">
            <a:avLst/>
          </a:prstGeom>
          <a:noFill/>
          <a:ln/>
        </p:spPr>
        <p:txBody>
          <a:bodyPr wrap="none" rtlCol="0" anchor="t"/>
          <a:lstStyle/>
          <a:p>
            <a:pPr marL="0" indent="0" algn="l">
              <a:lnSpc>
                <a:spcPts val="2581"/>
              </a:lnSpc>
              <a:buNone/>
            </a:pPr>
            <a:r>
              <a:rPr lang="en-US" sz="2065" dirty="0">
                <a:solidFill>
                  <a:srgbClr val="E5E0DF"/>
                </a:solidFill>
                <a:latin typeface="Comic Sans MS" panose="030F0702030302020204" pitchFamily="66" charset="0"/>
                <a:ea typeface="Poppins" pitchFamily="34" charset="-122"/>
                <a:cs typeface="Poppins" pitchFamily="34" charset="-120"/>
              </a:rPr>
              <a:t>Poor User Experience</a:t>
            </a:r>
            <a:endParaRPr lang="en-US" sz="2065" dirty="0">
              <a:latin typeface="Comic Sans MS" panose="030F0702030302020204" pitchFamily="66" charset="0"/>
            </a:endParaRPr>
          </a:p>
        </p:txBody>
      </p:sp>
      <p:sp>
        <p:nvSpPr>
          <p:cNvPr id="11" name="Text 8"/>
          <p:cNvSpPr/>
          <p:nvPr/>
        </p:nvSpPr>
        <p:spPr>
          <a:xfrm>
            <a:off x="2254806" y="2949535"/>
            <a:ext cx="7931468" cy="671274"/>
          </a:xfrm>
          <a:prstGeom prst="rect">
            <a:avLst/>
          </a:prstGeom>
          <a:noFill/>
          <a:ln/>
        </p:spPr>
        <p:txBody>
          <a:bodyPr wrap="square" rtlCol="0" anchor="t"/>
          <a:lstStyle/>
          <a:p>
            <a:pPr marL="0" indent="0" algn="l">
              <a:lnSpc>
                <a:spcPts val="2643"/>
              </a:lnSpc>
              <a:buNone/>
            </a:pPr>
            <a:r>
              <a:rPr lang="en-US" sz="1652" dirty="0">
                <a:solidFill>
                  <a:srgbClr val="E5E0DF"/>
                </a:solidFill>
                <a:latin typeface="Comic Sans MS" panose="030F0702030302020204" pitchFamily="66" charset="0"/>
                <a:ea typeface="Roboto" pitchFamily="34" charset="-122"/>
                <a:cs typeface="Roboto" pitchFamily="34" charset="-120"/>
              </a:rPr>
              <a:t>Several chat applications suffer from a poor user experience, making it challenging for users to navigate through the application.</a:t>
            </a:r>
            <a:endParaRPr lang="en-US" sz="1652" dirty="0">
              <a:latin typeface="Comic Sans MS" panose="030F0702030302020204" pitchFamily="66" charset="0"/>
            </a:endParaRPr>
          </a:p>
        </p:txBody>
      </p:sp>
      <p:sp>
        <p:nvSpPr>
          <p:cNvPr id="12" name="Shape 9"/>
          <p:cNvSpPr/>
          <p:nvPr/>
        </p:nvSpPr>
        <p:spPr>
          <a:xfrm>
            <a:off x="1337072" y="4469130"/>
            <a:ext cx="734139" cy="41910"/>
          </a:xfrm>
          <a:prstGeom prst="rect">
            <a:avLst/>
          </a:prstGeom>
          <a:solidFill>
            <a:srgbClr val="494950"/>
          </a:solidFill>
          <a:ln/>
        </p:spPr>
      </p:sp>
      <p:sp>
        <p:nvSpPr>
          <p:cNvPr id="13" name="Shape 10"/>
          <p:cNvSpPr/>
          <p:nvPr/>
        </p:nvSpPr>
        <p:spPr>
          <a:xfrm>
            <a:off x="865108" y="4254103"/>
            <a:ext cx="471964" cy="471964"/>
          </a:xfrm>
          <a:prstGeom prst="roundRect">
            <a:avLst>
              <a:gd name="adj" fmla="val 20001"/>
            </a:avLst>
          </a:prstGeom>
          <a:solidFill>
            <a:srgbClr val="3D3D42"/>
          </a:solidFill>
          <a:ln w="13097">
            <a:solidFill>
              <a:srgbClr val="494950"/>
            </a:solidFill>
            <a:prstDash val="solid"/>
          </a:ln>
        </p:spPr>
      </p:sp>
      <p:sp>
        <p:nvSpPr>
          <p:cNvPr id="14" name="Text 11"/>
          <p:cNvSpPr/>
          <p:nvPr/>
        </p:nvSpPr>
        <p:spPr>
          <a:xfrm>
            <a:off x="1009650" y="4293394"/>
            <a:ext cx="182880" cy="393263"/>
          </a:xfrm>
          <a:prstGeom prst="rect">
            <a:avLst/>
          </a:prstGeom>
          <a:noFill/>
          <a:ln/>
        </p:spPr>
        <p:txBody>
          <a:bodyPr wrap="none" rtlCol="0" anchor="t"/>
          <a:lstStyle/>
          <a:p>
            <a:pPr marL="0" indent="0" algn="ctr">
              <a:lnSpc>
                <a:spcPts val="3097"/>
              </a:lnSpc>
              <a:buNone/>
            </a:pPr>
            <a:r>
              <a:rPr lang="en-US" sz="2478" dirty="0">
                <a:solidFill>
                  <a:srgbClr val="E5E0DF"/>
                </a:solidFill>
                <a:latin typeface="Poppins" pitchFamily="34" charset="0"/>
                <a:ea typeface="Poppins" pitchFamily="34" charset="-122"/>
                <a:cs typeface="Poppins" pitchFamily="34" charset="-120"/>
              </a:rPr>
              <a:t>2</a:t>
            </a:r>
            <a:endParaRPr lang="en-US" sz="2478" dirty="0"/>
          </a:p>
        </p:txBody>
      </p:sp>
      <p:sp>
        <p:nvSpPr>
          <p:cNvPr id="15" name="Text 12"/>
          <p:cNvSpPr/>
          <p:nvPr/>
        </p:nvSpPr>
        <p:spPr>
          <a:xfrm>
            <a:off x="2254806" y="4299942"/>
            <a:ext cx="4206240" cy="327660"/>
          </a:xfrm>
          <a:prstGeom prst="rect">
            <a:avLst/>
          </a:prstGeom>
          <a:noFill/>
          <a:ln/>
        </p:spPr>
        <p:txBody>
          <a:bodyPr wrap="none" rtlCol="0" anchor="t"/>
          <a:lstStyle/>
          <a:p>
            <a:pPr marL="0" indent="0" algn="l">
              <a:lnSpc>
                <a:spcPts val="2581"/>
              </a:lnSpc>
              <a:buNone/>
            </a:pPr>
            <a:r>
              <a:rPr lang="en-US" sz="2065" dirty="0">
                <a:solidFill>
                  <a:srgbClr val="E5E0DF"/>
                </a:solidFill>
                <a:latin typeface="Comic Sans MS" panose="030F0702030302020204" pitchFamily="66" charset="0"/>
                <a:ea typeface="Poppins" pitchFamily="34" charset="-122"/>
                <a:cs typeface="Poppins" pitchFamily="34" charset="-120"/>
              </a:rPr>
              <a:t>Insecurity and Privacy Concerns</a:t>
            </a:r>
            <a:endParaRPr lang="en-US" sz="2065" dirty="0">
              <a:latin typeface="Comic Sans MS" panose="030F0702030302020204" pitchFamily="66" charset="0"/>
            </a:endParaRPr>
          </a:p>
        </p:txBody>
      </p:sp>
      <p:sp>
        <p:nvSpPr>
          <p:cNvPr id="16" name="Text 13"/>
          <p:cNvSpPr/>
          <p:nvPr/>
        </p:nvSpPr>
        <p:spPr>
          <a:xfrm>
            <a:off x="2254806" y="4837271"/>
            <a:ext cx="7931468" cy="671274"/>
          </a:xfrm>
          <a:prstGeom prst="rect">
            <a:avLst/>
          </a:prstGeom>
          <a:noFill/>
          <a:ln/>
        </p:spPr>
        <p:txBody>
          <a:bodyPr wrap="square" rtlCol="0" anchor="t"/>
          <a:lstStyle/>
          <a:p>
            <a:pPr marL="0" indent="0" algn="l">
              <a:lnSpc>
                <a:spcPts val="2643"/>
              </a:lnSpc>
              <a:buNone/>
            </a:pPr>
            <a:r>
              <a:rPr lang="en-US" sz="1652" dirty="0">
                <a:solidFill>
                  <a:srgbClr val="E5E0DF"/>
                </a:solidFill>
                <a:latin typeface="Comic Sans MS" panose="030F0702030302020204" pitchFamily="66" charset="0"/>
                <a:ea typeface="Roboto" pitchFamily="34" charset="-122"/>
                <a:cs typeface="Roboto" pitchFamily="34" charset="-120"/>
              </a:rPr>
              <a:t>Many chat applications have a bad reputation for compromising user data security and privacy.</a:t>
            </a:r>
            <a:endParaRPr lang="en-US" sz="1652" dirty="0">
              <a:latin typeface="Comic Sans MS" panose="030F0702030302020204" pitchFamily="66" charset="0"/>
            </a:endParaRPr>
          </a:p>
        </p:txBody>
      </p:sp>
      <p:sp>
        <p:nvSpPr>
          <p:cNvPr id="17" name="Shape 14"/>
          <p:cNvSpPr/>
          <p:nvPr/>
        </p:nvSpPr>
        <p:spPr>
          <a:xfrm>
            <a:off x="1337072" y="6356866"/>
            <a:ext cx="734139" cy="41910"/>
          </a:xfrm>
          <a:prstGeom prst="rect">
            <a:avLst/>
          </a:prstGeom>
          <a:solidFill>
            <a:srgbClr val="494950"/>
          </a:solidFill>
          <a:ln/>
        </p:spPr>
      </p:sp>
      <p:sp>
        <p:nvSpPr>
          <p:cNvPr id="18" name="Shape 15"/>
          <p:cNvSpPr/>
          <p:nvPr/>
        </p:nvSpPr>
        <p:spPr>
          <a:xfrm>
            <a:off x="865108" y="6141839"/>
            <a:ext cx="471964" cy="471964"/>
          </a:xfrm>
          <a:prstGeom prst="roundRect">
            <a:avLst>
              <a:gd name="adj" fmla="val 20001"/>
            </a:avLst>
          </a:prstGeom>
          <a:solidFill>
            <a:srgbClr val="3D3D42"/>
          </a:solidFill>
          <a:ln w="13097">
            <a:solidFill>
              <a:srgbClr val="494950"/>
            </a:solidFill>
            <a:prstDash val="solid"/>
          </a:ln>
        </p:spPr>
      </p:sp>
      <p:sp>
        <p:nvSpPr>
          <p:cNvPr id="19" name="Text 16"/>
          <p:cNvSpPr/>
          <p:nvPr/>
        </p:nvSpPr>
        <p:spPr>
          <a:xfrm>
            <a:off x="1009650" y="6181130"/>
            <a:ext cx="182880" cy="393263"/>
          </a:xfrm>
          <a:prstGeom prst="rect">
            <a:avLst/>
          </a:prstGeom>
          <a:noFill/>
          <a:ln/>
        </p:spPr>
        <p:txBody>
          <a:bodyPr wrap="none" rtlCol="0" anchor="t"/>
          <a:lstStyle/>
          <a:p>
            <a:pPr marL="0" indent="0" algn="ctr">
              <a:lnSpc>
                <a:spcPts val="3097"/>
              </a:lnSpc>
              <a:buNone/>
            </a:pPr>
            <a:r>
              <a:rPr lang="en-US" sz="2478" dirty="0">
                <a:solidFill>
                  <a:srgbClr val="E5E0DF"/>
                </a:solidFill>
                <a:latin typeface="Poppins" pitchFamily="34" charset="0"/>
                <a:ea typeface="Poppins" pitchFamily="34" charset="-122"/>
                <a:cs typeface="Poppins" pitchFamily="34" charset="-120"/>
              </a:rPr>
              <a:t>3</a:t>
            </a:r>
            <a:endParaRPr lang="en-US" sz="2478" dirty="0"/>
          </a:p>
        </p:txBody>
      </p:sp>
      <p:sp>
        <p:nvSpPr>
          <p:cNvPr id="20" name="Text 17"/>
          <p:cNvSpPr/>
          <p:nvPr/>
        </p:nvSpPr>
        <p:spPr>
          <a:xfrm>
            <a:off x="2254806" y="6187678"/>
            <a:ext cx="2903220" cy="327660"/>
          </a:xfrm>
          <a:prstGeom prst="rect">
            <a:avLst/>
          </a:prstGeom>
          <a:noFill/>
          <a:ln/>
        </p:spPr>
        <p:txBody>
          <a:bodyPr wrap="none" rtlCol="0" anchor="t"/>
          <a:lstStyle/>
          <a:p>
            <a:pPr marL="0" indent="0" algn="l">
              <a:lnSpc>
                <a:spcPts val="2581"/>
              </a:lnSpc>
              <a:buNone/>
            </a:pPr>
            <a:r>
              <a:rPr lang="en-US" sz="2065" dirty="0">
                <a:solidFill>
                  <a:srgbClr val="E5E0DF"/>
                </a:solidFill>
                <a:latin typeface="Comic Sans MS" panose="030F0702030302020204" pitchFamily="66" charset="0"/>
                <a:ea typeface="Poppins" pitchFamily="34" charset="-122"/>
                <a:cs typeface="Poppins" pitchFamily="34" charset="-120"/>
              </a:rPr>
              <a:t>Limited Customization</a:t>
            </a:r>
            <a:endParaRPr lang="en-US" sz="2065" dirty="0">
              <a:latin typeface="Comic Sans MS" panose="030F0702030302020204" pitchFamily="66" charset="0"/>
            </a:endParaRPr>
          </a:p>
        </p:txBody>
      </p:sp>
      <p:sp>
        <p:nvSpPr>
          <p:cNvPr id="21" name="Text 18"/>
          <p:cNvSpPr/>
          <p:nvPr/>
        </p:nvSpPr>
        <p:spPr>
          <a:xfrm>
            <a:off x="2254806" y="6725007"/>
            <a:ext cx="7931468" cy="671274"/>
          </a:xfrm>
          <a:prstGeom prst="rect">
            <a:avLst/>
          </a:prstGeom>
          <a:noFill/>
          <a:ln/>
        </p:spPr>
        <p:txBody>
          <a:bodyPr wrap="square" rtlCol="0" anchor="t"/>
          <a:lstStyle/>
          <a:p>
            <a:pPr marL="0" indent="0" algn="l">
              <a:lnSpc>
                <a:spcPts val="2643"/>
              </a:lnSpc>
              <a:buNone/>
            </a:pPr>
            <a:r>
              <a:rPr lang="en-US" sz="1652" dirty="0">
                <a:solidFill>
                  <a:srgbClr val="E5E0DF"/>
                </a:solidFill>
                <a:latin typeface="Comic Sans MS" panose="030F0702030302020204" pitchFamily="66" charset="0"/>
                <a:ea typeface="Roboto" pitchFamily="34" charset="-122"/>
                <a:cs typeface="Roboto" pitchFamily="34" charset="-120"/>
              </a:rPr>
              <a:t>Existing applications usually offer limited customization options. Often, users are frustrated by the app's inability to personalize based on their preferences.</a:t>
            </a:r>
            <a:endParaRPr lang="en-US" sz="1652" dirty="0">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62822" y="-125643"/>
            <a:ext cx="14630400" cy="9968865"/>
          </a:xfrm>
          <a:prstGeom prst="rect">
            <a:avLst/>
          </a:prstGeom>
          <a:solidFill>
            <a:srgbClr val="050505"/>
          </a:solidFill>
          <a:ln w="9644">
            <a:solidFill>
              <a:srgbClr val="565151"/>
            </a:solidFill>
            <a:prstDash val="solid"/>
          </a:ln>
        </p:spPr>
        <p:txBody>
          <a:bodyPr/>
          <a:lstStyle/>
          <a:p>
            <a:endParaRPr lang="en-IN" dirty="0"/>
          </a:p>
        </p:txBody>
      </p:sp>
      <p:sp>
        <p:nvSpPr>
          <p:cNvPr id="4" name="Text 2"/>
          <p:cNvSpPr/>
          <p:nvPr/>
        </p:nvSpPr>
        <p:spPr>
          <a:xfrm>
            <a:off x="3621167" y="427673"/>
            <a:ext cx="7388066" cy="972026"/>
          </a:xfrm>
          <a:prstGeom prst="rect">
            <a:avLst/>
          </a:prstGeom>
          <a:noFill/>
          <a:ln/>
        </p:spPr>
        <p:txBody>
          <a:bodyPr wrap="square" rtlCol="0" anchor="t"/>
          <a:lstStyle/>
          <a:p>
            <a:pPr marL="0" indent="0" algn="ctr">
              <a:lnSpc>
                <a:spcPts val="3827"/>
              </a:lnSpc>
              <a:buNone/>
            </a:pPr>
            <a:r>
              <a:rPr lang="en-US" sz="3062" dirty="0">
                <a:solidFill>
                  <a:srgbClr val="F2F2F3"/>
                </a:solidFill>
                <a:latin typeface="Comic Sans MS" panose="030F0702030302020204" pitchFamily="66" charset="0"/>
                <a:ea typeface="Poppins" pitchFamily="34" charset="-122"/>
                <a:cs typeface="Poppins" pitchFamily="34" charset="-120"/>
              </a:rPr>
              <a:t>Designing and Architecting a Chat Application</a:t>
            </a:r>
            <a:endParaRPr lang="en-US" sz="3062" dirty="0">
              <a:latin typeface="Comic Sans MS" panose="030F0702030302020204" pitchFamily="66" charset="0"/>
            </a:endParaRPr>
          </a:p>
        </p:txBody>
      </p:sp>
      <p:pic>
        <p:nvPicPr>
          <p:cNvPr id="5" name="Image 0" descr="preencoded.png"/>
          <p:cNvPicPr>
            <a:picLocks noChangeAspect="1"/>
          </p:cNvPicPr>
          <p:nvPr/>
        </p:nvPicPr>
        <p:blipFill>
          <a:blip r:embed="rId3"/>
          <a:stretch>
            <a:fillRect/>
          </a:stretch>
        </p:blipFill>
        <p:spPr>
          <a:xfrm>
            <a:off x="2923152" y="1749624"/>
            <a:ext cx="3577352" cy="22108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3"/>
          <p:cNvSpPr/>
          <p:nvPr/>
        </p:nvSpPr>
        <p:spPr>
          <a:xfrm>
            <a:off x="3174437" y="4077539"/>
            <a:ext cx="2087880" cy="243007"/>
          </a:xfrm>
          <a:prstGeom prst="rect">
            <a:avLst/>
          </a:prstGeom>
          <a:noFill/>
          <a:ln/>
        </p:spPr>
        <p:txBody>
          <a:bodyPr wrap="none" rtlCol="0" anchor="t"/>
          <a:lstStyle/>
          <a:p>
            <a:pPr marL="0" indent="0" algn="l">
              <a:lnSpc>
                <a:spcPts val="1914"/>
              </a:lnSpc>
              <a:buNone/>
            </a:pPr>
            <a:r>
              <a:rPr lang="en-US" sz="2000" dirty="0">
                <a:solidFill>
                  <a:srgbClr val="F2F2F3"/>
                </a:solidFill>
                <a:latin typeface="Comic Sans MS" panose="030F0702030302020204" pitchFamily="66" charset="0"/>
                <a:ea typeface="Poppins" pitchFamily="34" charset="-122"/>
                <a:cs typeface="Poppins" pitchFamily="34" charset="-120"/>
              </a:rPr>
              <a:t>Software Architecture</a:t>
            </a:r>
            <a:endParaRPr lang="en-US" sz="2000" dirty="0">
              <a:latin typeface="Comic Sans MS" panose="030F0702030302020204" pitchFamily="66" charset="0"/>
            </a:endParaRPr>
          </a:p>
        </p:txBody>
      </p:sp>
      <p:sp>
        <p:nvSpPr>
          <p:cNvPr id="7" name="Text 4"/>
          <p:cNvSpPr/>
          <p:nvPr/>
        </p:nvSpPr>
        <p:spPr>
          <a:xfrm>
            <a:off x="2923153" y="4794401"/>
            <a:ext cx="3577352" cy="3148048"/>
          </a:xfrm>
          <a:prstGeom prst="rect">
            <a:avLst/>
          </a:prstGeom>
          <a:noFill/>
          <a:ln/>
        </p:spPr>
        <p:txBody>
          <a:bodyPr wrap="square" rtlCol="0" anchor="t"/>
          <a:lstStyle/>
          <a:p>
            <a:pPr marL="0" indent="0" algn="l">
              <a:lnSpc>
                <a:spcPts val="1960"/>
              </a:lnSpc>
              <a:buNone/>
            </a:pPr>
            <a:r>
              <a:rPr lang="en-US" sz="1225" dirty="0">
                <a:solidFill>
                  <a:srgbClr val="E5E0DF"/>
                </a:solidFill>
                <a:latin typeface="Comic Sans MS" panose="030F0702030302020204" pitchFamily="66" charset="0"/>
                <a:ea typeface="Roboto" pitchFamily="34" charset="-122"/>
                <a:cs typeface="Roboto" pitchFamily="34" charset="-120"/>
              </a:rPr>
              <a:t>Designing a functional software architecture plays a critical role while building a chat application. It includes building models and frameworks with high-level descriptions of the system runtime processes.</a:t>
            </a:r>
            <a:endParaRPr lang="en-US" sz="1225" dirty="0">
              <a:latin typeface="Comic Sans MS" panose="030F0702030302020204" pitchFamily="66" charset="0"/>
            </a:endParaRPr>
          </a:p>
        </p:txBody>
      </p:sp>
      <p:pic>
        <p:nvPicPr>
          <p:cNvPr id="8" name="Image 1" descr="preencoded.png"/>
          <p:cNvPicPr>
            <a:picLocks noChangeAspect="1"/>
          </p:cNvPicPr>
          <p:nvPr/>
        </p:nvPicPr>
        <p:blipFill>
          <a:blip r:embed="rId4"/>
          <a:stretch>
            <a:fillRect/>
          </a:stretch>
        </p:blipFill>
        <p:spPr>
          <a:xfrm>
            <a:off x="8129777" y="1749505"/>
            <a:ext cx="3577471" cy="2210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 5"/>
          <p:cNvSpPr/>
          <p:nvPr/>
        </p:nvSpPr>
        <p:spPr>
          <a:xfrm>
            <a:off x="9081899" y="4077539"/>
            <a:ext cx="1555313" cy="243007"/>
          </a:xfrm>
          <a:prstGeom prst="rect">
            <a:avLst/>
          </a:prstGeom>
          <a:noFill/>
          <a:ln/>
        </p:spPr>
        <p:txBody>
          <a:bodyPr wrap="none" rtlCol="0" anchor="t"/>
          <a:lstStyle/>
          <a:p>
            <a:pPr marL="0" indent="0" algn="l">
              <a:lnSpc>
                <a:spcPts val="1914"/>
              </a:lnSpc>
              <a:buNone/>
            </a:pPr>
            <a:r>
              <a:rPr lang="en-US" sz="2000" dirty="0">
                <a:solidFill>
                  <a:srgbClr val="F2F2F3"/>
                </a:solidFill>
                <a:latin typeface="Comic Sans MS" panose="030F0702030302020204" pitchFamily="66" charset="0"/>
                <a:ea typeface="Poppins" pitchFamily="34" charset="-122"/>
                <a:cs typeface="Poppins" pitchFamily="34" charset="-120"/>
              </a:rPr>
              <a:t>Class Diagram</a:t>
            </a:r>
            <a:endParaRPr lang="en-US" sz="2000" dirty="0">
              <a:latin typeface="Comic Sans MS" panose="030F0702030302020204" pitchFamily="66" charset="0"/>
            </a:endParaRPr>
          </a:p>
        </p:txBody>
      </p:sp>
      <p:sp>
        <p:nvSpPr>
          <p:cNvPr id="10" name="Text 6"/>
          <p:cNvSpPr/>
          <p:nvPr/>
        </p:nvSpPr>
        <p:spPr>
          <a:xfrm>
            <a:off x="8129895" y="4794401"/>
            <a:ext cx="3577353" cy="2210991"/>
          </a:xfrm>
          <a:prstGeom prst="rect">
            <a:avLst/>
          </a:prstGeom>
          <a:noFill/>
          <a:ln/>
        </p:spPr>
        <p:txBody>
          <a:bodyPr wrap="square" rtlCol="0" anchor="t"/>
          <a:lstStyle/>
          <a:p>
            <a:pPr marL="0" indent="0" algn="l">
              <a:lnSpc>
                <a:spcPts val="1960"/>
              </a:lnSpc>
              <a:buNone/>
            </a:pPr>
            <a:r>
              <a:rPr lang="en-US" sz="1225" dirty="0">
                <a:solidFill>
                  <a:srgbClr val="E5E0DF"/>
                </a:solidFill>
                <a:latin typeface="Comic Sans MS" panose="030F0702030302020204" pitchFamily="66" charset="0"/>
                <a:ea typeface="Roboto" pitchFamily="34" charset="-122"/>
                <a:cs typeface="Roboto" pitchFamily="34" charset="-120"/>
              </a:rPr>
              <a:t>A class diagram represents a visual representation of an application design and abstraction of different objects or classes.</a:t>
            </a:r>
            <a:endParaRPr lang="en-US" sz="1225" dirty="0">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CFEEB5-6257-4592-6360-9B9ABF72ABF0}"/>
              </a:ext>
            </a:extLst>
          </p:cNvPr>
          <p:cNvSpPr/>
          <p:nvPr/>
        </p:nvSpPr>
        <p:spPr>
          <a:xfrm>
            <a:off x="0" y="0"/>
            <a:ext cx="14630400" cy="8229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3" name="Image 2">
            <a:extLst>
              <a:ext uri="{FF2B5EF4-FFF2-40B4-BE49-F238E27FC236}">
                <a16:creationId xmlns:a16="http://schemas.microsoft.com/office/drawing/2014/main" id="{53AB8EE9-62B1-3146-93E4-F561231049B3}"/>
              </a:ext>
            </a:extLst>
          </p:cNvPr>
          <p:cNvPicPr>
            <a:picLocks noChangeAspect="1"/>
          </p:cNvPicPr>
          <p:nvPr/>
        </p:nvPicPr>
        <p:blipFill>
          <a:blip r:embed="rId2"/>
          <a:srcRect/>
          <a:stretch/>
        </p:blipFill>
        <p:spPr>
          <a:xfrm>
            <a:off x="2272157" y="554438"/>
            <a:ext cx="4090447" cy="38229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0">
            <a:scrgbClr r="0" g="0" b="0"/>
          </a:lnRef>
          <a:fillRef idx="0">
            <a:scrgbClr r="0" g="0" b="0"/>
          </a:fillRef>
          <a:effectRef idx="0">
            <a:scrgbClr r="0" g="0" b="0"/>
          </a:effectRef>
          <a:fontRef idx="minor">
            <a:schemeClr val="accent3"/>
          </a:fontRef>
        </p:style>
      </p:pic>
      <p:sp>
        <p:nvSpPr>
          <p:cNvPr id="4" name="Text 7">
            <a:extLst>
              <a:ext uri="{FF2B5EF4-FFF2-40B4-BE49-F238E27FC236}">
                <a16:creationId xmlns:a16="http://schemas.microsoft.com/office/drawing/2014/main" id="{4C1734BC-7A24-0AC1-6D98-66C57A423B9D}"/>
              </a:ext>
            </a:extLst>
          </p:cNvPr>
          <p:cNvSpPr/>
          <p:nvPr/>
        </p:nvSpPr>
        <p:spPr>
          <a:xfrm>
            <a:off x="3314805" y="4568374"/>
            <a:ext cx="1555313" cy="243007"/>
          </a:xfrm>
          <a:prstGeom prst="rect">
            <a:avLst/>
          </a:prstGeom>
          <a:noFill/>
          <a:ln/>
        </p:spPr>
        <p:txBody>
          <a:bodyPr wrap="none" rtlCol="0" anchor="t"/>
          <a:lstStyle/>
          <a:p>
            <a:pPr marL="0" indent="0" algn="l">
              <a:lnSpc>
                <a:spcPts val="1914"/>
              </a:lnSpc>
              <a:buNone/>
            </a:pPr>
            <a:r>
              <a:rPr lang="en-US" sz="2000" dirty="0">
                <a:solidFill>
                  <a:srgbClr val="F2F2F3"/>
                </a:solidFill>
                <a:latin typeface="Comic Sans MS" panose="030F0702030302020204" pitchFamily="66" charset="0"/>
                <a:ea typeface="Poppins" pitchFamily="34" charset="-122"/>
                <a:cs typeface="Poppins" pitchFamily="34" charset="-120"/>
              </a:rPr>
              <a:t>User Interface</a:t>
            </a:r>
            <a:endParaRPr lang="en-US" sz="2000" dirty="0">
              <a:latin typeface="Comic Sans MS" panose="030F0702030302020204" pitchFamily="66" charset="0"/>
            </a:endParaRPr>
          </a:p>
        </p:txBody>
      </p:sp>
      <p:sp>
        <p:nvSpPr>
          <p:cNvPr id="5" name="Text 8">
            <a:extLst>
              <a:ext uri="{FF2B5EF4-FFF2-40B4-BE49-F238E27FC236}">
                <a16:creationId xmlns:a16="http://schemas.microsoft.com/office/drawing/2014/main" id="{130A2934-44F4-5220-74EC-C3B2889F75A0}"/>
              </a:ext>
            </a:extLst>
          </p:cNvPr>
          <p:cNvSpPr/>
          <p:nvPr/>
        </p:nvSpPr>
        <p:spPr>
          <a:xfrm>
            <a:off x="2586841" y="4931789"/>
            <a:ext cx="3667373" cy="2556401"/>
          </a:xfrm>
          <a:prstGeom prst="rect">
            <a:avLst/>
          </a:prstGeom>
          <a:noFill/>
          <a:ln/>
        </p:spPr>
        <p:txBody>
          <a:bodyPr wrap="square" rtlCol="0" anchor="t"/>
          <a:lstStyle/>
          <a:p>
            <a:pPr marL="0" indent="0" algn="l">
              <a:lnSpc>
                <a:spcPts val="1960"/>
              </a:lnSpc>
              <a:buNone/>
            </a:pPr>
            <a:r>
              <a:rPr lang="en-US" sz="1225" dirty="0">
                <a:solidFill>
                  <a:srgbClr val="E5E0DF"/>
                </a:solidFill>
                <a:latin typeface="Comic Sans MS" panose="030F0702030302020204" pitchFamily="66" charset="0"/>
                <a:ea typeface="Roboto" pitchFamily="34" charset="-122"/>
                <a:cs typeface="Roboto" pitchFamily="34" charset="-120"/>
              </a:rPr>
              <a:t>The user interface provides the connection between the client and the application. Creating an interface that's neat, user-friendly, and aesthetically pleasing is crucial for client satisfaction.</a:t>
            </a:r>
            <a:endParaRPr lang="en-US" sz="1225" dirty="0">
              <a:latin typeface="Comic Sans MS" panose="030F0702030302020204" pitchFamily="66" charset="0"/>
            </a:endParaRPr>
          </a:p>
        </p:txBody>
      </p:sp>
      <p:pic>
        <p:nvPicPr>
          <p:cNvPr id="6" name="Image 3" descr="preencoded.png">
            <a:extLst>
              <a:ext uri="{FF2B5EF4-FFF2-40B4-BE49-F238E27FC236}">
                <a16:creationId xmlns:a16="http://schemas.microsoft.com/office/drawing/2014/main" id="{CFD7512D-3EFE-B1AB-BF88-E126317B1B0E}"/>
              </a:ext>
            </a:extLst>
          </p:cNvPr>
          <p:cNvPicPr>
            <a:picLocks noChangeAspect="1"/>
          </p:cNvPicPr>
          <p:nvPr/>
        </p:nvPicPr>
        <p:blipFill>
          <a:blip r:embed="rId3"/>
          <a:stretch>
            <a:fillRect/>
          </a:stretch>
        </p:blipFill>
        <p:spPr>
          <a:xfrm>
            <a:off x="8242410" y="1861914"/>
            <a:ext cx="3934687" cy="2431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9">
            <a:extLst>
              <a:ext uri="{FF2B5EF4-FFF2-40B4-BE49-F238E27FC236}">
                <a16:creationId xmlns:a16="http://schemas.microsoft.com/office/drawing/2014/main" id="{28B3D9D2-9179-135B-4CAF-733412C6B74A}"/>
              </a:ext>
            </a:extLst>
          </p:cNvPr>
          <p:cNvSpPr/>
          <p:nvPr/>
        </p:nvSpPr>
        <p:spPr>
          <a:xfrm>
            <a:off x="8918535" y="4570877"/>
            <a:ext cx="2194560" cy="243007"/>
          </a:xfrm>
          <a:prstGeom prst="rect">
            <a:avLst/>
          </a:prstGeom>
          <a:noFill/>
          <a:ln/>
        </p:spPr>
        <p:txBody>
          <a:bodyPr wrap="none" rtlCol="0" anchor="t"/>
          <a:lstStyle/>
          <a:p>
            <a:pPr marL="0" indent="0" algn="l">
              <a:lnSpc>
                <a:spcPts val="1914"/>
              </a:lnSpc>
              <a:buNone/>
            </a:pPr>
            <a:r>
              <a:rPr lang="en-US" sz="2000" dirty="0">
                <a:solidFill>
                  <a:srgbClr val="F2F2F3"/>
                </a:solidFill>
                <a:latin typeface="Comic Sans MS" panose="030F0702030302020204" pitchFamily="66" charset="0"/>
                <a:ea typeface="Poppins" pitchFamily="34" charset="-122"/>
                <a:cs typeface="Poppins" pitchFamily="34" charset="-120"/>
              </a:rPr>
              <a:t>Database Relationship</a:t>
            </a:r>
            <a:endParaRPr lang="en-US" sz="2000" dirty="0">
              <a:latin typeface="Comic Sans MS" panose="030F0702030302020204" pitchFamily="66" charset="0"/>
            </a:endParaRPr>
          </a:p>
        </p:txBody>
      </p:sp>
      <p:sp>
        <p:nvSpPr>
          <p:cNvPr id="8" name="Text 10">
            <a:extLst>
              <a:ext uri="{FF2B5EF4-FFF2-40B4-BE49-F238E27FC236}">
                <a16:creationId xmlns:a16="http://schemas.microsoft.com/office/drawing/2014/main" id="{F8B656D2-CB00-1E4E-5391-0686EAF560B9}"/>
              </a:ext>
            </a:extLst>
          </p:cNvPr>
          <p:cNvSpPr/>
          <p:nvPr/>
        </p:nvSpPr>
        <p:spPr>
          <a:xfrm>
            <a:off x="8376188" y="4921630"/>
            <a:ext cx="3577471" cy="994886"/>
          </a:xfrm>
          <a:prstGeom prst="rect">
            <a:avLst/>
          </a:prstGeom>
          <a:noFill/>
          <a:ln/>
        </p:spPr>
        <p:txBody>
          <a:bodyPr wrap="square" rtlCol="0" anchor="t"/>
          <a:lstStyle/>
          <a:p>
            <a:pPr marL="0" indent="0" algn="l">
              <a:lnSpc>
                <a:spcPts val="1960"/>
              </a:lnSpc>
              <a:buNone/>
            </a:pPr>
            <a:r>
              <a:rPr lang="en-US" sz="1225" dirty="0">
                <a:solidFill>
                  <a:srgbClr val="E5E0DF"/>
                </a:solidFill>
                <a:latin typeface="Comic Sans MS" panose="030F0702030302020204" pitchFamily="66" charset="0"/>
                <a:ea typeface="Roboto" pitchFamily="34" charset="-122"/>
                <a:cs typeface="Roboto" pitchFamily="34" charset="-120"/>
              </a:rPr>
              <a:t>The database stores essential chat data that includes user identity, messages, and sessions. It requires a robust and secure relationship that enables seamless communication within the app.</a:t>
            </a:r>
            <a:endParaRPr lang="en-US" sz="1225" dirty="0">
              <a:latin typeface="Comic Sans MS" panose="030F0702030302020204" pitchFamily="66" charset="0"/>
            </a:endParaRPr>
          </a:p>
        </p:txBody>
      </p:sp>
    </p:spTree>
    <p:extLst>
      <p:ext uri="{BB962C8B-B14F-4D97-AF65-F5344CB8AC3E}">
        <p14:creationId xmlns:p14="http://schemas.microsoft.com/office/powerpoint/2010/main" val="80994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11" name="Rectangle: Rounded Corners 10">
            <a:extLst>
              <a:ext uri="{FF2B5EF4-FFF2-40B4-BE49-F238E27FC236}">
                <a16:creationId xmlns:a16="http://schemas.microsoft.com/office/drawing/2014/main" id="{946C8258-0873-A080-C15E-37BEFDC7DC1D}"/>
              </a:ext>
            </a:extLst>
          </p:cNvPr>
          <p:cNvSpPr/>
          <p:nvPr/>
        </p:nvSpPr>
        <p:spPr>
          <a:xfrm>
            <a:off x="7457016" y="3443649"/>
            <a:ext cx="5419023" cy="333996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EF03FC6B-2861-91BA-2EA1-41F117AF456D}"/>
              </a:ext>
            </a:extLst>
          </p:cNvPr>
          <p:cNvSpPr/>
          <p:nvPr/>
        </p:nvSpPr>
        <p:spPr>
          <a:xfrm>
            <a:off x="1831591" y="3443649"/>
            <a:ext cx="5419023" cy="333996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Text 2"/>
          <p:cNvSpPr/>
          <p:nvPr/>
        </p:nvSpPr>
        <p:spPr>
          <a:xfrm>
            <a:off x="2037993" y="1657231"/>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Comic Sans MS" panose="030F0702030302020204" pitchFamily="66" charset="0"/>
                <a:ea typeface="Poppins" pitchFamily="34" charset="-122"/>
                <a:cs typeface="Poppins" pitchFamily="34" charset="-120"/>
              </a:rPr>
              <a:t>The Role of Sockets and Network Programming</a:t>
            </a:r>
            <a:endParaRPr lang="en-US" sz="4374" dirty="0">
              <a:latin typeface="Comic Sans MS" panose="030F0702030302020204" pitchFamily="66" charset="0"/>
            </a:endParaRPr>
          </a:p>
        </p:txBody>
      </p:sp>
      <p:sp>
        <p:nvSpPr>
          <p:cNvPr id="5" name="Text 3"/>
          <p:cNvSpPr/>
          <p:nvPr/>
        </p:nvSpPr>
        <p:spPr>
          <a:xfrm>
            <a:off x="2037993" y="3601403"/>
            <a:ext cx="2666286" cy="416481"/>
          </a:xfrm>
          <a:prstGeom prst="rect">
            <a:avLst/>
          </a:prstGeom>
          <a:noFill/>
          <a:ln/>
        </p:spPr>
        <p:txBody>
          <a:bodyPr wrap="none" rtlCol="0" anchor="t"/>
          <a:lstStyle/>
          <a:p>
            <a:pPr marL="0" indent="0">
              <a:lnSpc>
                <a:spcPts val="3281"/>
              </a:lnSpc>
              <a:buNone/>
            </a:pPr>
            <a:r>
              <a:rPr lang="en-US" sz="2624" dirty="0">
                <a:latin typeface="Comic Sans MS" panose="030F0702030302020204" pitchFamily="66" charset="0"/>
                <a:ea typeface="Poppins" pitchFamily="34" charset="-122"/>
                <a:cs typeface="Poppins" pitchFamily="34" charset="-120"/>
              </a:rPr>
              <a:t>Sockets</a:t>
            </a:r>
            <a:endParaRPr lang="en-US" sz="2624" dirty="0">
              <a:latin typeface="Comic Sans MS" panose="030F0702030302020204" pitchFamily="66" charset="0"/>
            </a:endParaRPr>
          </a:p>
        </p:txBody>
      </p:sp>
      <p:sp>
        <p:nvSpPr>
          <p:cNvPr id="6" name="Text 4"/>
          <p:cNvSpPr/>
          <p:nvPr/>
        </p:nvSpPr>
        <p:spPr>
          <a:xfrm>
            <a:off x="2037993" y="4240054"/>
            <a:ext cx="5006221" cy="1777008"/>
          </a:xfrm>
          <a:prstGeom prst="rect">
            <a:avLst/>
          </a:prstGeom>
          <a:noFill/>
          <a:ln/>
        </p:spPr>
        <p:txBody>
          <a:bodyPr wrap="square" rtlCol="0" anchor="t"/>
          <a:lstStyle/>
          <a:p>
            <a:pPr marL="0" indent="0">
              <a:lnSpc>
                <a:spcPts val="2799"/>
              </a:lnSpc>
              <a:buNone/>
            </a:pPr>
            <a:r>
              <a:rPr lang="en-US" sz="2000" dirty="0">
                <a:latin typeface="Comic Sans MS" panose="030F0702030302020204" pitchFamily="66" charset="0"/>
                <a:ea typeface="Roboto" pitchFamily="34" charset="-122"/>
                <a:cs typeface="Roboto" pitchFamily="34" charset="-120"/>
              </a:rPr>
              <a:t>Java sockets allow the user program to communicate over various network protocols and communication mechanisms. They enable users to communicate between two endpoints and provide seamless connectivity.</a:t>
            </a:r>
            <a:endParaRPr lang="en-US" sz="2000" dirty="0">
              <a:latin typeface="Comic Sans MS" panose="030F0702030302020204" pitchFamily="66" charset="0"/>
            </a:endParaRPr>
          </a:p>
        </p:txBody>
      </p:sp>
      <p:sp>
        <p:nvSpPr>
          <p:cNvPr id="7" name="Text 5"/>
          <p:cNvSpPr/>
          <p:nvPr/>
        </p:nvSpPr>
        <p:spPr>
          <a:xfrm>
            <a:off x="7593806" y="3601403"/>
            <a:ext cx="3688080" cy="416481"/>
          </a:xfrm>
          <a:prstGeom prst="rect">
            <a:avLst/>
          </a:prstGeom>
          <a:noFill/>
          <a:ln/>
        </p:spPr>
        <p:txBody>
          <a:bodyPr wrap="none" rtlCol="0" anchor="t"/>
          <a:lstStyle/>
          <a:p>
            <a:pPr marL="0" indent="0">
              <a:lnSpc>
                <a:spcPts val="3281"/>
              </a:lnSpc>
              <a:buNone/>
            </a:pPr>
            <a:r>
              <a:rPr lang="en-US" sz="2624" dirty="0">
                <a:latin typeface="Comic Sans MS" panose="030F0702030302020204" pitchFamily="66" charset="0"/>
                <a:ea typeface="Poppins" pitchFamily="34" charset="-122"/>
                <a:cs typeface="Poppins" pitchFamily="34" charset="-120"/>
              </a:rPr>
              <a:t>Network Programming</a:t>
            </a:r>
            <a:endParaRPr lang="en-US" sz="2624" dirty="0">
              <a:latin typeface="Comic Sans MS" panose="030F0702030302020204" pitchFamily="66" charset="0"/>
            </a:endParaRPr>
          </a:p>
        </p:txBody>
      </p:sp>
      <p:sp>
        <p:nvSpPr>
          <p:cNvPr id="8" name="Text 6"/>
          <p:cNvSpPr/>
          <p:nvPr/>
        </p:nvSpPr>
        <p:spPr>
          <a:xfrm>
            <a:off x="7593806" y="4240054"/>
            <a:ext cx="5006221" cy="2132409"/>
          </a:xfrm>
          <a:prstGeom prst="rect">
            <a:avLst/>
          </a:prstGeom>
          <a:noFill/>
          <a:ln/>
        </p:spPr>
        <p:txBody>
          <a:bodyPr wrap="square" rtlCol="0" anchor="t"/>
          <a:lstStyle/>
          <a:p>
            <a:pPr marL="0" indent="0">
              <a:lnSpc>
                <a:spcPts val="2799"/>
              </a:lnSpc>
              <a:buNone/>
            </a:pPr>
            <a:r>
              <a:rPr lang="en-US" sz="2000" dirty="0">
                <a:latin typeface="Comic Sans MS" panose="030F0702030302020204" pitchFamily="66" charset="0"/>
                <a:ea typeface="Roboto" pitchFamily="34" charset="-122"/>
                <a:cs typeface="Roboto" pitchFamily="34" charset="-120"/>
              </a:rPr>
              <a:t>Java Network Programming provides the building blocks to create network applications and support socket-based communication protocols. With increased programming functionalities, the developer can provide better functionality, security, and scalability</a:t>
            </a:r>
            <a:r>
              <a:rPr lang="en-US" sz="2000" dirty="0">
                <a:solidFill>
                  <a:srgbClr val="E5E0DF"/>
                </a:solidFill>
                <a:latin typeface="Comic Sans MS" panose="030F0702030302020204" pitchFamily="66" charset="0"/>
                <a:ea typeface="Roboto" pitchFamily="34" charset="-122"/>
                <a:cs typeface="Roboto" pitchFamily="34" charset="-120"/>
              </a:rPr>
              <a:t>.</a:t>
            </a:r>
            <a:endParaRPr lang="en-US" sz="2000" dirty="0">
              <a:latin typeface="Comic Sans MS" panose="030F0702030302020204"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971</Words>
  <Application>Microsoft Office PowerPoint</Application>
  <PresentationFormat>Custom</PresentationFormat>
  <Paragraphs>89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Comic Sans MS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appaji</cp:lastModifiedBy>
  <cp:revision>6</cp:revision>
  <dcterms:created xsi:type="dcterms:W3CDTF">2023-11-08T15:28:21Z</dcterms:created>
  <dcterms:modified xsi:type="dcterms:W3CDTF">2023-11-09T07:38:02Z</dcterms:modified>
</cp:coreProperties>
</file>