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1" r:id="rId4"/>
    <p:sldId id="262" r:id="rId5"/>
    <p:sldId id="260" r:id="rId6"/>
    <p:sldId id="256" r:id="rId7"/>
    <p:sldId id="25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F621DE3-F906-437A-8590-275EB68B9D34}"/>
    <pc:docChg chg="modSld">
      <pc:chgData name="" userId="" providerId="" clId="Web-{0F621DE3-F906-437A-8590-275EB68B9D34}" dt="2018-04-01T05:13:51.811" v="4"/>
      <pc:docMkLst>
        <pc:docMk/>
      </pc:docMkLst>
      <pc:sldChg chg="modSp">
        <pc:chgData name="" userId="" providerId="" clId="Web-{0F621DE3-F906-437A-8590-275EB68B9D34}" dt="2018-04-01T05:13:50.842" v="2"/>
        <pc:sldMkLst>
          <pc:docMk/>
          <pc:sldMk cId="3075833924" sldId="263"/>
        </pc:sldMkLst>
        <pc:spChg chg="mod">
          <ac:chgData name="" userId="" providerId="" clId="Web-{0F621DE3-F906-437A-8590-275EB68B9D34}" dt="2018-04-01T05:13:50.842" v="2"/>
          <ac:spMkLst>
            <pc:docMk/>
            <pc:sldMk cId="3075833924" sldId="263"/>
            <ac:spMk id="3" creationId="{835FE496-E10D-4021-92C1-EA34818CB8FC}"/>
          </ac:spMkLst>
        </pc:spChg>
      </pc:sldChg>
    </pc:docChg>
  </pc:docChgLst>
  <pc:docChgLst>
    <pc:chgData clId="Web-{0FF5FFFC-580F-4B5B-AEEF-BE748732EF02}"/>
    <pc:docChg chg="modSld">
      <pc:chgData name="" userId="" providerId="" clId="Web-{0FF5FFFC-580F-4B5B-AEEF-BE748732EF02}" dt="2018-04-01T06:18:44.971" v="20"/>
      <pc:docMkLst>
        <pc:docMk/>
      </pc:docMkLst>
      <pc:sldChg chg="modSp">
        <pc:chgData name="" userId="" providerId="" clId="Web-{0FF5FFFC-580F-4B5B-AEEF-BE748732EF02}" dt="2018-04-01T06:18:44.955" v="19"/>
        <pc:sldMkLst>
          <pc:docMk/>
          <pc:sldMk cId="2762514344" sldId="262"/>
        </pc:sldMkLst>
        <pc:spChg chg="mod">
          <ac:chgData name="" userId="" providerId="" clId="Web-{0FF5FFFC-580F-4B5B-AEEF-BE748732EF02}" dt="2018-04-01T06:18:44.955" v="19"/>
          <ac:spMkLst>
            <pc:docMk/>
            <pc:sldMk cId="2762514344" sldId="262"/>
            <ac:spMk id="3" creationId="{661124AB-44F6-4F10-9A56-0B679DA27D30}"/>
          </ac:spMkLst>
        </pc:spChg>
      </pc:sldChg>
      <pc:sldChg chg="modSp">
        <pc:chgData name="" userId="" providerId="" clId="Web-{0FF5FFFC-580F-4B5B-AEEF-BE748732EF02}" dt="2018-04-01T06:17:59.969" v="8"/>
        <pc:sldMkLst>
          <pc:docMk/>
          <pc:sldMk cId="3075833924" sldId="263"/>
        </pc:sldMkLst>
        <pc:spChg chg="mod">
          <ac:chgData name="" userId="" providerId="" clId="Web-{0FF5FFFC-580F-4B5B-AEEF-BE748732EF02}" dt="2018-04-01T06:17:59.969" v="8"/>
          <ac:spMkLst>
            <pc:docMk/>
            <pc:sldMk cId="3075833924" sldId="263"/>
            <ac:spMk id="3" creationId="{835FE496-E10D-4021-92C1-EA34818CB8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25DF-B27F-49B5-A5C2-E59CBB9DADFA}" type="datetimeFigureOut">
              <a:rPr lang="en-IN" smtClean="0"/>
              <a:t>01-04-2018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7605-505A-41E6-B0AC-F3DE0A42D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29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25DF-B27F-49B5-A5C2-E59CBB9DADFA}" type="datetimeFigureOut">
              <a:rPr lang="en-IN" smtClean="0"/>
              <a:t>01-04-2018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7605-505A-41E6-B0AC-F3DE0A42D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6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25DF-B27F-49B5-A5C2-E59CBB9DADFA}" type="datetimeFigureOut">
              <a:rPr lang="en-IN" smtClean="0"/>
              <a:t>01-04-2018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7605-505A-41E6-B0AC-F3DE0A42D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25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25DF-B27F-49B5-A5C2-E59CBB9DADFA}" type="datetimeFigureOut">
              <a:rPr lang="en-IN" smtClean="0"/>
              <a:t>01-04-2018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7605-505A-41E6-B0AC-F3DE0A42D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49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25DF-B27F-49B5-A5C2-E59CBB9DADFA}" type="datetimeFigureOut">
              <a:rPr lang="en-IN" smtClean="0"/>
              <a:t>01-04-2018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7605-505A-41E6-B0AC-F3DE0A42D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11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25DF-B27F-49B5-A5C2-E59CBB9DADFA}" type="datetimeFigureOut">
              <a:rPr lang="en-IN" smtClean="0"/>
              <a:t>01-04-2018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7605-505A-41E6-B0AC-F3DE0A42D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61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25DF-B27F-49B5-A5C2-E59CBB9DADFA}" type="datetimeFigureOut">
              <a:rPr lang="en-IN" smtClean="0"/>
              <a:t>01-04-2018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7605-505A-41E6-B0AC-F3DE0A42D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26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25DF-B27F-49B5-A5C2-E59CBB9DADFA}" type="datetimeFigureOut">
              <a:rPr lang="en-IN" smtClean="0"/>
              <a:t>01-04-2018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7605-505A-41E6-B0AC-F3DE0A42D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89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25DF-B27F-49B5-A5C2-E59CBB9DADFA}" type="datetimeFigureOut">
              <a:rPr lang="en-IN" smtClean="0"/>
              <a:t>01-04-2018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7605-505A-41E6-B0AC-F3DE0A42D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19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25DF-B27F-49B5-A5C2-E59CBB9DADFA}" type="datetimeFigureOut">
              <a:rPr lang="en-IN" smtClean="0"/>
              <a:t>01-04-2018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7605-505A-41E6-B0AC-F3DE0A42D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57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25DF-B27F-49B5-A5C2-E59CBB9DADFA}" type="datetimeFigureOut">
              <a:rPr lang="en-IN" smtClean="0"/>
              <a:t>01-04-2018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7605-505A-41E6-B0AC-F3DE0A42D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08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725DF-B27F-49B5-A5C2-E59CBB9DADFA}" type="datetimeFigureOut">
              <a:rPr lang="en-IN" smtClean="0"/>
              <a:t>01-04-2018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F7605-505A-41E6-B0AC-F3DE0A42D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85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ABD2-AEA5-4ED8-B627-71C034F6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Shopee</a:t>
            </a:r>
            <a:r>
              <a:rPr lang="en-US" dirty="0"/>
              <a:t>-IET Machine Learning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FE496-E10D-4021-92C1-EA34818C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Team name: GAN-G</a:t>
            </a:r>
          </a:p>
          <a:p>
            <a:r>
              <a:rPr lang="en-US" dirty="0">
                <a:cs typeface="Calibri"/>
              </a:rPr>
              <a:t>Score: 0.85706 (Private leaderboard)</a:t>
            </a:r>
          </a:p>
          <a:p>
            <a:r>
              <a:rPr lang="en-US" dirty="0">
                <a:cs typeface="Calibri"/>
              </a:rPr>
              <a:t>Rank: 2</a:t>
            </a:r>
          </a:p>
        </p:txBody>
      </p:sp>
    </p:spTree>
    <p:extLst>
      <p:ext uri="{BB962C8B-B14F-4D97-AF65-F5344CB8AC3E}">
        <p14:creationId xmlns:p14="http://schemas.microsoft.com/office/powerpoint/2010/main" val="307583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81DD-38A4-4092-AAA6-71B8BD61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Using Individual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5BC1B-0F21-44F9-A620-90CCD8FE4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As a first step, we used pretrained models of Inception-</a:t>
            </a:r>
            <a:r>
              <a:rPr lang="en-US" dirty="0" err="1">
                <a:cs typeface="Calibri"/>
              </a:rPr>
              <a:t>Resnet</a:t>
            </a:r>
            <a:r>
              <a:rPr lang="en-US" dirty="0">
                <a:cs typeface="Calibri"/>
              </a:rPr>
              <a:t> v2, </a:t>
            </a:r>
            <a:r>
              <a:rPr lang="en-US" dirty="0" err="1">
                <a:cs typeface="Calibri"/>
              </a:rPr>
              <a:t>Resnet</a:t>
            </a:r>
            <a:r>
              <a:rPr lang="en-US" dirty="0">
                <a:cs typeface="Calibri"/>
              </a:rPr>
              <a:t> 50, </a:t>
            </a:r>
            <a:r>
              <a:rPr lang="en-US" dirty="0" err="1">
                <a:cs typeface="Calibri"/>
              </a:rPr>
              <a:t>Resnet</a:t>
            </a:r>
            <a:r>
              <a:rPr lang="en-US" dirty="0">
                <a:cs typeface="Calibri"/>
              </a:rPr>
              <a:t> 101 and </a:t>
            </a:r>
            <a:r>
              <a:rPr lang="en-US" dirty="0" err="1">
                <a:cs typeface="Calibri"/>
              </a:rPr>
              <a:t>Xception</a:t>
            </a:r>
            <a:r>
              <a:rPr lang="en-US" dirty="0">
                <a:cs typeface="Calibri"/>
              </a:rPr>
              <a:t> networks. The models were finetuned on training data.</a:t>
            </a:r>
          </a:p>
          <a:p>
            <a:pPr lvl="1"/>
            <a:r>
              <a:rPr lang="en-US" dirty="0" err="1">
                <a:cs typeface="Calibri"/>
              </a:rPr>
              <a:t>Xception</a:t>
            </a:r>
            <a:r>
              <a:rPr lang="en-US" dirty="0">
                <a:cs typeface="Calibri"/>
              </a:rPr>
              <a:t> (84%)</a:t>
            </a:r>
          </a:p>
          <a:p>
            <a:pPr lvl="1"/>
            <a:r>
              <a:rPr lang="en-US" dirty="0">
                <a:cs typeface="Calibri"/>
              </a:rPr>
              <a:t>Inception-Resnet-v2 (82.6%)</a:t>
            </a:r>
          </a:p>
          <a:p>
            <a:pPr lvl="1"/>
            <a:r>
              <a:rPr lang="en-US" dirty="0">
                <a:cs typeface="Calibri"/>
              </a:rPr>
              <a:t>Resnet50 (80.8%)</a:t>
            </a:r>
          </a:p>
          <a:p>
            <a:pPr lvl="1"/>
            <a:r>
              <a:rPr lang="en-US" dirty="0" err="1">
                <a:cs typeface="Calibri"/>
              </a:rPr>
              <a:t>Resnet</a:t>
            </a:r>
            <a:r>
              <a:rPr lang="en-US" dirty="0">
                <a:cs typeface="Calibri"/>
              </a:rPr>
              <a:t> 101 (80.3%)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models gave varying accuracies in the range of 80-84. </a:t>
            </a:r>
          </a:p>
        </p:txBody>
      </p:sp>
    </p:spTree>
    <p:extLst>
      <p:ext uri="{BB962C8B-B14F-4D97-AF65-F5344CB8AC3E}">
        <p14:creationId xmlns:p14="http://schemas.microsoft.com/office/powerpoint/2010/main" val="86644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FD4D-72E1-4289-A490-FB49B5F6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Ensemble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F0BD-A555-40CE-BC0D-BFF9D0C48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Performed Weighted Voting </a:t>
            </a:r>
            <a:r>
              <a:rPr lang="en-US" dirty="0" err="1">
                <a:cs typeface="Calibri"/>
              </a:rPr>
              <a:t>ensembling</a:t>
            </a:r>
            <a:r>
              <a:rPr lang="en-US" dirty="0">
                <a:cs typeface="Calibri"/>
              </a:rPr>
              <a:t> (3x </a:t>
            </a:r>
            <a:r>
              <a:rPr lang="en-US" dirty="0" err="1">
                <a:cs typeface="Calibri"/>
              </a:rPr>
              <a:t>Xception</a:t>
            </a:r>
            <a:r>
              <a:rPr lang="en-US" dirty="0">
                <a:cs typeface="Calibri"/>
              </a:rPr>
              <a:t>, 2x Inception-</a:t>
            </a:r>
            <a:r>
              <a:rPr lang="en-US" dirty="0" err="1">
                <a:cs typeface="Calibri"/>
              </a:rPr>
              <a:t>Resnet</a:t>
            </a:r>
            <a:r>
              <a:rPr lang="en-US" dirty="0">
                <a:cs typeface="Calibri"/>
              </a:rPr>
              <a:t>, 2x </a:t>
            </a:r>
            <a:r>
              <a:rPr lang="en-US" dirty="0" err="1">
                <a:cs typeface="Calibri"/>
              </a:rPr>
              <a:t>Resnet</a:t>
            </a:r>
            <a:r>
              <a:rPr lang="en-US" dirty="0">
                <a:cs typeface="Calibri"/>
              </a:rPr>
              <a:t>) - achieved 84.5%.</a:t>
            </a:r>
          </a:p>
          <a:p>
            <a:r>
              <a:rPr lang="en-US" dirty="0">
                <a:cs typeface="Calibri"/>
              </a:rPr>
              <a:t>From the validation data, we observed the class-wise accuracies. Each model performed differently on each class. That is when the concept of weighted ensemble came into mind.</a:t>
            </a:r>
            <a:endParaRPr lang="en-US" dirty="0"/>
          </a:p>
          <a:p>
            <a:r>
              <a:rPr lang="en-US" dirty="0">
                <a:cs typeface="Calibri"/>
              </a:rPr>
              <a:t>On further analysis of the confusion matrix scores of each model, noticed that each model was good at predicting a particular class.</a:t>
            </a:r>
          </a:p>
          <a:p>
            <a:pPr lvl="1"/>
            <a:r>
              <a:rPr lang="en-US" dirty="0" err="1">
                <a:cs typeface="Calibri"/>
              </a:rPr>
              <a:t>Xception</a:t>
            </a:r>
            <a:r>
              <a:rPr lang="en-US" dirty="0">
                <a:cs typeface="Calibri"/>
              </a:rPr>
              <a:t> - Classes 1, 2, 4, 7, 8, 9, 11, 12, 15</a:t>
            </a:r>
          </a:p>
          <a:p>
            <a:pPr lvl="1"/>
            <a:r>
              <a:rPr lang="en-US" dirty="0">
                <a:cs typeface="Calibri"/>
              </a:rPr>
              <a:t>Inception-</a:t>
            </a:r>
            <a:r>
              <a:rPr lang="en-US" dirty="0" err="1">
                <a:cs typeface="Calibri"/>
              </a:rPr>
              <a:t>Resnet</a:t>
            </a:r>
            <a:r>
              <a:rPr lang="en-US" dirty="0">
                <a:cs typeface="Calibri"/>
              </a:rPr>
              <a:t> - Classes 0, 3, 5, 10, 14, 17</a:t>
            </a:r>
          </a:p>
          <a:p>
            <a:pPr lvl="1"/>
            <a:r>
              <a:rPr lang="en-US" dirty="0">
                <a:cs typeface="Calibri"/>
              </a:rPr>
              <a:t>Resnet50 - Classes 6, 13, 16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844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5E5D-1605-4375-A768-398A50F9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Ensemble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24AB-44F6-4F10-9A56-0B679DA27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cs typeface="Calibri"/>
              </a:rPr>
              <a:t>We generated the top 5 predictions of each model on the test set along with its confidence values (0-1). Then, we multiplied these confidence scores with the score of each model on that particular class. This works like a weighted average across the top 5 most probable predictions, which is more accurate than a simple voting strategy. This strategy bumped the overall accuracy to 85.2 %.</a:t>
            </a:r>
          </a:p>
          <a:p>
            <a:r>
              <a:rPr lang="en-US" dirty="0">
                <a:cs typeface="Calibri"/>
              </a:rPr>
              <a:t>Seeing that it worked we proceeded to include the outputs of two more models (</a:t>
            </a:r>
            <a:r>
              <a:rPr lang="en-US" dirty="0" err="1">
                <a:cs typeface="Calibri"/>
              </a:rPr>
              <a:t>Resnet</a:t>
            </a:r>
            <a:r>
              <a:rPr lang="en-US" dirty="0">
                <a:cs typeface="Calibri"/>
              </a:rPr>
              <a:t> 101, Inception V3). Which increased the accuracy to 86%. </a:t>
            </a:r>
          </a:p>
          <a:p>
            <a:r>
              <a:rPr lang="en-US" dirty="0">
                <a:cs typeface="Calibri"/>
              </a:rPr>
              <a:t>Finally training the each model on the entire dataset for a few more epochs, we were able to achieve our best score on the public leaderboard.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251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67C0-9824-484B-BF5B-0862583B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Tricks to improve 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848D5-CFC1-4593-9DDB-845AEC251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Using image augmentations such as image rotation and horizontal flipping</a:t>
            </a:r>
          </a:p>
          <a:p>
            <a:r>
              <a:rPr lang="en-US" dirty="0">
                <a:cs typeface="Calibri"/>
              </a:rPr>
              <a:t>Using all of training data for training after fixing the hyperparameters</a:t>
            </a:r>
          </a:p>
          <a:p>
            <a:r>
              <a:rPr lang="en-US" dirty="0">
                <a:cs typeface="Calibri"/>
              </a:rPr>
              <a:t>Decreasing the learning rate after loss stops decreasing on validation set</a:t>
            </a:r>
          </a:p>
          <a:p>
            <a:r>
              <a:rPr lang="en-US" dirty="0">
                <a:cs typeface="Calibri"/>
              </a:rPr>
              <a:t>Confidence weighted ensemble</a:t>
            </a:r>
          </a:p>
        </p:txBody>
      </p:sp>
    </p:spTree>
    <p:extLst>
      <p:ext uri="{BB962C8B-B14F-4D97-AF65-F5344CB8AC3E}">
        <p14:creationId xmlns:p14="http://schemas.microsoft.com/office/powerpoint/2010/main" val="171961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-48941"/>
            <a:ext cx="10515600" cy="1325563"/>
          </a:xfrm>
        </p:spPr>
        <p:txBody>
          <a:bodyPr/>
          <a:lstStyle/>
          <a:p>
            <a:pPr algn="ctr"/>
            <a:r>
              <a:rPr lang="en-IN" u="sng" dirty="0"/>
              <a:t>Confidence-Weighted Ensemble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475117" y="1397491"/>
            <a:ext cx="8804693" cy="2053088"/>
            <a:chOff x="1475117" y="1397491"/>
            <a:chExt cx="8804693" cy="2053088"/>
          </a:xfrm>
        </p:grpSpPr>
        <p:sp>
          <p:nvSpPr>
            <p:cNvPr id="6" name="Rounded Rectangle 5"/>
            <p:cNvSpPr/>
            <p:nvPr/>
          </p:nvSpPr>
          <p:spPr>
            <a:xfrm>
              <a:off x="1475117" y="1397492"/>
              <a:ext cx="1604513" cy="205308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675297" y="1397491"/>
              <a:ext cx="1604513" cy="205308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075207" y="1397491"/>
              <a:ext cx="1604513" cy="20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51161" y="2239368"/>
              <a:ext cx="1052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err="1"/>
                <a:t>Xception</a:t>
              </a:r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51341" y="2236174"/>
              <a:ext cx="1052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Resnet50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26810" y="1959175"/>
              <a:ext cx="11013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Inception-Resnet-v2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53087" y="3614481"/>
            <a:ext cx="7588367" cy="672860"/>
            <a:chOff x="2053087" y="3614481"/>
            <a:chExt cx="7588367" cy="67286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2" name="Down Arrow 11"/>
            <p:cNvSpPr/>
            <p:nvPr/>
          </p:nvSpPr>
          <p:spPr>
            <a:xfrm>
              <a:off x="2053087" y="3614481"/>
              <a:ext cx="327804" cy="67286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313650" y="3614481"/>
              <a:ext cx="327804" cy="67286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5713561" y="3614481"/>
              <a:ext cx="327804" cy="67286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630531"/>
              </p:ext>
            </p:extLst>
          </p:nvPr>
        </p:nvGraphicFramePr>
        <p:xfrm>
          <a:off x="1673642" y="4451243"/>
          <a:ext cx="1207459" cy="1722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918">
                <a:tc>
                  <a:txBody>
                    <a:bodyPr/>
                    <a:lstStyle/>
                    <a:p>
                      <a:r>
                        <a:rPr lang="en-IN" sz="1100" dirty="0"/>
                        <a:t>Top 5 </a:t>
                      </a:r>
                      <a:r>
                        <a:rPr lang="en-IN" sz="1100" dirty="0" err="1"/>
                        <a:t>softmax</a:t>
                      </a:r>
                      <a:r>
                        <a:rPr lang="en-IN" sz="1100" baseline="0" dirty="0"/>
                        <a:t> outputs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5: 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7: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13 : 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11: 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16: 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638599"/>
              </p:ext>
            </p:extLst>
          </p:nvPr>
        </p:nvGraphicFramePr>
        <p:xfrm>
          <a:off x="8960068" y="4474250"/>
          <a:ext cx="1207459" cy="1722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918">
                <a:tc>
                  <a:txBody>
                    <a:bodyPr/>
                    <a:lstStyle/>
                    <a:p>
                      <a:r>
                        <a:rPr lang="en-IN" sz="1100" dirty="0"/>
                        <a:t>Top 5 </a:t>
                      </a:r>
                      <a:r>
                        <a:rPr lang="en-IN" sz="1100" dirty="0" err="1"/>
                        <a:t>softmax</a:t>
                      </a:r>
                      <a:r>
                        <a:rPr lang="en-IN" sz="1100" baseline="0" dirty="0"/>
                        <a:t> outputs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5: 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7: 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11 : 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13: 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16: 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000913"/>
              </p:ext>
            </p:extLst>
          </p:nvPr>
        </p:nvGraphicFramePr>
        <p:xfrm>
          <a:off x="5326810" y="4451244"/>
          <a:ext cx="1207459" cy="1722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918">
                <a:tc>
                  <a:txBody>
                    <a:bodyPr/>
                    <a:lstStyle/>
                    <a:p>
                      <a:r>
                        <a:rPr lang="en-IN" sz="1100" dirty="0"/>
                        <a:t>Top 5 </a:t>
                      </a:r>
                      <a:r>
                        <a:rPr lang="en-IN" sz="1100" dirty="0" err="1"/>
                        <a:t>softmax</a:t>
                      </a:r>
                      <a:r>
                        <a:rPr lang="en-IN" sz="1100" baseline="0" dirty="0"/>
                        <a:t> outputs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7: 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5: 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13 : 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11: 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16: 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00267"/>
              </p:ext>
            </p:extLst>
          </p:nvPr>
        </p:nvGraphicFramePr>
        <p:xfrm>
          <a:off x="341223" y="4459882"/>
          <a:ext cx="1194279" cy="1716631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194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5419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Classwis</a:t>
                      </a:r>
                      <a:r>
                        <a:rPr lang="en-IN" baseline="0" dirty="0" err="1"/>
                        <a:t>e</a:t>
                      </a:r>
                      <a:r>
                        <a:rPr lang="en-IN" baseline="0" dirty="0"/>
                        <a:t> </a:t>
                      </a:r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212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Class</a:t>
                      </a:r>
                      <a:r>
                        <a:rPr lang="en-IN" sz="1100" baseline="0" dirty="0"/>
                        <a:t> 1: 97%</a:t>
                      </a:r>
                      <a:endParaRPr lang="en-IN" sz="1100" dirty="0"/>
                    </a:p>
                    <a:p>
                      <a:pPr algn="ctr"/>
                      <a:r>
                        <a:rPr lang="en-IN" sz="1100" dirty="0"/>
                        <a:t>.</a:t>
                      </a:r>
                    </a:p>
                    <a:p>
                      <a:pPr algn="ctr"/>
                      <a:r>
                        <a:rPr lang="en-IN" sz="1100" dirty="0"/>
                        <a:t>.</a:t>
                      </a:r>
                    </a:p>
                    <a:p>
                      <a:pPr algn="ctr"/>
                      <a:r>
                        <a:rPr lang="en-IN" sz="1100" dirty="0"/>
                        <a:t>.</a:t>
                      </a:r>
                    </a:p>
                    <a:p>
                      <a:pPr algn="ctr"/>
                      <a:r>
                        <a:rPr lang="en-IN" sz="1100" dirty="0"/>
                        <a:t>Class</a:t>
                      </a:r>
                      <a:r>
                        <a:rPr lang="en-IN" sz="1100" baseline="0" dirty="0"/>
                        <a:t> 17 : 85%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32723"/>
              </p:ext>
            </p:extLst>
          </p:nvPr>
        </p:nvGraphicFramePr>
        <p:xfrm>
          <a:off x="7644921" y="4500139"/>
          <a:ext cx="1194279" cy="1716631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194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5419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Classwis</a:t>
                      </a:r>
                      <a:r>
                        <a:rPr lang="en-IN" baseline="0" dirty="0" err="1"/>
                        <a:t>e</a:t>
                      </a:r>
                      <a:r>
                        <a:rPr lang="en-IN" baseline="0" dirty="0"/>
                        <a:t> </a:t>
                      </a:r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212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Class</a:t>
                      </a:r>
                      <a:r>
                        <a:rPr lang="en-IN" sz="1100" baseline="0" dirty="0"/>
                        <a:t> 1: 92%</a:t>
                      </a:r>
                      <a:endParaRPr lang="en-IN" sz="1100" dirty="0"/>
                    </a:p>
                    <a:p>
                      <a:pPr algn="ctr"/>
                      <a:r>
                        <a:rPr lang="en-IN" sz="1100" dirty="0"/>
                        <a:t>.</a:t>
                      </a:r>
                    </a:p>
                    <a:p>
                      <a:pPr algn="ctr"/>
                      <a:r>
                        <a:rPr lang="en-IN" sz="1100" dirty="0"/>
                        <a:t>.</a:t>
                      </a:r>
                    </a:p>
                    <a:p>
                      <a:pPr algn="ctr"/>
                      <a:r>
                        <a:rPr lang="en-IN" sz="1100" dirty="0"/>
                        <a:t>.</a:t>
                      </a:r>
                    </a:p>
                    <a:p>
                      <a:pPr algn="ctr"/>
                      <a:r>
                        <a:rPr lang="en-IN" sz="1100" dirty="0"/>
                        <a:t>Class</a:t>
                      </a:r>
                      <a:r>
                        <a:rPr lang="en-IN" sz="1100" baseline="0" dirty="0"/>
                        <a:t> 17 : 81%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704557"/>
              </p:ext>
            </p:extLst>
          </p:nvPr>
        </p:nvGraphicFramePr>
        <p:xfrm>
          <a:off x="3984446" y="4454131"/>
          <a:ext cx="1194279" cy="1716631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194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5419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Classwis</a:t>
                      </a:r>
                      <a:r>
                        <a:rPr lang="en-IN" baseline="0" dirty="0" err="1"/>
                        <a:t>e</a:t>
                      </a:r>
                      <a:r>
                        <a:rPr lang="en-IN" baseline="0" dirty="0"/>
                        <a:t> </a:t>
                      </a:r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212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Class</a:t>
                      </a:r>
                      <a:r>
                        <a:rPr lang="en-IN" sz="1100" baseline="0" dirty="0"/>
                        <a:t> 1: 94%</a:t>
                      </a:r>
                      <a:endParaRPr lang="en-IN" sz="1100" dirty="0"/>
                    </a:p>
                    <a:p>
                      <a:pPr algn="ctr"/>
                      <a:r>
                        <a:rPr lang="en-IN" sz="1100" dirty="0"/>
                        <a:t>.</a:t>
                      </a:r>
                    </a:p>
                    <a:p>
                      <a:pPr algn="ctr"/>
                      <a:r>
                        <a:rPr lang="en-IN" sz="1100" dirty="0"/>
                        <a:t>.</a:t>
                      </a:r>
                    </a:p>
                    <a:p>
                      <a:pPr algn="ctr"/>
                      <a:r>
                        <a:rPr lang="en-IN" sz="1100" dirty="0"/>
                        <a:t>.</a:t>
                      </a:r>
                    </a:p>
                    <a:p>
                      <a:pPr algn="ctr"/>
                      <a:r>
                        <a:rPr lang="en-IN" sz="1100" dirty="0"/>
                        <a:t>Class</a:t>
                      </a:r>
                      <a:r>
                        <a:rPr lang="en-IN" sz="1100" baseline="0" dirty="0"/>
                        <a:t> 17 : 87%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48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L 0.10834 0.0018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9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0.11133 -0.0011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4" y="-6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10847 -0.0011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-48941"/>
            <a:ext cx="10515600" cy="1325563"/>
          </a:xfrm>
        </p:spPr>
        <p:txBody>
          <a:bodyPr/>
          <a:lstStyle/>
          <a:p>
            <a:pPr algn="ctr"/>
            <a:r>
              <a:rPr lang="en-IN" u="sng" dirty="0"/>
              <a:t>Confidence-Weighted Ensemble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475117" y="1397491"/>
            <a:ext cx="8804693" cy="2053088"/>
            <a:chOff x="1475117" y="1397491"/>
            <a:chExt cx="8804693" cy="2053088"/>
          </a:xfrm>
        </p:grpSpPr>
        <p:sp>
          <p:nvSpPr>
            <p:cNvPr id="6" name="Rounded Rectangle 5"/>
            <p:cNvSpPr/>
            <p:nvPr/>
          </p:nvSpPr>
          <p:spPr>
            <a:xfrm>
              <a:off x="1475117" y="1397492"/>
              <a:ext cx="1604513" cy="205308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675297" y="1397491"/>
              <a:ext cx="1604513" cy="205308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075207" y="1397491"/>
              <a:ext cx="1604513" cy="2053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51161" y="2239368"/>
              <a:ext cx="1052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err="1"/>
                <a:t>Xception</a:t>
              </a:r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51341" y="2236174"/>
              <a:ext cx="1052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Resnet50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26810" y="1959175"/>
              <a:ext cx="11013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Inception-Resnet-v2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53087" y="3614481"/>
            <a:ext cx="7588367" cy="672860"/>
            <a:chOff x="2053087" y="3614481"/>
            <a:chExt cx="7588367" cy="672860"/>
          </a:xfrm>
          <a:solidFill>
            <a:schemeClr val="bg2">
              <a:lumMod val="25000"/>
            </a:schemeClr>
          </a:solidFill>
        </p:grpSpPr>
        <p:sp>
          <p:nvSpPr>
            <p:cNvPr id="12" name="Down Arrow 11"/>
            <p:cNvSpPr/>
            <p:nvPr/>
          </p:nvSpPr>
          <p:spPr>
            <a:xfrm>
              <a:off x="2053087" y="3614481"/>
              <a:ext cx="327804" cy="672860"/>
            </a:xfrm>
            <a:prstGeom prst="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313650" y="3614481"/>
              <a:ext cx="327804" cy="672860"/>
            </a:xfrm>
            <a:prstGeom prst="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5713561" y="3614481"/>
              <a:ext cx="327804" cy="672860"/>
            </a:xfrm>
            <a:prstGeom prst="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560976"/>
              </p:ext>
            </p:extLst>
          </p:nvPr>
        </p:nvGraphicFramePr>
        <p:xfrm>
          <a:off x="1673642" y="4451243"/>
          <a:ext cx="1207459" cy="1722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918">
                <a:tc>
                  <a:txBody>
                    <a:bodyPr/>
                    <a:lstStyle/>
                    <a:p>
                      <a:r>
                        <a:rPr lang="en-IN" sz="1100" dirty="0"/>
                        <a:t>Weighted</a:t>
                      </a:r>
                      <a:r>
                        <a:rPr lang="en-IN" sz="1100" baseline="0" dirty="0"/>
                        <a:t> top 5</a:t>
                      </a:r>
                    </a:p>
                    <a:p>
                      <a:r>
                        <a:rPr lang="en-IN" sz="1100" baseline="0" dirty="0"/>
                        <a:t>Scores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5: 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7: 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13 : 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11: 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16: 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861582"/>
              </p:ext>
            </p:extLst>
          </p:nvPr>
        </p:nvGraphicFramePr>
        <p:xfrm>
          <a:off x="8960068" y="4474250"/>
          <a:ext cx="1207459" cy="1722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918">
                <a:tc>
                  <a:txBody>
                    <a:bodyPr/>
                    <a:lstStyle/>
                    <a:p>
                      <a:r>
                        <a:rPr lang="en-IN" sz="1100" dirty="0"/>
                        <a:t>Weighted</a:t>
                      </a:r>
                      <a:r>
                        <a:rPr lang="en-IN" sz="1100" baseline="0" dirty="0"/>
                        <a:t> top 5</a:t>
                      </a:r>
                    </a:p>
                    <a:p>
                      <a:r>
                        <a:rPr lang="en-IN" sz="1100" baseline="0" dirty="0"/>
                        <a:t>Scores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5: 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7: 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11 : 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11: 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16: 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65792"/>
              </p:ext>
            </p:extLst>
          </p:nvPr>
        </p:nvGraphicFramePr>
        <p:xfrm>
          <a:off x="5326810" y="4451244"/>
          <a:ext cx="1207459" cy="1722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918">
                <a:tc>
                  <a:txBody>
                    <a:bodyPr/>
                    <a:lstStyle/>
                    <a:p>
                      <a:r>
                        <a:rPr lang="en-IN" sz="1100" dirty="0"/>
                        <a:t>Weighted</a:t>
                      </a:r>
                      <a:r>
                        <a:rPr lang="en-IN" sz="1100" baseline="0" dirty="0"/>
                        <a:t> top 5</a:t>
                      </a:r>
                    </a:p>
                    <a:p>
                      <a:r>
                        <a:rPr lang="en-IN" sz="1100" baseline="0" dirty="0"/>
                        <a:t>Scores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7: 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5: 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13 : 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11: 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16: 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707642"/>
              </p:ext>
            </p:extLst>
          </p:nvPr>
        </p:nvGraphicFramePr>
        <p:xfrm>
          <a:off x="5335839" y="4451244"/>
          <a:ext cx="1207459" cy="17221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20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918">
                <a:tc>
                  <a:txBody>
                    <a:bodyPr/>
                    <a:lstStyle/>
                    <a:p>
                      <a:r>
                        <a:rPr lang="en-IN" sz="1100" dirty="0"/>
                        <a:t>Weighted</a:t>
                      </a:r>
                      <a:r>
                        <a:rPr lang="en-IN" sz="1100" baseline="0" dirty="0"/>
                        <a:t> top 5</a:t>
                      </a:r>
                    </a:p>
                    <a:p>
                      <a:r>
                        <a:rPr lang="en-IN" sz="1100" baseline="0" dirty="0"/>
                        <a:t>Scores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7: 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5: 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13 : 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11: 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667">
                <a:tc>
                  <a:txBody>
                    <a:bodyPr/>
                    <a:lstStyle/>
                    <a:p>
                      <a:r>
                        <a:rPr lang="en-IN" sz="1100" dirty="0"/>
                        <a:t>Class 16: 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67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96296E-6 L 0.29922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0.29766 -0.000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8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E5DB-EB4B-4488-B169-0F2F64A5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>
                <a:cs typeface="Calibri Light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6E2C0-D3D4-4477-934A-0EB158E5D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would like to thank </a:t>
            </a:r>
            <a:r>
              <a:rPr lang="en-US" dirty="0" err="1">
                <a:cs typeface="Calibri"/>
              </a:rPr>
              <a:t>Shopee</a:t>
            </a:r>
            <a:r>
              <a:rPr lang="en-US" dirty="0">
                <a:cs typeface="Calibri"/>
              </a:rPr>
              <a:t> and IET for </a:t>
            </a:r>
            <a:r>
              <a:rPr lang="en-US" dirty="0" err="1">
                <a:cs typeface="Calibri"/>
              </a:rPr>
              <a:t>organising</a:t>
            </a:r>
            <a:r>
              <a:rPr lang="en-US" dirty="0">
                <a:cs typeface="Calibri"/>
              </a:rPr>
              <a:t> this competition.</a:t>
            </a:r>
            <a:endParaRPr lang="en-US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137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223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Shopee-IET Machine Learning Competition</vt:lpstr>
      <vt:lpstr>Using Individual Models</vt:lpstr>
      <vt:lpstr>Ensemble</vt:lpstr>
      <vt:lpstr>Ensemble</vt:lpstr>
      <vt:lpstr>Tricks to improve performance</vt:lpstr>
      <vt:lpstr>Confidence-Weighted Ensemble</vt:lpstr>
      <vt:lpstr>Confidence-Weighted Ensemble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Rydel D'costa</dc:creator>
  <cp:lastModifiedBy>Rydel D'costa</cp:lastModifiedBy>
  <cp:revision>90</cp:revision>
  <dcterms:created xsi:type="dcterms:W3CDTF">2018-03-31T07:42:01Z</dcterms:created>
  <dcterms:modified xsi:type="dcterms:W3CDTF">2018-04-01T06:19:05Z</dcterms:modified>
</cp:coreProperties>
</file>