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29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905" y="6071615"/>
            <a:ext cx="572611" cy="68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75610"/>
            <a:ext cx="9220200" cy="1982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5905" y="6071615"/>
            <a:ext cx="572611" cy="68580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3"/>
          <p:cNvSpPr/>
          <p:nvPr/>
        </p:nvSpPr>
        <p:spPr>
          <a:xfrm>
            <a:off x="143536" y="6548473"/>
            <a:ext cx="337776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800">
                <a:solidFill>
                  <a:srgbClr val="003E8A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Learning with Purpose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sx="100000" sy="100000" kx="0" ky="0" algn="b" rotWithShape="0" blurRad="127000" dist="38100" dir="54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 Text"/>
          <p:cNvSpPr/>
          <p:nvPr>
            <p:ph type="title"/>
          </p:nvPr>
        </p:nvSpPr>
        <p:spPr>
          <a:xfrm>
            <a:off x="1295400" y="1981200"/>
            <a:ext cx="6553200" cy="144780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>
              <a:spcBef>
                <a:spcPts val="0"/>
              </a:spcBef>
              <a:buSzTx/>
              <a:buFontTx/>
              <a:buNone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/>
          <p:nvPr>
            <p:ph type="body" sz="quarter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0" indent="0" algn="ctr">
              <a:buSzTx/>
              <a:buNone/>
              <a:defRPr>
                <a:solidFill>
                  <a:srgbClr val="24B0E3"/>
                </a:solidFill>
              </a:defRPr>
            </a:lvl2pPr>
            <a:lvl3pPr marL="0" indent="0" algn="ctr">
              <a:buSzTx/>
              <a:buNone/>
              <a:defRPr>
                <a:solidFill>
                  <a:srgbClr val="24B0E3"/>
                </a:solidFill>
              </a:defRPr>
            </a:lvl3pPr>
            <a:lvl4pPr marL="0" indent="0" algn="ctr">
              <a:buSzTx/>
              <a:buNone/>
              <a:defRPr>
                <a:solidFill>
                  <a:srgbClr val="24B0E3"/>
                </a:solidFill>
              </a:defRPr>
            </a:lvl4pPr>
            <a:lvl5pPr marL="0" indent="0" algn="ctr">
              <a:buSzTx/>
              <a:buNone/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/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1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noFill/>
          <a:effectLst/>
        </p:spPr>
        <p:txBody>
          <a:bodyPr anchor="t"/>
          <a:lstStyle>
            <a:lvl1pPr indent="0">
              <a:spcBef>
                <a:spcPts val="0"/>
              </a:spcBef>
              <a:buSzTx/>
              <a:buFontTx/>
              <a:buNone/>
              <a:defRPr b="0" sz="44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1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/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/>
          </p:nvPr>
        </p:nvSpPr>
        <p:spPr>
          <a:xfrm>
            <a:off x="457200" y="2895600"/>
            <a:ext cx="8229600" cy="639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quarter" idx="1"/>
          </p:nvPr>
        </p:nvSpPr>
        <p:spPr>
          <a:xfrm>
            <a:off x="457200" y="3611562"/>
            <a:ext cx="8229600" cy="53340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300">
                <a:solidFill>
                  <a:srgbClr val="24B0E3"/>
                </a:solidFill>
              </a:defRPr>
            </a:lvl1pPr>
            <a:lvl2pPr marL="691841" indent="-234695" algn="ctr">
              <a:spcBef>
                <a:spcPts val="500"/>
              </a:spcBef>
              <a:buChar char="–"/>
              <a:defRPr sz="2300">
                <a:solidFill>
                  <a:srgbClr val="24B0E3"/>
                </a:solidFill>
              </a:defRPr>
            </a:lvl2pPr>
            <a:lvl3pPr marL="1133343" indent="-219049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3pPr>
            <a:lvl4pPr marL="1634297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4pPr>
            <a:lvl5pPr marL="2091444" indent="-262857" algn="ctr">
              <a:spcBef>
                <a:spcPts val="500"/>
              </a:spcBef>
              <a:defRPr sz="2300"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ody Level One…"/>
          <p:cNvSpPr/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/>
          <p:nvPr>
            <p:ph type="body" sz="half" idx="1"/>
          </p:nvPr>
        </p:nvSpPr>
        <p:spPr>
          <a:xfrm>
            <a:off x="457200" y="1600200"/>
            <a:ext cx="4038600" cy="5029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Text Placeholder 15"/>
          <p:cNvSpPr/>
          <p:nvPr>
            <p:ph type="body" sz="quarter" idx="13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quarter" idx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1" indent="-285715" algn="ctr"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/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  <a:noFill/>
          <a:effectLst/>
        </p:spPr>
        <p:txBody>
          <a:bodyPr anchor="b"/>
          <a:lstStyle>
            <a:lvl1pPr indent="0" algn="l">
              <a:spcBef>
                <a:spcPts val="0"/>
              </a:spcBef>
              <a:buSzTx/>
              <a:buFontTx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Font typeface="Arial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83679" indent="-326532">
              <a:spcBef>
                <a:spcPts val="700"/>
              </a:spcBef>
              <a:buFont typeface="Arial"/>
              <a:buChar char="–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056" indent="-304762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155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301" indent="-365716">
              <a:spcBef>
                <a:spcPts val="700"/>
              </a:spcBef>
              <a:buFont typeface="Arial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half" idx="13"/>
          </p:nvPr>
        </p:nvSpPr>
        <p:spPr>
          <a:xfrm>
            <a:off x="457199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/>
          <p:nvPr>
            <p:ph type="title"/>
          </p:nvPr>
        </p:nvSpPr>
        <p:spPr>
          <a:xfrm>
            <a:off x="457200" y="4953000"/>
            <a:ext cx="8229600" cy="639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quarter" idx="1"/>
          </p:nvPr>
        </p:nvSpPr>
        <p:spPr>
          <a:xfrm>
            <a:off x="457200" y="5668962"/>
            <a:ext cx="8229600" cy="53340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>
                <a:solidFill>
                  <a:srgbClr val="24B0E3"/>
                </a:solidFill>
              </a:defRPr>
            </a:lvl1pPr>
            <a:lvl2pPr marL="712249" indent="-255104" algn="ctr">
              <a:buChar char="–"/>
              <a:defRPr>
                <a:solidFill>
                  <a:srgbClr val="24B0E3"/>
                </a:solidFill>
              </a:defRPr>
            </a:lvl2pPr>
            <a:lvl3pPr marL="1152390" indent="-238096" algn="ctr">
              <a:defRPr>
                <a:solidFill>
                  <a:srgbClr val="24B0E3"/>
                </a:solidFill>
              </a:defRPr>
            </a:lvl3pPr>
            <a:lvl4pPr marL="1657156" indent="-285715" algn="ctr">
              <a:defRPr>
                <a:solidFill>
                  <a:srgbClr val="24B0E3"/>
                </a:solidFill>
              </a:defRPr>
            </a:lvl4pPr>
            <a:lvl5pPr marL="2114301" indent="-285715" algn="ctr">
              <a:defRPr>
                <a:solidFill>
                  <a:srgbClr val="24B0E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5905" y="6071615"/>
            <a:ext cx="572611" cy="6858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/>
          <p:nvPr/>
        </p:nvSpPr>
        <p:spPr>
          <a:xfrm>
            <a:off x="143536" y="6553199"/>
            <a:ext cx="337776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800">
                <a:solidFill>
                  <a:srgbClr val="003C9E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Learning with Purpose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buBlip>
                <a:blip r:embed="rId4"/>
              </a:buBlip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457200" y="274638"/>
            <a:ext cx="8229600" cy="639763"/>
          </a:xfrm>
          <a:prstGeom prst="rect">
            <a:avLst/>
          </a:prstGeom>
          <a:gradFill>
            <a:gsLst>
              <a:gs pos="1667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</a:gradFill>
          <a:ln w="12700">
            <a:miter lim="400000"/>
          </a:ln>
          <a:effectLst>
            <a:outerShdw sx="100000" sy="100000" kx="0" ky="0" algn="b" rotWithShape="0" blurRad="127000" dist="38100" dir="5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-34286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ctr" defTabSz="914293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b="1" baseline="0" cap="none" i="0" spc="0" strike="noStrike" sz="3000" u="none">
          <a:ln>
            <a:noFill/>
          </a:ln>
          <a:solidFill>
            <a:srgbClr val="003C9E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42860" marR="0" indent="-342860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4"/>
        </a:buBlip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1pPr>
      <a:lvl2pPr marL="781823" marR="0" indent="-324678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2pPr>
      <a:lvl3pPr marL="120000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3pPr>
      <a:lvl4pPr marL="1688901" marR="0" indent="-317462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4pPr>
      <a:lvl5pPr marL="2185730" marR="0" indent="-35714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5pPr>
      <a:lvl6pPr marL="2571449" marR="0" indent="-285716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6pPr>
      <a:lvl7pPr marL="3028595" marR="0" indent="-285716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7pPr>
      <a:lvl8pPr marL="3485741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8pPr>
      <a:lvl9pPr marL="3942889" marR="0" indent="-285715" algn="l" defTabSz="91429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500" u="none">
          <a:ln>
            <a:noFill/>
          </a:ln>
          <a:solidFill>
            <a:srgbClr val="80808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2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5"/>
          <p:cNvSpPr/>
          <p:nvPr>
            <p:ph type="ctrTitle"/>
          </p:nvPr>
        </p:nvSpPr>
        <p:spPr>
          <a:xfrm>
            <a:off x="1219200" y="1323831"/>
            <a:ext cx="6553200" cy="545913"/>
          </a:xfrm>
          <a:prstGeom prst="rect">
            <a:avLst/>
          </a:prstGeom>
        </p:spPr>
        <p:txBody>
          <a:bodyPr/>
          <a:lstStyle/>
          <a:p>
            <a:pPr defTabSz="420574">
              <a:defRPr sz="1242"/>
            </a:pPr>
            <a:r>
              <a:t>CampusNet</a:t>
            </a:r>
            <a:br/>
            <a:r>
              <a:rPr b="0" sz="828"/>
              <a:t>Connect in real time with your course friends</a:t>
            </a:r>
            <a:br>
              <a:rPr b="0" sz="828"/>
            </a:br>
          </a:p>
        </p:txBody>
      </p:sp>
      <p:sp>
        <p:nvSpPr>
          <p:cNvPr id="123" name="Subtitle 6"/>
          <p:cNvSpPr/>
          <p:nvPr>
            <p:ph type="subTitle" sz="half" idx="1"/>
          </p:nvPr>
        </p:nvSpPr>
        <p:spPr>
          <a:xfrm>
            <a:off x="1371600" y="2019867"/>
            <a:ext cx="6400800" cy="3001373"/>
          </a:xfrm>
          <a:prstGeom prst="rect">
            <a:avLst/>
          </a:prstGeom>
        </p:spPr>
        <p:txBody>
          <a:bodyPr/>
          <a:lstStyle/>
          <a:p>
            <a:pPr algn="l">
              <a:defRPr sz="2000"/>
            </a:pPr>
            <a:r>
              <a:t>Team Members:</a:t>
            </a:r>
          </a:p>
          <a:p>
            <a:pPr algn="l">
              <a:defRPr sz="2000"/>
            </a:pPr>
            <a:r>
              <a:t>	Rohan Girase</a:t>
            </a:r>
          </a:p>
          <a:p>
            <a:pPr algn="l">
              <a:defRPr sz="2000"/>
            </a:pPr>
            <a:r>
              <a:t>	Ramanand Shankarling</a:t>
            </a:r>
          </a:p>
          <a:p>
            <a:pPr algn="l">
              <a:defRPr sz="2000"/>
            </a:pPr>
            <a:r>
              <a:t>	Rakesh Musalay</a:t>
            </a:r>
          </a:p>
          <a:p>
            <a:pPr algn="l">
              <a:defRPr sz="2000"/>
            </a:pPr>
            <a:r>
              <a:t>	Naveen Ravi</a:t>
            </a:r>
          </a:p>
          <a:p>
            <a:pPr algn="l">
              <a:defRPr sz="2000"/>
            </a:pPr>
            <a:r>
              <a:t>	Omkar Salunke</a:t>
            </a:r>
          </a:p>
          <a:p>
            <a:pPr algn="l">
              <a:defRPr sz="2000"/>
            </a:pPr>
            <a:r>
              <a:t>	Tarun Moorjani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veloped the login and registration modules using the MEAN stac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Developed the login and registration modules using the MEAN stack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Implemented JWT authentication for secure login</a:t>
            </a:r>
          </a:p>
          <a:p>
            <a:pPr>
              <a:buBlip>
                <a:blip r:embed="rId2"/>
              </a:buBlip>
            </a:pPr>
            <a:r>
              <a:t>Created Login and registration API’s and successfully able to read and write data to the mongoDB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Hosted the application with AWS EC2 instance</a:t>
            </a:r>
          </a:p>
        </p:txBody>
      </p:sp>
      <p:sp>
        <p:nvSpPr>
          <p:cNvPr id="150" name="Current progress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Current progress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sues with mongoDB connectio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Issues with mongoDB connection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JWT token authentication implementation problems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Generic angular, node.js and hosting issues in AWS EC2</a:t>
            </a:r>
          </a:p>
        </p:txBody>
      </p:sp>
      <p:sp>
        <p:nvSpPr>
          <p:cNvPr id="153" name="Challenges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art with the CampusConnect modul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Start with the CampusConnect module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Populate demographic personal info in profile page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Implement chat messaging module inside the CampusConnect module. </a:t>
            </a:r>
          </a:p>
        </p:txBody>
      </p:sp>
      <p:sp>
        <p:nvSpPr>
          <p:cNvPr id="156" name="The road ahead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The road ahead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k to the application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59" name="Demo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1"/>
          <p:cNvSpPr/>
          <p:nvPr>
            <p:ph type="body"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students taking same/similar courses and also help students pick the right courses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Provide a portal for students to buy and sell textbooks, class notes and other educational material.</a:t>
            </a:r>
          </a:p>
        </p:txBody>
      </p:sp>
      <p:sp>
        <p:nvSpPr>
          <p:cNvPr id="126" name="Title 2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Motivation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Connec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CourseConnect</a:t>
            </a:r>
          </a:p>
          <a:p>
            <a:pPr>
              <a:buBlip>
                <a:blip r:embed="rId2"/>
              </a:buBlip>
            </a:pPr>
            <a:r>
              <a:t>Dashboard</a:t>
            </a:r>
          </a:p>
          <a:p>
            <a:pPr>
              <a:buBlip>
                <a:blip r:embed="rId2"/>
              </a:buBlip>
            </a:pPr>
            <a:r>
              <a:t>Marketplace</a:t>
            </a:r>
          </a:p>
        </p:txBody>
      </p:sp>
      <p:sp>
        <p:nvSpPr>
          <p:cNvPr id="129" name="Core Modules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Core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nect with the Current or previously enrolled student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Connect with the Current or previously enrolled students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View all the current class enrolled students and also previously enrolled students.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Built in chat application to connect 1:1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Push notifications and email alerts in the app for incoming messages </a:t>
            </a:r>
          </a:p>
        </p:txBody>
      </p:sp>
      <p:sp>
        <p:nvSpPr>
          <p:cNvPr id="132" name="CourseConnect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CourseConnect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aphs to show trending course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Graphs to show trending courses</a:t>
            </a:r>
            <a:br/>
          </a:p>
          <a:p>
            <a:pPr>
              <a:buBlip>
                <a:blip r:embed="rId2"/>
              </a:buBlip>
            </a:pPr>
            <a:r>
              <a:t>Analytics for popular courses</a:t>
            </a:r>
            <a:br/>
          </a:p>
          <a:p>
            <a:pPr>
              <a:buBlip>
                <a:blip r:embed="rId2"/>
              </a:buBlip>
            </a:pPr>
            <a:r>
              <a:t>Recommended courses list based on the courses set by the user in the profile page.</a:t>
            </a:r>
          </a:p>
        </p:txBody>
      </p:sp>
      <p:sp>
        <p:nvSpPr>
          <p:cNvPr id="135" name="Dashboard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asic classifieds module for students to sell and buy textbooks and other educational material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Basic classifieds module for students to sell and buy textbooks and other educational materials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 Send messages to seller though a chat module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Incoming message notifications in the profile page</a:t>
            </a:r>
          </a:p>
        </p:txBody>
      </p:sp>
      <p:sp>
        <p:nvSpPr>
          <p:cNvPr id="138" name="MarketPlace"/>
          <p:cNvSpPr/>
          <p:nvPr>
            <p:ph type="title"/>
          </p:nvPr>
        </p:nvSpPr>
        <p:spPr>
          <a:xfrm>
            <a:off x="457200" y="247342"/>
            <a:ext cx="8229600" cy="639765"/>
          </a:xfrm>
          <a:prstGeom prst="rect">
            <a:avLst/>
          </a:prstGeom>
        </p:spPr>
        <p:txBody>
          <a:bodyPr/>
          <a:lstStyle/>
          <a:p>
            <a:pPr indent="0">
              <a:buSzTx/>
              <a:buNone/>
            </a:pPr>
            <a:r>
              <a:t>Market</a:t>
            </a:r>
            <a:r>
              <a:t>p</a:t>
            </a:r>
            <a:r>
              <a:t>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327" y="1146412"/>
            <a:ext cx="7813345" cy="529186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2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EAN stack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MEAN stack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Bootstrap UI 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AWS E2 instance running ubuntu image</a:t>
            </a:r>
          </a:p>
          <a:p>
            <a:pPr>
              <a:buBlip>
                <a:blip r:embed="rId2"/>
              </a:buBlip>
            </a:pPr>
            <a:r>
              <a:t>Mlab cloud for mongodb</a:t>
            </a:r>
          </a:p>
        </p:txBody>
      </p:sp>
      <p:sp>
        <p:nvSpPr>
          <p:cNvPr id="144" name="Technology stack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Technology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2"/>
          <p:cNvSpPr/>
          <p:nvPr>
            <p:ph type="title"/>
          </p:nvPr>
        </p:nvSpPr>
        <p:spPr>
          <a:xfrm>
            <a:off x="457200" y="274637"/>
            <a:ext cx="8229600" cy="639765"/>
          </a:xfrm>
          <a:prstGeom prst="rect">
            <a:avLst/>
          </a:prstGeom>
        </p:spPr>
        <p:txBody>
          <a:bodyPr/>
          <a:lstStyle>
            <a:lvl1pPr indent="0">
              <a:buSzTx/>
              <a:buNone/>
            </a:lvl1pPr>
          </a:lstStyle>
          <a:p>
            <a:pPr/>
            <a:r>
              <a:t>MEAN Architecture Flow</a:t>
            </a:r>
          </a:p>
        </p:txBody>
      </p:sp>
      <p:pic>
        <p:nvPicPr>
          <p:cNvPr id="14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33703"/>
            <a:ext cx="8229600" cy="4584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ep Blue - Template">
  <a:themeElements>
    <a:clrScheme name="Deep Blue -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ep Blue - Templa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ep Blue -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29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